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heme/theme4.xml" ContentType="application/vnd.openxmlformats-officedocument.theme+xml"/>
  <Override PartName="/ppt/theme/theme5.xml" ContentType="application/vnd.openxmlformats-officedocument.theme+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9.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notesSlides/notesSlide15.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6.xml" ContentType="application/vnd.openxmlformats-officedocument.presentationml.notesSlid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4.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21.xml" ContentType="application/vnd.openxmlformats-officedocument.presentationml.notesSlide+xml"/>
  <Override PartName="/ppt/charts/chart15.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6.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7.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8.xml" ContentType="application/vnd.openxmlformats-officedocument.drawingml.chart+xml"/>
  <Override PartName="/ppt/theme/themeOverride1.xml" ContentType="application/vnd.openxmlformats-officedocument.themeOverride+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196.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19.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20.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1.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28.xml" ContentType="application/vnd.openxmlformats-officedocument.presentationml.notesSlide+xml"/>
  <Override PartName="/ppt/charts/chart22.xml" ContentType="application/vnd.openxmlformats-officedocument.drawingml.chart+xml"/>
  <Override PartName="/ppt/charts/chart23.xml" ContentType="application/vnd.openxmlformats-officedocument.drawingml.chart+xml"/>
  <Override PartName="/ppt/charts/style20.xml" ContentType="application/vnd.ms-office.chartstyle+xml"/>
  <Override PartName="/ppt/charts/colors20.xml" ContentType="application/vnd.ms-office.chartcolorstyle+xml"/>
  <Override PartName="/ppt/notesSlides/notesSlide29.xml" ContentType="application/vnd.openxmlformats-officedocument.presentationml.notesSlide+xml"/>
  <Override PartName="/ppt/charts/chart24.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5.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6.xml" ContentType="application/vnd.openxmlformats-officedocument.drawingml.chart+xml"/>
  <Override PartName="/ppt/charts/style23.xml" ContentType="application/vnd.ms-office.chartstyle+xml"/>
  <Override PartName="/ppt/charts/colors23.xml" ContentType="application/vnd.ms-office.chartcolorstyle+xml"/>
  <Override PartName="/ppt/tags/tag197.xml" ContentType="application/vnd.openxmlformats-officedocument.presentationml.tags+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notesSlides/notesSlide3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rts/chart27.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8.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9.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30.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charts/style28.xml" ContentType="application/vnd.ms-office.chartstyle+xml"/>
  <Override PartName="/ppt/charts/colors28.xml" ContentType="application/vnd.ms-office.chartcolorstyle+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charts/chart34.xml" ContentType="application/vnd.openxmlformats-officedocument.drawingml.chart+xml"/>
  <Override PartName="/ppt/charts/style29.xml" ContentType="application/vnd.ms-office.chartstyle+xml"/>
  <Override PartName="/ppt/charts/colors29.xml" ContentType="application/vnd.ms-office.chartcolorstyl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2" r:id="rId3"/>
  </p:sldMasterIdLst>
  <p:notesMasterIdLst>
    <p:notesMasterId r:id="rId87"/>
  </p:notesMasterIdLst>
  <p:handoutMasterIdLst>
    <p:handoutMasterId r:id="rId88"/>
  </p:handoutMasterIdLst>
  <p:sldIdLst>
    <p:sldId id="258" r:id="rId4"/>
    <p:sldId id="259" r:id="rId5"/>
    <p:sldId id="260" r:id="rId6"/>
    <p:sldId id="436" r:id="rId7"/>
    <p:sldId id="582" r:id="rId8"/>
    <p:sldId id="583" r:id="rId9"/>
    <p:sldId id="584" r:id="rId10"/>
    <p:sldId id="585" r:id="rId11"/>
    <p:sldId id="586" r:id="rId12"/>
    <p:sldId id="587" r:id="rId13"/>
    <p:sldId id="588" r:id="rId14"/>
    <p:sldId id="667" r:id="rId15"/>
    <p:sldId id="668" r:id="rId16"/>
    <p:sldId id="669" r:id="rId17"/>
    <p:sldId id="665" r:id="rId18"/>
    <p:sldId id="589" r:id="rId19"/>
    <p:sldId id="590" r:id="rId20"/>
    <p:sldId id="591" r:id="rId21"/>
    <p:sldId id="670" r:id="rId22"/>
    <p:sldId id="671" r:id="rId23"/>
    <p:sldId id="592" r:id="rId24"/>
    <p:sldId id="593" r:id="rId25"/>
    <p:sldId id="594" r:id="rId26"/>
    <p:sldId id="595" r:id="rId27"/>
    <p:sldId id="596" r:id="rId28"/>
    <p:sldId id="663" r:id="rId29"/>
    <p:sldId id="282" r:id="rId30"/>
    <p:sldId id="377" r:id="rId31"/>
    <p:sldId id="379" r:id="rId32"/>
    <p:sldId id="380" r:id="rId33"/>
    <p:sldId id="381" r:id="rId34"/>
    <p:sldId id="382" r:id="rId35"/>
    <p:sldId id="383" r:id="rId36"/>
    <p:sldId id="508" r:id="rId37"/>
    <p:sldId id="509" r:id="rId38"/>
    <p:sldId id="384" r:id="rId39"/>
    <p:sldId id="385" r:id="rId40"/>
    <p:sldId id="386" r:id="rId41"/>
    <p:sldId id="393" r:id="rId42"/>
    <p:sldId id="394" r:id="rId43"/>
    <p:sldId id="395" r:id="rId44"/>
    <p:sldId id="387" r:id="rId45"/>
    <p:sldId id="388" r:id="rId46"/>
    <p:sldId id="389" r:id="rId47"/>
    <p:sldId id="390" r:id="rId48"/>
    <p:sldId id="391" r:id="rId49"/>
    <p:sldId id="392" r:id="rId50"/>
    <p:sldId id="329" r:id="rId51"/>
    <p:sldId id="330" r:id="rId52"/>
    <p:sldId id="331" r:id="rId53"/>
    <p:sldId id="332" r:id="rId54"/>
    <p:sldId id="333" r:id="rId55"/>
    <p:sldId id="334" r:id="rId56"/>
    <p:sldId id="335" r:id="rId57"/>
    <p:sldId id="515" r:id="rId58"/>
    <p:sldId id="343" r:id="rId59"/>
    <p:sldId id="344" r:id="rId60"/>
    <p:sldId id="346" r:id="rId61"/>
    <p:sldId id="347" r:id="rId62"/>
    <p:sldId id="288" r:id="rId63"/>
    <p:sldId id="558" r:id="rId64"/>
    <p:sldId id="290" r:id="rId65"/>
    <p:sldId id="291" r:id="rId66"/>
    <p:sldId id="292" r:id="rId67"/>
    <p:sldId id="293" r:id="rId68"/>
    <p:sldId id="294" r:id="rId69"/>
    <p:sldId id="295" r:id="rId70"/>
    <p:sldId id="296" r:id="rId71"/>
    <p:sldId id="298" r:id="rId72"/>
    <p:sldId id="299" r:id="rId73"/>
    <p:sldId id="326" r:id="rId74"/>
    <p:sldId id="510" r:id="rId75"/>
    <p:sldId id="455" r:id="rId76"/>
    <p:sldId id="511" r:id="rId77"/>
    <p:sldId id="654" r:id="rId78"/>
    <p:sldId id="303" r:id="rId79"/>
    <p:sldId id="513" r:id="rId80"/>
    <p:sldId id="304" r:id="rId81"/>
    <p:sldId id="305" r:id="rId82"/>
    <p:sldId id="456" r:id="rId83"/>
    <p:sldId id="453" r:id="rId84"/>
    <p:sldId id="458" r:id="rId85"/>
    <p:sldId id="514" r:id="rId86"/>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panose="020B0503020204020204" charset="-122"/>
        <a:cs typeface="+mn-cs"/>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panose="020B0503020204020204" charset="-122"/>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panose="020B0503020204020204" charset="-122"/>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panose="020B0503020204020204" charset="-122"/>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panose="020B0503020204020204" charset="-122"/>
        <a:cs typeface="+mn-cs"/>
      </a:defRPr>
    </a:lvl5pPr>
    <a:lvl6pPr marL="2286000" lvl="5"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panose="020B0503020204020204" charset="-122"/>
        <a:cs typeface="+mn-cs"/>
      </a:defRPr>
    </a:lvl6pPr>
    <a:lvl7pPr marL="2743200" lvl="6"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panose="020B0503020204020204" charset="-122"/>
        <a:cs typeface="+mn-cs"/>
      </a:defRPr>
    </a:lvl7pPr>
    <a:lvl8pPr marL="3200400" lvl="7"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panose="020B0503020204020204" charset="-122"/>
        <a:cs typeface="+mn-cs"/>
      </a:defRPr>
    </a:lvl8pPr>
    <a:lvl9pPr marL="3657600" lvl="8" indent="0" algn="l" defTabSz="914400" rtl="0" eaLnBrk="1" fontAlgn="base" latinLnBrk="0" hangingPunct="1">
      <a:lnSpc>
        <a:spcPct val="100000"/>
      </a:lnSpc>
      <a:spcBef>
        <a:spcPct val="0"/>
      </a:spcBef>
      <a:spcAft>
        <a:spcPct val="0"/>
      </a:spcAft>
      <a:buNone/>
      <a:defRPr kern="1200">
        <a:solidFill>
          <a:schemeClr val="tx1"/>
        </a:solidFill>
        <a:latin typeface="Arial" panose="020B0604020202020204" pitchFamily="34" charset="0"/>
        <a:ea typeface="微软雅黑" panose="020B0503020204020204" charset="-122"/>
        <a:cs typeface="+mn-cs"/>
      </a:defRPr>
    </a:lvl9pPr>
  </p:defaultTextStyle>
  <p:extLst>
    <p:ext uri="{EFAFB233-063F-42B5-8137-9DF3F51BA10A}">
      <p15:sldGuideLst xmlns:p15="http://schemas.microsoft.com/office/powerpoint/2012/main">
        <p15:guide id="1" orient="horz" pos="2140">
          <p15:clr>
            <a:srgbClr val="A4A3A4"/>
          </p15:clr>
        </p15:guide>
        <p15:guide id="2" pos="3722">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用户" initials="W" lastIdx="1" clrIdx="0"/>
  <p:cmAuthor id="2" name="小田" initials="小"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29E42"/>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p:restoredTop sz="94660"/>
  </p:normalViewPr>
  <p:slideViewPr>
    <p:cSldViewPr snapToGrid="0" showGuides="1">
      <p:cViewPr varScale="1">
        <p:scale>
          <a:sx n="114" d="100"/>
          <a:sy n="114" d="100"/>
        </p:scale>
        <p:origin x="540" y="108"/>
      </p:cViewPr>
      <p:guideLst>
        <p:guide orient="horz" pos="2140"/>
        <p:guide pos="3722"/>
      </p:guideLst>
    </p:cSldViewPr>
  </p:slideViewPr>
  <p:notesTextViewPr>
    <p:cViewPr>
      <p:scale>
        <a:sx n="3" d="2"/>
        <a:sy n="3" d="2"/>
      </p:scale>
      <p:origin x="0" y="0"/>
    </p:cViewPr>
  </p:notesTextViewPr>
  <p:gridSpacing cx="72005" cy="72005"/>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commentAuthors" Target="commentAuthor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presProps" Target="pres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handoutMaster" Target="handoutMasters/handoutMaster1.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notesMaster" Target="notesMasters/notesMaster1.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s>
</file>

<file path=ppt/charts/_rels/chart1.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9992;&#25143;&#20998;&#26512;20190705.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9992;&#25143;&#20998;&#26512;20190620.xls" TargetMode="External"/><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2522;&#30784;&#25968;&#25454;&#20998;&#26512;0627.xlsx" TargetMode="External"/><Relationship Id="rId2" Type="http://schemas.microsoft.com/office/2011/relationships/chartColorStyle" Target="colors10.xml"/><Relationship Id="rId1" Type="http://schemas.microsoft.com/office/2011/relationships/chartStyle" Target="style10.xml"/></Relationships>
</file>

<file path=ppt/charts/_rels/chart12.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2522;&#30784;&#25968;&#25454;&#20998;&#26512;0614.xls" TargetMode="External"/><Relationship Id="rId2" Type="http://schemas.microsoft.com/office/2011/relationships/chartColorStyle" Target="colors11.xml"/><Relationship Id="rId1" Type="http://schemas.microsoft.com/office/2011/relationships/chartStyle" Target="style11.xml"/></Relationships>
</file>

<file path=ppt/charts/_rels/chart13.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2522;&#30784;&#25968;&#25454;&#20998;&#26512;0614.xls" TargetMode="External"/><Relationship Id="rId2" Type="http://schemas.microsoft.com/office/2011/relationships/chartColorStyle" Target="colors12.xml"/><Relationship Id="rId1" Type="http://schemas.microsoft.com/office/2011/relationships/chartStyle" Target="style12.xml"/></Relationships>
</file>

<file path=ppt/charts/_rels/chart14.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2522;&#30784;&#25968;&#25454;&#20998;&#26512;0614.xls" TargetMode="External"/><Relationship Id="rId2" Type="http://schemas.microsoft.com/office/2011/relationships/chartColorStyle" Target="colors13.xml"/><Relationship Id="rId1" Type="http://schemas.microsoft.com/office/2011/relationships/chartStyle" Target="style13.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32993;&#24188;&#23665;\Documents\WXWork\1688851873641875\Cache\File\2019-05\&#20250;&#21592;&#20998;&#26512;_&#22823;&#25968;&#25454;&#31649;&#29702;&#37096;0530(1).xlsx" TargetMode="External"/><Relationship Id="rId2" Type="http://schemas.microsoft.com/office/2011/relationships/chartColorStyle" Target="colors14.xml"/><Relationship Id="rId1" Type="http://schemas.microsoft.com/office/2011/relationships/chartStyle" Target="style14.xml"/></Relationships>
</file>

<file path=ppt/charts/_rels/chart16.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9992;&#25143;&#20998;&#26512;20190620.xls" TargetMode="External"/><Relationship Id="rId2" Type="http://schemas.microsoft.com/office/2011/relationships/chartColorStyle" Target="colors15.xml"/><Relationship Id="rId1" Type="http://schemas.microsoft.com/office/2011/relationships/chartStyle" Target="style15.xml"/></Relationships>
</file>

<file path=ppt/charts/_rels/chart17.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2522;&#30784;&#25968;&#25454;&#20998;&#26512;0614.xls" TargetMode="External"/><Relationship Id="rId2" Type="http://schemas.microsoft.com/office/2011/relationships/chartColorStyle" Target="colors16.xml"/><Relationship Id="rId1" Type="http://schemas.microsoft.com/office/2011/relationships/chartStyle" Target="style16.xml"/></Relationships>
</file>

<file path=ppt/charts/_rels/chart18.xml.rels><?xml version="1.0" encoding="UTF-8" standalone="yes"?>
<Relationships xmlns="http://schemas.openxmlformats.org/package/2006/relationships"><Relationship Id="rId2" Type="http://schemas.openxmlformats.org/officeDocument/2006/relationships/oleObject" Target="file:///D:\CRM&#20107;&#19994;&#37096;\&#20250;&#21592;&#36164;&#26009;-&#20975;&#21733;\&#30410;&#20016;&#20250;&#21592;&#20998;&#31867;&#20998;&#32423;&#21450;&#29983;&#21629;&#21608;&#26399;&#25968;&#25454;&#25253;&#21578;v1.6(1).xlsx" TargetMode="External"/><Relationship Id="rId1" Type="http://schemas.openxmlformats.org/officeDocument/2006/relationships/themeOverride" Target="../theme/themeOverride1.xml"/></Relationships>
</file>

<file path=ppt/charts/_rels/chart19.xml.rels><?xml version="1.0" encoding="UTF-8" standalone="yes"?>
<Relationships xmlns="http://schemas.openxmlformats.org/package/2006/relationships"><Relationship Id="rId3" Type="http://schemas.openxmlformats.org/officeDocument/2006/relationships/oleObject" Target="file:///F:\&#30410;&#20016;-long2-CRM\&#31215;&#20998;&#36816;&#33829;\&#25968;&#25454;&amp;&#35268;&#21010;\20190617%20&#31215;&#20998;&#27719;&#25253;-&#31215;&#20998;&#34920;&#26684;&#29256;\&#31215;&#20998;&#25968;&#25454;.xlsx" TargetMode="External"/><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9992;&#25143;&#20998;&#26512;20190705.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F:\&#30410;&#20016;-long2-CRM\&#31215;&#20998;&#36816;&#33829;\&#25968;&#25454;&amp;&#35268;&#21010;\20190617%20&#31215;&#20998;&#27719;&#25253;-&#31215;&#20998;&#34920;&#26684;&#29256;\&#31215;&#20998;&#25968;&#25454;.xlsx" TargetMode="External"/><Relationship Id="rId2" Type="http://schemas.microsoft.com/office/2011/relationships/chartColorStyle" Target="colors18.xml"/><Relationship Id="rId1" Type="http://schemas.microsoft.com/office/2011/relationships/chartStyle" Target="style18.xml"/></Relationships>
</file>

<file path=ppt/charts/_rels/chart21.xml.rels><?xml version="1.0" encoding="UTF-8" standalone="yes"?>
<Relationships xmlns="http://schemas.openxmlformats.org/package/2006/relationships"><Relationship Id="rId3" Type="http://schemas.openxmlformats.org/officeDocument/2006/relationships/oleObject" Target="file:///F:\&#30410;&#20016;-long2-CRM\&#31215;&#20998;&#36816;&#33829;\&#25968;&#25454;&amp;&#35268;&#21010;\20190617%20&#31215;&#20998;&#27719;&#25253;-&#31215;&#20998;&#34920;&#26684;&#29256;\&#31215;&#20998;&#25968;&#25454;.xlsx" TargetMode="External"/><Relationship Id="rId2" Type="http://schemas.microsoft.com/office/2011/relationships/chartColorStyle" Target="colors19.xml"/><Relationship Id="rId1" Type="http://schemas.microsoft.com/office/2011/relationships/chartStyle" Target="style19.xml"/></Relationships>
</file>

<file path=ppt/charts/_rels/chart22.xml.rels><?xml version="1.0" encoding="UTF-8" standalone="yes"?>
<Relationships xmlns="http://schemas.openxmlformats.org/package/2006/relationships"><Relationship Id="rId1" Type="http://schemas.openxmlformats.org/officeDocument/2006/relationships/oleObject" Target="file:///F:\&#30410;&#20016;-long2-CRM\&#31215;&#20998;&#36816;&#33829;\&#25968;&#25454;&amp;&#35268;&#21010;\20190617%20&#31215;&#20998;&#35268;&#21010;&#27719;&#25253;\&#31215;&#20998;&#36816;&#33829;&#25968;&#25454;&amp;&#26041;&#26696;-190617-.xls" TargetMode="External"/></Relationships>
</file>

<file path=ppt/charts/_rels/chart23.xml.rels><?xml version="1.0" encoding="UTF-8" standalone="yes"?>
<Relationships xmlns="http://schemas.openxmlformats.org/package/2006/relationships"><Relationship Id="rId3" Type="http://schemas.openxmlformats.org/officeDocument/2006/relationships/oleObject" Target="file:///F:\&#30410;&#20016;-long2-CRM\&#31215;&#20998;&#36816;&#33829;\&#25968;&#25454;&amp;&#35268;&#21010;\20190617%20&#31215;&#20998;&#27719;&#25253;-&#31215;&#20998;&#34920;&#26684;&#29256;\&#31215;&#20998;&#25968;&#25454;.xlsx" TargetMode="External"/><Relationship Id="rId2" Type="http://schemas.microsoft.com/office/2011/relationships/chartColorStyle" Target="colors20.xml"/><Relationship Id="rId1" Type="http://schemas.microsoft.com/office/2011/relationships/chartStyle" Target="style20.xml"/></Relationships>
</file>

<file path=ppt/charts/_rels/chart24.xml.rels><?xml version="1.0" encoding="UTF-8" standalone="yes"?>
<Relationships xmlns="http://schemas.openxmlformats.org/package/2006/relationships"><Relationship Id="rId3" Type="http://schemas.openxmlformats.org/officeDocument/2006/relationships/oleObject" Target="file:///F:\&#30410;&#20016;-long2-CRM\&#31215;&#20998;&#36816;&#33829;\&#25968;&#25454;&amp;&#35268;&#21010;\20190617%20&#31215;&#20998;&#35268;&#21010;&#27719;&#25253;\&#31215;&#20998;&#25968;&#25454;.xlsx" TargetMode="External"/><Relationship Id="rId2" Type="http://schemas.microsoft.com/office/2011/relationships/chartColorStyle" Target="colors21.xml"/><Relationship Id="rId1" Type="http://schemas.microsoft.com/office/2011/relationships/chartStyle" Target="style21.xml"/></Relationships>
</file>

<file path=ppt/charts/_rels/chart25.xml.rels><?xml version="1.0" encoding="UTF-8" standalone="yes"?>
<Relationships xmlns="http://schemas.openxmlformats.org/package/2006/relationships"><Relationship Id="rId3" Type="http://schemas.openxmlformats.org/officeDocument/2006/relationships/oleObject" Target="file:///F:\&#30410;&#20016;-long2-CRM\&#31215;&#20998;&#36816;&#33829;\&#25968;&#25454;&amp;&#35268;&#21010;\20190617%20&#31215;&#20998;&#27719;&#25253;-&#31215;&#20998;&#34920;&#26684;&#29256;\&#31215;&#20998;&#25968;&#25454;.xlsx" TargetMode="External"/><Relationship Id="rId2" Type="http://schemas.microsoft.com/office/2011/relationships/chartColorStyle" Target="colors22.xml"/><Relationship Id="rId1" Type="http://schemas.microsoft.com/office/2011/relationships/chartStyle" Target="style22.xml"/></Relationships>
</file>

<file path=ppt/charts/_rels/chart26.xml.rels><?xml version="1.0" encoding="UTF-8" standalone="yes"?>
<Relationships xmlns="http://schemas.openxmlformats.org/package/2006/relationships"><Relationship Id="rId3" Type="http://schemas.openxmlformats.org/officeDocument/2006/relationships/oleObject" Target="file:///F:\&#30410;&#20016;-long2-CRM\&#31215;&#20998;&#36816;&#33829;\&#25968;&#25454;&amp;&#35268;&#21010;\20190617%20&#31215;&#20998;&#27719;&#25253;-&#31215;&#20998;&#34920;&#26684;&#29256;\&#31215;&#20998;&#25968;&#25454;.xlsx" TargetMode="External"/><Relationship Id="rId2" Type="http://schemas.microsoft.com/office/2011/relationships/chartColorStyle" Target="colors23.xml"/><Relationship Id="rId1" Type="http://schemas.microsoft.com/office/2011/relationships/chartStyle" Target="style23.xml"/></Relationships>
</file>

<file path=ppt/charts/_rels/chart27.xml.rels><?xml version="1.0" encoding="UTF-8" standalone="yes"?>
<Relationships xmlns="http://schemas.openxmlformats.org/package/2006/relationships"><Relationship Id="rId3" Type="http://schemas.openxmlformats.org/officeDocument/2006/relationships/oleObject" Target="file:///C:\Users\phoebe\Documents\WXWork\1688851873438230\Cache\File\2019-07\&#26381;&#21153;&#21069;&#21518;&#23545;&#27604;%20%207&#26376;10&#26085;%20&#24429;&#21355;.xlsx" TargetMode="External"/><Relationship Id="rId2" Type="http://schemas.microsoft.com/office/2011/relationships/chartColorStyle" Target="colors24.xml"/><Relationship Id="rId1" Type="http://schemas.microsoft.com/office/2011/relationships/chartStyle" Target="style24.xml"/></Relationships>
</file>

<file path=ppt/charts/_rels/chart28.xml.rels><?xml version="1.0" encoding="UTF-8" standalone="yes"?>
<Relationships xmlns="http://schemas.openxmlformats.org/package/2006/relationships"><Relationship Id="rId3" Type="http://schemas.openxmlformats.org/officeDocument/2006/relationships/oleObject" Target="file:///C:\Users\Administrator\Desktop\&#24930;&#30149;&#20215;&#20540;&#25253;&#21578;&#21462;&#25968;\&#24314;&#26723;&#20250;&#21592;&#8212;&#8212;&#24314;&#26723;&#21069;&#21518;&#20998;&#26512;%207&#26376;10&#26085;.xlsx" TargetMode="External"/><Relationship Id="rId2" Type="http://schemas.microsoft.com/office/2011/relationships/chartColorStyle" Target="colors25.xml"/><Relationship Id="rId1" Type="http://schemas.microsoft.com/office/2011/relationships/chartStyle" Target="style25.xml"/></Relationships>
</file>

<file path=ppt/charts/_rels/chart29.xml.rels><?xml version="1.0" encoding="UTF-8" standalone="yes"?>
<Relationships xmlns="http://schemas.openxmlformats.org/package/2006/relationships"><Relationship Id="rId3" Type="http://schemas.openxmlformats.org/officeDocument/2006/relationships/oleObject" Target="file:///C:\Users\Administrator\Desktop\&#24930;&#30149;&#20215;&#20540;&#25253;&#21578;&#21462;&#25968;\&#24314;&#26723;&#20250;&#21592;&#8212;&#8212;&#24314;&#26723;&#21069;&#21518;&#20998;&#26512;%207&#26376;10&#26085;.xlsx" TargetMode="External"/><Relationship Id="rId2" Type="http://schemas.microsoft.com/office/2011/relationships/chartColorStyle" Target="colors26.xml"/><Relationship Id="rId1" Type="http://schemas.microsoft.com/office/2011/relationships/chartStyle" Target="style26.xml"/></Relationships>
</file>

<file path=ppt/charts/_rels/chart3.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9992;&#25143;&#20998;&#26512;20190620.xls" TargetMode="External"/><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oleObject" Target="file:///C:\Users\Administrator\Desktop\&#24930;&#30149;&#20215;&#20540;&#25253;&#21578;&#21462;&#25968;\&#24930;&#30149;&#25968;&#25454;%20%20%20&#19987;&#21592;&#25104;&#38271;&#36335;&#24452;%20%207&#26376;11&#26085;.xlsx" TargetMode="External"/><Relationship Id="rId2" Type="http://schemas.microsoft.com/office/2011/relationships/chartColorStyle" Target="colors27.xml"/><Relationship Id="rId1" Type="http://schemas.microsoft.com/office/2011/relationships/chartStyle" Target="style27.xml"/></Relationships>
</file>

<file path=ppt/charts/_rels/chart31.xml.rels><?xml version="1.0" encoding="UTF-8" standalone="yes"?>
<Relationships xmlns="http://schemas.openxmlformats.org/package/2006/relationships"><Relationship Id="rId1" Type="http://schemas.openxmlformats.org/officeDocument/2006/relationships/oleObject" Target="file:///C:\Users\&#32993;&#24188;&#23665;\Documents\WXWork\1688851873641875\Cache\File\2019-05\&#20250;&#21592;&#20998;&#26512;_&#22823;&#25968;&#25454;&#31649;&#29702;&#37096;0530-&#24429;&#24535;.xlsx" TargetMode="External"/></Relationships>
</file>

<file path=ppt/charts/_rels/chart32.xml.rels><?xml version="1.0" encoding="UTF-8" standalone="yes"?>
<Relationships xmlns="http://schemas.openxmlformats.org/package/2006/relationships"><Relationship Id="rId1" Type="http://schemas.openxmlformats.org/officeDocument/2006/relationships/oleObject" Target="file:///C:\Users\&#32993;&#24188;&#23665;\Documents\WXWork\1688851873641875\Cache\File\2019-05\&#20250;&#21592;&#20998;&#26512;_&#22823;&#25968;&#25454;&#31649;&#29702;&#37096;0530-&#24429;&#24535;.xlsx" TargetMode="External"/></Relationships>
</file>

<file path=ppt/charts/_rels/chart33.xml.rels><?xml version="1.0" encoding="UTF-8" standalone="yes"?>
<Relationships xmlns="http://schemas.openxmlformats.org/package/2006/relationships"><Relationship Id="rId3" Type="http://schemas.openxmlformats.org/officeDocument/2006/relationships/oleObject" Target="file:///D:\&#25105;&#30340;&#25991;&#26723;\WXWork\1688851873274990\Cache\File\2019-07\&#24037;&#20316;&#31807;1(2).xlsx" TargetMode="External"/><Relationship Id="rId2" Type="http://schemas.microsoft.com/office/2011/relationships/chartColorStyle" Target="colors28.xml"/><Relationship Id="rId1" Type="http://schemas.microsoft.com/office/2011/relationships/chartStyle" Target="style28.xml"/></Relationships>
</file>

<file path=ppt/charts/_rels/chart34.xml.rels><?xml version="1.0" encoding="UTF-8" standalone="yes"?>
<Relationships xmlns="http://schemas.openxmlformats.org/package/2006/relationships"><Relationship Id="rId3" Type="http://schemas.openxmlformats.org/officeDocument/2006/relationships/oleObject" Target="file:///D:\&#25105;&#30340;&#25991;&#26723;\WXWork\1688851873274990\Cache\File\2019-07\&#24037;&#20316;&#31807;1(2).xlsx" TargetMode="External"/><Relationship Id="rId2" Type="http://schemas.microsoft.com/office/2011/relationships/chartColorStyle" Target="colors29.xml"/><Relationship Id="rId1" Type="http://schemas.microsoft.com/office/2011/relationships/chartStyle" Target="style29.xml"/></Relationships>
</file>

<file path=ppt/charts/_rels/chart4.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9992;&#25143;&#20998;&#26512;20190627.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9992;&#25143;&#20998;&#26512;20190627.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32993;&#24188;&#23665;\Documents\WXWork\1688851873641875\Cache\File\2019-07\&#25968;&#25454;_20190725_YBZ(1).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9992;&#25143;&#20998;&#26512;20190620.xls"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1" Type="http://schemas.openxmlformats.org/officeDocument/2006/relationships/oleObject" Target="file:///D:\&#30410;&#20016;\CRM&#20250;&#21592;&#33829;&#38144;\&#20250;&#21592;&#24635;&#20307;&#20998;&#26512;\&#20250;&#21592;&#20998;&#26512;v1.1\&#29992;&#25143;&#20998;&#26512;20190620.xls" TargetMode="External"/></Relationships>
</file>

<file path=ppt/charts/_rels/chart9.xml.rels><?xml version="1.0" encoding="UTF-8" standalone="yes"?>
<Relationships xmlns="http://schemas.openxmlformats.org/package/2006/relationships"><Relationship Id="rId3" Type="http://schemas.openxmlformats.org/officeDocument/2006/relationships/oleObject" Target="file:///D:\&#30410;&#20016;\CRM&#20250;&#21592;&#33829;&#38144;\&#20250;&#21592;&#24635;&#20307;&#20998;&#26512;\&#20250;&#21592;&#20998;&#26512;v1.1\&#29992;&#25143;&#20998;&#26512;20190620.xls"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r>
              <a:rPr lang="zh-CN" altLang="en-US" sz="1200" b="1" dirty="0">
                <a:latin typeface="微软雅黑" panose="020B0503020204020204" charset="-122"/>
                <a:ea typeface="微软雅黑" panose="020B0503020204020204" charset="-122"/>
              </a:rPr>
              <a:t>客单价概览</a:t>
            </a:r>
          </a:p>
        </c:rich>
      </c:tx>
      <c:overlay val="0"/>
      <c:spPr>
        <a:noFill/>
        <a:ln>
          <a:noFill/>
        </a:ln>
        <a:effectLst/>
      </c:spPr>
      <c:txPr>
        <a:bodyPr rot="0" spcFirstLastPara="1" vertOverflow="ellipsis" vert="horz" wrap="square" anchor="ctr" anchorCtr="1"/>
        <a:lstStyle/>
        <a:p>
          <a:pPr>
            <a:defRPr lang="zh-CN" sz="1200" b="1"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endParaRPr lang="zh-CN"/>
        </a:p>
      </c:txPr>
    </c:title>
    <c:autoTitleDeleted val="0"/>
    <c:plotArea>
      <c:layout/>
      <c:barChart>
        <c:barDir val="col"/>
        <c:grouping val="clustered"/>
        <c:varyColors val="0"/>
        <c:ser>
          <c:idx val="0"/>
          <c:order val="0"/>
          <c:tx>
            <c:strRef>
              <c:f>顾客分析!$A$156</c:f>
              <c:strCache>
                <c:ptCount val="1"/>
                <c:pt idx="0">
                  <c:v>会员客单价</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顾客分析!$B$155:$D$155</c:f>
              <c:strCache>
                <c:ptCount val="3"/>
                <c:pt idx="0">
                  <c:v>2016年</c:v>
                </c:pt>
                <c:pt idx="1">
                  <c:v>2017年</c:v>
                </c:pt>
                <c:pt idx="2">
                  <c:v>2018年</c:v>
                </c:pt>
              </c:strCache>
            </c:strRef>
          </c:cat>
          <c:val>
            <c:numRef>
              <c:f>顾客分析!$B$156:$D$156</c:f>
              <c:numCache>
                <c:formatCode>0.00_ </c:formatCode>
                <c:ptCount val="3"/>
                <c:pt idx="0">
                  <c:v>81.309617829999993</c:v>
                </c:pt>
                <c:pt idx="1">
                  <c:v>85.525783970000006</c:v>
                </c:pt>
                <c:pt idx="2">
                  <c:v>84.744743720000002</c:v>
                </c:pt>
              </c:numCache>
            </c:numRef>
          </c:val>
          <c:extLst>
            <c:ext xmlns:c16="http://schemas.microsoft.com/office/drawing/2014/chart" uri="{C3380CC4-5D6E-409C-BE32-E72D297353CC}">
              <c16:uniqueId val="{00000000-A9C2-469D-AA38-83A821699DF9}"/>
            </c:ext>
          </c:extLst>
        </c:ser>
        <c:ser>
          <c:idx val="1"/>
          <c:order val="1"/>
          <c:tx>
            <c:strRef>
              <c:f>顾客分析!$A$157</c:f>
              <c:strCache>
                <c:ptCount val="1"/>
                <c:pt idx="0">
                  <c:v>非会员客单价</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顾客分析!$B$155:$D$155</c:f>
              <c:strCache>
                <c:ptCount val="3"/>
                <c:pt idx="0">
                  <c:v>2016年</c:v>
                </c:pt>
                <c:pt idx="1">
                  <c:v>2017年</c:v>
                </c:pt>
                <c:pt idx="2">
                  <c:v>2018年</c:v>
                </c:pt>
              </c:strCache>
            </c:strRef>
          </c:cat>
          <c:val>
            <c:numRef>
              <c:f>顾客分析!$B$157:$D$157</c:f>
              <c:numCache>
                <c:formatCode>0.00_ </c:formatCode>
                <c:ptCount val="3"/>
                <c:pt idx="0">
                  <c:v>44.636184659999998</c:v>
                </c:pt>
                <c:pt idx="1">
                  <c:v>45.387199940000002</c:v>
                </c:pt>
                <c:pt idx="2">
                  <c:v>48.433956010000003</c:v>
                </c:pt>
              </c:numCache>
            </c:numRef>
          </c:val>
          <c:extLst>
            <c:ext xmlns:c16="http://schemas.microsoft.com/office/drawing/2014/chart" uri="{C3380CC4-5D6E-409C-BE32-E72D297353CC}">
              <c16:uniqueId val="{00000001-A9C2-469D-AA38-83A821699DF9}"/>
            </c:ext>
          </c:extLst>
        </c:ser>
        <c:dLbls>
          <c:showLegendKey val="0"/>
          <c:showVal val="0"/>
          <c:showCatName val="0"/>
          <c:showSerName val="0"/>
          <c:showPercent val="0"/>
          <c:showBubbleSize val="0"/>
        </c:dLbls>
        <c:gapWidth val="219"/>
        <c:overlap val="-27"/>
        <c:axId val="464433743"/>
        <c:axId val="400952319"/>
      </c:barChart>
      <c:catAx>
        <c:axId val="464433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400952319"/>
        <c:crosses val="autoZero"/>
        <c:auto val="1"/>
        <c:lblAlgn val="ctr"/>
        <c:lblOffset val="100"/>
        <c:noMultiLvlLbl val="0"/>
      </c:catAx>
      <c:valAx>
        <c:axId val="400952319"/>
        <c:scaling>
          <c:orientation val="minMax"/>
        </c:scaling>
        <c:delete val="0"/>
        <c:axPos val="l"/>
        <c:majorGridlines>
          <c:spPr>
            <a:ln w="9525" cap="flat" cmpd="sng" algn="ctr">
              <a:solidFill>
                <a:schemeClr val="tx1">
                  <a:lumMod val="15000"/>
                  <a:lumOff val="85000"/>
                </a:schemeClr>
              </a:solidFill>
              <a:round/>
            </a:ln>
            <a:effectLst/>
          </c:spPr>
        </c:majorGridlines>
        <c:numFmt formatCode="0.00_ "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4644337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solidFill>
        <a:schemeClr val="bg1">
          <a:lumMod val="65000"/>
        </a:schemeClr>
      </a:solidFill>
    </a:ln>
    <a:effectLst/>
  </c:spPr>
  <c:txPr>
    <a:bodyPr/>
    <a:lstStyle/>
    <a:p>
      <a:pPr>
        <a:defRPr lang="zh-CN"/>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baseline="0">
                <a:solidFill>
                  <a:schemeClr val="tx1"/>
                </a:solidFill>
                <a:latin typeface="微软雅黑" panose="020B0503020204020204" charset="-122"/>
                <a:ea typeface="微软雅黑" panose="020B0503020204020204" charset="-122"/>
                <a:cs typeface="+mn-cs"/>
              </a:defRPr>
            </a:pPr>
            <a:r>
              <a:rPr lang="en-US" sz="1200">
                <a:solidFill>
                  <a:schemeClr val="tx1"/>
                </a:solidFill>
                <a:latin typeface="微软雅黑" panose="020B0503020204020204" charset="-122"/>
                <a:ea typeface="微软雅黑" panose="020B0503020204020204" charset="-122"/>
              </a:rPr>
              <a:t>2016-2018</a:t>
            </a:r>
            <a:r>
              <a:rPr lang="zh-CN" sz="1200">
                <a:solidFill>
                  <a:schemeClr val="tx1"/>
                </a:solidFill>
                <a:latin typeface="微软雅黑" panose="020B0503020204020204" charset="-122"/>
                <a:ea typeface="微软雅黑" panose="020B0503020204020204" charset="-122"/>
              </a:rPr>
              <a:t>年各性别消费会员数</a:t>
            </a:r>
          </a:p>
        </c:rich>
      </c:tx>
      <c:overlay val="0"/>
      <c:spPr>
        <a:noFill/>
        <a:ln w="25400">
          <a:noFill/>
        </a:ln>
        <a:effectLst/>
      </c:spPr>
      <c:txPr>
        <a:bodyPr rot="0" spcFirstLastPara="1" vertOverflow="ellipsis" vert="horz" wrap="square" anchor="ctr" anchorCtr="1"/>
        <a:lstStyle/>
        <a:p>
          <a:pPr>
            <a:defRPr lang="zh-CN" sz="1200" b="1" i="0" u="none" strike="noStrike" kern="1200" baseline="0">
              <a:solidFill>
                <a:schemeClr val="tx1"/>
              </a:solidFill>
              <a:latin typeface="微软雅黑" panose="020B0503020204020204" charset="-122"/>
              <a:ea typeface="微软雅黑" panose="020B0503020204020204" charset="-122"/>
              <a:cs typeface="+mn-cs"/>
            </a:defRPr>
          </a:pPr>
          <a:endParaRPr lang="zh-CN"/>
        </a:p>
      </c:txPr>
    </c:title>
    <c:autoTitleDeleted val="0"/>
    <c:plotArea>
      <c:layout/>
      <c:barChart>
        <c:barDir val="col"/>
        <c:grouping val="stacked"/>
        <c:varyColors val="0"/>
        <c:ser>
          <c:idx val="0"/>
          <c:order val="0"/>
          <c:tx>
            <c:strRef>
              <c:f>消费会员数!$D$21</c:f>
              <c:strCache>
                <c:ptCount val="1"/>
                <c:pt idx="0">
                  <c:v>男</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lstStyle/>
              <a:p>
                <a:pPr>
                  <a:defRPr lang="zh-CN" sz="10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消费会员数!$E$20:$G$20</c:f>
              <c:numCache>
                <c:formatCode>General</c:formatCode>
                <c:ptCount val="3"/>
                <c:pt idx="0">
                  <c:v>2016</c:v>
                </c:pt>
                <c:pt idx="1">
                  <c:v>2017</c:v>
                </c:pt>
                <c:pt idx="2">
                  <c:v>2018</c:v>
                </c:pt>
              </c:numCache>
            </c:numRef>
          </c:cat>
          <c:val>
            <c:numRef>
              <c:f>消费会员数!$E$21:$G$21</c:f>
              <c:numCache>
                <c:formatCode>#,##0</c:formatCode>
                <c:ptCount val="3"/>
                <c:pt idx="0">
                  <c:v>676031</c:v>
                </c:pt>
                <c:pt idx="1">
                  <c:v>1377837</c:v>
                </c:pt>
                <c:pt idx="2">
                  <c:v>2229747</c:v>
                </c:pt>
              </c:numCache>
            </c:numRef>
          </c:val>
          <c:extLst>
            <c:ext xmlns:c16="http://schemas.microsoft.com/office/drawing/2014/chart" uri="{C3380CC4-5D6E-409C-BE32-E72D297353CC}">
              <c16:uniqueId val="{00000000-82B1-48D9-A8DC-90E26126EE9D}"/>
            </c:ext>
          </c:extLst>
        </c:ser>
        <c:ser>
          <c:idx val="1"/>
          <c:order val="1"/>
          <c:tx>
            <c:strRef>
              <c:f>消费会员数!$D$22</c:f>
              <c:strCache>
                <c:ptCount val="1"/>
                <c:pt idx="0">
                  <c:v>女</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lstStyle/>
              <a:p>
                <a:pPr>
                  <a:defRPr lang="zh-CN" sz="10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消费会员数!$E$20:$G$20</c:f>
              <c:numCache>
                <c:formatCode>General</c:formatCode>
                <c:ptCount val="3"/>
                <c:pt idx="0">
                  <c:v>2016</c:v>
                </c:pt>
                <c:pt idx="1">
                  <c:v>2017</c:v>
                </c:pt>
                <c:pt idx="2">
                  <c:v>2018</c:v>
                </c:pt>
              </c:numCache>
            </c:numRef>
          </c:cat>
          <c:val>
            <c:numRef>
              <c:f>消费会员数!$E$22:$G$22</c:f>
              <c:numCache>
                <c:formatCode>#,##0</c:formatCode>
                <c:ptCount val="3"/>
                <c:pt idx="0">
                  <c:v>751339</c:v>
                </c:pt>
                <c:pt idx="1">
                  <c:v>1644924</c:v>
                </c:pt>
                <c:pt idx="2">
                  <c:v>2608786</c:v>
                </c:pt>
              </c:numCache>
            </c:numRef>
          </c:val>
          <c:extLst>
            <c:ext xmlns:c16="http://schemas.microsoft.com/office/drawing/2014/chart" uri="{C3380CC4-5D6E-409C-BE32-E72D297353CC}">
              <c16:uniqueId val="{00000001-82B1-48D9-A8DC-90E26126EE9D}"/>
            </c:ext>
          </c:extLst>
        </c:ser>
        <c:dLbls>
          <c:showLegendKey val="0"/>
          <c:showVal val="0"/>
          <c:showCatName val="0"/>
          <c:showSerName val="0"/>
          <c:showPercent val="0"/>
          <c:showBubbleSize val="0"/>
        </c:dLbls>
        <c:gapWidth val="91"/>
        <c:overlap val="100"/>
        <c:axId val="1207290080"/>
        <c:axId val="1207291168"/>
      </c:barChart>
      <c:catAx>
        <c:axId val="12072900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1000" b="0" i="0" u="none" strike="noStrike" kern="1200" baseline="0">
                <a:solidFill>
                  <a:schemeClr val="tx1">
                    <a:lumMod val="85000"/>
                    <a:lumOff val="15000"/>
                  </a:schemeClr>
                </a:solidFill>
                <a:latin typeface="+mn-lt"/>
                <a:ea typeface="+mn-ea"/>
                <a:cs typeface="+mn-cs"/>
              </a:defRPr>
            </a:pPr>
            <a:endParaRPr lang="zh-CN"/>
          </a:p>
        </c:txPr>
        <c:crossAx val="1207291168"/>
        <c:crosses val="autoZero"/>
        <c:auto val="1"/>
        <c:lblAlgn val="ctr"/>
        <c:lblOffset val="100"/>
        <c:noMultiLvlLbl val="0"/>
      </c:catAx>
      <c:valAx>
        <c:axId val="1207291168"/>
        <c:scaling>
          <c:orientation val="minMax"/>
        </c:scaling>
        <c:delete val="0"/>
        <c:axPos val="l"/>
        <c:majorGridlines>
          <c:spPr>
            <a:ln w="9525" cap="flat" cmpd="sng" algn="ctr">
              <a:solidFill>
                <a:schemeClr val="tx1">
                  <a:lumMod val="15000"/>
                  <a:lumOff val="85000"/>
                </a:schemeClr>
              </a:solidFill>
              <a:prstDash val="solid"/>
              <a:round/>
            </a:ln>
            <a:effectLst/>
          </c:spPr>
        </c:majorGridlines>
        <c:numFmt formatCode="#,##0"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1000" b="0" i="0" u="none" strike="noStrike" kern="1200" baseline="0">
                <a:solidFill>
                  <a:schemeClr val="tx1">
                    <a:lumMod val="85000"/>
                    <a:lumOff val="15000"/>
                  </a:schemeClr>
                </a:solidFill>
                <a:latin typeface="+mn-lt"/>
                <a:ea typeface="+mn-ea"/>
                <a:cs typeface="+mn-cs"/>
              </a:defRPr>
            </a:pPr>
            <a:endParaRPr lang="zh-CN"/>
          </a:p>
        </c:txPr>
        <c:crossAx val="1207290080"/>
        <c:crosses val="autoZero"/>
        <c:crossBetween val="between"/>
        <c:majorUnit val="1080459.6499999999"/>
      </c:valAx>
      <c:spPr>
        <a:noFill/>
        <a:ln w="25400">
          <a:noFill/>
        </a:ln>
        <a:effectLst/>
      </c:spPr>
    </c:plotArea>
    <c:legend>
      <c:legendPos val="b"/>
      <c:legendEntry>
        <c:idx val="0"/>
        <c:txPr>
          <a:bodyPr rot="0" spcFirstLastPara="1" vertOverflow="ellipsis" vert="horz" wrap="square" anchor="ctr" anchorCtr="1"/>
          <a:lstStyle/>
          <a:p>
            <a:pPr>
              <a:defRPr lang="zh-CN" sz="900" b="0" i="0" u="none" strike="noStrike" kern="1200" baseline="0">
                <a:solidFill>
                  <a:schemeClr val="tx1">
                    <a:lumMod val="85000"/>
                    <a:lumOff val="15000"/>
                  </a:schemeClr>
                </a:solidFill>
                <a:latin typeface="+mn-lt"/>
                <a:ea typeface="+mn-ea"/>
                <a:cs typeface="+mn-cs"/>
              </a:defRPr>
            </a:pPr>
            <a:endParaRPr lang="zh-CN"/>
          </a:p>
        </c:txPr>
      </c:legendEntry>
      <c:legendEntry>
        <c:idx val="1"/>
        <c:txPr>
          <a:bodyPr rot="0" spcFirstLastPara="1" vertOverflow="ellipsis" vert="horz" wrap="square" anchor="ctr" anchorCtr="1"/>
          <a:lstStyle/>
          <a:p>
            <a:pPr>
              <a:defRPr lang="zh-CN" sz="900" b="0" i="0" u="none" strike="noStrike" kern="1200" baseline="0">
                <a:solidFill>
                  <a:schemeClr val="tx1">
                    <a:lumMod val="85000"/>
                    <a:lumOff val="15000"/>
                  </a:schemeClr>
                </a:solidFill>
                <a:latin typeface="+mn-lt"/>
                <a:ea typeface="+mn-ea"/>
                <a:cs typeface="+mn-cs"/>
              </a:defRPr>
            </a:pPr>
            <a:endParaRPr lang="zh-CN"/>
          </a:p>
        </c:txPr>
      </c:legendEntry>
      <c:overlay val="0"/>
      <c:spPr>
        <a:noFill/>
        <a:ln w="25400">
          <a:noFill/>
        </a:ln>
        <a:effectLst/>
      </c:spPr>
      <c:txPr>
        <a:bodyPr rot="0" spcFirstLastPara="1" vertOverflow="ellipsis" vert="horz" wrap="square" anchor="ctr" anchorCtr="1"/>
        <a:lstStyle/>
        <a:p>
          <a:pPr>
            <a:defRPr lang="zh-CN" sz="900" b="0" i="0" u="none" strike="noStrike" kern="1200" baseline="0">
              <a:solidFill>
                <a:schemeClr val="tx1">
                  <a:lumMod val="85000"/>
                  <a:lumOff val="1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prstDash val="solid"/>
      <a:round/>
    </a:ln>
    <a:effectLst/>
  </c:spPr>
  <c:txPr>
    <a:bodyPr/>
    <a:lstStyle/>
    <a:p>
      <a:pPr>
        <a:defRPr lang="zh-CN">
          <a:solidFill>
            <a:schemeClr val="tx1">
              <a:lumMod val="85000"/>
              <a:lumOff val="15000"/>
            </a:schemeClr>
          </a:solidFill>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0"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r>
              <a:rPr lang="zh-CN" altLang="zh-CN" sz="1200" b="1" i="0" baseline="0" dirty="0">
                <a:effectLst/>
                <a:latin typeface="微软雅黑" panose="020B0503020204020204" charset="-122"/>
                <a:ea typeface="微软雅黑" panose="020B0503020204020204" charset="-122"/>
              </a:rPr>
              <a:t>各年龄消费情况</a:t>
            </a:r>
            <a:endParaRPr lang="zh-CN" altLang="zh-CN" sz="1200" dirty="0">
              <a:effectLst/>
              <a:latin typeface="微软雅黑" panose="020B0503020204020204" charset="-122"/>
              <a:ea typeface="微软雅黑" panose="020B0503020204020204" charset="-122"/>
            </a:endParaRPr>
          </a:p>
        </c:rich>
      </c:tx>
      <c:layout>
        <c:manualLayout>
          <c:xMode val="edge"/>
          <c:yMode val="edge"/>
          <c:x val="0.6782505087859011"/>
          <c:y val="2.6504117355501258E-2"/>
        </c:manualLayout>
      </c:layout>
      <c:overlay val="0"/>
      <c:spPr>
        <a:noFill/>
        <a:ln>
          <a:noFill/>
        </a:ln>
        <a:effectLst/>
      </c:spPr>
      <c:txPr>
        <a:bodyPr rot="0" spcFirstLastPara="1" vertOverflow="ellipsis" vert="horz" wrap="square" anchor="ctr" anchorCtr="1"/>
        <a:lstStyle/>
        <a:p>
          <a:pPr>
            <a:defRPr lang="zh-CN" sz="1200" b="0"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endParaRPr lang="zh-CN"/>
        </a:p>
      </c:txPr>
    </c:title>
    <c:autoTitleDeleted val="0"/>
    <c:plotArea>
      <c:layout/>
      <c:lineChart>
        <c:grouping val="standard"/>
        <c:varyColors val="0"/>
        <c:ser>
          <c:idx val="0"/>
          <c:order val="0"/>
          <c:tx>
            <c:strRef>
              <c:f>会员分析1!$C$4</c:f>
              <c:strCache>
                <c:ptCount val="1"/>
                <c:pt idx="0">
                  <c:v>会员数</c:v>
                </c:pt>
              </c:strCache>
            </c:strRef>
          </c:tx>
          <c:spPr>
            <a:ln w="28575" cap="rnd">
              <a:solidFill>
                <a:schemeClr val="accent6"/>
              </a:solidFill>
              <a:round/>
            </a:ln>
            <a:effectLst/>
          </c:spPr>
          <c:marker>
            <c:symbol val="none"/>
          </c:marker>
          <c:cat>
            <c:numRef>
              <c:f>会员分析1!$B$5:$B$70</c:f>
              <c:numCache>
                <c:formatCode>General</c:formatCode>
                <c:ptCount val="66"/>
                <c:pt idx="0">
                  <c:v>20</c:v>
                </c:pt>
                <c:pt idx="1">
                  <c:v>21</c:v>
                </c:pt>
                <c:pt idx="2">
                  <c:v>22</c:v>
                </c:pt>
                <c:pt idx="3">
                  <c:v>23</c:v>
                </c:pt>
                <c:pt idx="4">
                  <c:v>24</c:v>
                </c:pt>
                <c:pt idx="5">
                  <c:v>25</c:v>
                </c:pt>
                <c:pt idx="6">
                  <c:v>26</c:v>
                </c:pt>
                <c:pt idx="7">
                  <c:v>27</c:v>
                </c:pt>
                <c:pt idx="8">
                  <c:v>28</c:v>
                </c:pt>
                <c:pt idx="9">
                  <c:v>29</c:v>
                </c:pt>
                <c:pt idx="10">
                  <c:v>30</c:v>
                </c:pt>
                <c:pt idx="11">
                  <c:v>31</c:v>
                </c:pt>
                <c:pt idx="12">
                  <c:v>32</c:v>
                </c:pt>
                <c:pt idx="13">
                  <c:v>33</c:v>
                </c:pt>
                <c:pt idx="14">
                  <c:v>34</c:v>
                </c:pt>
                <c:pt idx="15">
                  <c:v>35</c:v>
                </c:pt>
                <c:pt idx="16">
                  <c:v>36</c:v>
                </c:pt>
                <c:pt idx="17">
                  <c:v>37</c:v>
                </c:pt>
                <c:pt idx="18">
                  <c:v>38</c:v>
                </c:pt>
                <c:pt idx="19">
                  <c:v>39</c:v>
                </c:pt>
                <c:pt idx="20">
                  <c:v>40</c:v>
                </c:pt>
                <c:pt idx="21">
                  <c:v>41</c:v>
                </c:pt>
                <c:pt idx="22">
                  <c:v>42</c:v>
                </c:pt>
                <c:pt idx="23">
                  <c:v>43</c:v>
                </c:pt>
                <c:pt idx="24">
                  <c:v>44</c:v>
                </c:pt>
                <c:pt idx="25">
                  <c:v>45</c:v>
                </c:pt>
                <c:pt idx="26">
                  <c:v>46</c:v>
                </c:pt>
                <c:pt idx="27">
                  <c:v>47</c:v>
                </c:pt>
                <c:pt idx="28">
                  <c:v>48</c:v>
                </c:pt>
                <c:pt idx="29">
                  <c:v>49</c:v>
                </c:pt>
                <c:pt idx="30">
                  <c:v>50</c:v>
                </c:pt>
                <c:pt idx="31">
                  <c:v>51</c:v>
                </c:pt>
                <c:pt idx="32">
                  <c:v>52</c:v>
                </c:pt>
                <c:pt idx="33">
                  <c:v>53</c:v>
                </c:pt>
                <c:pt idx="34">
                  <c:v>54</c:v>
                </c:pt>
                <c:pt idx="35">
                  <c:v>55</c:v>
                </c:pt>
                <c:pt idx="36">
                  <c:v>56</c:v>
                </c:pt>
                <c:pt idx="37">
                  <c:v>57</c:v>
                </c:pt>
                <c:pt idx="38">
                  <c:v>58</c:v>
                </c:pt>
                <c:pt idx="39">
                  <c:v>59</c:v>
                </c:pt>
                <c:pt idx="40">
                  <c:v>60</c:v>
                </c:pt>
                <c:pt idx="41">
                  <c:v>61</c:v>
                </c:pt>
                <c:pt idx="42">
                  <c:v>62</c:v>
                </c:pt>
                <c:pt idx="43">
                  <c:v>63</c:v>
                </c:pt>
                <c:pt idx="44">
                  <c:v>64</c:v>
                </c:pt>
                <c:pt idx="45">
                  <c:v>65</c:v>
                </c:pt>
                <c:pt idx="46">
                  <c:v>66</c:v>
                </c:pt>
                <c:pt idx="47">
                  <c:v>67</c:v>
                </c:pt>
                <c:pt idx="48">
                  <c:v>68</c:v>
                </c:pt>
                <c:pt idx="49">
                  <c:v>69</c:v>
                </c:pt>
                <c:pt idx="50">
                  <c:v>70</c:v>
                </c:pt>
                <c:pt idx="51">
                  <c:v>71</c:v>
                </c:pt>
                <c:pt idx="52">
                  <c:v>72</c:v>
                </c:pt>
                <c:pt idx="53">
                  <c:v>73</c:v>
                </c:pt>
                <c:pt idx="54">
                  <c:v>74</c:v>
                </c:pt>
                <c:pt idx="55">
                  <c:v>75</c:v>
                </c:pt>
                <c:pt idx="56">
                  <c:v>76</c:v>
                </c:pt>
                <c:pt idx="57">
                  <c:v>77</c:v>
                </c:pt>
                <c:pt idx="58">
                  <c:v>78</c:v>
                </c:pt>
                <c:pt idx="59">
                  <c:v>79</c:v>
                </c:pt>
                <c:pt idx="60">
                  <c:v>80</c:v>
                </c:pt>
                <c:pt idx="61">
                  <c:v>81</c:v>
                </c:pt>
                <c:pt idx="62">
                  <c:v>82</c:v>
                </c:pt>
                <c:pt idx="63">
                  <c:v>83</c:v>
                </c:pt>
                <c:pt idx="64">
                  <c:v>84</c:v>
                </c:pt>
                <c:pt idx="65">
                  <c:v>85</c:v>
                </c:pt>
              </c:numCache>
            </c:numRef>
          </c:cat>
          <c:val>
            <c:numRef>
              <c:f>会员分析1!$C$5:$C$70</c:f>
              <c:numCache>
                <c:formatCode>#,##0</c:formatCode>
                <c:ptCount val="66"/>
                <c:pt idx="0">
                  <c:v>74558</c:v>
                </c:pt>
                <c:pt idx="1">
                  <c:v>100148</c:v>
                </c:pt>
                <c:pt idx="2">
                  <c:v>116188</c:v>
                </c:pt>
                <c:pt idx="3">
                  <c:v>142717</c:v>
                </c:pt>
                <c:pt idx="4">
                  <c:v>153180</c:v>
                </c:pt>
                <c:pt idx="5">
                  <c:v>158842</c:v>
                </c:pt>
                <c:pt idx="6">
                  <c:v>180582</c:v>
                </c:pt>
                <c:pt idx="7">
                  <c:v>205705</c:v>
                </c:pt>
                <c:pt idx="8">
                  <c:v>250048</c:v>
                </c:pt>
                <c:pt idx="9">
                  <c:v>322402</c:v>
                </c:pt>
                <c:pt idx="10">
                  <c:v>324459</c:v>
                </c:pt>
                <c:pt idx="11">
                  <c:v>312686</c:v>
                </c:pt>
                <c:pt idx="12">
                  <c:v>337170</c:v>
                </c:pt>
                <c:pt idx="13">
                  <c:v>363265</c:v>
                </c:pt>
                <c:pt idx="14">
                  <c:v>327090</c:v>
                </c:pt>
                <c:pt idx="15">
                  <c:v>218444</c:v>
                </c:pt>
                <c:pt idx="16">
                  <c:v>225161</c:v>
                </c:pt>
                <c:pt idx="17">
                  <c:v>236593</c:v>
                </c:pt>
                <c:pt idx="18">
                  <c:v>200975</c:v>
                </c:pt>
                <c:pt idx="19">
                  <c:v>225885</c:v>
                </c:pt>
                <c:pt idx="20">
                  <c:v>216104</c:v>
                </c:pt>
                <c:pt idx="21">
                  <c:v>256502</c:v>
                </c:pt>
                <c:pt idx="22">
                  <c:v>198034</c:v>
                </c:pt>
                <c:pt idx="23">
                  <c:v>247545</c:v>
                </c:pt>
                <c:pt idx="24">
                  <c:v>246310</c:v>
                </c:pt>
                <c:pt idx="25">
                  <c:v>184052</c:v>
                </c:pt>
                <c:pt idx="26">
                  <c:v>175002</c:v>
                </c:pt>
                <c:pt idx="27">
                  <c:v>173610</c:v>
                </c:pt>
                <c:pt idx="28">
                  <c:v>180738</c:v>
                </c:pt>
                <c:pt idx="29">
                  <c:v>280720</c:v>
                </c:pt>
                <c:pt idx="30">
                  <c:v>201822</c:v>
                </c:pt>
                <c:pt idx="31">
                  <c:v>217988</c:v>
                </c:pt>
                <c:pt idx="32">
                  <c:v>134186</c:v>
                </c:pt>
                <c:pt idx="33">
                  <c:v>182758</c:v>
                </c:pt>
                <c:pt idx="34">
                  <c:v>214952</c:v>
                </c:pt>
                <c:pt idx="35">
                  <c:v>160336</c:v>
                </c:pt>
                <c:pt idx="36">
                  <c:v>173129</c:v>
                </c:pt>
                <c:pt idx="37">
                  <c:v>107850</c:v>
                </c:pt>
                <c:pt idx="38">
                  <c:v>81673</c:v>
                </c:pt>
                <c:pt idx="39">
                  <c:v>103400</c:v>
                </c:pt>
                <c:pt idx="40">
                  <c:v>97672</c:v>
                </c:pt>
                <c:pt idx="41">
                  <c:v>136799</c:v>
                </c:pt>
                <c:pt idx="42">
                  <c:v>135211</c:v>
                </c:pt>
                <c:pt idx="43">
                  <c:v>167800</c:v>
                </c:pt>
                <c:pt idx="44">
                  <c:v>115783</c:v>
                </c:pt>
                <c:pt idx="45">
                  <c:v>103577</c:v>
                </c:pt>
                <c:pt idx="46">
                  <c:v>91214</c:v>
                </c:pt>
                <c:pt idx="47">
                  <c:v>94685</c:v>
                </c:pt>
                <c:pt idx="48">
                  <c:v>74284</c:v>
                </c:pt>
                <c:pt idx="49">
                  <c:v>81909</c:v>
                </c:pt>
                <c:pt idx="50">
                  <c:v>60426</c:v>
                </c:pt>
                <c:pt idx="51">
                  <c:v>57089</c:v>
                </c:pt>
                <c:pt idx="52">
                  <c:v>52047</c:v>
                </c:pt>
                <c:pt idx="53">
                  <c:v>58476</c:v>
                </c:pt>
                <c:pt idx="54">
                  <c:v>80556</c:v>
                </c:pt>
                <c:pt idx="55">
                  <c:v>33120</c:v>
                </c:pt>
                <c:pt idx="56">
                  <c:v>30527</c:v>
                </c:pt>
                <c:pt idx="57">
                  <c:v>30087</c:v>
                </c:pt>
                <c:pt idx="58">
                  <c:v>27129</c:v>
                </c:pt>
                <c:pt idx="59">
                  <c:v>23316</c:v>
                </c:pt>
                <c:pt idx="60">
                  <c:v>19239</c:v>
                </c:pt>
                <c:pt idx="61">
                  <c:v>18374</c:v>
                </c:pt>
                <c:pt idx="62">
                  <c:v>16083</c:v>
                </c:pt>
                <c:pt idx="63">
                  <c:v>15625</c:v>
                </c:pt>
                <c:pt idx="64">
                  <c:v>12574</c:v>
                </c:pt>
                <c:pt idx="65">
                  <c:v>9784</c:v>
                </c:pt>
              </c:numCache>
            </c:numRef>
          </c:val>
          <c:smooth val="0"/>
          <c:extLst>
            <c:ext xmlns:c16="http://schemas.microsoft.com/office/drawing/2014/chart" uri="{C3380CC4-5D6E-409C-BE32-E72D297353CC}">
              <c16:uniqueId val="{00000000-3E67-4E8E-B399-E00DF8ABE156}"/>
            </c:ext>
          </c:extLst>
        </c:ser>
        <c:ser>
          <c:idx val="2"/>
          <c:order val="2"/>
          <c:tx>
            <c:strRef>
              <c:f>会员分析1!$E$4</c:f>
              <c:strCache>
                <c:ptCount val="1"/>
                <c:pt idx="0">
                  <c:v>总消费频次</c:v>
                </c:pt>
              </c:strCache>
            </c:strRef>
          </c:tx>
          <c:spPr>
            <a:ln w="28575" cap="rnd">
              <a:solidFill>
                <a:schemeClr val="accent4"/>
              </a:solidFill>
              <a:round/>
            </a:ln>
            <a:effectLst/>
          </c:spPr>
          <c:marker>
            <c:symbol val="none"/>
          </c:marker>
          <c:cat>
            <c:numRef>
              <c:f>会员分析1!$B$5:$B$70</c:f>
              <c:numCache>
                <c:formatCode>General</c:formatCode>
                <c:ptCount val="66"/>
                <c:pt idx="0">
                  <c:v>20</c:v>
                </c:pt>
                <c:pt idx="1">
                  <c:v>21</c:v>
                </c:pt>
                <c:pt idx="2">
                  <c:v>22</c:v>
                </c:pt>
                <c:pt idx="3">
                  <c:v>23</c:v>
                </c:pt>
                <c:pt idx="4">
                  <c:v>24</c:v>
                </c:pt>
                <c:pt idx="5">
                  <c:v>25</c:v>
                </c:pt>
                <c:pt idx="6">
                  <c:v>26</c:v>
                </c:pt>
                <c:pt idx="7">
                  <c:v>27</c:v>
                </c:pt>
                <c:pt idx="8">
                  <c:v>28</c:v>
                </c:pt>
                <c:pt idx="9">
                  <c:v>29</c:v>
                </c:pt>
                <c:pt idx="10">
                  <c:v>30</c:v>
                </c:pt>
                <c:pt idx="11">
                  <c:v>31</c:v>
                </c:pt>
                <c:pt idx="12">
                  <c:v>32</c:v>
                </c:pt>
                <c:pt idx="13">
                  <c:v>33</c:v>
                </c:pt>
                <c:pt idx="14">
                  <c:v>34</c:v>
                </c:pt>
                <c:pt idx="15">
                  <c:v>35</c:v>
                </c:pt>
                <c:pt idx="16">
                  <c:v>36</c:v>
                </c:pt>
                <c:pt idx="17">
                  <c:v>37</c:v>
                </c:pt>
                <c:pt idx="18">
                  <c:v>38</c:v>
                </c:pt>
                <c:pt idx="19">
                  <c:v>39</c:v>
                </c:pt>
                <c:pt idx="20">
                  <c:v>40</c:v>
                </c:pt>
                <c:pt idx="21">
                  <c:v>41</c:v>
                </c:pt>
                <c:pt idx="22">
                  <c:v>42</c:v>
                </c:pt>
                <c:pt idx="23">
                  <c:v>43</c:v>
                </c:pt>
                <c:pt idx="24">
                  <c:v>44</c:v>
                </c:pt>
                <c:pt idx="25">
                  <c:v>45</c:v>
                </c:pt>
                <c:pt idx="26">
                  <c:v>46</c:v>
                </c:pt>
                <c:pt idx="27">
                  <c:v>47</c:v>
                </c:pt>
                <c:pt idx="28">
                  <c:v>48</c:v>
                </c:pt>
                <c:pt idx="29">
                  <c:v>49</c:v>
                </c:pt>
                <c:pt idx="30">
                  <c:v>50</c:v>
                </c:pt>
                <c:pt idx="31">
                  <c:v>51</c:v>
                </c:pt>
                <c:pt idx="32">
                  <c:v>52</c:v>
                </c:pt>
                <c:pt idx="33">
                  <c:v>53</c:v>
                </c:pt>
                <c:pt idx="34">
                  <c:v>54</c:v>
                </c:pt>
                <c:pt idx="35">
                  <c:v>55</c:v>
                </c:pt>
                <c:pt idx="36">
                  <c:v>56</c:v>
                </c:pt>
                <c:pt idx="37">
                  <c:v>57</c:v>
                </c:pt>
                <c:pt idx="38">
                  <c:v>58</c:v>
                </c:pt>
                <c:pt idx="39">
                  <c:v>59</c:v>
                </c:pt>
                <c:pt idx="40">
                  <c:v>60</c:v>
                </c:pt>
                <c:pt idx="41">
                  <c:v>61</c:v>
                </c:pt>
                <c:pt idx="42">
                  <c:v>62</c:v>
                </c:pt>
                <c:pt idx="43">
                  <c:v>63</c:v>
                </c:pt>
                <c:pt idx="44">
                  <c:v>64</c:v>
                </c:pt>
                <c:pt idx="45">
                  <c:v>65</c:v>
                </c:pt>
                <c:pt idx="46">
                  <c:v>66</c:v>
                </c:pt>
                <c:pt idx="47">
                  <c:v>67</c:v>
                </c:pt>
                <c:pt idx="48">
                  <c:v>68</c:v>
                </c:pt>
                <c:pt idx="49">
                  <c:v>69</c:v>
                </c:pt>
                <c:pt idx="50">
                  <c:v>70</c:v>
                </c:pt>
                <c:pt idx="51">
                  <c:v>71</c:v>
                </c:pt>
                <c:pt idx="52">
                  <c:v>72</c:v>
                </c:pt>
                <c:pt idx="53">
                  <c:v>73</c:v>
                </c:pt>
                <c:pt idx="54">
                  <c:v>74</c:v>
                </c:pt>
                <c:pt idx="55">
                  <c:v>75</c:v>
                </c:pt>
                <c:pt idx="56">
                  <c:v>76</c:v>
                </c:pt>
                <c:pt idx="57">
                  <c:v>77</c:v>
                </c:pt>
                <c:pt idx="58">
                  <c:v>78</c:v>
                </c:pt>
                <c:pt idx="59">
                  <c:v>79</c:v>
                </c:pt>
                <c:pt idx="60">
                  <c:v>80</c:v>
                </c:pt>
                <c:pt idx="61">
                  <c:v>81</c:v>
                </c:pt>
                <c:pt idx="62">
                  <c:v>82</c:v>
                </c:pt>
                <c:pt idx="63">
                  <c:v>83</c:v>
                </c:pt>
                <c:pt idx="64">
                  <c:v>84</c:v>
                </c:pt>
                <c:pt idx="65">
                  <c:v>85</c:v>
                </c:pt>
              </c:numCache>
            </c:numRef>
          </c:cat>
          <c:val>
            <c:numRef>
              <c:f>会员分析1!$E$5:$E$70</c:f>
              <c:numCache>
                <c:formatCode>#,##0</c:formatCode>
                <c:ptCount val="66"/>
                <c:pt idx="0">
                  <c:v>197945</c:v>
                </c:pt>
                <c:pt idx="1">
                  <c:v>290373</c:v>
                </c:pt>
                <c:pt idx="2">
                  <c:v>340850</c:v>
                </c:pt>
                <c:pt idx="3">
                  <c:v>443148</c:v>
                </c:pt>
                <c:pt idx="4">
                  <c:v>503690</c:v>
                </c:pt>
                <c:pt idx="5">
                  <c:v>550120</c:v>
                </c:pt>
                <c:pt idx="6">
                  <c:v>670854</c:v>
                </c:pt>
                <c:pt idx="7">
                  <c:v>825219</c:v>
                </c:pt>
                <c:pt idx="8">
                  <c:v>1093906</c:v>
                </c:pt>
                <c:pt idx="9">
                  <c:v>1509253</c:v>
                </c:pt>
                <c:pt idx="10">
                  <c:v>1632843</c:v>
                </c:pt>
                <c:pt idx="11">
                  <c:v>1608248</c:v>
                </c:pt>
                <c:pt idx="12">
                  <c:v>1823870</c:v>
                </c:pt>
                <c:pt idx="13">
                  <c:v>2047935</c:v>
                </c:pt>
                <c:pt idx="14">
                  <c:v>1902255</c:v>
                </c:pt>
                <c:pt idx="15">
                  <c:v>1278110</c:v>
                </c:pt>
                <c:pt idx="16">
                  <c:v>1353471</c:v>
                </c:pt>
                <c:pt idx="17">
                  <c:v>1461400</c:v>
                </c:pt>
                <c:pt idx="18">
                  <c:v>1249558</c:v>
                </c:pt>
                <c:pt idx="19">
                  <c:v>1416582</c:v>
                </c:pt>
                <c:pt idx="20">
                  <c:v>1367927</c:v>
                </c:pt>
                <c:pt idx="21">
                  <c:v>1566384</c:v>
                </c:pt>
                <c:pt idx="22">
                  <c:v>1229092</c:v>
                </c:pt>
                <c:pt idx="23">
                  <c:v>1528188</c:v>
                </c:pt>
                <c:pt idx="24">
                  <c:v>1537271</c:v>
                </c:pt>
                <c:pt idx="25">
                  <c:v>1189826</c:v>
                </c:pt>
                <c:pt idx="26">
                  <c:v>1142881</c:v>
                </c:pt>
                <c:pt idx="27">
                  <c:v>1136670</c:v>
                </c:pt>
                <c:pt idx="28">
                  <c:v>1175933</c:v>
                </c:pt>
                <c:pt idx="29">
                  <c:v>1956943</c:v>
                </c:pt>
                <c:pt idx="30">
                  <c:v>1329226</c:v>
                </c:pt>
                <c:pt idx="31">
                  <c:v>1382126</c:v>
                </c:pt>
                <c:pt idx="32">
                  <c:v>907335</c:v>
                </c:pt>
                <c:pt idx="33">
                  <c:v>1232124</c:v>
                </c:pt>
                <c:pt idx="34">
                  <c:v>1451796</c:v>
                </c:pt>
                <c:pt idx="35">
                  <c:v>1182646</c:v>
                </c:pt>
                <c:pt idx="36">
                  <c:v>1297640</c:v>
                </c:pt>
                <c:pt idx="37">
                  <c:v>793217</c:v>
                </c:pt>
                <c:pt idx="38">
                  <c:v>596993</c:v>
                </c:pt>
                <c:pt idx="39">
                  <c:v>763636</c:v>
                </c:pt>
                <c:pt idx="40">
                  <c:v>721633</c:v>
                </c:pt>
                <c:pt idx="41">
                  <c:v>995401</c:v>
                </c:pt>
                <c:pt idx="42">
                  <c:v>993927</c:v>
                </c:pt>
                <c:pt idx="43">
                  <c:v>1190931</c:v>
                </c:pt>
                <c:pt idx="44">
                  <c:v>905335</c:v>
                </c:pt>
                <c:pt idx="45">
                  <c:v>831762</c:v>
                </c:pt>
                <c:pt idx="46">
                  <c:v>745855</c:v>
                </c:pt>
                <c:pt idx="47">
                  <c:v>758716</c:v>
                </c:pt>
                <c:pt idx="48">
                  <c:v>621896</c:v>
                </c:pt>
                <c:pt idx="49">
                  <c:v>676808</c:v>
                </c:pt>
                <c:pt idx="50">
                  <c:v>531799</c:v>
                </c:pt>
                <c:pt idx="51">
                  <c:v>498123</c:v>
                </c:pt>
                <c:pt idx="52">
                  <c:v>455186</c:v>
                </c:pt>
                <c:pt idx="53">
                  <c:v>485864</c:v>
                </c:pt>
                <c:pt idx="54">
                  <c:v>620401</c:v>
                </c:pt>
                <c:pt idx="55">
                  <c:v>304497</c:v>
                </c:pt>
                <c:pt idx="56">
                  <c:v>277543</c:v>
                </c:pt>
                <c:pt idx="57">
                  <c:v>274282</c:v>
                </c:pt>
                <c:pt idx="58">
                  <c:v>251136</c:v>
                </c:pt>
                <c:pt idx="59">
                  <c:v>215872</c:v>
                </c:pt>
                <c:pt idx="60">
                  <c:v>179460</c:v>
                </c:pt>
                <c:pt idx="61">
                  <c:v>171872</c:v>
                </c:pt>
                <c:pt idx="62">
                  <c:v>151524</c:v>
                </c:pt>
                <c:pt idx="63">
                  <c:v>139775</c:v>
                </c:pt>
                <c:pt idx="64">
                  <c:v>110311</c:v>
                </c:pt>
                <c:pt idx="65">
                  <c:v>91362</c:v>
                </c:pt>
              </c:numCache>
            </c:numRef>
          </c:val>
          <c:smooth val="0"/>
          <c:extLst>
            <c:ext xmlns:c16="http://schemas.microsoft.com/office/drawing/2014/chart" uri="{C3380CC4-5D6E-409C-BE32-E72D297353CC}">
              <c16:uniqueId val="{00000001-3E67-4E8E-B399-E00DF8ABE156}"/>
            </c:ext>
          </c:extLst>
        </c:ser>
        <c:dLbls>
          <c:showLegendKey val="0"/>
          <c:showVal val="0"/>
          <c:showCatName val="0"/>
          <c:showSerName val="0"/>
          <c:showPercent val="0"/>
          <c:showBubbleSize val="0"/>
        </c:dLbls>
        <c:marker val="1"/>
        <c:smooth val="0"/>
        <c:axId val="414822863"/>
        <c:axId val="417664303"/>
      </c:lineChart>
      <c:lineChart>
        <c:grouping val="standard"/>
        <c:varyColors val="0"/>
        <c:ser>
          <c:idx val="1"/>
          <c:order val="1"/>
          <c:tx>
            <c:strRef>
              <c:f>会员分析1!$D$4</c:f>
              <c:strCache>
                <c:ptCount val="1"/>
                <c:pt idx="0">
                  <c:v>人均消费额</c:v>
                </c:pt>
              </c:strCache>
            </c:strRef>
          </c:tx>
          <c:spPr>
            <a:ln w="28575" cap="rnd">
              <a:solidFill>
                <a:schemeClr val="accent5"/>
              </a:solidFill>
              <a:round/>
            </a:ln>
            <a:effectLst/>
          </c:spPr>
          <c:marker>
            <c:symbol val="none"/>
          </c:marker>
          <c:val>
            <c:numRef>
              <c:f>会员分析1!$D$5:$D$70</c:f>
              <c:numCache>
                <c:formatCode>#,##0_);[Red]\(#,##0\)</c:formatCode>
                <c:ptCount val="66"/>
                <c:pt idx="0">
                  <c:v>172.77173690281299</c:v>
                </c:pt>
                <c:pt idx="1">
                  <c:v>194.48664766146101</c:v>
                </c:pt>
                <c:pt idx="2">
                  <c:v>202.76925396770699</c:v>
                </c:pt>
                <c:pt idx="3">
                  <c:v>228.77979238633</c:v>
                </c:pt>
                <c:pt idx="4">
                  <c:v>254.05097806502101</c:v>
                </c:pt>
                <c:pt idx="5">
                  <c:v>277.53020347263299</c:v>
                </c:pt>
                <c:pt idx="6">
                  <c:v>308.12464459359097</c:v>
                </c:pt>
                <c:pt idx="7">
                  <c:v>342.00627199144401</c:v>
                </c:pt>
                <c:pt idx="8">
                  <c:v>371.80296978979999</c:v>
                </c:pt>
                <c:pt idx="9">
                  <c:v>396.074940540071</c:v>
                </c:pt>
                <c:pt idx="10">
                  <c:v>422.42790953556499</c:v>
                </c:pt>
                <c:pt idx="11">
                  <c:v>430.01514740026698</c:v>
                </c:pt>
                <c:pt idx="12">
                  <c:v>447.11513859477401</c:v>
                </c:pt>
                <c:pt idx="13">
                  <c:v>461.23569289636998</c:v>
                </c:pt>
                <c:pt idx="14">
                  <c:v>474.07056892598303</c:v>
                </c:pt>
                <c:pt idx="15">
                  <c:v>482.04129186427599</c:v>
                </c:pt>
                <c:pt idx="16">
                  <c:v>503.91418997961398</c:v>
                </c:pt>
                <c:pt idx="17">
                  <c:v>513.47163846774799</c:v>
                </c:pt>
                <c:pt idx="18">
                  <c:v>510.91629108097999</c:v>
                </c:pt>
                <c:pt idx="19">
                  <c:v>518.94379586957905</c:v>
                </c:pt>
                <c:pt idx="20">
                  <c:v>527.59022752933697</c:v>
                </c:pt>
                <c:pt idx="21">
                  <c:v>509.19092003181203</c:v>
                </c:pt>
                <c:pt idx="22">
                  <c:v>523.58678146176896</c:v>
                </c:pt>
                <c:pt idx="23">
                  <c:v>515.90909382132497</c:v>
                </c:pt>
                <c:pt idx="24">
                  <c:v>528.33763480979201</c:v>
                </c:pt>
                <c:pt idx="25">
                  <c:v>549.94774960337202</c:v>
                </c:pt>
                <c:pt idx="26">
                  <c:v>563.55287819567695</c:v>
                </c:pt>
                <c:pt idx="27">
                  <c:v>564.36384672541897</c:v>
                </c:pt>
                <c:pt idx="28">
                  <c:v>568.62888733968498</c:v>
                </c:pt>
                <c:pt idx="29">
                  <c:v>614.58091375747995</c:v>
                </c:pt>
                <c:pt idx="30">
                  <c:v>570.82483173291303</c:v>
                </c:pt>
                <c:pt idx="31">
                  <c:v>552.00746853037697</c:v>
                </c:pt>
                <c:pt idx="32">
                  <c:v>586.61467619572795</c:v>
                </c:pt>
                <c:pt idx="33">
                  <c:v>578.07516710622701</c:v>
                </c:pt>
                <c:pt idx="34">
                  <c:v>581.01117803044394</c:v>
                </c:pt>
                <c:pt idx="35">
                  <c:v>643.02330343777999</c:v>
                </c:pt>
                <c:pt idx="36">
                  <c:v>654.53517007549203</c:v>
                </c:pt>
                <c:pt idx="37">
                  <c:v>630.20817950857599</c:v>
                </c:pt>
                <c:pt idx="38">
                  <c:v>613.74542700770098</c:v>
                </c:pt>
                <c:pt idx="39">
                  <c:v>624.41506160541496</c:v>
                </c:pt>
                <c:pt idx="40">
                  <c:v>617.99631962077103</c:v>
                </c:pt>
                <c:pt idx="41">
                  <c:v>611.66305375039201</c:v>
                </c:pt>
                <c:pt idx="42">
                  <c:v>623.06114887102297</c:v>
                </c:pt>
                <c:pt idx="43">
                  <c:v>598.67865667461194</c:v>
                </c:pt>
                <c:pt idx="44">
                  <c:v>652.89064828169899</c:v>
                </c:pt>
                <c:pt idx="45">
                  <c:v>677.73155990229395</c:v>
                </c:pt>
                <c:pt idx="46">
                  <c:v>690.379812309513</c:v>
                </c:pt>
                <c:pt idx="47">
                  <c:v>676.92659766594397</c:v>
                </c:pt>
                <c:pt idx="48">
                  <c:v>706.795784960422</c:v>
                </c:pt>
                <c:pt idx="49">
                  <c:v>714.48244319916</c:v>
                </c:pt>
                <c:pt idx="50">
                  <c:v>755.91756197663199</c:v>
                </c:pt>
                <c:pt idx="51">
                  <c:v>754.89749426334299</c:v>
                </c:pt>
                <c:pt idx="52">
                  <c:v>772.19629104463195</c:v>
                </c:pt>
                <c:pt idx="53">
                  <c:v>727.53015322525403</c:v>
                </c:pt>
                <c:pt idx="54">
                  <c:v>678.180701127166</c:v>
                </c:pt>
                <c:pt idx="55">
                  <c:v>839.09059420289805</c:v>
                </c:pt>
                <c:pt idx="56">
                  <c:v>834.57933730795605</c:v>
                </c:pt>
                <c:pt idx="57">
                  <c:v>820.96704457074395</c:v>
                </c:pt>
                <c:pt idx="58">
                  <c:v>848.65329241770701</c:v>
                </c:pt>
                <c:pt idx="59">
                  <c:v>856.50493695316504</c:v>
                </c:pt>
                <c:pt idx="60">
                  <c:v>878.734141067623</c:v>
                </c:pt>
                <c:pt idx="61">
                  <c:v>878.66936268640404</c:v>
                </c:pt>
                <c:pt idx="62">
                  <c:v>898.26985450475604</c:v>
                </c:pt>
                <c:pt idx="63">
                  <c:v>840.31518912000001</c:v>
                </c:pt>
                <c:pt idx="64">
                  <c:v>828.16759026562704</c:v>
                </c:pt>
                <c:pt idx="65">
                  <c:v>889.67908932951696</c:v>
                </c:pt>
              </c:numCache>
            </c:numRef>
          </c:val>
          <c:smooth val="0"/>
          <c:extLst>
            <c:ext xmlns:c16="http://schemas.microsoft.com/office/drawing/2014/chart" uri="{C3380CC4-5D6E-409C-BE32-E72D297353CC}">
              <c16:uniqueId val="{00000002-3E67-4E8E-B399-E00DF8ABE156}"/>
            </c:ext>
          </c:extLst>
        </c:ser>
        <c:dLbls>
          <c:showLegendKey val="0"/>
          <c:showVal val="0"/>
          <c:showCatName val="0"/>
          <c:showSerName val="0"/>
          <c:showPercent val="0"/>
          <c:showBubbleSize val="0"/>
        </c:dLbls>
        <c:marker val="1"/>
        <c:smooth val="0"/>
        <c:axId val="469621871"/>
        <c:axId val="408848431"/>
      </c:lineChart>
      <c:catAx>
        <c:axId val="41482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417664303"/>
        <c:crosses val="autoZero"/>
        <c:auto val="1"/>
        <c:lblAlgn val="ctr"/>
        <c:lblOffset val="100"/>
        <c:noMultiLvlLbl val="0"/>
      </c:catAx>
      <c:valAx>
        <c:axId val="417664303"/>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414822863"/>
        <c:crosses val="autoZero"/>
        <c:crossBetween val="between"/>
      </c:valAx>
      <c:catAx>
        <c:axId val="469621871"/>
        <c:scaling>
          <c:orientation val="minMax"/>
        </c:scaling>
        <c:delete val="1"/>
        <c:axPos val="b"/>
        <c:majorTickMark val="out"/>
        <c:minorTickMark val="none"/>
        <c:tickLblPos val="nextTo"/>
        <c:crossAx val="408848431"/>
        <c:crosses val="autoZero"/>
        <c:auto val="1"/>
        <c:lblAlgn val="ctr"/>
        <c:lblOffset val="100"/>
        <c:noMultiLvlLbl val="0"/>
      </c:catAx>
      <c:valAx>
        <c:axId val="408848431"/>
        <c:scaling>
          <c:orientation val="minMax"/>
        </c:scaling>
        <c:delete val="0"/>
        <c:axPos val="r"/>
        <c:numFmt formatCode="#,##0_);[Red]\(#,##0\)" sourceLinked="1"/>
        <c:majorTickMark val="out"/>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469621871"/>
        <c:crosses val="max"/>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solidFill>
        <a:schemeClr val="bg1">
          <a:lumMod val="65000"/>
        </a:schemeClr>
      </a:solidFill>
    </a:ln>
    <a:effectLst/>
  </c:spPr>
  <c:txPr>
    <a:bodyPr/>
    <a:lstStyle/>
    <a:p>
      <a:pPr>
        <a:defRPr lang="zh-CN"/>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baseline="0">
                <a:solidFill>
                  <a:schemeClr val="tx1"/>
                </a:solidFill>
                <a:latin typeface="微软雅黑" panose="020B0503020204020204" charset="-122"/>
                <a:ea typeface="微软雅黑" panose="020B0503020204020204" charset="-122"/>
                <a:cs typeface="+mn-cs"/>
              </a:defRPr>
            </a:pPr>
            <a:r>
              <a:rPr lang="zh-CN" altLang="en-US" sz="1200" dirty="0">
                <a:solidFill>
                  <a:schemeClr val="tx1"/>
                </a:solidFill>
                <a:latin typeface="微软雅黑" panose="020B0503020204020204" charset="-122"/>
                <a:ea typeface="微软雅黑" panose="020B0503020204020204" charset="-122"/>
              </a:rPr>
              <a:t>会员消费金额分布</a:t>
            </a:r>
          </a:p>
        </c:rich>
      </c:tx>
      <c:layout>
        <c:manualLayout>
          <c:xMode val="edge"/>
          <c:yMode val="edge"/>
          <c:x val="0.27202478572774902"/>
          <c:y val="2.7850877192982501E-2"/>
        </c:manualLayout>
      </c:layout>
      <c:overlay val="0"/>
      <c:spPr>
        <a:noFill/>
        <a:ln>
          <a:noFill/>
        </a:ln>
        <a:effectLst/>
      </c:spPr>
      <c:txPr>
        <a:bodyPr rot="0" spcFirstLastPara="1" vertOverflow="ellipsis" vert="horz" wrap="square" anchor="ctr" anchorCtr="1"/>
        <a:lstStyle/>
        <a:p>
          <a:pPr>
            <a:defRPr lang="zh-CN" sz="1200" b="1" i="0" u="none" strike="noStrike" kern="1200" baseline="0">
              <a:solidFill>
                <a:schemeClr val="tx1"/>
              </a:solidFill>
              <a:latin typeface="微软雅黑" panose="020B0503020204020204" charset="-122"/>
              <a:ea typeface="微软雅黑" panose="020B0503020204020204" charset="-122"/>
              <a:cs typeface="+mn-cs"/>
            </a:defRPr>
          </a:pPr>
          <a:endParaRPr lang="zh-CN"/>
        </a:p>
      </c:txPr>
    </c:title>
    <c:autoTitleDeleted val="0"/>
    <c:plotArea>
      <c:layout/>
      <c:scatterChart>
        <c:scatterStyle val="lineMarker"/>
        <c:varyColors val="0"/>
        <c:ser>
          <c:idx val="0"/>
          <c:order val="0"/>
          <c:tx>
            <c:strRef>
              <c:f>[1]会员分析2!$G$1:$H$1</c:f>
              <c:strCache>
                <c:ptCount val="1"/>
                <c:pt idx="0">
                  <c:v>消费金额 会员数</c:v>
                </c:pt>
              </c:strCache>
            </c:strRef>
          </c:tx>
          <c:spPr>
            <a:ln w="19050" cap="rnd" cmpd="sng" algn="ctr">
              <a:noFill/>
              <a:prstDash val="solid"/>
              <a:round/>
            </a:ln>
            <a:effectLst/>
          </c:spPr>
          <c:marker>
            <c:symbol val="circle"/>
            <c:size val="5"/>
            <c:spPr>
              <a:solidFill>
                <a:schemeClr val="accent6"/>
              </a:solidFill>
              <a:ln w="6350" cap="flat" cmpd="sng" algn="ctr">
                <a:solidFill>
                  <a:schemeClr val="accent6"/>
                </a:solidFill>
                <a:prstDash val="solid"/>
                <a:round/>
              </a:ln>
              <a:effectLst/>
            </c:spPr>
          </c:marker>
          <c:trendline>
            <c:spPr>
              <a:ln w="6350" cap="rnd" cmpd="sng" algn="ctr">
                <a:solidFill>
                  <a:srgbClr val="FF0000"/>
                </a:solidFill>
                <a:prstDash val="dash"/>
                <a:round/>
              </a:ln>
              <a:effectLst/>
            </c:spPr>
            <c:trendlineType val="power"/>
            <c:dispRSqr val="1"/>
            <c:dispEq val="1"/>
            <c:trendlineLbl>
              <c:layout>
                <c:manualLayout>
                  <c:x val="-0.49047656668334499"/>
                  <c:y val="-0.16403541479320699"/>
                </c:manualLayout>
              </c:layout>
              <c:numFmt formatCode="General" sourceLinked="0"/>
              <c:spPr>
                <a:noFill/>
                <a:ln>
                  <a:noFill/>
                </a:ln>
                <a:effectLst/>
              </c:spPr>
              <c:txPr>
                <a:bodyPr rot="0" spcFirstLastPara="1" vertOverflow="ellipsis" vert="horz" wrap="square" anchor="ctr" anchorCtr="1"/>
                <a:lstStyle/>
                <a:p>
                  <a:pPr>
                    <a:defRPr lang="zh-CN" sz="1000" b="0" i="0" u="none" strike="noStrike" kern="1200" baseline="0">
                      <a:solidFill>
                        <a:schemeClr val="tx1"/>
                      </a:solidFill>
                      <a:latin typeface="+mn-lt"/>
                      <a:ea typeface="+mn-ea"/>
                      <a:cs typeface="+mn-cs"/>
                    </a:defRPr>
                  </a:pPr>
                  <a:endParaRPr lang="zh-CN"/>
                </a:p>
              </c:txPr>
            </c:trendlineLbl>
          </c:trendline>
          <c:xVal>
            <c:numRef>
              <c:f>[1]会员分析2!$G$2:$G$126</c:f>
              <c:numCache>
                <c:formatCode>General</c:formatCode>
                <c:ptCount val="125"/>
                <c:pt idx="0">
                  <c:v>20</c:v>
                </c:pt>
                <c:pt idx="1">
                  <c:v>60</c:v>
                </c:pt>
                <c:pt idx="2">
                  <c:v>100</c:v>
                </c:pt>
                <c:pt idx="3">
                  <c:v>140</c:v>
                </c:pt>
                <c:pt idx="4">
                  <c:v>180</c:v>
                </c:pt>
                <c:pt idx="5">
                  <c:v>220</c:v>
                </c:pt>
                <c:pt idx="6">
                  <c:v>260</c:v>
                </c:pt>
                <c:pt idx="7">
                  <c:v>300</c:v>
                </c:pt>
                <c:pt idx="8">
                  <c:v>340</c:v>
                </c:pt>
                <c:pt idx="9">
                  <c:v>380</c:v>
                </c:pt>
                <c:pt idx="10">
                  <c:v>420</c:v>
                </c:pt>
                <c:pt idx="11">
                  <c:v>460</c:v>
                </c:pt>
                <c:pt idx="12">
                  <c:v>500</c:v>
                </c:pt>
                <c:pt idx="13">
                  <c:v>540</c:v>
                </c:pt>
                <c:pt idx="14">
                  <c:v>580</c:v>
                </c:pt>
                <c:pt idx="15">
                  <c:v>620</c:v>
                </c:pt>
                <c:pt idx="16">
                  <c:v>660</c:v>
                </c:pt>
                <c:pt idx="17">
                  <c:v>700</c:v>
                </c:pt>
                <c:pt idx="18">
                  <c:v>740</c:v>
                </c:pt>
                <c:pt idx="19">
                  <c:v>780</c:v>
                </c:pt>
                <c:pt idx="20">
                  <c:v>820</c:v>
                </c:pt>
                <c:pt idx="21">
                  <c:v>860</c:v>
                </c:pt>
                <c:pt idx="22">
                  <c:v>900</c:v>
                </c:pt>
                <c:pt idx="23">
                  <c:v>940</c:v>
                </c:pt>
                <c:pt idx="24">
                  <c:v>980</c:v>
                </c:pt>
                <c:pt idx="25">
                  <c:v>1020</c:v>
                </c:pt>
                <c:pt idx="26">
                  <c:v>1060</c:v>
                </c:pt>
                <c:pt idx="27">
                  <c:v>1100</c:v>
                </c:pt>
                <c:pt idx="28">
                  <c:v>1140</c:v>
                </c:pt>
                <c:pt idx="29">
                  <c:v>1180</c:v>
                </c:pt>
                <c:pt idx="30">
                  <c:v>1220</c:v>
                </c:pt>
                <c:pt idx="31">
                  <c:v>1260</c:v>
                </c:pt>
                <c:pt idx="32">
                  <c:v>1300</c:v>
                </c:pt>
                <c:pt idx="33">
                  <c:v>1340</c:v>
                </c:pt>
                <c:pt idx="34">
                  <c:v>1380</c:v>
                </c:pt>
                <c:pt idx="35">
                  <c:v>1420</c:v>
                </c:pt>
                <c:pt idx="36">
                  <c:v>1460</c:v>
                </c:pt>
                <c:pt idx="37">
                  <c:v>1500</c:v>
                </c:pt>
                <c:pt idx="38">
                  <c:v>1540</c:v>
                </c:pt>
                <c:pt idx="39">
                  <c:v>1580</c:v>
                </c:pt>
                <c:pt idx="40">
                  <c:v>1620</c:v>
                </c:pt>
                <c:pt idx="41">
                  <c:v>1660</c:v>
                </c:pt>
                <c:pt idx="42">
                  <c:v>1700</c:v>
                </c:pt>
                <c:pt idx="43">
                  <c:v>1740</c:v>
                </c:pt>
                <c:pt idx="44">
                  <c:v>1780</c:v>
                </c:pt>
                <c:pt idx="45">
                  <c:v>1820</c:v>
                </c:pt>
                <c:pt idx="46">
                  <c:v>1860</c:v>
                </c:pt>
                <c:pt idx="47">
                  <c:v>1900</c:v>
                </c:pt>
                <c:pt idx="48">
                  <c:v>1940</c:v>
                </c:pt>
                <c:pt idx="49">
                  <c:v>1980</c:v>
                </c:pt>
                <c:pt idx="50">
                  <c:v>2020</c:v>
                </c:pt>
                <c:pt idx="51">
                  <c:v>2060</c:v>
                </c:pt>
                <c:pt idx="52">
                  <c:v>2100</c:v>
                </c:pt>
                <c:pt idx="53">
                  <c:v>2140</c:v>
                </c:pt>
                <c:pt idx="54">
                  <c:v>2180</c:v>
                </c:pt>
                <c:pt idx="55">
                  <c:v>2220</c:v>
                </c:pt>
                <c:pt idx="56">
                  <c:v>2260</c:v>
                </c:pt>
                <c:pt idx="57">
                  <c:v>2300</c:v>
                </c:pt>
                <c:pt idx="58">
                  <c:v>2340</c:v>
                </c:pt>
                <c:pt idx="59">
                  <c:v>2380</c:v>
                </c:pt>
                <c:pt idx="60">
                  <c:v>2420</c:v>
                </c:pt>
                <c:pt idx="61">
                  <c:v>2460</c:v>
                </c:pt>
                <c:pt idx="62">
                  <c:v>2500</c:v>
                </c:pt>
                <c:pt idx="63">
                  <c:v>2540</c:v>
                </c:pt>
                <c:pt idx="64">
                  <c:v>2580</c:v>
                </c:pt>
                <c:pt idx="65">
                  <c:v>2620</c:v>
                </c:pt>
                <c:pt idx="66">
                  <c:v>2660</c:v>
                </c:pt>
                <c:pt idx="67">
                  <c:v>2700</c:v>
                </c:pt>
                <c:pt idx="68">
                  <c:v>2740</c:v>
                </c:pt>
                <c:pt idx="69">
                  <c:v>2780</c:v>
                </c:pt>
                <c:pt idx="70">
                  <c:v>2820</c:v>
                </c:pt>
                <c:pt idx="71">
                  <c:v>2860</c:v>
                </c:pt>
                <c:pt idx="72">
                  <c:v>2900</c:v>
                </c:pt>
                <c:pt idx="73">
                  <c:v>2940</c:v>
                </c:pt>
                <c:pt idx="74">
                  <c:v>2980</c:v>
                </c:pt>
                <c:pt idx="75">
                  <c:v>3020</c:v>
                </c:pt>
                <c:pt idx="76">
                  <c:v>3060</c:v>
                </c:pt>
                <c:pt idx="77">
                  <c:v>3100</c:v>
                </c:pt>
                <c:pt idx="78">
                  <c:v>3140</c:v>
                </c:pt>
                <c:pt idx="79">
                  <c:v>3180</c:v>
                </c:pt>
                <c:pt idx="80">
                  <c:v>3220</c:v>
                </c:pt>
                <c:pt idx="81">
                  <c:v>3260</c:v>
                </c:pt>
                <c:pt idx="82">
                  <c:v>3300</c:v>
                </c:pt>
                <c:pt idx="83">
                  <c:v>3340</c:v>
                </c:pt>
                <c:pt idx="84">
                  <c:v>3380</c:v>
                </c:pt>
                <c:pt idx="85">
                  <c:v>3420</c:v>
                </c:pt>
                <c:pt idx="86">
                  <c:v>3460</c:v>
                </c:pt>
                <c:pt idx="87">
                  <c:v>3500</c:v>
                </c:pt>
                <c:pt idx="88">
                  <c:v>3540</c:v>
                </c:pt>
                <c:pt idx="89">
                  <c:v>3580</c:v>
                </c:pt>
                <c:pt idx="90">
                  <c:v>3620</c:v>
                </c:pt>
                <c:pt idx="91">
                  <c:v>3660</c:v>
                </c:pt>
                <c:pt idx="92">
                  <c:v>3700</c:v>
                </c:pt>
                <c:pt idx="93">
                  <c:v>3740</c:v>
                </c:pt>
                <c:pt idx="94">
                  <c:v>3780</c:v>
                </c:pt>
                <c:pt idx="95">
                  <c:v>3820</c:v>
                </c:pt>
                <c:pt idx="96">
                  <c:v>3860</c:v>
                </c:pt>
                <c:pt idx="97">
                  <c:v>3900</c:v>
                </c:pt>
                <c:pt idx="98">
                  <c:v>3940</c:v>
                </c:pt>
                <c:pt idx="99">
                  <c:v>3980</c:v>
                </c:pt>
                <c:pt idx="100">
                  <c:v>4020</c:v>
                </c:pt>
                <c:pt idx="101">
                  <c:v>4060</c:v>
                </c:pt>
                <c:pt idx="102">
                  <c:v>4100</c:v>
                </c:pt>
                <c:pt idx="103">
                  <c:v>4140</c:v>
                </c:pt>
                <c:pt idx="104">
                  <c:v>4180</c:v>
                </c:pt>
                <c:pt idx="105">
                  <c:v>4220</c:v>
                </c:pt>
                <c:pt idx="106">
                  <c:v>4260</c:v>
                </c:pt>
                <c:pt idx="107">
                  <c:v>4300</c:v>
                </c:pt>
                <c:pt idx="108">
                  <c:v>4340</c:v>
                </c:pt>
                <c:pt idx="109">
                  <c:v>4380</c:v>
                </c:pt>
                <c:pt idx="110">
                  <c:v>4420</c:v>
                </c:pt>
                <c:pt idx="111">
                  <c:v>4460</c:v>
                </c:pt>
                <c:pt idx="112">
                  <c:v>4500</c:v>
                </c:pt>
                <c:pt idx="113">
                  <c:v>4540</c:v>
                </c:pt>
                <c:pt idx="114">
                  <c:v>4580</c:v>
                </c:pt>
                <c:pt idx="115">
                  <c:v>4620</c:v>
                </c:pt>
                <c:pt idx="116">
                  <c:v>4660</c:v>
                </c:pt>
                <c:pt idx="117">
                  <c:v>4700</c:v>
                </c:pt>
                <c:pt idx="118">
                  <c:v>4740</c:v>
                </c:pt>
                <c:pt idx="119">
                  <c:v>4780</c:v>
                </c:pt>
                <c:pt idx="120">
                  <c:v>4820</c:v>
                </c:pt>
                <c:pt idx="121">
                  <c:v>4860</c:v>
                </c:pt>
                <c:pt idx="122">
                  <c:v>4900</c:v>
                </c:pt>
                <c:pt idx="123">
                  <c:v>4940</c:v>
                </c:pt>
                <c:pt idx="124">
                  <c:v>4980</c:v>
                </c:pt>
              </c:numCache>
            </c:numRef>
          </c:xVal>
          <c:yVal>
            <c:numRef>
              <c:f>[1]会员分析2!$H$2:$H$126</c:f>
              <c:numCache>
                <c:formatCode>General</c:formatCode>
                <c:ptCount val="125"/>
                <c:pt idx="0">
                  <c:v>1954075</c:v>
                </c:pt>
                <c:pt idx="1">
                  <c:v>1586811</c:v>
                </c:pt>
                <c:pt idx="2">
                  <c:v>1070095</c:v>
                </c:pt>
                <c:pt idx="3">
                  <c:v>729771</c:v>
                </c:pt>
                <c:pt idx="4">
                  <c:v>569610</c:v>
                </c:pt>
                <c:pt idx="5">
                  <c:v>447907</c:v>
                </c:pt>
                <c:pt idx="6">
                  <c:v>374282</c:v>
                </c:pt>
                <c:pt idx="7">
                  <c:v>320121</c:v>
                </c:pt>
                <c:pt idx="8">
                  <c:v>272925</c:v>
                </c:pt>
                <c:pt idx="9">
                  <c:v>240637</c:v>
                </c:pt>
                <c:pt idx="10">
                  <c:v>205685</c:v>
                </c:pt>
                <c:pt idx="11">
                  <c:v>185105</c:v>
                </c:pt>
                <c:pt idx="12">
                  <c:v>166804</c:v>
                </c:pt>
                <c:pt idx="13">
                  <c:v>147650</c:v>
                </c:pt>
                <c:pt idx="14">
                  <c:v>135581</c:v>
                </c:pt>
                <c:pt idx="15">
                  <c:v>121743</c:v>
                </c:pt>
                <c:pt idx="16">
                  <c:v>112159</c:v>
                </c:pt>
                <c:pt idx="17">
                  <c:v>102726</c:v>
                </c:pt>
                <c:pt idx="18">
                  <c:v>93502</c:v>
                </c:pt>
                <c:pt idx="19">
                  <c:v>86562</c:v>
                </c:pt>
                <c:pt idx="20">
                  <c:v>80506</c:v>
                </c:pt>
                <c:pt idx="21">
                  <c:v>75159</c:v>
                </c:pt>
                <c:pt idx="22">
                  <c:v>71586</c:v>
                </c:pt>
                <c:pt idx="23">
                  <c:v>66482</c:v>
                </c:pt>
                <c:pt idx="24">
                  <c:v>63099</c:v>
                </c:pt>
                <c:pt idx="25">
                  <c:v>58466</c:v>
                </c:pt>
                <c:pt idx="26">
                  <c:v>54550</c:v>
                </c:pt>
                <c:pt idx="27">
                  <c:v>52116</c:v>
                </c:pt>
                <c:pt idx="28">
                  <c:v>48060</c:v>
                </c:pt>
                <c:pt idx="29">
                  <c:v>45812</c:v>
                </c:pt>
                <c:pt idx="30">
                  <c:v>43151</c:v>
                </c:pt>
                <c:pt idx="31">
                  <c:v>41126</c:v>
                </c:pt>
                <c:pt idx="32">
                  <c:v>38622</c:v>
                </c:pt>
                <c:pt idx="33">
                  <c:v>36618</c:v>
                </c:pt>
                <c:pt idx="34">
                  <c:v>34763</c:v>
                </c:pt>
                <c:pt idx="35">
                  <c:v>32736</c:v>
                </c:pt>
                <c:pt idx="36">
                  <c:v>31212</c:v>
                </c:pt>
                <c:pt idx="37">
                  <c:v>30087</c:v>
                </c:pt>
                <c:pt idx="38">
                  <c:v>28297</c:v>
                </c:pt>
                <c:pt idx="39">
                  <c:v>27462</c:v>
                </c:pt>
                <c:pt idx="40">
                  <c:v>25503</c:v>
                </c:pt>
                <c:pt idx="41">
                  <c:v>24680</c:v>
                </c:pt>
                <c:pt idx="42">
                  <c:v>23529</c:v>
                </c:pt>
                <c:pt idx="43">
                  <c:v>22492</c:v>
                </c:pt>
                <c:pt idx="44">
                  <c:v>21775</c:v>
                </c:pt>
                <c:pt idx="45">
                  <c:v>20732</c:v>
                </c:pt>
                <c:pt idx="46">
                  <c:v>19751</c:v>
                </c:pt>
                <c:pt idx="47">
                  <c:v>19701</c:v>
                </c:pt>
                <c:pt idx="48">
                  <c:v>18507</c:v>
                </c:pt>
                <c:pt idx="49">
                  <c:v>17669</c:v>
                </c:pt>
                <c:pt idx="50">
                  <c:v>16926</c:v>
                </c:pt>
                <c:pt idx="51">
                  <c:v>16251</c:v>
                </c:pt>
                <c:pt idx="52">
                  <c:v>15686</c:v>
                </c:pt>
                <c:pt idx="53">
                  <c:v>15116</c:v>
                </c:pt>
                <c:pt idx="54">
                  <c:v>14548</c:v>
                </c:pt>
                <c:pt idx="55">
                  <c:v>13755</c:v>
                </c:pt>
                <c:pt idx="56">
                  <c:v>13492</c:v>
                </c:pt>
                <c:pt idx="57">
                  <c:v>12790</c:v>
                </c:pt>
                <c:pt idx="58">
                  <c:v>12419</c:v>
                </c:pt>
                <c:pt idx="59">
                  <c:v>12093</c:v>
                </c:pt>
                <c:pt idx="60">
                  <c:v>11711</c:v>
                </c:pt>
                <c:pt idx="61">
                  <c:v>11164</c:v>
                </c:pt>
                <c:pt idx="62">
                  <c:v>10723</c:v>
                </c:pt>
                <c:pt idx="63">
                  <c:v>10309</c:v>
                </c:pt>
                <c:pt idx="64">
                  <c:v>10061</c:v>
                </c:pt>
                <c:pt idx="65">
                  <c:v>9600</c:v>
                </c:pt>
                <c:pt idx="66">
                  <c:v>9370</c:v>
                </c:pt>
                <c:pt idx="67">
                  <c:v>9060</c:v>
                </c:pt>
                <c:pt idx="68">
                  <c:v>8577</c:v>
                </c:pt>
                <c:pt idx="69">
                  <c:v>8675</c:v>
                </c:pt>
                <c:pt idx="70">
                  <c:v>8068</c:v>
                </c:pt>
                <c:pt idx="71">
                  <c:v>7992</c:v>
                </c:pt>
                <c:pt idx="72">
                  <c:v>7791</c:v>
                </c:pt>
                <c:pt idx="73">
                  <c:v>7468</c:v>
                </c:pt>
                <c:pt idx="74">
                  <c:v>7257</c:v>
                </c:pt>
                <c:pt idx="75">
                  <c:v>7223</c:v>
                </c:pt>
                <c:pt idx="76">
                  <c:v>6816</c:v>
                </c:pt>
                <c:pt idx="77">
                  <c:v>6647</c:v>
                </c:pt>
                <c:pt idx="78">
                  <c:v>6436</c:v>
                </c:pt>
                <c:pt idx="79">
                  <c:v>6268</c:v>
                </c:pt>
                <c:pt idx="80">
                  <c:v>5905</c:v>
                </c:pt>
                <c:pt idx="81">
                  <c:v>5693</c:v>
                </c:pt>
                <c:pt idx="82">
                  <c:v>5722</c:v>
                </c:pt>
                <c:pt idx="83">
                  <c:v>5596</c:v>
                </c:pt>
                <c:pt idx="84">
                  <c:v>5356</c:v>
                </c:pt>
                <c:pt idx="85">
                  <c:v>5312</c:v>
                </c:pt>
                <c:pt idx="86">
                  <c:v>5084</c:v>
                </c:pt>
                <c:pt idx="87">
                  <c:v>4854</c:v>
                </c:pt>
                <c:pt idx="88">
                  <c:v>4804</c:v>
                </c:pt>
                <c:pt idx="89">
                  <c:v>4618</c:v>
                </c:pt>
                <c:pt idx="90">
                  <c:v>4626</c:v>
                </c:pt>
                <c:pt idx="91">
                  <c:v>4392</c:v>
                </c:pt>
                <c:pt idx="92">
                  <c:v>4213</c:v>
                </c:pt>
                <c:pt idx="93">
                  <c:v>4211</c:v>
                </c:pt>
                <c:pt idx="94">
                  <c:v>4143</c:v>
                </c:pt>
                <c:pt idx="95">
                  <c:v>4006</c:v>
                </c:pt>
                <c:pt idx="96">
                  <c:v>3869</c:v>
                </c:pt>
                <c:pt idx="97">
                  <c:v>3853</c:v>
                </c:pt>
                <c:pt idx="98">
                  <c:v>3764</c:v>
                </c:pt>
                <c:pt idx="99">
                  <c:v>3661</c:v>
                </c:pt>
                <c:pt idx="100">
                  <c:v>3504</c:v>
                </c:pt>
                <c:pt idx="101">
                  <c:v>3365</c:v>
                </c:pt>
                <c:pt idx="102">
                  <c:v>3321</c:v>
                </c:pt>
                <c:pt idx="103">
                  <c:v>3298</c:v>
                </c:pt>
                <c:pt idx="104">
                  <c:v>3227</c:v>
                </c:pt>
                <c:pt idx="105">
                  <c:v>3090</c:v>
                </c:pt>
                <c:pt idx="106">
                  <c:v>3029</c:v>
                </c:pt>
                <c:pt idx="107">
                  <c:v>2901</c:v>
                </c:pt>
                <c:pt idx="108">
                  <c:v>2977</c:v>
                </c:pt>
                <c:pt idx="109">
                  <c:v>2742</c:v>
                </c:pt>
                <c:pt idx="110">
                  <c:v>2827</c:v>
                </c:pt>
                <c:pt idx="111">
                  <c:v>2586</c:v>
                </c:pt>
                <c:pt idx="112">
                  <c:v>2526</c:v>
                </c:pt>
                <c:pt idx="113">
                  <c:v>2557</c:v>
                </c:pt>
                <c:pt idx="114">
                  <c:v>2537</c:v>
                </c:pt>
                <c:pt idx="115">
                  <c:v>2416</c:v>
                </c:pt>
                <c:pt idx="116">
                  <c:v>2345</c:v>
                </c:pt>
                <c:pt idx="117">
                  <c:v>2305</c:v>
                </c:pt>
                <c:pt idx="118">
                  <c:v>2270</c:v>
                </c:pt>
                <c:pt idx="119">
                  <c:v>2178</c:v>
                </c:pt>
                <c:pt idx="120">
                  <c:v>2127</c:v>
                </c:pt>
                <c:pt idx="121">
                  <c:v>2117</c:v>
                </c:pt>
                <c:pt idx="122">
                  <c:v>1997</c:v>
                </c:pt>
                <c:pt idx="123">
                  <c:v>2027</c:v>
                </c:pt>
                <c:pt idx="124">
                  <c:v>1983</c:v>
                </c:pt>
              </c:numCache>
            </c:numRef>
          </c:yVal>
          <c:smooth val="0"/>
          <c:extLst>
            <c:ext xmlns:c16="http://schemas.microsoft.com/office/drawing/2014/chart" uri="{C3380CC4-5D6E-409C-BE32-E72D297353CC}">
              <c16:uniqueId val="{00000001-FEF6-4338-8A32-A1FD43F7CFCB}"/>
            </c:ext>
          </c:extLst>
        </c:ser>
        <c:dLbls>
          <c:showLegendKey val="0"/>
          <c:showVal val="0"/>
          <c:showCatName val="0"/>
          <c:showSerName val="0"/>
          <c:showPercent val="0"/>
          <c:showBubbleSize val="0"/>
        </c:dLbls>
        <c:axId val="1209049920"/>
        <c:axId val="1209050464"/>
      </c:scatterChart>
      <c:valAx>
        <c:axId val="1209049920"/>
        <c:scaling>
          <c:orientation val="minMax"/>
          <c:max val="5000"/>
          <c:min val="0"/>
        </c:scaling>
        <c:delete val="0"/>
        <c:axPos val="b"/>
        <c:majorGridlines>
          <c:spPr>
            <a:ln w="9525" cap="flat" cmpd="sng" algn="ctr">
              <a:solidFill>
                <a:schemeClr val="tx1">
                  <a:lumMod val="15000"/>
                  <a:lumOff val="85000"/>
                </a:schemeClr>
              </a:solidFill>
              <a:prstDash val="solid"/>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prstDash val="solid"/>
            <a:round/>
          </a:ln>
          <a:effectLst/>
        </c:spPr>
        <c:txPr>
          <a:bodyPr rot="0" spcFirstLastPara="1" vertOverflow="ellipsis" wrap="square" anchor="ctr" anchorCtr="1"/>
          <a:lstStyle/>
          <a:p>
            <a:pPr>
              <a:defRPr lang="zh-CN" sz="900" b="0" i="0" u="none" strike="noStrike" kern="1200" baseline="0">
                <a:solidFill>
                  <a:srgbClr val="333333"/>
                </a:solidFill>
                <a:latin typeface="宋体" panose="02010600030101010101" pitchFamily="2" charset="-122"/>
                <a:ea typeface="宋体" panose="02010600030101010101" pitchFamily="2" charset="-122"/>
                <a:cs typeface="宋体" panose="02010600030101010101" pitchFamily="2" charset="-122"/>
              </a:defRPr>
            </a:pPr>
            <a:endParaRPr lang="zh-CN"/>
          </a:p>
        </c:txPr>
        <c:crossAx val="1209050464"/>
        <c:crosses val="autoZero"/>
        <c:crossBetween val="midCat"/>
      </c:valAx>
      <c:valAx>
        <c:axId val="1209050464"/>
        <c:scaling>
          <c:orientation val="minMax"/>
          <c:max val="1000000"/>
          <c:min val="0"/>
        </c:scaling>
        <c:delete val="0"/>
        <c:axPos val="l"/>
        <c:majorGridlines>
          <c:spPr>
            <a:ln w="9525" cap="flat" cmpd="sng" algn="ctr">
              <a:solidFill>
                <a:schemeClr val="tx1">
                  <a:lumMod val="15000"/>
                  <a:lumOff val="85000"/>
                </a:schemeClr>
              </a:solidFill>
              <a:prstDash val="solid"/>
              <a:round/>
            </a:ln>
            <a:effectLst/>
          </c:spPr>
        </c:majorGridlines>
        <c:numFmt formatCode="#,##0_);[Red]\(#,##0\)" sourceLinked="0"/>
        <c:majorTickMark val="none"/>
        <c:minorTickMark val="none"/>
        <c:tickLblPos val="nextTo"/>
        <c:spPr>
          <a:noFill/>
          <a:ln w="9525" cap="flat" cmpd="sng" algn="ctr">
            <a:solidFill>
              <a:schemeClr val="tx1">
                <a:lumMod val="25000"/>
                <a:lumOff val="7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049920"/>
        <c:crosses val="autoZero"/>
        <c:crossBetween val="midCat"/>
        <c:majorUnit val="100000"/>
      </c:valAx>
      <c:spPr>
        <a:noFill/>
        <a:ln w="25400">
          <a:noFill/>
        </a:ln>
        <a:effectLst/>
      </c:spPr>
    </c:plotArea>
    <c:plotVisOnly val="1"/>
    <c:dispBlanksAs val="gap"/>
    <c:showDLblsOverMax val="0"/>
  </c:chart>
  <c:spPr>
    <a:solidFill>
      <a:schemeClr val="bg1"/>
    </a:solidFill>
    <a:ln w="6350" cap="flat" cmpd="sng" algn="ctr">
      <a:solidFill>
        <a:schemeClr val="bg1">
          <a:lumMod val="65000"/>
        </a:schemeClr>
      </a:solidFill>
      <a:prstDash val="solid"/>
      <a:round/>
    </a:ln>
    <a:effectLst/>
  </c:spPr>
  <c:txPr>
    <a:bodyPr/>
    <a:lstStyle/>
    <a:p>
      <a:pPr>
        <a:defRPr lang="zh-CN"/>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r>
              <a:rPr lang="zh-CN" altLang="en-US" sz="1200" b="1" dirty="0">
                <a:solidFill>
                  <a:schemeClr val="tx1"/>
                </a:solidFill>
                <a:latin typeface="微软雅黑" panose="020B0503020204020204" charset="-122"/>
                <a:ea typeface="微软雅黑" panose="020B0503020204020204" charset="-122"/>
              </a:rPr>
              <a:t>会员消费频次分布</a:t>
            </a:r>
          </a:p>
        </c:rich>
      </c:tx>
      <c:layout>
        <c:manualLayout>
          <c:xMode val="edge"/>
          <c:yMode val="edge"/>
          <c:x val="0.62761317698141394"/>
          <c:y val="2.7777605570472801E-2"/>
        </c:manualLayout>
      </c:layout>
      <c:overlay val="0"/>
      <c:spPr>
        <a:noFill/>
        <a:ln w="25400">
          <a:noFill/>
        </a:ln>
        <a:effectLst/>
      </c:spPr>
      <c:txPr>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endParaRPr lang="zh-CN"/>
        </a:p>
      </c:txPr>
    </c:title>
    <c:autoTitleDeleted val="0"/>
    <c:plotArea>
      <c:layout/>
      <c:pieChart>
        <c:varyColors val="1"/>
        <c:ser>
          <c:idx val="0"/>
          <c:order val="0"/>
          <c:dPt>
            <c:idx val="0"/>
            <c:bubble3D val="0"/>
            <c:spPr>
              <a:solidFill>
                <a:schemeClr val="accent6"/>
              </a:solidFill>
              <a:ln>
                <a:noFill/>
              </a:ln>
              <a:effectLst/>
            </c:spPr>
            <c:extLst>
              <c:ext xmlns:c16="http://schemas.microsoft.com/office/drawing/2014/chart" uri="{C3380CC4-5D6E-409C-BE32-E72D297353CC}">
                <c16:uniqueId val="{00000001-7306-4619-A7F7-62CAEBC99A30}"/>
              </c:ext>
            </c:extLst>
          </c:dPt>
          <c:dPt>
            <c:idx val="1"/>
            <c:bubble3D val="0"/>
            <c:spPr>
              <a:solidFill>
                <a:schemeClr val="accent5"/>
              </a:solidFill>
              <a:ln>
                <a:noFill/>
              </a:ln>
              <a:effectLst/>
            </c:spPr>
            <c:extLst>
              <c:ext xmlns:c16="http://schemas.microsoft.com/office/drawing/2014/chart" uri="{C3380CC4-5D6E-409C-BE32-E72D297353CC}">
                <c16:uniqueId val="{00000003-7306-4619-A7F7-62CAEBC99A30}"/>
              </c:ext>
            </c:extLst>
          </c:dPt>
          <c:dPt>
            <c:idx val="2"/>
            <c:bubble3D val="0"/>
            <c:spPr>
              <a:solidFill>
                <a:schemeClr val="accent4"/>
              </a:solidFill>
              <a:ln>
                <a:noFill/>
              </a:ln>
              <a:effectLst/>
            </c:spPr>
            <c:extLst>
              <c:ext xmlns:c16="http://schemas.microsoft.com/office/drawing/2014/chart" uri="{C3380CC4-5D6E-409C-BE32-E72D297353CC}">
                <c16:uniqueId val="{00000005-7306-4619-A7F7-62CAEBC99A30}"/>
              </c:ext>
            </c:extLst>
          </c:dPt>
          <c:dPt>
            <c:idx val="3"/>
            <c:bubble3D val="0"/>
            <c:spPr>
              <a:solidFill>
                <a:schemeClr val="accent6">
                  <a:lumMod val="60000"/>
                </a:schemeClr>
              </a:solidFill>
              <a:ln>
                <a:noFill/>
              </a:ln>
              <a:effectLst/>
            </c:spPr>
            <c:extLst>
              <c:ext xmlns:c16="http://schemas.microsoft.com/office/drawing/2014/chart" uri="{C3380CC4-5D6E-409C-BE32-E72D297353CC}">
                <c16:uniqueId val="{00000007-7306-4619-A7F7-62CAEBC99A30}"/>
              </c:ext>
            </c:extLst>
          </c:dPt>
          <c:dPt>
            <c:idx val="4"/>
            <c:bubble3D val="0"/>
            <c:spPr>
              <a:solidFill>
                <a:schemeClr val="accent5">
                  <a:lumMod val="60000"/>
                </a:schemeClr>
              </a:solidFill>
              <a:ln>
                <a:noFill/>
              </a:ln>
              <a:effectLst/>
            </c:spPr>
            <c:extLst>
              <c:ext xmlns:c16="http://schemas.microsoft.com/office/drawing/2014/chart" uri="{C3380CC4-5D6E-409C-BE32-E72D297353CC}">
                <c16:uniqueId val="{00000009-7306-4619-A7F7-62CAEBC99A30}"/>
              </c:ext>
            </c:extLst>
          </c:dPt>
          <c:dPt>
            <c:idx val="5"/>
            <c:bubble3D val="0"/>
            <c:spPr>
              <a:solidFill>
                <a:schemeClr val="accent4">
                  <a:lumMod val="60000"/>
                </a:schemeClr>
              </a:solidFill>
              <a:ln>
                <a:noFill/>
              </a:ln>
              <a:effectLst/>
            </c:spPr>
            <c:extLst>
              <c:ext xmlns:c16="http://schemas.microsoft.com/office/drawing/2014/chart" uri="{C3380CC4-5D6E-409C-BE32-E72D297353CC}">
                <c16:uniqueId val="{0000000B-7306-4619-A7F7-62CAEBC99A30}"/>
              </c:ext>
            </c:extLst>
          </c:dPt>
          <c:dPt>
            <c:idx val="6"/>
            <c:bubble3D val="0"/>
            <c:spPr>
              <a:solidFill>
                <a:schemeClr val="accent6">
                  <a:lumMod val="80000"/>
                  <a:lumOff val="20000"/>
                </a:schemeClr>
              </a:solidFill>
              <a:ln>
                <a:noFill/>
              </a:ln>
              <a:effectLst/>
            </c:spPr>
            <c:extLst>
              <c:ext xmlns:c16="http://schemas.microsoft.com/office/drawing/2014/chart" uri="{C3380CC4-5D6E-409C-BE32-E72D297353CC}">
                <c16:uniqueId val="{0000000D-7306-4619-A7F7-62CAEBC99A30}"/>
              </c:ext>
            </c:extLst>
          </c:dPt>
          <c:dLbls>
            <c:dLbl>
              <c:idx val="0"/>
              <c:spPr>
                <a:noFill/>
                <a:ln w="25400">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1-7306-4619-A7F7-62CAEBC99A30}"/>
                </c:ext>
              </c:extLst>
            </c:dLbl>
            <c:dLbl>
              <c:idx val="1"/>
              <c:spPr>
                <a:noFill/>
                <a:ln w="25400">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3-7306-4619-A7F7-62CAEBC99A30}"/>
                </c:ext>
              </c:extLst>
            </c:dLbl>
            <c:dLbl>
              <c:idx val="3"/>
              <c:spPr>
                <a:noFill/>
                <a:ln w="25400">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7-7306-4619-A7F7-62CAEBC99A30}"/>
                </c:ext>
              </c:extLst>
            </c:dLbl>
            <c:spPr>
              <a:noFill/>
              <a:ln w="25400">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0"/>
            <c:showCatName val="1"/>
            <c:showSerName val="0"/>
            <c:showPercent val="1"/>
            <c:showBubbleSize val="0"/>
            <c:showLeaderLines val="1"/>
            <c:leaderLines>
              <c:spPr>
                <a:ln w="9525" cap="flat" cmpd="sng" algn="ctr">
                  <a:solidFill>
                    <a:schemeClr val="tx1">
                      <a:lumMod val="35000"/>
                      <a:lumOff val="65000"/>
                    </a:schemeClr>
                  </a:solidFill>
                  <a:prstDash val="solid"/>
                  <a:round/>
                </a:ln>
                <a:effectLst/>
              </c:spPr>
            </c:leaderLines>
            <c:extLst>
              <c:ext xmlns:c15="http://schemas.microsoft.com/office/drawing/2012/chart" uri="{CE6537A1-D6FC-4f65-9D91-7224C49458BB}"/>
            </c:extLst>
          </c:dLbls>
          <c:cat>
            <c:strRef>
              <c:f>会员分析2!$A$3:$A$9</c:f>
              <c:strCache>
                <c:ptCount val="7"/>
                <c:pt idx="0">
                  <c:v>1次</c:v>
                </c:pt>
                <c:pt idx="1">
                  <c:v>2次</c:v>
                </c:pt>
                <c:pt idx="2">
                  <c:v>3次</c:v>
                </c:pt>
                <c:pt idx="3">
                  <c:v>4-7次</c:v>
                </c:pt>
                <c:pt idx="4">
                  <c:v>8-12次</c:v>
                </c:pt>
                <c:pt idx="5">
                  <c:v>13-18次</c:v>
                </c:pt>
                <c:pt idx="6">
                  <c:v>19次以上</c:v>
                </c:pt>
              </c:strCache>
            </c:strRef>
          </c:cat>
          <c:val>
            <c:numRef>
              <c:f>会员分析2!$B$3:$B$9</c:f>
              <c:numCache>
                <c:formatCode>#,##0</c:formatCode>
                <c:ptCount val="7"/>
                <c:pt idx="0">
                  <c:v>4861682</c:v>
                </c:pt>
                <c:pt idx="1">
                  <c:v>2073556</c:v>
                </c:pt>
                <c:pt idx="2">
                  <c:v>1285910</c:v>
                </c:pt>
                <c:pt idx="3">
                  <c:v>2619870</c:v>
                </c:pt>
                <c:pt idx="4">
                  <c:v>1427051</c:v>
                </c:pt>
                <c:pt idx="5">
                  <c:v>840870</c:v>
                </c:pt>
                <c:pt idx="6">
                  <c:v>1143268</c:v>
                </c:pt>
              </c:numCache>
            </c:numRef>
          </c:val>
          <c:extLst>
            <c:ext xmlns:c16="http://schemas.microsoft.com/office/drawing/2014/chart" uri="{C3380CC4-5D6E-409C-BE32-E72D297353CC}">
              <c16:uniqueId val="{0000000E-7306-4619-A7F7-62CAEBC99A30}"/>
            </c:ext>
          </c:extLst>
        </c:ser>
        <c:ser>
          <c:idx val="1"/>
          <c:order val="1"/>
          <c:dPt>
            <c:idx val="0"/>
            <c:bubble3D val="0"/>
            <c:spPr>
              <a:solidFill>
                <a:schemeClr val="accent6"/>
              </a:solidFill>
              <a:ln>
                <a:noFill/>
              </a:ln>
              <a:effectLst/>
            </c:spPr>
            <c:extLst>
              <c:ext xmlns:c16="http://schemas.microsoft.com/office/drawing/2014/chart" uri="{C3380CC4-5D6E-409C-BE32-E72D297353CC}">
                <c16:uniqueId val="{00000010-7306-4619-A7F7-62CAEBC99A30}"/>
              </c:ext>
            </c:extLst>
          </c:dPt>
          <c:dPt>
            <c:idx val="1"/>
            <c:bubble3D val="0"/>
            <c:spPr>
              <a:solidFill>
                <a:schemeClr val="accent5"/>
              </a:solidFill>
              <a:ln>
                <a:noFill/>
              </a:ln>
              <a:effectLst/>
            </c:spPr>
            <c:extLst>
              <c:ext xmlns:c16="http://schemas.microsoft.com/office/drawing/2014/chart" uri="{C3380CC4-5D6E-409C-BE32-E72D297353CC}">
                <c16:uniqueId val="{00000012-7306-4619-A7F7-62CAEBC99A30}"/>
              </c:ext>
            </c:extLst>
          </c:dPt>
          <c:dPt>
            <c:idx val="2"/>
            <c:bubble3D val="0"/>
            <c:spPr>
              <a:solidFill>
                <a:schemeClr val="accent4"/>
              </a:solidFill>
              <a:ln>
                <a:noFill/>
              </a:ln>
              <a:effectLst/>
            </c:spPr>
            <c:extLst>
              <c:ext xmlns:c16="http://schemas.microsoft.com/office/drawing/2014/chart" uri="{C3380CC4-5D6E-409C-BE32-E72D297353CC}">
                <c16:uniqueId val="{00000014-7306-4619-A7F7-62CAEBC99A30}"/>
              </c:ext>
            </c:extLst>
          </c:dPt>
          <c:dPt>
            <c:idx val="3"/>
            <c:bubble3D val="0"/>
            <c:spPr>
              <a:solidFill>
                <a:schemeClr val="accent6">
                  <a:lumMod val="60000"/>
                </a:schemeClr>
              </a:solidFill>
              <a:ln>
                <a:noFill/>
              </a:ln>
              <a:effectLst/>
            </c:spPr>
            <c:extLst>
              <c:ext xmlns:c16="http://schemas.microsoft.com/office/drawing/2014/chart" uri="{C3380CC4-5D6E-409C-BE32-E72D297353CC}">
                <c16:uniqueId val="{00000016-7306-4619-A7F7-62CAEBC99A30}"/>
              </c:ext>
            </c:extLst>
          </c:dPt>
          <c:dPt>
            <c:idx val="4"/>
            <c:bubble3D val="0"/>
            <c:spPr>
              <a:solidFill>
                <a:schemeClr val="accent5">
                  <a:lumMod val="60000"/>
                </a:schemeClr>
              </a:solidFill>
              <a:ln>
                <a:noFill/>
              </a:ln>
              <a:effectLst/>
            </c:spPr>
            <c:extLst>
              <c:ext xmlns:c16="http://schemas.microsoft.com/office/drawing/2014/chart" uri="{C3380CC4-5D6E-409C-BE32-E72D297353CC}">
                <c16:uniqueId val="{00000018-7306-4619-A7F7-62CAEBC99A30}"/>
              </c:ext>
            </c:extLst>
          </c:dPt>
          <c:dPt>
            <c:idx val="5"/>
            <c:bubble3D val="0"/>
            <c:spPr>
              <a:solidFill>
                <a:schemeClr val="accent4">
                  <a:lumMod val="60000"/>
                </a:schemeClr>
              </a:solidFill>
              <a:ln>
                <a:noFill/>
              </a:ln>
              <a:effectLst/>
            </c:spPr>
            <c:extLst>
              <c:ext xmlns:c16="http://schemas.microsoft.com/office/drawing/2014/chart" uri="{C3380CC4-5D6E-409C-BE32-E72D297353CC}">
                <c16:uniqueId val="{0000001A-7306-4619-A7F7-62CAEBC99A30}"/>
              </c:ext>
            </c:extLst>
          </c:dPt>
          <c:dPt>
            <c:idx val="6"/>
            <c:bubble3D val="0"/>
            <c:spPr>
              <a:solidFill>
                <a:schemeClr val="accent6">
                  <a:lumMod val="80000"/>
                  <a:lumOff val="20000"/>
                </a:schemeClr>
              </a:solidFill>
              <a:ln>
                <a:noFill/>
              </a:ln>
              <a:effectLst/>
            </c:spPr>
            <c:extLst>
              <c:ext xmlns:c16="http://schemas.microsoft.com/office/drawing/2014/chart" uri="{C3380CC4-5D6E-409C-BE32-E72D297353CC}">
                <c16:uniqueId val="{0000001C-7306-4619-A7F7-62CAEBC99A30}"/>
              </c:ext>
            </c:extLst>
          </c:dPt>
          <c:cat>
            <c:strRef>
              <c:f>会员分析2!$A$3:$A$9</c:f>
              <c:strCache>
                <c:ptCount val="7"/>
                <c:pt idx="0">
                  <c:v>1次</c:v>
                </c:pt>
                <c:pt idx="1">
                  <c:v>2次</c:v>
                </c:pt>
                <c:pt idx="2">
                  <c:v>3次</c:v>
                </c:pt>
                <c:pt idx="3">
                  <c:v>4-7次</c:v>
                </c:pt>
                <c:pt idx="4">
                  <c:v>8-12次</c:v>
                </c:pt>
                <c:pt idx="5">
                  <c:v>13-18次</c:v>
                </c:pt>
                <c:pt idx="6">
                  <c:v>19次以上</c:v>
                </c:pt>
              </c:strCache>
            </c:strRef>
          </c:cat>
          <c:val>
            <c:numRef>
              <c:f>会员分析2!$C$3:$C$9</c:f>
              <c:numCache>
                <c:formatCode>0%</c:formatCode>
                <c:ptCount val="7"/>
                <c:pt idx="0">
                  <c:v>0.34111783529385997</c:v>
                </c:pt>
                <c:pt idx="1">
                  <c:v>0.14549016864545999</c:v>
                </c:pt>
                <c:pt idx="2">
                  <c:v>9.0225324400634896E-2</c:v>
                </c:pt>
                <c:pt idx="3">
                  <c:v>0.18382205647167499</c:v>
                </c:pt>
                <c:pt idx="4">
                  <c:v>0.100128422215591</c:v>
                </c:pt>
                <c:pt idx="5">
                  <c:v>5.8999283409229199E-2</c:v>
                </c:pt>
                <c:pt idx="6">
                  <c:v>8.0216909563550404E-2</c:v>
                </c:pt>
              </c:numCache>
            </c:numRef>
          </c:val>
          <c:extLst>
            <c:ext xmlns:c16="http://schemas.microsoft.com/office/drawing/2014/chart" uri="{C3380CC4-5D6E-409C-BE32-E72D297353CC}">
              <c16:uniqueId val="{0000001D-7306-4619-A7F7-62CAEBC99A30}"/>
            </c:ext>
          </c:extLst>
        </c:ser>
        <c:dLbls>
          <c:showLegendKey val="0"/>
          <c:showVal val="0"/>
          <c:showCatName val="0"/>
          <c:showSerName val="0"/>
          <c:showPercent val="0"/>
          <c:showBubbleSize val="0"/>
          <c:showLeaderLines val="1"/>
        </c:dLbls>
        <c:firstSliceAng val="0"/>
      </c:pieChart>
      <c:spPr>
        <a:noFill/>
        <a:ln w="25400">
          <a:noFill/>
        </a:ln>
        <a:effectLst/>
      </c:spPr>
    </c:plotArea>
    <c:plotVisOnly val="1"/>
    <c:dispBlanksAs val="gap"/>
    <c:showDLblsOverMax val="0"/>
  </c:chart>
  <c:spPr>
    <a:solidFill>
      <a:schemeClr val="bg1"/>
    </a:solidFill>
    <a:ln w="9525" cap="flat" cmpd="sng" algn="ctr">
      <a:solidFill>
        <a:schemeClr val="bg1">
          <a:lumMod val="65000"/>
        </a:schemeClr>
      </a:solidFill>
      <a:prstDash val="solid"/>
      <a:round/>
    </a:ln>
    <a:effectLst/>
  </c:spPr>
  <c:txPr>
    <a:bodyPr/>
    <a:lstStyle/>
    <a:p>
      <a:pPr>
        <a:defRPr lang="zh-CN"/>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chemeClr val="accent6"/>
              </a:solidFill>
              <a:ln>
                <a:noFill/>
              </a:ln>
              <a:effectLst/>
            </c:spPr>
            <c:extLst>
              <c:ext xmlns:c16="http://schemas.microsoft.com/office/drawing/2014/chart" uri="{C3380CC4-5D6E-409C-BE32-E72D297353CC}">
                <c16:uniqueId val="{00000001-FC8E-4800-A68B-CE301EDE1F8F}"/>
              </c:ext>
            </c:extLst>
          </c:dPt>
          <c:dPt>
            <c:idx val="1"/>
            <c:bubble3D val="0"/>
            <c:spPr>
              <a:solidFill>
                <a:schemeClr val="accent5"/>
              </a:solidFill>
              <a:ln>
                <a:noFill/>
              </a:ln>
              <a:effectLst/>
            </c:spPr>
            <c:extLst>
              <c:ext xmlns:c16="http://schemas.microsoft.com/office/drawing/2014/chart" uri="{C3380CC4-5D6E-409C-BE32-E72D297353CC}">
                <c16:uniqueId val="{00000003-FC8E-4800-A68B-CE301EDE1F8F}"/>
              </c:ext>
            </c:extLst>
          </c:dPt>
          <c:dPt>
            <c:idx val="2"/>
            <c:bubble3D val="0"/>
            <c:spPr>
              <a:solidFill>
                <a:schemeClr val="accent4"/>
              </a:solidFill>
              <a:ln>
                <a:noFill/>
              </a:ln>
              <a:effectLst/>
            </c:spPr>
            <c:extLst>
              <c:ext xmlns:c16="http://schemas.microsoft.com/office/drawing/2014/chart" uri="{C3380CC4-5D6E-409C-BE32-E72D297353CC}">
                <c16:uniqueId val="{00000005-FC8E-4800-A68B-CE301EDE1F8F}"/>
              </c:ext>
            </c:extLst>
          </c:dPt>
          <c:dPt>
            <c:idx val="3"/>
            <c:bubble3D val="0"/>
            <c:spPr>
              <a:solidFill>
                <a:schemeClr val="accent6">
                  <a:lumMod val="60000"/>
                </a:schemeClr>
              </a:solidFill>
              <a:ln>
                <a:noFill/>
              </a:ln>
              <a:effectLst/>
            </c:spPr>
            <c:extLst>
              <c:ext xmlns:c16="http://schemas.microsoft.com/office/drawing/2014/chart" uri="{C3380CC4-5D6E-409C-BE32-E72D297353CC}">
                <c16:uniqueId val="{00000007-FC8E-4800-A68B-CE301EDE1F8F}"/>
              </c:ext>
            </c:extLst>
          </c:dPt>
          <c:dPt>
            <c:idx val="4"/>
            <c:bubble3D val="0"/>
            <c:spPr>
              <a:solidFill>
                <a:schemeClr val="accent5">
                  <a:lumMod val="60000"/>
                </a:schemeClr>
              </a:solidFill>
              <a:ln>
                <a:noFill/>
              </a:ln>
              <a:effectLst/>
            </c:spPr>
            <c:extLst>
              <c:ext xmlns:c16="http://schemas.microsoft.com/office/drawing/2014/chart" uri="{C3380CC4-5D6E-409C-BE32-E72D297353CC}">
                <c16:uniqueId val="{00000009-FC8E-4800-A68B-CE301EDE1F8F}"/>
              </c:ext>
            </c:extLst>
          </c:dPt>
          <c:dPt>
            <c:idx val="5"/>
            <c:bubble3D val="0"/>
            <c:spPr>
              <a:solidFill>
                <a:schemeClr val="accent4">
                  <a:lumMod val="60000"/>
                </a:schemeClr>
              </a:solidFill>
              <a:ln>
                <a:noFill/>
              </a:ln>
              <a:effectLst/>
            </c:spPr>
            <c:extLst>
              <c:ext xmlns:c16="http://schemas.microsoft.com/office/drawing/2014/chart" uri="{C3380CC4-5D6E-409C-BE32-E72D297353CC}">
                <c16:uniqueId val="{0000000B-FC8E-4800-A68B-CE301EDE1F8F}"/>
              </c:ext>
            </c:extLst>
          </c:dPt>
          <c:dPt>
            <c:idx val="6"/>
            <c:bubble3D val="0"/>
            <c:spPr>
              <a:solidFill>
                <a:schemeClr val="accent6">
                  <a:lumMod val="80000"/>
                  <a:lumOff val="20000"/>
                </a:schemeClr>
              </a:solidFill>
              <a:ln>
                <a:noFill/>
              </a:ln>
              <a:effectLst/>
            </c:spPr>
            <c:extLst>
              <c:ext xmlns:c16="http://schemas.microsoft.com/office/drawing/2014/chart" uri="{C3380CC4-5D6E-409C-BE32-E72D297353CC}">
                <c16:uniqueId val="{0000000D-FC8E-4800-A68B-CE301EDE1F8F}"/>
              </c:ext>
            </c:extLst>
          </c:dPt>
          <c:dLbls>
            <c:dLbl>
              <c:idx val="0"/>
              <c:spPr>
                <a:noFill/>
                <a:ln w="25400">
                  <a:noFill/>
                </a:ln>
                <a:effectLst/>
              </c:spPr>
              <c:txPr>
                <a:bodyPr rot="0" spcFirstLastPara="1" vertOverflow="ellipsis" vert="horz" wrap="none" lIns="0" tIns="0" rIns="0" bIns="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 xmlns:c16="http://schemas.microsoft.com/office/drawing/2014/chart" uri="{C3380CC4-5D6E-409C-BE32-E72D297353CC}">
                  <c16:uniqueId val="{00000001-FC8E-4800-A68B-CE301EDE1F8F}"/>
                </c:ext>
              </c:extLst>
            </c:dLbl>
            <c:dLbl>
              <c:idx val="1"/>
              <c:spPr>
                <a:noFill/>
                <a:ln w="25400">
                  <a:noFill/>
                </a:ln>
                <a:effectLst/>
              </c:spPr>
              <c:txPr>
                <a:bodyPr rot="0" spcFirstLastPara="1" vertOverflow="ellipsis" vert="horz" wrap="none" lIns="0" tIns="0" rIns="0" bIns="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 xmlns:c16="http://schemas.microsoft.com/office/drawing/2014/chart" uri="{C3380CC4-5D6E-409C-BE32-E72D297353CC}">
                  <c16:uniqueId val="{00000003-FC8E-4800-A68B-CE301EDE1F8F}"/>
                </c:ext>
              </c:extLst>
            </c:dLbl>
            <c:dLbl>
              <c:idx val="3"/>
              <c:spPr>
                <a:noFill/>
                <a:ln w="25400">
                  <a:noFill/>
                </a:ln>
                <a:effectLst/>
              </c:spPr>
              <c:txPr>
                <a:bodyPr rot="0" spcFirstLastPara="1" vertOverflow="ellipsis" vert="horz" wrap="none" lIns="0" tIns="0" rIns="0" bIns="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 xmlns:c16="http://schemas.microsoft.com/office/drawing/2014/chart" uri="{C3380CC4-5D6E-409C-BE32-E72D297353CC}">
                  <c16:uniqueId val="{00000007-FC8E-4800-A68B-CE301EDE1F8F}"/>
                </c:ext>
              </c:extLst>
            </c:dLbl>
            <c:spPr>
              <a:noFill/>
              <a:ln w="25400">
                <a:noFill/>
              </a:ln>
              <a:effectLst/>
            </c:spPr>
            <c:txPr>
              <a:bodyPr rot="0" spcFirstLastPara="1" vertOverflow="ellipsis" vert="horz" wrap="none" lIns="0" tIns="0" rIns="0" bIns="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0"/>
            <c:showCatName val="1"/>
            <c:showSerName val="0"/>
            <c:showPercent val="1"/>
            <c:showBubbleSize val="0"/>
            <c:showLeaderLines val="1"/>
            <c:leaderLines>
              <c:spPr>
                <a:ln w="9525" cap="flat" cmpd="sng" algn="ctr">
                  <a:solidFill>
                    <a:schemeClr val="tx1">
                      <a:lumMod val="35000"/>
                      <a:lumOff val="65000"/>
                    </a:schemeClr>
                  </a:solidFill>
                  <a:prstDash val="solid"/>
                  <a:round/>
                </a:ln>
                <a:effectLst/>
              </c:spPr>
            </c:leaderLines>
            <c:extLst>
              <c:ext xmlns:c15="http://schemas.microsoft.com/office/drawing/2012/chart" uri="{CE6537A1-D6FC-4f65-9D91-7224C49458BB}">
                <c15:spPr xmlns:c15="http://schemas.microsoft.com/office/drawing/2012/chart">
                  <a:prstGeom prst="rect">
                    <a:avLst/>
                  </a:prstGeom>
                  <a:noFill/>
                  <a:ln>
                    <a:noFill/>
                  </a:ln>
                </c15:spPr>
              </c:ext>
            </c:extLst>
          </c:dLbls>
          <c:cat>
            <c:strRef>
              <c:f>会员分析2!$J$2:$J$8</c:f>
              <c:strCache>
                <c:ptCount val="7"/>
                <c:pt idx="0">
                  <c:v>50元以下</c:v>
                </c:pt>
                <c:pt idx="1">
                  <c:v>50-100元</c:v>
                </c:pt>
                <c:pt idx="2">
                  <c:v>100-200元</c:v>
                </c:pt>
                <c:pt idx="3">
                  <c:v>200-500元</c:v>
                </c:pt>
                <c:pt idx="4">
                  <c:v>500-1000元</c:v>
                </c:pt>
                <c:pt idx="5">
                  <c:v>1000-2000元</c:v>
                </c:pt>
                <c:pt idx="6">
                  <c:v>2000元以上</c:v>
                </c:pt>
              </c:strCache>
            </c:strRef>
          </c:cat>
          <c:val>
            <c:numRef>
              <c:f>会员分析2!$K$2:$K$8</c:f>
              <c:numCache>
                <c:formatCode>#,##0</c:formatCode>
                <c:ptCount val="7"/>
                <c:pt idx="0">
                  <c:v>2512248</c:v>
                </c:pt>
                <c:pt idx="1">
                  <c:v>1794106</c:v>
                </c:pt>
                <c:pt idx="2">
                  <c:v>1848864</c:v>
                </c:pt>
                <c:pt idx="3">
                  <c:v>2213578</c:v>
                </c:pt>
                <c:pt idx="4">
                  <c:v>1291154</c:v>
                </c:pt>
                <c:pt idx="5">
                  <c:v>862496</c:v>
                </c:pt>
                <c:pt idx="6">
                  <c:v>629734</c:v>
                </c:pt>
              </c:numCache>
            </c:numRef>
          </c:val>
          <c:extLst>
            <c:ext xmlns:c16="http://schemas.microsoft.com/office/drawing/2014/chart" uri="{C3380CC4-5D6E-409C-BE32-E72D297353CC}">
              <c16:uniqueId val="{0000000E-FC8E-4800-A68B-CE301EDE1F8F}"/>
            </c:ext>
          </c:extLst>
        </c:ser>
        <c:ser>
          <c:idx val="1"/>
          <c:order val="1"/>
          <c:dPt>
            <c:idx val="0"/>
            <c:bubble3D val="0"/>
            <c:spPr>
              <a:solidFill>
                <a:schemeClr val="accent6"/>
              </a:solidFill>
              <a:ln>
                <a:noFill/>
              </a:ln>
              <a:effectLst/>
            </c:spPr>
            <c:extLst>
              <c:ext xmlns:c16="http://schemas.microsoft.com/office/drawing/2014/chart" uri="{C3380CC4-5D6E-409C-BE32-E72D297353CC}">
                <c16:uniqueId val="{00000010-FC8E-4800-A68B-CE301EDE1F8F}"/>
              </c:ext>
            </c:extLst>
          </c:dPt>
          <c:dPt>
            <c:idx val="1"/>
            <c:bubble3D val="0"/>
            <c:spPr>
              <a:solidFill>
                <a:schemeClr val="accent5"/>
              </a:solidFill>
              <a:ln>
                <a:noFill/>
              </a:ln>
              <a:effectLst/>
            </c:spPr>
            <c:extLst>
              <c:ext xmlns:c16="http://schemas.microsoft.com/office/drawing/2014/chart" uri="{C3380CC4-5D6E-409C-BE32-E72D297353CC}">
                <c16:uniqueId val="{00000012-FC8E-4800-A68B-CE301EDE1F8F}"/>
              </c:ext>
            </c:extLst>
          </c:dPt>
          <c:dPt>
            <c:idx val="2"/>
            <c:bubble3D val="0"/>
            <c:spPr>
              <a:solidFill>
                <a:schemeClr val="accent4"/>
              </a:solidFill>
              <a:ln>
                <a:noFill/>
              </a:ln>
              <a:effectLst/>
            </c:spPr>
            <c:extLst>
              <c:ext xmlns:c16="http://schemas.microsoft.com/office/drawing/2014/chart" uri="{C3380CC4-5D6E-409C-BE32-E72D297353CC}">
                <c16:uniqueId val="{00000014-FC8E-4800-A68B-CE301EDE1F8F}"/>
              </c:ext>
            </c:extLst>
          </c:dPt>
          <c:dPt>
            <c:idx val="3"/>
            <c:bubble3D val="0"/>
            <c:spPr>
              <a:solidFill>
                <a:schemeClr val="accent6">
                  <a:lumMod val="60000"/>
                </a:schemeClr>
              </a:solidFill>
              <a:ln>
                <a:noFill/>
              </a:ln>
              <a:effectLst/>
            </c:spPr>
            <c:extLst>
              <c:ext xmlns:c16="http://schemas.microsoft.com/office/drawing/2014/chart" uri="{C3380CC4-5D6E-409C-BE32-E72D297353CC}">
                <c16:uniqueId val="{00000016-FC8E-4800-A68B-CE301EDE1F8F}"/>
              </c:ext>
            </c:extLst>
          </c:dPt>
          <c:dPt>
            <c:idx val="4"/>
            <c:bubble3D val="0"/>
            <c:spPr>
              <a:solidFill>
                <a:schemeClr val="accent5">
                  <a:lumMod val="60000"/>
                </a:schemeClr>
              </a:solidFill>
              <a:ln>
                <a:noFill/>
              </a:ln>
              <a:effectLst/>
            </c:spPr>
            <c:extLst>
              <c:ext xmlns:c16="http://schemas.microsoft.com/office/drawing/2014/chart" uri="{C3380CC4-5D6E-409C-BE32-E72D297353CC}">
                <c16:uniqueId val="{00000018-FC8E-4800-A68B-CE301EDE1F8F}"/>
              </c:ext>
            </c:extLst>
          </c:dPt>
          <c:dPt>
            <c:idx val="5"/>
            <c:bubble3D val="0"/>
            <c:spPr>
              <a:solidFill>
                <a:schemeClr val="accent4">
                  <a:lumMod val="60000"/>
                </a:schemeClr>
              </a:solidFill>
              <a:ln>
                <a:noFill/>
              </a:ln>
              <a:effectLst/>
            </c:spPr>
            <c:extLst>
              <c:ext xmlns:c16="http://schemas.microsoft.com/office/drawing/2014/chart" uri="{C3380CC4-5D6E-409C-BE32-E72D297353CC}">
                <c16:uniqueId val="{0000001A-FC8E-4800-A68B-CE301EDE1F8F}"/>
              </c:ext>
            </c:extLst>
          </c:dPt>
          <c:dPt>
            <c:idx val="6"/>
            <c:bubble3D val="0"/>
            <c:spPr>
              <a:solidFill>
                <a:schemeClr val="accent6">
                  <a:lumMod val="80000"/>
                  <a:lumOff val="20000"/>
                </a:schemeClr>
              </a:solidFill>
              <a:ln>
                <a:noFill/>
              </a:ln>
              <a:effectLst/>
            </c:spPr>
            <c:extLst>
              <c:ext xmlns:c16="http://schemas.microsoft.com/office/drawing/2014/chart" uri="{C3380CC4-5D6E-409C-BE32-E72D297353CC}">
                <c16:uniqueId val="{0000001C-FC8E-4800-A68B-CE301EDE1F8F}"/>
              </c:ext>
            </c:extLst>
          </c:dPt>
          <c:cat>
            <c:strRef>
              <c:f>会员分析2!$J$2:$J$8</c:f>
              <c:strCache>
                <c:ptCount val="7"/>
                <c:pt idx="0">
                  <c:v>50元以下</c:v>
                </c:pt>
                <c:pt idx="1">
                  <c:v>50-100元</c:v>
                </c:pt>
                <c:pt idx="2">
                  <c:v>100-200元</c:v>
                </c:pt>
                <c:pt idx="3">
                  <c:v>200-500元</c:v>
                </c:pt>
                <c:pt idx="4">
                  <c:v>500-1000元</c:v>
                </c:pt>
                <c:pt idx="5">
                  <c:v>1000-2000元</c:v>
                </c:pt>
                <c:pt idx="6">
                  <c:v>2000元以上</c:v>
                </c:pt>
              </c:strCache>
            </c:strRef>
          </c:cat>
          <c:val>
            <c:numRef>
              <c:f>会员分析2!$L$2:$L$8</c:f>
              <c:numCache>
                <c:formatCode>0%</c:formatCode>
                <c:ptCount val="7"/>
                <c:pt idx="0">
                  <c:v>0.22526967821537999</c:v>
                </c:pt>
                <c:pt idx="1">
                  <c:v>0.160874914142347</c:v>
                </c:pt>
                <c:pt idx="2">
                  <c:v>0.16578498553646001</c:v>
                </c:pt>
                <c:pt idx="3">
                  <c:v>0.198488367296798</c:v>
                </c:pt>
                <c:pt idx="4">
                  <c:v>0.11577592901118899</c:v>
                </c:pt>
                <c:pt idx="5">
                  <c:v>7.7338780399885898E-2</c:v>
                </c:pt>
                <c:pt idx="6">
                  <c:v>5.64673453979401E-2</c:v>
                </c:pt>
              </c:numCache>
            </c:numRef>
          </c:val>
          <c:extLst>
            <c:ext xmlns:c16="http://schemas.microsoft.com/office/drawing/2014/chart" uri="{C3380CC4-5D6E-409C-BE32-E72D297353CC}">
              <c16:uniqueId val="{0000001D-FC8E-4800-A68B-CE301EDE1F8F}"/>
            </c:ext>
          </c:extLst>
        </c:ser>
        <c:dLbls>
          <c:showLegendKey val="0"/>
          <c:showVal val="0"/>
          <c:showCatName val="0"/>
          <c:showSerName val="0"/>
          <c:showPercent val="0"/>
          <c:showBubbleSize val="0"/>
          <c:showLeaderLines val="1"/>
        </c:dLbls>
        <c:firstSliceAng val="0"/>
      </c:pieChart>
      <c:spPr>
        <a:noFill/>
        <a:ln w="25400">
          <a:noFill/>
        </a:ln>
        <a:effectLst/>
      </c:spPr>
    </c:plotArea>
    <c:plotVisOnly val="1"/>
    <c:dispBlanksAs val="gap"/>
    <c:showDLblsOverMax val="0"/>
  </c:chart>
  <c:spPr>
    <a:solidFill>
      <a:schemeClr val="bg1"/>
    </a:solidFill>
    <a:ln w="9525" cap="flat" cmpd="sng" algn="ctr">
      <a:noFill/>
      <a:prstDash val="solid"/>
      <a:round/>
    </a:ln>
    <a:effectLst/>
  </c:spPr>
  <c:txPr>
    <a:bodyPr/>
    <a:lstStyle/>
    <a:p>
      <a:pPr>
        <a:defRPr lang="zh-CN"/>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r>
              <a:rPr lang="zh-CN" altLang="en-US" sz="1200" b="1">
                <a:solidFill>
                  <a:schemeClr val="tx1"/>
                </a:solidFill>
                <a:latin typeface="微软雅黑" panose="020B0503020204020204" charset="-122"/>
                <a:ea typeface="微软雅黑" panose="020B0503020204020204" charset="-122"/>
              </a:rPr>
              <a:t>（会员）各年龄品类销售结构</a:t>
            </a:r>
          </a:p>
        </c:rich>
      </c:tx>
      <c:layout>
        <c:manualLayout>
          <c:xMode val="edge"/>
          <c:yMode val="edge"/>
          <c:x val="0.39726027397260399"/>
          <c:y val="2.42550242550243E-2"/>
        </c:manualLayout>
      </c:layout>
      <c:overlay val="0"/>
      <c:spPr>
        <a:noFill/>
        <a:ln>
          <a:noFill/>
        </a:ln>
        <a:effectLst/>
      </c:spPr>
      <c:txPr>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endParaRPr lang="zh-CN"/>
        </a:p>
      </c:txPr>
    </c:title>
    <c:autoTitleDeleted val="0"/>
    <c:plotArea>
      <c:layout/>
      <c:areaChart>
        <c:grouping val="stacked"/>
        <c:varyColors val="0"/>
        <c:ser>
          <c:idx val="0"/>
          <c:order val="0"/>
          <c:tx>
            <c:strRef>
              <c:f>品类分析_1!$F$64</c:f>
              <c:strCache>
                <c:ptCount val="1"/>
                <c:pt idx="0">
                  <c:v>处方药</c:v>
                </c:pt>
              </c:strCache>
            </c:strRef>
          </c:tx>
          <c:spPr>
            <a:solidFill>
              <a:schemeClr val="accent6"/>
            </a:solidFill>
            <a:ln>
              <a:noFill/>
            </a:ln>
            <a:effectLst/>
          </c:spPr>
          <c:dLbls>
            <c:dLbl>
              <c:idx val="0"/>
              <c:layout>
                <c:manualLayout>
                  <c:x val="1.7112466634058701E-2"/>
                  <c:y val="-6.842550169957839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96E-42FA-AF2C-CDDC31E7D7B6}"/>
                </c:ext>
              </c:extLst>
            </c:dLbl>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prstDash val="solid"/>
                      <a:round/>
                    </a:ln>
                    <a:effectLst/>
                  </c:spPr>
                </c15:leaderLines>
              </c:ext>
            </c:extLst>
          </c:dLbls>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品类分析_1!$G$64:$U$64</c:f>
              <c:numCache>
                <c:formatCode>0.0%</c:formatCode>
                <c:ptCount val="15"/>
                <c:pt idx="0">
                  <c:v>0.39697234702878398</c:v>
                </c:pt>
                <c:pt idx="1">
                  <c:v>0.25482266558080202</c:v>
                </c:pt>
                <c:pt idx="2">
                  <c:v>0.26049597358773502</c:v>
                </c:pt>
                <c:pt idx="3">
                  <c:v>0.31423806235304902</c:v>
                </c:pt>
                <c:pt idx="4">
                  <c:v>0.33880911207317999</c:v>
                </c:pt>
                <c:pt idx="5">
                  <c:v>0.378208224718662</c:v>
                </c:pt>
                <c:pt idx="6">
                  <c:v>0.40105456786879101</c:v>
                </c:pt>
                <c:pt idx="7">
                  <c:v>0.42513717643186399</c:v>
                </c:pt>
                <c:pt idx="8">
                  <c:v>0.44101600406859798</c:v>
                </c:pt>
                <c:pt idx="9">
                  <c:v>0.45183269289469702</c:v>
                </c:pt>
                <c:pt idx="10">
                  <c:v>0.46920694107856498</c:v>
                </c:pt>
                <c:pt idx="11">
                  <c:v>0.47921235911925703</c:v>
                </c:pt>
                <c:pt idx="12">
                  <c:v>0.492489028463931</c:v>
                </c:pt>
                <c:pt idx="13">
                  <c:v>0.488421054374578</c:v>
                </c:pt>
                <c:pt idx="14">
                  <c:v>0.46020598960522502</c:v>
                </c:pt>
              </c:numCache>
            </c:numRef>
          </c:val>
          <c:extLst>
            <c:ext xmlns:c16="http://schemas.microsoft.com/office/drawing/2014/chart" uri="{C3380CC4-5D6E-409C-BE32-E72D297353CC}">
              <c16:uniqueId val="{00000001-996E-42FA-AF2C-CDDC31E7D7B6}"/>
            </c:ext>
          </c:extLst>
        </c:ser>
        <c:ser>
          <c:idx val="1"/>
          <c:order val="1"/>
          <c:tx>
            <c:strRef>
              <c:f>品类分析_1!$F$65</c:f>
              <c:strCache>
                <c:ptCount val="1"/>
                <c:pt idx="0">
                  <c:v>非处方药</c:v>
                </c:pt>
              </c:strCache>
            </c:strRef>
          </c:tx>
          <c:spPr>
            <a:solidFill>
              <a:schemeClr val="accent5"/>
            </a:solidFill>
            <a:ln>
              <a:noFill/>
            </a:ln>
            <a:effectLst/>
          </c:spPr>
          <c:dLbls>
            <c:dLbl>
              <c:idx val="0"/>
              <c:layout>
                <c:manualLayout>
                  <c:x val="1.86681454189731E-2"/>
                  <c:y val="-4.321610633657579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96E-42FA-AF2C-CDDC31E7D7B6}"/>
                </c:ext>
              </c:extLst>
            </c:dLbl>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prstDash val="solid"/>
                      <a:round/>
                    </a:ln>
                    <a:effectLst/>
                  </c:spPr>
                </c15:leaderLines>
              </c:ext>
            </c:extLst>
          </c:dLbls>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品类分析_1!$G$65:$U$65</c:f>
              <c:numCache>
                <c:formatCode>0.0%</c:formatCode>
                <c:ptCount val="15"/>
                <c:pt idx="0">
                  <c:v>0.32948126251422999</c:v>
                </c:pt>
                <c:pt idx="1">
                  <c:v>0.43357441790178802</c:v>
                </c:pt>
                <c:pt idx="2">
                  <c:v>0.42744909825486499</c:v>
                </c:pt>
                <c:pt idx="3">
                  <c:v>0.39815072507404098</c:v>
                </c:pt>
                <c:pt idx="4">
                  <c:v>0.38699434766428698</c:v>
                </c:pt>
                <c:pt idx="5">
                  <c:v>0.348395667689891</c:v>
                </c:pt>
                <c:pt idx="6">
                  <c:v>0.326840894619495</c:v>
                </c:pt>
                <c:pt idx="7">
                  <c:v>0.30476912873614098</c:v>
                </c:pt>
                <c:pt idx="8">
                  <c:v>0.292444897043801</c:v>
                </c:pt>
                <c:pt idx="9">
                  <c:v>0.28552651860523598</c:v>
                </c:pt>
                <c:pt idx="10">
                  <c:v>0.27221996704158702</c:v>
                </c:pt>
                <c:pt idx="11">
                  <c:v>0.26635225577326099</c:v>
                </c:pt>
                <c:pt idx="12">
                  <c:v>0.25257748534360103</c:v>
                </c:pt>
                <c:pt idx="13">
                  <c:v>0.255194509685778</c:v>
                </c:pt>
                <c:pt idx="14">
                  <c:v>0.28842270417555799</c:v>
                </c:pt>
              </c:numCache>
            </c:numRef>
          </c:val>
          <c:extLst>
            <c:ext xmlns:c16="http://schemas.microsoft.com/office/drawing/2014/chart" uri="{C3380CC4-5D6E-409C-BE32-E72D297353CC}">
              <c16:uniqueId val="{00000003-996E-42FA-AF2C-CDDC31E7D7B6}"/>
            </c:ext>
          </c:extLst>
        </c:ser>
        <c:ser>
          <c:idx val="2"/>
          <c:order val="2"/>
          <c:tx>
            <c:strRef>
              <c:f>品类分析_1!$F$66</c:f>
              <c:strCache>
                <c:ptCount val="1"/>
                <c:pt idx="0">
                  <c:v>中药</c:v>
                </c:pt>
              </c:strCache>
            </c:strRef>
          </c:tx>
          <c:spPr>
            <a:solidFill>
              <a:schemeClr val="accent4"/>
            </a:solidFill>
            <a:ln>
              <a:noFill/>
            </a:ln>
            <a:effectLst/>
          </c:spPr>
          <c:dLbls>
            <c:dLbl>
              <c:idx val="0"/>
              <c:layout>
                <c:manualLayout>
                  <c:x val="1.86681454189731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996E-42FA-AF2C-CDDC31E7D7B6}"/>
                </c:ext>
              </c:extLst>
            </c:dLbl>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prstDash val="solid"/>
                      <a:round/>
                    </a:ln>
                    <a:effectLst/>
                  </c:spPr>
                </c15:leaderLines>
              </c:ext>
            </c:extLst>
          </c:dLbls>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品类分析_1!$G$66:$U$66</c:f>
              <c:numCache>
                <c:formatCode>0.0%</c:formatCode>
                <c:ptCount val="15"/>
                <c:pt idx="0">
                  <c:v>0.109788430687295</c:v>
                </c:pt>
                <c:pt idx="1">
                  <c:v>8.9366938826548795E-2</c:v>
                </c:pt>
                <c:pt idx="2">
                  <c:v>8.9152673226194801E-2</c:v>
                </c:pt>
                <c:pt idx="3">
                  <c:v>9.1125168008632199E-2</c:v>
                </c:pt>
                <c:pt idx="4">
                  <c:v>9.4840788293317005E-2</c:v>
                </c:pt>
                <c:pt idx="5">
                  <c:v>0.10792731261922101</c:v>
                </c:pt>
                <c:pt idx="6">
                  <c:v>0.115890603646972</c:v>
                </c:pt>
                <c:pt idx="7">
                  <c:v>0.119499036650665</c:v>
                </c:pt>
                <c:pt idx="8">
                  <c:v>0.11969677284682601</c:v>
                </c:pt>
                <c:pt idx="9">
                  <c:v>0.117505989803214</c:v>
                </c:pt>
                <c:pt idx="10">
                  <c:v>0.119934648227923</c:v>
                </c:pt>
                <c:pt idx="11">
                  <c:v>0.118366813740925</c:v>
                </c:pt>
                <c:pt idx="12">
                  <c:v>0.123782711497386</c:v>
                </c:pt>
                <c:pt idx="13">
                  <c:v>0.12153429925911099</c:v>
                </c:pt>
                <c:pt idx="14">
                  <c:v>0.105321988799536</c:v>
                </c:pt>
              </c:numCache>
            </c:numRef>
          </c:val>
          <c:extLst>
            <c:ext xmlns:c16="http://schemas.microsoft.com/office/drawing/2014/chart" uri="{C3380CC4-5D6E-409C-BE32-E72D297353CC}">
              <c16:uniqueId val="{00000005-996E-42FA-AF2C-CDDC31E7D7B6}"/>
            </c:ext>
          </c:extLst>
        </c:ser>
        <c:ser>
          <c:idx val="3"/>
          <c:order val="3"/>
          <c:tx>
            <c:strRef>
              <c:f>品类分析_1!$F$67</c:f>
              <c:strCache>
                <c:ptCount val="1"/>
                <c:pt idx="0">
                  <c:v>保健食品</c:v>
                </c:pt>
              </c:strCache>
            </c:strRef>
          </c:tx>
          <c:spPr>
            <a:solidFill>
              <a:schemeClr val="accent6">
                <a:lumMod val="60000"/>
              </a:schemeClr>
            </a:solidFill>
            <a:ln>
              <a:noFill/>
            </a:ln>
            <a:effectLst/>
          </c:spPr>
          <c:dLbls>
            <c:dLbl>
              <c:idx val="0"/>
              <c:layout>
                <c:manualLayout>
                  <c:x val="1.7112466634058701E-2"/>
                  <c:y val="3.3011922095009903E-1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996E-42FA-AF2C-CDDC31E7D7B6}"/>
                </c:ext>
              </c:extLst>
            </c:dLbl>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prstDash val="solid"/>
                      <a:round/>
                    </a:ln>
                    <a:effectLst/>
                  </c:spPr>
                </c15:leaderLines>
              </c:ext>
            </c:extLst>
          </c:dLbls>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品类分析_1!$G$67:$U$67</c:f>
              <c:numCache>
                <c:formatCode>0.0%</c:formatCode>
                <c:ptCount val="15"/>
                <c:pt idx="0">
                  <c:v>8.9752957887504606E-2</c:v>
                </c:pt>
                <c:pt idx="1">
                  <c:v>0.117169140884954</c:v>
                </c:pt>
                <c:pt idx="2">
                  <c:v>0.11109584935675799</c:v>
                </c:pt>
                <c:pt idx="3">
                  <c:v>9.6965699542492803E-2</c:v>
                </c:pt>
                <c:pt idx="4">
                  <c:v>9.0789522927045493E-2</c:v>
                </c:pt>
                <c:pt idx="5">
                  <c:v>8.8799597543885306E-2</c:v>
                </c:pt>
                <c:pt idx="6">
                  <c:v>8.4689468438000695E-2</c:v>
                </c:pt>
                <c:pt idx="7">
                  <c:v>8.2169054556001195E-2</c:v>
                </c:pt>
                <c:pt idx="8">
                  <c:v>7.7685615893752794E-2</c:v>
                </c:pt>
                <c:pt idx="9">
                  <c:v>7.8546192909635396E-2</c:v>
                </c:pt>
                <c:pt idx="10">
                  <c:v>7.7974502355572101E-2</c:v>
                </c:pt>
                <c:pt idx="11">
                  <c:v>7.8659197122250599E-2</c:v>
                </c:pt>
                <c:pt idx="12">
                  <c:v>7.9560075945896994E-2</c:v>
                </c:pt>
                <c:pt idx="13">
                  <c:v>8.23883037964597E-2</c:v>
                </c:pt>
                <c:pt idx="14">
                  <c:v>7.7683123198198298E-2</c:v>
                </c:pt>
              </c:numCache>
            </c:numRef>
          </c:val>
          <c:extLst>
            <c:ext xmlns:c16="http://schemas.microsoft.com/office/drawing/2014/chart" uri="{C3380CC4-5D6E-409C-BE32-E72D297353CC}">
              <c16:uniqueId val="{00000007-996E-42FA-AF2C-CDDC31E7D7B6}"/>
            </c:ext>
          </c:extLst>
        </c:ser>
        <c:ser>
          <c:idx val="4"/>
          <c:order val="4"/>
          <c:tx>
            <c:strRef>
              <c:f>品类分析_1!$F$68</c:f>
              <c:strCache>
                <c:ptCount val="1"/>
                <c:pt idx="0">
                  <c:v>医疗器械</c:v>
                </c:pt>
              </c:strCache>
            </c:strRef>
          </c:tx>
          <c:spPr>
            <a:solidFill>
              <a:schemeClr val="accent5">
                <a:lumMod val="60000"/>
              </a:schemeClr>
            </a:solidFill>
            <a:ln>
              <a:noFill/>
            </a:ln>
            <a:effectLst/>
          </c:spPr>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品类分析_1!$G$68:$U$68</c:f>
              <c:numCache>
                <c:formatCode>0.0%</c:formatCode>
                <c:ptCount val="15"/>
                <c:pt idx="0">
                  <c:v>3.8336893470487902E-2</c:v>
                </c:pt>
                <c:pt idx="1">
                  <c:v>5.65102466119261E-2</c:v>
                </c:pt>
                <c:pt idx="2">
                  <c:v>5.83020658846981E-2</c:v>
                </c:pt>
                <c:pt idx="3">
                  <c:v>5.0791740948780098E-2</c:v>
                </c:pt>
                <c:pt idx="4">
                  <c:v>4.5189222320746902E-2</c:v>
                </c:pt>
                <c:pt idx="5">
                  <c:v>4.04844604052393E-2</c:v>
                </c:pt>
                <c:pt idx="6">
                  <c:v>3.8214748542457502E-2</c:v>
                </c:pt>
                <c:pt idx="7">
                  <c:v>3.590819422015E-2</c:v>
                </c:pt>
                <c:pt idx="8">
                  <c:v>3.6831604358315999E-2</c:v>
                </c:pt>
                <c:pt idx="9">
                  <c:v>3.5673576468294999E-2</c:v>
                </c:pt>
                <c:pt idx="10">
                  <c:v>3.2670024046022102E-2</c:v>
                </c:pt>
                <c:pt idx="11">
                  <c:v>3.1309867166573802E-2</c:v>
                </c:pt>
                <c:pt idx="12">
                  <c:v>2.8580867637669899E-2</c:v>
                </c:pt>
                <c:pt idx="13">
                  <c:v>2.8450594849555599E-2</c:v>
                </c:pt>
                <c:pt idx="14">
                  <c:v>3.8076895241758203E-2</c:v>
                </c:pt>
              </c:numCache>
            </c:numRef>
          </c:val>
          <c:extLst>
            <c:ext xmlns:c16="http://schemas.microsoft.com/office/drawing/2014/chart" uri="{C3380CC4-5D6E-409C-BE32-E72D297353CC}">
              <c16:uniqueId val="{00000008-996E-42FA-AF2C-CDDC31E7D7B6}"/>
            </c:ext>
          </c:extLst>
        </c:ser>
        <c:ser>
          <c:idx val="5"/>
          <c:order val="5"/>
          <c:tx>
            <c:strRef>
              <c:f>品类分析_1!$F$69</c:f>
              <c:strCache>
                <c:ptCount val="1"/>
                <c:pt idx="0">
                  <c:v>母婴类</c:v>
                </c:pt>
              </c:strCache>
            </c:strRef>
          </c:tx>
          <c:spPr>
            <a:solidFill>
              <a:schemeClr val="accent4">
                <a:lumMod val="60000"/>
              </a:schemeClr>
            </a:solidFill>
            <a:ln>
              <a:noFill/>
            </a:ln>
            <a:effectLst/>
          </c:spPr>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品类分析_1!$G$69:$U$69</c:f>
              <c:numCache>
                <c:formatCode>0.0%</c:formatCode>
                <c:ptCount val="15"/>
                <c:pt idx="0">
                  <c:v>8.8379910962939293E-3</c:v>
                </c:pt>
                <c:pt idx="1">
                  <c:v>1.2645740879673699E-2</c:v>
                </c:pt>
                <c:pt idx="2">
                  <c:v>2.4619928109662601E-2</c:v>
                </c:pt>
                <c:pt idx="3">
                  <c:v>2.05529619054301E-2</c:v>
                </c:pt>
                <c:pt idx="4">
                  <c:v>1.47272249010228E-2</c:v>
                </c:pt>
                <c:pt idx="5">
                  <c:v>7.9101706837151498E-3</c:v>
                </c:pt>
                <c:pt idx="6">
                  <c:v>5.5327845446054803E-3</c:v>
                </c:pt>
                <c:pt idx="7">
                  <c:v>5.6806846277447304E-3</c:v>
                </c:pt>
                <c:pt idx="8">
                  <c:v>6.5521377437118399E-3</c:v>
                </c:pt>
                <c:pt idx="9">
                  <c:v>5.7761172919096396E-3</c:v>
                </c:pt>
                <c:pt idx="10">
                  <c:v>4.0174737297968199E-3</c:v>
                </c:pt>
                <c:pt idx="11">
                  <c:v>3.1460907848435099E-3</c:v>
                </c:pt>
                <c:pt idx="12">
                  <c:v>1.8411492020407099E-3</c:v>
                </c:pt>
                <c:pt idx="13">
                  <c:v>2.2560010170750901E-3</c:v>
                </c:pt>
                <c:pt idx="14">
                  <c:v>7.6569675983649303E-3</c:v>
                </c:pt>
              </c:numCache>
            </c:numRef>
          </c:val>
          <c:extLst>
            <c:ext xmlns:c16="http://schemas.microsoft.com/office/drawing/2014/chart" uri="{C3380CC4-5D6E-409C-BE32-E72D297353CC}">
              <c16:uniqueId val="{00000009-996E-42FA-AF2C-CDDC31E7D7B6}"/>
            </c:ext>
          </c:extLst>
        </c:ser>
        <c:ser>
          <c:idx val="6"/>
          <c:order val="6"/>
          <c:tx>
            <c:strRef>
              <c:f>品类分析_1!$F$70</c:f>
              <c:strCache>
                <c:ptCount val="1"/>
                <c:pt idx="0">
                  <c:v>健康食品</c:v>
                </c:pt>
              </c:strCache>
            </c:strRef>
          </c:tx>
          <c:spPr>
            <a:solidFill>
              <a:schemeClr val="accent6">
                <a:lumMod val="80000"/>
                <a:lumOff val="20000"/>
              </a:schemeClr>
            </a:solidFill>
            <a:ln>
              <a:noFill/>
            </a:ln>
            <a:effectLst/>
          </c:spPr>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品类分析_1!$G$70:$U$70</c:f>
              <c:numCache>
                <c:formatCode>0.0%</c:formatCode>
                <c:ptCount val="15"/>
                <c:pt idx="0">
                  <c:v>7.5156108125031297E-3</c:v>
                </c:pt>
                <c:pt idx="1">
                  <c:v>1.0145629825829399E-2</c:v>
                </c:pt>
                <c:pt idx="2">
                  <c:v>9.0415037812209796E-3</c:v>
                </c:pt>
                <c:pt idx="3">
                  <c:v>8.7335661462371698E-3</c:v>
                </c:pt>
                <c:pt idx="4">
                  <c:v>8.7587712323311893E-3</c:v>
                </c:pt>
                <c:pt idx="5">
                  <c:v>8.1702071784370191E-3</c:v>
                </c:pt>
                <c:pt idx="6">
                  <c:v>7.7472464484893604E-3</c:v>
                </c:pt>
                <c:pt idx="7">
                  <c:v>7.5594256550768997E-3</c:v>
                </c:pt>
                <c:pt idx="8">
                  <c:v>7.4296573224615498E-3</c:v>
                </c:pt>
                <c:pt idx="9">
                  <c:v>7.3075852793130502E-3</c:v>
                </c:pt>
                <c:pt idx="10">
                  <c:v>7.0240998023079404E-3</c:v>
                </c:pt>
                <c:pt idx="11">
                  <c:v>6.6209190571197198E-3</c:v>
                </c:pt>
                <c:pt idx="12">
                  <c:v>6.2774334515464398E-3</c:v>
                </c:pt>
                <c:pt idx="13">
                  <c:v>6.67996973492748E-3</c:v>
                </c:pt>
                <c:pt idx="14">
                  <c:v>6.4484236955139503E-3</c:v>
                </c:pt>
              </c:numCache>
            </c:numRef>
          </c:val>
          <c:extLst>
            <c:ext xmlns:c16="http://schemas.microsoft.com/office/drawing/2014/chart" uri="{C3380CC4-5D6E-409C-BE32-E72D297353CC}">
              <c16:uniqueId val="{0000000A-996E-42FA-AF2C-CDDC31E7D7B6}"/>
            </c:ext>
          </c:extLst>
        </c:ser>
        <c:ser>
          <c:idx val="7"/>
          <c:order val="7"/>
          <c:tx>
            <c:strRef>
              <c:f>品类分析_1!$F$71</c:f>
              <c:strCache>
                <c:ptCount val="1"/>
                <c:pt idx="0">
                  <c:v>个人护理</c:v>
                </c:pt>
              </c:strCache>
            </c:strRef>
          </c:tx>
          <c:spPr>
            <a:solidFill>
              <a:schemeClr val="accent5">
                <a:lumMod val="80000"/>
                <a:lumOff val="20000"/>
              </a:schemeClr>
            </a:solidFill>
            <a:ln>
              <a:noFill/>
            </a:ln>
            <a:effectLst/>
          </c:spPr>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品类分析_1!$G$71:$U$71</c:f>
              <c:numCache>
                <c:formatCode>0.0%</c:formatCode>
                <c:ptCount val="15"/>
                <c:pt idx="0">
                  <c:v>5.5424209071498797E-3</c:v>
                </c:pt>
                <c:pt idx="1">
                  <c:v>9.7475203582482999E-3</c:v>
                </c:pt>
                <c:pt idx="2">
                  <c:v>6.0156960190546399E-3</c:v>
                </c:pt>
                <c:pt idx="3">
                  <c:v>5.4320817371343996E-3</c:v>
                </c:pt>
                <c:pt idx="4">
                  <c:v>5.6507223601024101E-3</c:v>
                </c:pt>
                <c:pt idx="5">
                  <c:v>5.8479046119124098E-3</c:v>
                </c:pt>
                <c:pt idx="6">
                  <c:v>5.8909550585936298E-3</c:v>
                </c:pt>
                <c:pt idx="7">
                  <c:v>5.2163509245448303E-3</c:v>
                </c:pt>
                <c:pt idx="8">
                  <c:v>4.6046995534486396E-3</c:v>
                </c:pt>
                <c:pt idx="9">
                  <c:v>4.3352026927246804E-3</c:v>
                </c:pt>
                <c:pt idx="10">
                  <c:v>4.0999572007523301E-3</c:v>
                </c:pt>
                <c:pt idx="11">
                  <c:v>3.89229034313796E-3</c:v>
                </c:pt>
                <c:pt idx="12">
                  <c:v>3.1718681691298798E-3</c:v>
                </c:pt>
                <c:pt idx="13">
                  <c:v>3.12585071552614E-3</c:v>
                </c:pt>
                <c:pt idx="14">
                  <c:v>4.3942087851274996E-3</c:v>
                </c:pt>
              </c:numCache>
            </c:numRef>
          </c:val>
          <c:extLst>
            <c:ext xmlns:c16="http://schemas.microsoft.com/office/drawing/2014/chart" uri="{C3380CC4-5D6E-409C-BE32-E72D297353CC}">
              <c16:uniqueId val="{0000000B-996E-42FA-AF2C-CDDC31E7D7B6}"/>
            </c:ext>
          </c:extLst>
        </c:ser>
        <c:ser>
          <c:idx val="8"/>
          <c:order val="8"/>
          <c:tx>
            <c:strRef>
              <c:f>品类分析_1!$F$72</c:f>
              <c:strCache>
                <c:ptCount val="1"/>
                <c:pt idx="0">
                  <c:v>日常用品</c:v>
                </c:pt>
              </c:strCache>
            </c:strRef>
          </c:tx>
          <c:spPr>
            <a:solidFill>
              <a:schemeClr val="accent4">
                <a:lumMod val="80000"/>
                <a:lumOff val="20000"/>
              </a:schemeClr>
            </a:solidFill>
            <a:ln>
              <a:noFill/>
            </a:ln>
            <a:effectLst/>
          </c:spPr>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品类分析_1!$G$72:$U$72</c:f>
              <c:numCache>
                <c:formatCode>0.0%</c:formatCode>
                <c:ptCount val="15"/>
                <c:pt idx="0">
                  <c:v>4.6151963670848697E-3</c:v>
                </c:pt>
                <c:pt idx="1">
                  <c:v>5.2701305871189997E-3</c:v>
                </c:pt>
                <c:pt idx="2">
                  <c:v>4.8822023669846098E-3</c:v>
                </c:pt>
                <c:pt idx="3">
                  <c:v>5.2095653322938498E-3</c:v>
                </c:pt>
                <c:pt idx="4">
                  <c:v>5.2261027364906096E-3</c:v>
                </c:pt>
                <c:pt idx="5">
                  <c:v>5.0841929231450296E-3</c:v>
                </c:pt>
                <c:pt idx="6">
                  <c:v>5.1726369651255103E-3</c:v>
                </c:pt>
                <c:pt idx="7">
                  <c:v>5.1390280226351597E-3</c:v>
                </c:pt>
                <c:pt idx="8">
                  <c:v>5.1614312785516099E-3</c:v>
                </c:pt>
                <c:pt idx="9">
                  <c:v>5.27748116696505E-3</c:v>
                </c:pt>
                <c:pt idx="10">
                  <c:v>5.1695657519427304E-3</c:v>
                </c:pt>
                <c:pt idx="11">
                  <c:v>5.1524018365118303E-3</c:v>
                </c:pt>
                <c:pt idx="12">
                  <c:v>5.0460229748072304E-3</c:v>
                </c:pt>
                <c:pt idx="13">
                  <c:v>5.1270889175609197E-3</c:v>
                </c:pt>
                <c:pt idx="14">
                  <c:v>4.1979645074050496E-3</c:v>
                </c:pt>
              </c:numCache>
            </c:numRef>
          </c:val>
          <c:extLst>
            <c:ext xmlns:c16="http://schemas.microsoft.com/office/drawing/2014/chart" uri="{C3380CC4-5D6E-409C-BE32-E72D297353CC}">
              <c16:uniqueId val="{0000000C-996E-42FA-AF2C-CDDC31E7D7B6}"/>
            </c:ext>
          </c:extLst>
        </c:ser>
        <c:ser>
          <c:idx val="9"/>
          <c:order val="9"/>
          <c:tx>
            <c:strRef>
              <c:f>品类分析_1!$F$73</c:f>
              <c:strCache>
                <c:ptCount val="1"/>
                <c:pt idx="0">
                  <c:v>消毒用品</c:v>
                </c:pt>
              </c:strCache>
            </c:strRef>
          </c:tx>
          <c:spPr>
            <a:solidFill>
              <a:schemeClr val="accent6">
                <a:lumMod val="80000"/>
              </a:schemeClr>
            </a:solidFill>
            <a:ln>
              <a:noFill/>
            </a:ln>
            <a:effectLst/>
          </c:spPr>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品类分析_1!$G$73:$U$73</c:f>
              <c:numCache>
                <c:formatCode>0.0%</c:formatCode>
                <c:ptCount val="15"/>
                <c:pt idx="0">
                  <c:v>4.0961989288513297E-3</c:v>
                </c:pt>
                <c:pt idx="1">
                  <c:v>4.9089374641059398E-3</c:v>
                </c:pt>
                <c:pt idx="2">
                  <c:v>4.0803134506436503E-3</c:v>
                </c:pt>
                <c:pt idx="3">
                  <c:v>3.8991612432879999E-3</c:v>
                </c:pt>
                <c:pt idx="4">
                  <c:v>3.7896262437042499E-3</c:v>
                </c:pt>
                <c:pt idx="5">
                  <c:v>3.6041650204079101E-3</c:v>
                </c:pt>
                <c:pt idx="6">
                  <c:v>3.3755190830498699E-3</c:v>
                </c:pt>
                <c:pt idx="7">
                  <c:v>3.1303511769275E-3</c:v>
                </c:pt>
                <c:pt idx="8">
                  <c:v>3.2477526562255002E-3</c:v>
                </c:pt>
                <c:pt idx="9">
                  <c:v>3.1646366380154501E-3</c:v>
                </c:pt>
                <c:pt idx="10">
                  <c:v>2.8446940403143699E-3</c:v>
                </c:pt>
                <c:pt idx="11">
                  <c:v>2.7881496433283998E-3</c:v>
                </c:pt>
                <c:pt idx="12">
                  <c:v>2.5035642901409501E-3</c:v>
                </c:pt>
                <c:pt idx="13">
                  <c:v>2.5597955881305002E-3</c:v>
                </c:pt>
                <c:pt idx="14">
                  <c:v>3.34817206487632E-3</c:v>
                </c:pt>
              </c:numCache>
            </c:numRef>
          </c:val>
          <c:extLst>
            <c:ext xmlns:c16="http://schemas.microsoft.com/office/drawing/2014/chart" uri="{C3380CC4-5D6E-409C-BE32-E72D297353CC}">
              <c16:uniqueId val="{0000000D-996E-42FA-AF2C-CDDC31E7D7B6}"/>
            </c:ext>
          </c:extLst>
        </c:ser>
        <c:ser>
          <c:idx val="10"/>
          <c:order val="10"/>
          <c:tx>
            <c:strRef>
              <c:f>品类分析_1!$F$74</c:f>
              <c:strCache>
                <c:ptCount val="1"/>
                <c:pt idx="0">
                  <c:v>健身康复</c:v>
                </c:pt>
              </c:strCache>
            </c:strRef>
          </c:tx>
          <c:spPr>
            <a:solidFill>
              <a:schemeClr val="accent5">
                <a:lumMod val="80000"/>
              </a:schemeClr>
            </a:solidFill>
            <a:ln>
              <a:noFill/>
            </a:ln>
            <a:effectLst/>
          </c:spPr>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品类分析_1!$G$74:$U$74</c:f>
              <c:numCache>
                <c:formatCode>0.0%</c:formatCode>
                <c:ptCount val="15"/>
                <c:pt idx="0">
                  <c:v>2.5785367354995E-3</c:v>
                </c:pt>
                <c:pt idx="1">
                  <c:v>2.5371555906529902E-3</c:v>
                </c:pt>
                <c:pt idx="2">
                  <c:v>2.5115952828165802E-3</c:v>
                </c:pt>
                <c:pt idx="3">
                  <c:v>2.6319024354987701E-3</c:v>
                </c:pt>
                <c:pt idx="4">
                  <c:v>2.7427114158236001E-3</c:v>
                </c:pt>
                <c:pt idx="5">
                  <c:v>2.87590283675259E-3</c:v>
                </c:pt>
                <c:pt idx="6">
                  <c:v>2.95753800489866E-3</c:v>
                </c:pt>
                <c:pt idx="7">
                  <c:v>2.9550861747424701E-3</c:v>
                </c:pt>
                <c:pt idx="8">
                  <c:v>2.9609977997236601E-3</c:v>
                </c:pt>
                <c:pt idx="9">
                  <c:v>2.7444202005501598E-3</c:v>
                </c:pt>
                <c:pt idx="10">
                  <c:v>2.5142103104501398E-3</c:v>
                </c:pt>
                <c:pt idx="11">
                  <c:v>2.40195416532387E-3</c:v>
                </c:pt>
                <c:pt idx="12">
                  <c:v>2.2181816906198201E-3</c:v>
                </c:pt>
                <c:pt idx="13">
                  <c:v>2.4493502590625499E-3</c:v>
                </c:pt>
                <c:pt idx="14">
                  <c:v>1.7224163629458199E-3</c:v>
                </c:pt>
              </c:numCache>
            </c:numRef>
          </c:val>
          <c:extLst>
            <c:ext xmlns:c16="http://schemas.microsoft.com/office/drawing/2014/chart" uri="{C3380CC4-5D6E-409C-BE32-E72D297353CC}">
              <c16:uniqueId val="{0000000E-996E-42FA-AF2C-CDDC31E7D7B6}"/>
            </c:ext>
          </c:extLst>
        </c:ser>
        <c:ser>
          <c:idx val="11"/>
          <c:order val="11"/>
          <c:tx>
            <c:strRef>
              <c:f>品类分析_1!$F$75</c:f>
              <c:strCache>
                <c:ptCount val="1"/>
                <c:pt idx="0">
                  <c:v>普通食品</c:v>
                </c:pt>
              </c:strCache>
            </c:strRef>
          </c:tx>
          <c:spPr>
            <a:solidFill>
              <a:schemeClr val="accent4">
                <a:lumMod val="80000"/>
              </a:schemeClr>
            </a:solidFill>
            <a:ln>
              <a:noFill/>
            </a:ln>
            <a:effectLst/>
          </c:spPr>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品类分析_1!$G$75:$U$75</c:f>
              <c:numCache>
                <c:formatCode>0.0%</c:formatCode>
                <c:ptCount val="15"/>
                <c:pt idx="0">
                  <c:v>2.4714923043924202E-3</c:v>
                </c:pt>
                <c:pt idx="1">
                  <c:v>3.2917312418375699E-3</c:v>
                </c:pt>
                <c:pt idx="2">
                  <c:v>2.3477610217251099E-3</c:v>
                </c:pt>
                <c:pt idx="3">
                  <c:v>2.2659998952813099E-3</c:v>
                </c:pt>
                <c:pt idx="4">
                  <c:v>2.4757536167227799E-3</c:v>
                </c:pt>
                <c:pt idx="5">
                  <c:v>2.6875091723013102E-3</c:v>
                </c:pt>
                <c:pt idx="6">
                  <c:v>2.6289275458847598E-3</c:v>
                </c:pt>
                <c:pt idx="7">
                  <c:v>2.82873753943641E-3</c:v>
                </c:pt>
                <c:pt idx="8">
                  <c:v>2.3642819165251602E-3</c:v>
                </c:pt>
                <c:pt idx="9">
                  <c:v>2.3065837393372E-3</c:v>
                </c:pt>
                <c:pt idx="10">
                  <c:v>2.3223667431921998E-3</c:v>
                </c:pt>
                <c:pt idx="11">
                  <c:v>2.0945855393646701E-3</c:v>
                </c:pt>
                <c:pt idx="12">
                  <c:v>1.94684349875139E-3</c:v>
                </c:pt>
                <c:pt idx="13">
                  <c:v>1.80899451573109E-3</c:v>
                </c:pt>
                <c:pt idx="14">
                  <c:v>2.4803764761424799E-3</c:v>
                </c:pt>
              </c:numCache>
            </c:numRef>
          </c:val>
          <c:extLst>
            <c:ext xmlns:c16="http://schemas.microsoft.com/office/drawing/2014/chart" uri="{C3380CC4-5D6E-409C-BE32-E72D297353CC}">
              <c16:uniqueId val="{0000000F-996E-42FA-AF2C-CDDC31E7D7B6}"/>
            </c:ext>
          </c:extLst>
        </c:ser>
        <c:ser>
          <c:idx val="12"/>
          <c:order val="12"/>
          <c:tx>
            <c:strRef>
              <c:f>品类分析_1!$F$76</c:f>
              <c:strCache>
                <c:ptCount val="1"/>
                <c:pt idx="0">
                  <c:v>其他</c:v>
                </c:pt>
              </c:strCache>
            </c:strRef>
          </c:tx>
          <c:spPr>
            <a:solidFill>
              <a:schemeClr val="accent6">
                <a:lumMod val="60000"/>
                <a:lumOff val="40000"/>
              </a:schemeClr>
            </a:solidFill>
            <a:ln>
              <a:noFill/>
            </a:ln>
            <a:effectLst/>
          </c:spPr>
          <c:cat>
            <c:strRef>
              <c:f>品类分析_1!$G$63:$U$63</c:f>
              <c:strCache>
                <c:ptCount val="15"/>
                <c:pt idx="0">
                  <c:v>20岁以下</c:v>
                </c:pt>
                <c:pt idx="1">
                  <c:v>20-25岁</c:v>
                </c:pt>
                <c:pt idx="2">
                  <c:v>25-30岁</c:v>
                </c:pt>
                <c:pt idx="3">
                  <c:v>30-35岁</c:v>
                </c:pt>
                <c:pt idx="4">
                  <c:v>35-40岁</c:v>
                </c:pt>
                <c:pt idx="5">
                  <c:v>40-45岁</c:v>
                </c:pt>
                <c:pt idx="6">
                  <c:v>45-50岁</c:v>
                </c:pt>
                <c:pt idx="7">
                  <c:v>50-55岁</c:v>
                </c:pt>
                <c:pt idx="8">
                  <c:v>55-60岁</c:v>
                </c:pt>
                <c:pt idx="9">
                  <c:v>60-65岁</c:v>
                </c:pt>
                <c:pt idx="10">
                  <c:v>65-70岁</c:v>
                </c:pt>
                <c:pt idx="11">
                  <c:v>70-75岁</c:v>
                </c:pt>
                <c:pt idx="12">
                  <c:v>75-80岁</c:v>
                </c:pt>
                <c:pt idx="13">
                  <c:v>80-85岁</c:v>
                </c:pt>
                <c:pt idx="14">
                  <c:v>85岁以上</c:v>
                </c:pt>
              </c:strCache>
            </c:strRef>
          </c:cat>
          <c:val>
            <c:numRef>
              <c:f>品类分析_1!$G$76:$U$76</c:f>
              <c:numCache>
                <c:formatCode>0.0%</c:formatCode>
                <c:ptCount val="15"/>
                <c:pt idx="0">
                  <c:v>1.0661259925673501E-5</c:v>
                </c:pt>
                <c:pt idx="1">
                  <c:v>9.7442465159598892E-6</c:v>
                </c:pt>
                <c:pt idx="2">
                  <c:v>5.3396576415987098E-6</c:v>
                </c:pt>
                <c:pt idx="3">
                  <c:v>3.36537784355034E-6</c:v>
                </c:pt>
                <c:pt idx="4">
                  <c:v>6.0942152272065103E-6</c:v>
                </c:pt>
                <c:pt idx="5">
                  <c:v>4.6845964307180501E-6</c:v>
                </c:pt>
                <c:pt idx="6">
                  <c:v>4.1092336391025504E-6</c:v>
                </c:pt>
                <c:pt idx="7">
                  <c:v>7.7452840705215303E-6</c:v>
                </c:pt>
                <c:pt idx="8">
                  <c:v>4.1475180595711502E-6</c:v>
                </c:pt>
                <c:pt idx="9">
                  <c:v>3.0023101075379502E-6</c:v>
                </c:pt>
                <c:pt idx="10">
                  <c:v>1.5496715747799801E-6</c:v>
                </c:pt>
                <c:pt idx="11">
                  <c:v>3.1157081036984201E-6</c:v>
                </c:pt>
                <c:pt idx="12">
                  <c:v>4.7678344792005204E-6</c:v>
                </c:pt>
                <c:pt idx="13">
                  <c:v>4.1872865047362502E-6</c:v>
                </c:pt>
                <c:pt idx="14">
                  <c:v>4.07694893487529E-5</c:v>
                </c:pt>
              </c:numCache>
            </c:numRef>
          </c:val>
          <c:extLst>
            <c:ext xmlns:c16="http://schemas.microsoft.com/office/drawing/2014/chart" uri="{C3380CC4-5D6E-409C-BE32-E72D297353CC}">
              <c16:uniqueId val="{00000010-996E-42FA-AF2C-CDDC31E7D7B6}"/>
            </c:ext>
          </c:extLst>
        </c:ser>
        <c:dLbls>
          <c:showLegendKey val="0"/>
          <c:showVal val="0"/>
          <c:showCatName val="0"/>
          <c:showSerName val="0"/>
          <c:showPercent val="0"/>
          <c:showBubbleSize val="0"/>
        </c:dLbls>
        <c:axId val="1209040672"/>
        <c:axId val="1209041216"/>
      </c:areaChart>
      <c:catAx>
        <c:axId val="1209040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041216"/>
        <c:crosses val="autoZero"/>
        <c:auto val="1"/>
        <c:lblAlgn val="ctr"/>
        <c:lblOffset val="100"/>
        <c:noMultiLvlLbl val="0"/>
      </c:catAx>
      <c:valAx>
        <c:axId val="1209041216"/>
        <c:scaling>
          <c:orientation val="minMax"/>
          <c:max val="1"/>
        </c:scaling>
        <c:delete val="0"/>
        <c:axPos val="l"/>
        <c:majorGridlines>
          <c:spPr>
            <a:ln w="9525" cap="flat" cmpd="sng" algn="ctr">
              <a:solidFill>
                <a:schemeClr val="tx1">
                  <a:lumMod val="15000"/>
                  <a:lumOff val="85000"/>
                </a:schemeClr>
              </a:solidFill>
              <a:prstDash val="solid"/>
              <a:round/>
            </a:ln>
            <a:effectLst/>
          </c:spPr>
        </c:majorGridlines>
        <c:numFmt formatCode="0.0%"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040672"/>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w="6350" cap="flat" cmpd="sng" algn="ctr">
      <a:solidFill>
        <a:schemeClr val="bg1">
          <a:lumMod val="75000"/>
        </a:schemeClr>
      </a:solidFill>
      <a:prstDash val="solid"/>
      <a:miter lim="800000"/>
    </a:ln>
    <a:effectLst/>
  </c:spPr>
  <c:txPr>
    <a:bodyPr/>
    <a:lstStyle/>
    <a:p>
      <a:pPr>
        <a:defRPr lang="zh-CN"/>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0" i="0" u="none" strike="noStrike" kern="1200" spc="0" baseline="0">
                <a:solidFill>
                  <a:schemeClr val="tx1"/>
                </a:solidFill>
                <a:latin typeface="微软雅黑" panose="020B0503020204020204" charset="-122"/>
                <a:ea typeface="微软雅黑" panose="020B0503020204020204" charset="-122"/>
                <a:cs typeface="+mn-cs"/>
              </a:defRPr>
            </a:pPr>
            <a:r>
              <a:rPr lang="zh-CN" altLang="zh-CN" sz="1200" b="1" i="0" baseline="0" dirty="0">
                <a:solidFill>
                  <a:schemeClr val="tx1"/>
                </a:solidFill>
                <a:effectLst/>
                <a:latin typeface="微软雅黑" panose="020B0503020204020204" charset="-122"/>
                <a:ea typeface="微软雅黑" panose="020B0503020204020204" charset="-122"/>
              </a:rPr>
              <a:t>品类销售结构</a:t>
            </a:r>
            <a:endParaRPr lang="zh-CN" altLang="zh-CN" sz="1200" dirty="0">
              <a:solidFill>
                <a:schemeClr val="tx1"/>
              </a:solidFill>
              <a:effectLst/>
              <a:latin typeface="微软雅黑" panose="020B0503020204020204" charset="-122"/>
              <a:ea typeface="微软雅黑" panose="020B0503020204020204" charset="-122"/>
            </a:endParaRPr>
          </a:p>
        </c:rich>
      </c:tx>
      <c:layout>
        <c:manualLayout>
          <c:xMode val="edge"/>
          <c:yMode val="edge"/>
          <c:x val="0.23719829294868799"/>
          <c:y val="2.44955373501052E-2"/>
        </c:manualLayout>
      </c:layout>
      <c:overlay val="0"/>
      <c:spPr>
        <a:noFill/>
        <a:ln>
          <a:noFill/>
        </a:ln>
        <a:effectLst/>
      </c:spPr>
      <c:txPr>
        <a:bodyPr rot="0" spcFirstLastPara="1" vertOverflow="ellipsis" vert="horz" wrap="square" anchor="ctr" anchorCtr="1"/>
        <a:lstStyle/>
        <a:p>
          <a:pPr>
            <a:defRPr lang="zh-CN" sz="1200" b="0" i="0" u="none" strike="noStrike" kern="1200" spc="0" baseline="0">
              <a:solidFill>
                <a:schemeClr val="tx1"/>
              </a:solidFill>
              <a:latin typeface="微软雅黑" panose="020B0503020204020204" charset="-122"/>
              <a:ea typeface="微软雅黑" panose="020B0503020204020204" charset="-122"/>
              <a:cs typeface="+mn-cs"/>
            </a:defRPr>
          </a:pPr>
          <a:endParaRPr lang="zh-CN"/>
        </a:p>
      </c:txPr>
    </c:title>
    <c:autoTitleDeleted val="0"/>
    <c:plotArea>
      <c:layout/>
      <c:barChart>
        <c:barDir val="col"/>
        <c:grouping val="stacked"/>
        <c:varyColors val="0"/>
        <c:ser>
          <c:idx val="0"/>
          <c:order val="0"/>
          <c:tx>
            <c:strRef>
              <c:f>品类整体!$A$3</c:f>
              <c:strCache>
                <c:ptCount val="1"/>
                <c:pt idx="0">
                  <c:v>处方药</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(品类整体!$C$2,品类整体!$I$2)</c:f>
              <c:strCache>
                <c:ptCount val="2"/>
                <c:pt idx="0">
                  <c:v>总销售结构</c:v>
                </c:pt>
                <c:pt idx="1">
                  <c:v>会员销售结构</c:v>
                </c:pt>
              </c:strCache>
            </c:strRef>
          </c:cat>
          <c:val>
            <c:numRef>
              <c:f>(品类整体!$C$3,品类整体!$I$3)</c:f>
              <c:numCache>
                <c:formatCode>0.0%</c:formatCode>
                <c:ptCount val="2"/>
                <c:pt idx="0" formatCode="0.00%">
                  <c:v>0.377184260155494</c:v>
                </c:pt>
                <c:pt idx="1">
                  <c:v>0.39126378474529999</c:v>
                </c:pt>
              </c:numCache>
            </c:numRef>
          </c:val>
          <c:extLst>
            <c:ext xmlns:c16="http://schemas.microsoft.com/office/drawing/2014/chart" uri="{C3380CC4-5D6E-409C-BE32-E72D297353CC}">
              <c16:uniqueId val="{00000000-A5D9-441B-A722-0E3B36D3EB97}"/>
            </c:ext>
          </c:extLst>
        </c:ser>
        <c:ser>
          <c:idx val="1"/>
          <c:order val="1"/>
          <c:tx>
            <c:strRef>
              <c:f>品类整体!$A$4</c:f>
              <c:strCache>
                <c:ptCount val="1"/>
                <c:pt idx="0">
                  <c:v>非处方药</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(品类整体!$C$2,品类整体!$I$2)</c:f>
              <c:strCache>
                <c:ptCount val="2"/>
                <c:pt idx="0">
                  <c:v>总销售结构</c:v>
                </c:pt>
                <c:pt idx="1">
                  <c:v>会员销售结构</c:v>
                </c:pt>
              </c:strCache>
            </c:strRef>
          </c:cat>
          <c:val>
            <c:numRef>
              <c:f>(品类整体!$C$4,品类整体!$I$4)</c:f>
              <c:numCache>
                <c:formatCode>0.0%</c:formatCode>
                <c:ptCount val="2"/>
                <c:pt idx="0" formatCode="0.00%">
                  <c:v>0.35521042501257399</c:v>
                </c:pt>
                <c:pt idx="1">
                  <c:v>0.33539430430426398</c:v>
                </c:pt>
              </c:numCache>
            </c:numRef>
          </c:val>
          <c:extLst>
            <c:ext xmlns:c16="http://schemas.microsoft.com/office/drawing/2014/chart" uri="{C3380CC4-5D6E-409C-BE32-E72D297353CC}">
              <c16:uniqueId val="{00000001-A5D9-441B-A722-0E3B36D3EB97}"/>
            </c:ext>
          </c:extLst>
        </c:ser>
        <c:ser>
          <c:idx val="2"/>
          <c:order val="2"/>
          <c:tx>
            <c:strRef>
              <c:f>品类整体!$A$5</c:f>
              <c:strCache>
                <c:ptCount val="1"/>
                <c:pt idx="0">
                  <c:v>中药</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(品类整体!$C$2,品类整体!$I$2)</c:f>
              <c:strCache>
                <c:ptCount val="2"/>
                <c:pt idx="0">
                  <c:v>总销售结构</c:v>
                </c:pt>
                <c:pt idx="1">
                  <c:v>会员销售结构</c:v>
                </c:pt>
              </c:strCache>
            </c:strRef>
          </c:cat>
          <c:val>
            <c:numRef>
              <c:f>(品类整体!$C$5,品类整体!$I$5)</c:f>
              <c:numCache>
                <c:formatCode>0.0%</c:formatCode>
                <c:ptCount val="2"/>
                <c:pt idx="0" formatCode="0.00%">
                  <c:v>0.100024409014584</c:v>
                </c:pt>
                <c:pt idx="1">
                  <c:v>0.107655477320687</c:v>
                </c:pt>
              </c:numCache>
            </c:numRef>
          </c:val>
          <c:extLst>
            <c:ext xmlns:c16="http://schemas.microsoft.com/office/drawing/2014/chart" uri="{C3380CC4-5D6E-409C-BE32-E72D297353CC}">
              <c16:uniqueId val="{00000002-A5D9-441B-A722-0E3B36D3EB97}"/>
            </c:ext>
          </c:extLst>
        </c:ser>
        <c:ser>
          <c:idx val="3"/>
          <c:order val="3"/>
          <c:tx>
            <c:strRef>
              <c:f>品类整体!$A$6</c:f>
              <c:strCache>
                <c:ptCount val="1"/>
                <c:pt idx="0">
                  <c:v>保健食品</c:v>
                </c:pt>
              </c:strCache>
            </c:strRef>
          </c:tx>
          <c:spPr>
            <a:solidFill>
              <a:schemeClr val="accent6">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(品类整体!$C$2,品类整体!$I$2)</c:f>
              <c:strCache>
                <c:ptCount val="2"/>
                <c:pt idx="0">
                  <c:v>总销售结构</c:v>
                </c:pt>
                <c:pt idx="1">
                  <c:v>会员销售结构</c:v>
                </c:pt>
              </c:strCache>
            </c:strRef>
          </c:cat>
          <c:val>
            <c:numRef>
              <c:f>(品类整体!$C$6,品类整体!$I$6)</c:f>
              <c:numCache>
                <c:formatCode>0.0%</c:formatCode>
                <c:ptCount val="2"/>
                <c:pt idx="0" formatCode="0.00%">
                  <c:v>8.7591559859473894E-2</c:v>
                </c:pt>
                <c:pt idx="1">
                  <c:v>8.7591559859473894E-2</c:v>
                </c:pt>
              </c:numCache>
            </c:numRef>
          </c:val>
          <c:extLst>
            <c:ext xmlns:c16="http://schemas.microsoft.com/office/drawing/2014/chart" uri="{C3380CC4-5D6E-409C-BE32-E72D297353CC}">
              <c16:uniqueId val="{00000003-A5D9-441B-A722-0E3B36D3EB97}"/>
            </c:ext>
          </c:extLst>
        </c:ser>
        <c:ser>
          <c:idx val="4"/>
          <c:order val="4"/>
          <c:tx>
            <c:strRef>
              <c:f>品类整体!$A$7</c:f>
              <c:strCache>
                <c:ptCount val="1"/>
                <c:pt idx="0">
                  <c:v>医疗器械</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(品类整体!$C$2,品类整体!$I$2)</c:f>
              <c:strCache>
                <c:ptCount val="2"/>
                <c:pt idx="0">
                  <c:v>总销售结构</c:v>
                </c:pt>
                <c:pt idx="1">
                  <c:v>会员销售结构</c:v>
                </c:pt>
              </c:strCache>
            </c:strRef>
          </c:cat>
          <c:val>
            <c:numRef>
              <c:f>(品类整体!$C$7,品类整体!$I$7)</c:f>
              <c:numCache>
                <c:formatCode>0.0%</c:formatCode>
                <c:ptCount val="2"/>
                <c:pt idx="0" formatCode="0.00%">
                  <c:v>4.8285141290528202E-2</c:v>
                </c:pt>
                <c:pt idx="1">
                  <c:v>4.1146333332162999E-2</c:v>
                </c:pt>
              </c:numCache>
            </c:numRef>
          </c:val>
          <c:extLst>
            <c:ext xmlns:c16="http://schemas.microsoft.com/office/drawing/2014/chart" uri="{C3380CC4-5D6E-409C-BE32-E72D297353CC}">
              <c16:uniqueId val="{00000004-A5D9-441B-A722-0E3B36D3EB97}"/>
            </c:ext>
          </c:extLst>
        </c:ser>
        <c:ser>
          <c:idx val="5"/>
          <c:order val="5"/>
          <c:tx>
            <c:strRef>
              <c:f>品类整体!$A$8</c:f>
              <c:strCache>
                <c:ptCount val="1"/>
                <c:pt idx="0">
                  <c:v>母婴类</c:v>
                </c:pt>
              </c:strCache>
            </c:strRef>
          </c:tx>
          <c:spPr>
            <a:solidFill>
              <a:schemeClr val="accent4">
                <a:lumMod val="60000"/>
              </a:schemeClr>
            </a:solidFill>
            <a:ln>
              <a:noFill/>
            </a:ln>
            <a:effectLst/>
          </c:spPr>
          <c:invertIfNegative val="0"/>
          <c:cat>
            <c:strRef>
              <c:f>(品类整体!$C$2,品类整体!$I$2)</c:f>
              <c:strCache>
                <c:ptCount val="2"/>
                <c:pt idx="0">
                  <c:v>总销售结构</c:v>
                </c:pt>
                <c:pt idx="1">
                  <c:v>会员销售结构</c:v>
                </c:pt>
              </c:strCache>
            </c:strRef>
          </c:cat>
          <c:val>
            <c:numRef>
              <c:f>(品类整体!$C$8,品类整体!$I$8)</c:f>
              <c:numCache>
                <c:formatCode>0.0%</c:formatCode>
                <c:ptCount val="2"/>
                <c:pt idx="0" formatCode="0.00%">
                  <c:v>9.1051094857150395E-3</c:v>
                </c:pt>
                <c:pt idx="1">
                  <c:v>1.01733362559316E-2</c:v>
                </c:pt>
              </c:numCache>
            </c:numRef>
          </c:val>
          <c:extLst>
            <c:ext xmlns:c16="http://schemas.microsoft.com/office/drawing/2014/chart" uri="{C3380CC4-5D6E-409C-BE32-E72D297353CC}">
              <c16:uniqueId val="{00000005-A5D9-441B-A722-0E3B36D3EB97}"/>
            </c:ext>
          </c:extLst>
        </c:ser>
        <c:ser>
          <c:idx val="6"/>
          <c:order val="6"/>
          <c:tx>
            <c:strRef>
              <c:f>品类整体!$A$9</c:f>
              <c:strCache>
                <c:ptCount val="1"/>
                <c:pt idx="0">
                  <c:v>健康食品</c:v>
                </c:pt>
              </c:strCache>
            </c:strRef>
          </c:tx>
          <c:spPr>
            <a:solidFill>
              <a:schemeClr val="accent6">
                <a:lumMod val="80000"/>
                <a:lumOff val="20000"/>
              </a:schemeClr>
            </a:solidFill>
            <a:ln>
              <a:noFill/>
            </a:ln>
            <a:effectLst/>
          </c:spPr>
          <c:invertIfNegative val="0"/>
          <c:cat>
            <c:strRef>
              <c:f>(品类整体!$C$2,品类整体!$I$2)</c:f>
              <c:strCache>
                <c:ptCount val="2"/>
                <c:pt idx="0">
                  <c:v>总销售结构</c:v>
                </c:pt>
                <c:pt idx="1">
                  <c:v>会员销售结构</c:v>
                </c:pt>
              </c:strCache>
            </c:strRef>
          </c:cat>
          <c:val>
            <c:numRef>
              <c:f>(品类整体!$C$9,品类整体!$I$9)</c:f>
              <c:numCache>
                <c:formatCode>0.0%</c:formatCode>
                <c:ptCount val="2"/>
                <c:pt idx="0" formatCode="0.00%">
                  <c:v>8.2639121994799308E-3</c:v>
                </c:pt>
                <c:pt idx="1">
                  <c:v>7.8570804133632297E-3</c:v>
                </c:pt>
              </c:numCache>
            </c:numRef>
          </c:val>
          <c:extLst>
            <c:ext xmlns:c16="http://schemas.microsoft.com/office/drawing/2014/chart" uri="{C3380CC4-5D6E-409C-BE32-E72D297353CC}">
              <c16:uniqueId val="{00000006-A5D9-441B-A722-0E3B36D3EB97}"/>
            </c:ext>
          </c:extLst>
        </c:ser>
        <c:ser>
          <c:idx val="7"/>
          <c:order val="7"/>
          <c:tx>
            <c:strRef>
              <c:f>品类整体!$A$10</c:f>
              <c:strCache>
                <c:ptCount val="1"/>
                <c:pt idx="0">
                  <c:v>个人护理</c:v>
                </c:pt>
              </c:strCache>
            </c:strRef>
          </c:tx>
          <c:spPr>
            <a:solidFill>
              <a:schemeClr val="accent5">
                <a:lumMod val="80000"/>
                <a:lumOff val="20000"/>
              </a:schemeClr>
            </a:solidFill>
            <a:ln>
              <a:noFill/>
            </a:ln>
            <a:effectLst/>
          </c:spPr>
          <c:invertIfNegative val="0"/>
          <c:cat>
            <c:strRef>
              <c:f>(品类整体!$C$2,品类整体!$I$2)</c:f>
              <c:strCache>
                <c:ptCount val="2"/>
                <c:pt idx="0">
                  <c:v>总销售结构</c:v>
                </c:pt>
                <c:pt idx="1">
                  <c:v>会员销售结构</c:v>
                </c:pt>
              </c:strCache>
            </c:strRef>
          </c:cat>
          <c:val>
            <c:numRef>
              <c:f>(品类整体!$C$10,品类整体!$I$10)</c:f>
              <c:numCache>
                <c:formatCode>0.0%</c:formatCode>
                <c:ptCount val="2"/>
                <c:pt idx="0" formatCode="0.00%">
                  <c:v>5.8146878159049701E-3</c:v>
                </c:pt>
                <c:pt idx="1">
                  <c:v>5.2381252153245999E-3</c:v>
                </c:pt>
              </c:numCache>
            </c:numRef>
          </c:val>
          <c:extLst>
            <c:ext xmlns:c16="http://schemas.microsoft.com/office/drawing/2014/chart" uri="{C3380CC4-5D6E-409C-BE32-E72D297353CC}">
              <c16:uniqueId val="{00000007-A5D9-441B-A722-0E3B36D3EB97}"/>
            </c:ext>
          </c:extLst>
        </c:ser>
        <c:ser>
          <c:idx val="8"/>
          <c:order val="8"/>
          <c:tx>
            <c:strRef>
              <c:f>品类整体!$A$11</c:f>
              <c:strCache>
                <c:ptCount val="1"/>
                <c:pt idx="0">
                  <c:v>日常用品</c:v>
                </c:pt>
              </c:strCache>
            </c:strRef>
          </c:tx>
          <c:spPr>
            <a:solidFill>
              <a:schemeClr val="accent4">
                <a:lumMod val="80000"/>
                <a:lumOff val="20000"/>
              </a:schemeClr>
            </a:solidFill>
            <a:ln>
              <a:noFill/>
            </a:ln>
            <a:effectLst/>
          </c:spPr>
          <c:invertIfNegative val="0"/>
          <c:cat>
            <c:strRef>
              <c:f>(品类整体!$C$2,品类整体!$I$2)</c:f>
              <c:strCache>
                <c:ptCount val="2"/>
                <c:pt idx="0">
                  <c:v>总销售结构</c:v>
                </c:pt>
                <c:pt idx="1">
                  <c:v>会员销售结构</c:v>
                </c:pt>
              </c:strCache>
            </c:strRef>
          </c:cat>
          <c:val>
            <c:numRef>
              <c:f>(品类整体!$C$11,品类整体!$I$11)</c:f>
              <c:numCache>
                <c:formatCode>0.0%</c:formatCode>
                <c:ptCount val="2"/>
                <c:pt idx="0" formatCode="0.00%">
                  <c:v>4.82756746862412E-3</c:v>
                </c:pt>
                <c:pt idx="1">
                  <c:v>5.06470248475243E-3</c:v>
                </c:pt>
              </c:numCache>
            </c:numRef>
          </c:val>
          <c:extLst>
            <c:ext xmlns:c16="http://schemas.microsoft.com/office/drawing/2014/chart" uri="{C3380CC4-5D6E-409C-BE32-E72D297353CC}">
              <c16:uniqueId val="{00000008-A5D9-441B-A722-0E3B36D3EB97}"/>
            </c:ext>
          </c:extLst>
        </c:ser>
        <c:ser>
          <c:idx val="9"/>
          <c:order val="9"/>
          <c:tx>
            <c:strRef>
              <c:f>品类整体!$A$12</c:f>
              <c:strCache>
                <c:ptCount val="1"/>
                <c:pt idx="0">
                  <c:v>消毒用品</c:v>
                </c:pt>
              </c:strCache>
            </c:strRef>
          </c:tx>
          <c:spPr>
            <a:solidFill>
              <a:schemeClr val="accent6">
                <a:lumMod val="80000"/>
              </a:schemeClr>
            </a:solidFill>
            <a:ln>
              <a:noFill/>
            </a:ln>
            <a:effectLst/>
          </c:spPr>
          <c:invertIfNegative val="0"/>
          <c:cat>
            <c:strRef>
              <c:f>(品类整体!$C$2,品类整体!$I$2)</c:f>
              <c:strCache>
                <c:ptCount val="2"/>
                <c:pt idx="0">
                  <c:v>总销售结构</c:v>
                </c:pt>
                <c:pt idx="1">
                  <c:v>会员销售结构</c:v>
                </c:pt>
              </c:strCache>
            </c:strRef>
          </c:cat>
          <c:val>
            <c:numRef>
              <c:f>(品类整体!$C$12,品类整体!$I$12)</c:f>
              <c:numCache>
                <c:formatCode>0.0%</c:formatCode>
                <c:ptCount val="2"/>
                <c:pt idx="0" formatCode="0.00%">
                  <c:v>4.5615047463427698E-3</c:v>
                </c:pt>
                <c:pt idx="1">
                  <c:v>3.4831997945481098E-3</c:v>
                </c:pt>
              </c:numCache>
            </c:numRef>
          </c:val>
          <c:extLst>
            <c:ext xmlns:c16="http://schemas.microsoft.com/office/drawing/2014/chart" uri="{C3380CC4-5D6E-409C-BE32-E72D297353CC}">
              <c16:uniqueId val="{00000009-A5D9-441B-A722-0E3B36D3EB97}"/>
            </c:ext>
          </c:extLst>
        </c:ser>
        <c:ser>
          <c:idx val="10"/>
          <c:order val="10"/>
          <c:tx>
            <c:strRef>
              <c:f>品类整体!$A$13</c:f>
              <c:strCache>
                <c:ptCount val="1"/>
                <c:pt idx="0">
                  <c:v>健身康复</c:v>
                </c:pt>
              </c:strCache>
            </c:strRef>
          </c:tx>
          <c:spPr>
            <a:solidFill>
              <a:schemeClr val="accent5">
                <a:lumMod val="80000"/>
              </a:schemeClr>
            </a:solidFill>
            <a:ln>
              <a:noFill/>
            </a:ln>
            <a:effectLst/>
          </c:spPr>
          <c:invertIfNegative val="0"/>
          <c:cat>
            <c:strRef>
              <c:f>(品类整体!$C$2,品类整体!$I$2)</c:f>
              <c:strCache>
                <c:ptCount val="2"/>
                <c:pt idx="0">
                  <c:v>总销售结构</c:v>
                </c:pt>
                <c:pt idx="1">
                  <c:v>会员销售结构</c:v>
                </c:pt>
              </c:strCache>
            </c:strRef>
          </c:cat>
          <c:val>
            <c:numRef>
              <c:f>(品类整体!$C$13,品类整体!$I$13)</c:f>
              <c:numCache>
                <c:formatCode>0.0%</c:formatCode>
                <c:ptCount val="2"/>
                <c:pt idx="0" formatCode="0.00%">
                  <c:v>3.0256492871746899E-3</c:v>
                </c:pt>
                <c:pt idx="1">
                  <c:v>2.6577856141578901E-3</c:v>
                </c:pt>
              </c:numCache>
            </c:numRef>
          </c:val>
          <c:extLst>
            <c:ext xmlns:c16="http://schemas.microsoft.com/office/drawing/2014/chart" uri="{C3380CC4-5D6E-409C-BE32-E72D297353CC}">
              <c16:uniqueId val="{0000000A-A5D9-441B-A722-0E3B36D3EB97}"/>
            </c:ext>
          </c:extLst>
        </c:ser>
        <c:ser>
          <c:idx val="11"/>
          <c:order val="11"/>
          <c:tx>
            <c:strRef>
              <c:f>品类整体!$A$14</c:f>
              <c:strCache>
                <c:ptCount val="1"/>
                <c:pt idx="0">
                  <c:v>普通食品</c:v>
                </c:pt>
              </c:strCache>
            </c:strRef>
          </c:tx>
          <c:spPr>
            <a:solidFill>
              <a:schemeClr val="accent4">
                <a:lumMod val="80000"/>
              </a:schemeClr>
            </a:solidFill>
            <a:ln>
              <a:noFill/>
            </a:ln>
            <a:effectLst/>
          </c:spPr>
          <c:invertIfNegative val="0"/>
          <c:cat>
            <c:strRef>
              <c:f>(品类整体!$C$2,品类整体!$I$2)</c:f>
              <c:strCache>
                <c:ptCount val="2"/>
                <c:pt idx="0">
                  <c:v>总销售结构</c:v>
                </c:pt>
                <c:pt idx="1">
                  <c:v>会员销售结构</c:v>
                </c:pt>
              </c:strCache>
            </c:strRef>
          </c:cat>
          <c:val>
            <c:numRef>
              <c:f>(品类整体!$C$14,品类整体!$I$14)</c:f>
              <c:numCache>
                <c:formatCode>0.0%</c:formatCode>
                <c:ptCount val="2"/>
                <c:pt idx="0" formatCode="0.00%">
                  <c:v>2.8252719684835801E-3</c:v>
                </c:pt>
                <c:pt idx="1">
                  <c:v>2.46680502818012E-3</c:v>
                </c:pt>
              </c:numCache>
            </c:numRef>
          </c:val>
          <c:extLst>
            <c:ext xmlns:c16="http://schemas.microsoft.com/office/drawing/2014/chart" uri="{C3380CC4-5D6E-409C-BE32-E72D297353CC}">
              <c16:uniqueId val="{0000000B-A5D9-441B-A722-0E3B36D3EB97}"/>
            </c:ext>
          </c:extLst>
        </c:ser>
        <c:ser>
          <c:idx val="12"/>
          <c:order val="12"/>
          <c:tx>
            <c:strRef>
              <c:f>品类整体!$A$15</c:f>
              <c:strCache>
                <c:ptCount val="1"/>
                <c:pt idx="0">
                  <c:v>其他</c:v>
                </c:pt>
              </c:strCache>
            </c:strRef>
          </c:tx>
          <c:spPr>
            <a:solidFill>
              <a:schemeClr val="accent6">
                <a:lumMod val="60000"/>
                <a:lumOff val="40000"/>
              </a:schemeClr>
            </a:solidFill>
            <a:ln>
              <a:noFill/>
            </a:ln>
            <a:effectLst/>
          </c:spPr>
          <c:invertIfNegative val="0"/>
          <c:cat>
            <c:strRef>
              <c:f>(品类整体!$C$2,品类整体!$I$2)</c:f>
              <c:strCache>
                <c:ptCount val="2"/>
                <c:pt idx="0">
                  <c:v>总销售结构</c:v>
                </c:pt>
                <c:pt idx="1">
                  <c:v>会员销售结构</c:v>
                </c:pt>
              </c:strCache>
            </c:strRef>
          </c:cat>
          <c:val>
            <c:numRef>
              <c:f>(品类整体!$C$15,品类整体!$I$15)</c:f>
              <c:numCache>
                <c:formatCode>0.0%</c:formatCode>
                <c:ptCount val="2"/>
                <c:pt idx="0" formatCode="0.00%">
                  <c:v>9.5365917083532605E-6</c:v>
                </c:pt>
                <c:pt idx="1">
                  <c:v>7.5056318534030598E-6</c:v>
                </c:pt>
              </c:numCache>
            </c:numRef>
          </c:val>
          <c:extLst>
            <c:ext xmlns:c16="http://schemas.microsoft.com/office/drawing/2014/chart" uri="{C3380CC4-5D6E-409C-BE32-E72D297353CC}">
              <c16:uniqueId val="{0000000C-A5D9-441B-A722-0E3B36D3EB97}"/>
            </c:ext>
          </c:extLst>
        </c:ser>
        <c:dLbls>
          <c:showLegendKey val="0"/>
          <c:showVal val="0"/>
          <c:showCatName val="0"/>
          <c:showSerName val="0"/>
          <c:showPercent val="0"/>
          <c:showBubbleSize val="0"/>
        </c:dLbls>
        <c:gapWidth val="40"/>
        <c:overlap val="100"/>
        <c:axId val="1209601024"/>
        <c:axId val="1209595040"/>
      </c:barChart>
      <c:catAx>
        <c:axId val="12096010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595040"/>
        <c:crosses val="autoZero"/>
        <c:auto val="1"/>
        <c:lblAlgn val="ctr"/>
        <c:lblOffset val="100"/>
        <c:noMultiLvlLbl val="0"/>
      </c:catAx>
      <c:valAx>
        <c:axId val="1209595040"/>
        <c:scaling>
          <c:orientation val="minMax"/>
          <c:max val="1"/>
        </c:scaling>
        <c:delete val="1"/>
        <c:axPos val="l"/>
        <c:majorGridlines>
          <c:spPr>
            <a:ln w="9525" cap="flat" cmpd="sng" algn="ctr">
              <a:solidFill>
                <a:schemeClr val="tx1">
                  <a:lumMod val="15000"/>
                  <a:lumOff val="85000"/>
                </a:schemeClr>
              </a:solidFill>
              <a:round/>
            </a:ln>
            <a:effectLst/>
          </c:spPr>
        </c:majorGridlines>
        <c:numFmt formatCode="0.00%" sourceLinked="1"/>
        <c:majorTickMark val="out"/>
        <c:minorTickMark val="none"/>
        <c:tickLblPos val="nextTo"/>
        <c:crossAx val="12096010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lang="zh-CN" sz="800" b="0" i="0" u="none" strike="noStrike" kern="1200" baseline="0">
              <a:solidFill>
                <a:schemeClr val="tx1">
                  <a:lumMod val="65000"/>
                  <a:lumOff val="35000"/>
                </a:schemeClr>
              </a:solidFill>
              <a:latin typeface="微软雅黑" panose="020B0503020204020204" charset="-122"/>
              <a:ea typeface="微软雅黑" panose="020B0503020204020204" charset="-122"/>
              <a:cs typeface="+mn-cs"/>
            </a:defRPr>
          </a:pPr>
          <a:endParaRPr lang="zh-CN"/>
        </a:p>
      </c:txPr>
    </c:legend>
    <c:plotVisOnly val="1"/>
    <c:dispBlanksAs val="gap"/>
    <c:showDLblsOverMax val="0"/>
  </c:chart>
  <c:spPr>
    <a:noFill/>
    <a:ln>
      <a:solidFill>
        <a:schemeClr val="bg1">
          <a:lumMod val="75000"/>
        </a:schemeClr>
      </a:solidFill>
    </a:ln>
    <a:effectLst/>
  </c:spPr>
  <c:txPr>
    <a:bodyPr/>
    <a:lstStyle/>
    <a:p>
      <a:pPr>
        <a:defRPr lang="zh-CN"/>
      </a:pPr>
      <a:endParaRPr lang="zh-CN"/>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r>
              <a:rPr lang="zh-CN" altLang="en-US" sz="1200" b="1">
                <a:solidFill>
                  <a:schemeClr val="tx1"/>
                </a:solidFill>
                <a:latin typeface="微软雅黑" panose="020B0503020204020204" charset="-122"/>
                <a:ea typeface="微软雅黑" panose="020B0503020204020204" charset="-122"/>
              </a:rPr>
              <a:t>各店型会员销售概览</a:t>
            </a:r>
          </a:p>
        </c:rich>
      </c:tx>
      <c:layout>
        <c:manualLayout>
          <c:xMode val="edge"/>
          <c:yMode val="edge"/>
          <c:x val="0.426082266226399"/>
          <c:y val="1.8540003079217798E-2"/>
        </c:manualLayout>
      </c:layout>
      <c:overlay val="0"/>
      <c:spPr>
        <a:noFill/>
        <a:ln w="25400">
          <a:noFill/>
        </a:ln>
        <a:effectLst/>
      </c:spPr>
      <c:txPr>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endParaRPr lang="zh-CN"/>
        </a:p>
      </c:txPr>
    </c:title>
    <c:autoTitleDeleted val="0"/>
    <c:plotArea>
      <c:layout/>
      <c:barChart>
        <c:barDir val="col"/>
        <c:grouping val="clustered"/>
        <c:varyColors val="0"/>
        <c:ser>
          <c:idx val="0"/>
          <c:order val="0"/>
          <c:tx>
            <c:strRef>
              <c:f>门店分析1!$J$2</c:f>
              <c:strCache>
                <c:ptCount val="1"/>
                <c:pt idx="0">
                  <c:v>数量</c:v>
                </c:pt>
              </c:strCache>
            </c:strRef>
          </c:tx>
          <c:spPr>
            <a:solidFill>
              <a:schemeClr val="accent6"/>
            </a:solidFill>
            <a:ln>
              <a:noFill/>
            </a:ln>
            <a:effectLst/>
          </c:spPr>
          <c:invertIfNegative val="0"/>
          <c:dLbls>
            <c:spPr>
              <a:noFill/>
              <a:ln w="25400">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tx1"/>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门店分析1!$I$3:$I$12</c:f>
              <c:strCache>
                <c:ptCount val="10"/>
                <c:pt idx="0">
                  <c:v>超特大店</c:v>
                </c:pt>
                <c:pt idx="1">
                  <c:v>特大店(特一)</c:v>
                </c:pt>
                <c:pt idx="2">
                  <c:v>特大店(特二)</c:v>
                </c:pt>
                <c:pt idx="3">
                  <c:v>大店(大一)</c:v>
                </c:pt>
                <c:pt idx="4">
                  <c:v>大店(大二)</c:v>
                </c:pt>
                <c:pt idx="5">
                  <c:v>中店(中一)</c:v>
                </c:pt>
                <c:pt idx="6">
                  <c:v>中店(中二)</c:v>
                </c:pt>
                <c:pt idx="7">
                  <c:v>小店(小一)</c:v>
                </c:pt>
                <c:pt idx="8">
                  <c:v>小店(小二)</c:v>
                </c:pt>
                <c:pt idx="9">
                  <c:v>小店(小微店)</c:v>
                </c:pt>
              </c:strCache>
            </c:strRef>
          </c:cat>
          <c:val>
            <c:numRef>
              <c:f>门店分析1!$J$3:$J$12</c:f>
              <c:numCache>
                <c:formatCode>General</c:formatCode>
                <c:ptCount val="10"/>
                <c:pt idx="0">
                  <c:v>4</c:v>
                </c:pt>
                <c:pt idx="1">
                  <c:v>16</c:v>
                </c:pt>
                <c:pt idx="2">
                  <c:v>15</c:v>
                </c:pt>
                <c:pt idx="3">
                  <c:v>14</c:v>
                </c:pt>
                <c:pt idx="4">
                  <c:v>103</c:v>
                </c:pt>
                <c:pt idx="5">
                  <c:v>264</c:v>
                </c:pt>
                <c:pt idx="6">
                  <c:v>311</c:v>
                </c:pt>
                <c:pt idx="7">
                  <c:v>665</c:v>
                </c:pt>
                <c:pt idx="8">
                  <c:v>810</c:v>
                </c:pt>
                <c:pt idx="9">
                  <c:v>2</c:v>
                </c:pt>
              </c:numCache>
            </c:numRef>
          </c:val>
          <c:extLst>
            <c:ext xmlns:c16="http://schemas.microsoft.com/office/drawing/2014/chart" uri="{C3380CC4-5D6E-409C-BE32-E72D297353CC}">
              <c16:uniqueId val="{00000000-EAA5-4129-8C62-3356810A50E8}"/>
            </c:ext>
          </c:extLst>
        </c:ser>
        <c:dLbls>
          <c:showLegendKey val="0"/>
          <c:showVal val="0"/>
          <c:showCatName val="0"/>
          <c:showSerName val="0"/>
          <c:showPercent val="0"/>
          <c:showBubbleSize val="0"/>
        </c:dLbls>
        <c:gapWidth val="120"/>
        <c:axId val="1209597216"/>
        <c:axId val="1209598304"/>
      </c:barChart>
      <c:lineChart>
        <c:grouping val="standard"/>
        <c:varyColors val="0"/>
        <c:ser>
          <c:idx val="1"/>
          <c:order val="1"/>
          <c:tx>
            <c:strRef>
              <c:f>门店分析1!$M$2</c:f>
              <c:strCache>
                <c:ptCount val="1"/>
                <c:pt idx="0">
                  <c:v>会员销售占比中位值</c:v>
                </c:pt>
              </c:strCache>
            </c:strRef>
          </c:tx>
          <c:spPr>
            <a:ln w="19050" cap="rnd" cmpd="sng" algn="ctr">
              <a:solidFill>
                <a:schemeClr val="accent5"/>
              </a:solidFill>
              <a:prstDash val="solid"/>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tx1"/>
                    </a:solidFill>
                    <a:latin typeface="+mn-lt"/>
                    <a:ea typeface="+mn-ea"/>
                    <a:cs typeface="+mn-cs"/>
                  </a:defRPr>
                </a:pPr>
                <a:endParaRPr lang="zh-CN"/>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strRef>
              <c:f>门店分析1!$I$3:$I$12</c:f>
              <c:strCache>
                <c:ptCount val="10"/>
                <c:pt idx="0">
                  <c:v>超特大店</c:v>
                </c:pt>
                <c:pt idx="1">
                  <c:v>特大店(特一)</c:v>
                </c:pt>
                <c:pt idx="2">
                  <c:v>特大店(特二)</c:v>
                </c:pt>
                <c:pt idx="3">
                  <c:v>大店(大一)</c:v>
                </c:pt>
                <c:pt idx="4">
                  <c:v>大店(大二)</c:v>
                </c:pt>
                <c:pt idx="5">
                  <c:v>中店(中一)</c:v>
                </c:pt>
                <c:pt idx="6">
                  <c:v>中店(中二)</c:v>
                </c:pt>
                <c:pt idx="7">
                  <c:v>小店(小一)</c:v>
                </c:pt>
                <c:pt idx="8">
                  <c:v>小店(小二)</c:v>
                </c:pt>
                <c:pt idx="9">
                  <c:v>小店(小微店)</c:v>
                </c:pt>
              </c:strCache>
            </c:strRef>
          </c:cat>
          <c:val>
            <c:numRef>
              <c:f>门店分析1!$M$3:$M$12</c:f>
              <c:numCache>
                <c:formatCode>0%</c:formatCode>
                <c:ptCount val="10"/>
                <c:pt idx="0">
                  <c:v>0.79777525887741696</c:v>
                </c:pt>
                <c:pt idx="1">
                  <c:v>0.89215920654718905</c:v>
                </c:pt>
                <c:pt idx="2">
                  <c:v>0.90571323877365295</c:v>
                </c:pt>
                <c:pt idx="3">
                  <c:v>0.85801516904923603</c:v>
                </c:pt>
                <c:pt idx="4">
                  <c:v>0.89691252435810898</c:v>
                </c:pt>
                <c:pt idx="5">
                  <c:v>0.86983059604469404</c:v>
                </c:pt>
                <c:pt idx="6">
                  <c:v>0.84542342366818002</c:v>
                </c:pt>
                <c:pt idx="7">
                  <c:v>0.81895706838936699</c:v>
                </c:pt>
                <c:pt idx="8">
                  <c:v>0.79975519706309595</c:v>
                </c:pt>
                <c:pt idx="9">
                  <c:v>0.78508678707639201</c:v>
                </c:pt>
              </c:numCache>
            </c:numRef>
          </c:val>
          <c:smooth val="0"/>
          <c:extLst>
            <c:ext xmlns:c16="http://schemas.microsoft.com/office/drawing/2014/chart" uri="{C3380CC4-5D6E-409C-BE32-E72D297353CC}">
              <c16:uniqueId val="{00000001-EAA5-4129-8C62-3356810A50E8}"/>
            </c:ext>
          </c:extLst>
        </c:ser>
        <c:dLbls>
          <c:showLegendKey val="0"/>
          <c:showVal val="0"/>
          <c:showCatName val="0"/>
          <c:showSerName val="0"/>
          <c:showPercent val="0"/>
          <c:showBubbleSize val="0"/>
        </c:dLbls>
        <c:marker val="1"/>
        <c:smooth val="0"/>
        <c:axId val="1209599936"/>
        <c:axId val="1209600480"/>
      </c:lineChart>
      <c:catAx>
        <c:axId val="1209597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598304"/>
        <c:crosses val="autoZero"/>
        <c:auto val="1"/>
        <c:lblAlgn val="ctr"/>
        <c:lblOffset val="100"/>
        <c:noMultiLvlLbl val="0"/>
      </c:catAx>
      <c:valAx>
        <c:axId val="1209598304"/>
        <c:scaling>
          <c:orientation val="minMax"/>
          <c:max val="900"/>
        </c:scaling>
        <c:delete val="0"/>
        <c:axPos val="l"/>
        <c:majorGridlines>
          <c:spPr>
            <a:ln w="9525" cap="flat" cmpd="sng" algn="ctr">
              <a:solidFill>
                <a:schemeClr val="tx1">
                  <a:lumMod val="15000"/>
                  <a:lumOff val="85000"/>
                </a:schemeClr>
              </a:solidFill>
              <a:prstDash val="solid"/>
              <a:round/>
            </a:ln>
            <a:effectLst/>
          </c:spPr>
        </c:majorGridlines>
        <c:numFmt formatCode="General"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597216"/>
        <c:crosses val="autoZero"/>
        <c:crossBetween val="between"/>
      </c:valAx>
      <c:catAx>
        <c:axId val="1209599936"/>
        <c:scaling>
          <c:orientation val="minMax"/>
        </c:scaling>
        <c:delete val="1"/>
        <c:axPos val="b"/>
        <c:numFmt formatCode="General" sourceLinked="1"/>
        <c:majorTickMark val="out"/>
        <c:minorTickMark val="none"/>
        <c:tickLblPos val="nextTo"/>
        <c:crossAx val="1209600480"/>
        <c:crosses val="autoZero"/>
        <c:auto val="1"/>
        <c:lblAlgn val="ctr"/>
        <c:lblOffset val="100"/>
        <c:noMultiLvlLbl val="0"/>
      </c:catAx>
      <c:valAx>
        <c:axId val="1209600480"/>
        <c:scaling>
          <c:orientation val="minMax"/>
          <c:min val="0.5"/>
        </c:scaling>
        <c:delete val="0"/>
        <c:axPos val="r"/>
        <c:numFmt formatCode="0%"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lang="zh-CN" sz="1000" b="0" i="0" u="none" strike="noStrike" kern="1200" baseline="0">
                <a:solidFill>
                  <a:schemeClr val="tx1"/>
                </a:solidFill>
                <a:latin typeface="+mn-lt"/>
                <a:ea typeface="+mn-ea"/>
                <a:cs typeface="+mn-cs"/>
              </a:defRPr>
            </a:pPr>
            <a:endParaRPr lang="zh-CN"/>
          </a:p>
        </c:txPr>
        <c:crossAx val="1209599936"/>
        <c:crosses val="max"/>
        <c:crossBetween val="between"/>
      </c:valAx>
      <c:spPr>
        <a:noFill/>
        <a:ln w="25400">
          <a:noFill/>
        </a:ln>
        <a:effectLst/>
      </c:spPr>
    </c:plotArea>
    <c:legend>
      <c:legendPos val="b"/>
      <c:layout>
        <c:manualLayout>
          <c:xMode val="edge"/>
          <c:yMode val="edge"/>
          <c:x val="0.56424217881797201"/>
          <c:y val="3.1654249702724499E-2"/>
          <c:w val="0.220658075927778"/>
          <c:h val="5.65642480976003E-2"/>
        </c:manualLayout>
      </c:layout>
      <c:overlay val="0"/>
      <c:spPr>
        <a:noFill/>
        <a:ln>
          <a:noFill/>
        </a:ln>
        <a:effectLst/>
      </c:spPr>
      <c:txPr>
        <a:bodyPr rot="0" spcFirstLastPara="1" vertOverflow="ellipsis" vert="horz" wrap="square" anchor="ctr" anchorCtr="1"/>
        <a:lstStyle/>
        <a:p>
          <a:pPr>
            <a:defRPr lang="zh-CN" sz="1000" b="0" i="0" u="none" strike="noStrike" kern="1200" baseline="0">
              <a:solidFill>
                <a:schemeClr val="tx1"/>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prstDash val="solid"/>
      <a:round/>
    </a:ln>
    <a:effectLst/>
  </c:spPr>
  <c:txPr>
    <a:bodyPr/>
    <a:lstStyle/>
    <a:p>
      <a:pPr>
        <a:defRPr lang="zh-CN"/>
      </a:pPr>
      <a:endParaRPr lang="zh-CN"/>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37"/>
    </mc:Choice>
    <mc:Fallback>
      <c:style val="37"/>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2413977772640595E-2"/>
          <c:y val="3.4996628624318099E-2"/>
          <c:w val="0.92758602222735898"/>
          <c:h val="0.80808537629656996"/>
        </c:manualLayout>
      </c:layout>
      <c:lineChart>
        <c:grouping val="standard"/>
        <c:varyColors val="0"/>
        <c:ser>
          <c:idx val="0"/>
          <c:order val="0"/>
          <c:tx>
            <c:strRef>
              <c:f>'权益讨论 (2)'!$B$1</c:f>
              <c:strCache>
                <c:ptCount val="1"/>
                <c:pt idx="0">
                  <c:v>成长值</c:v>
                </c:pt>
              </c:strCache>
            </c:strRef>
          </c:tx>
          <c:dLbls>
            <c:spPr>
              <a:noFill/>
              <a:ln>
                <a:noFill/>
              </a:ln>
              <a:effectLst/>
            </c:spPr>
            <c:txPr>
              <a:bodyPr rot="0" spcFirstLastPara="0" vertOverflow="ellipsis" vert="horz" wrap="square" lIns="38100" tIns="19050" rIns="38100" bIns="19050" anchor="ctr" anchorCtr="1"/>
              <a:lstStyle/>
              <a:p>
                <a:pPr>
                  <a:defRPr lang="zh-CN" altLang="en-US" sz="900" b="1" i="0" u="none" strike="noStrike" kern="1200" baseline="0">
                    <a:solidFill>
                      <a:prstClr val="black"/>
                    </a:solidFill>
                    <a:latin typeface="微软雅黑" panose="020B0503020204020204" charset="-122"/>
                    <a:ea typeface="微软雅黑" panose="020B0503020204020204" charset="-122"/>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'权益讨论 (2)'!$A$2:$A$11</c:f>
              <c:strCache>
                <c:ptCount val="10"/>
                <c:pt idx="0">
                  <c:v>L1</c:v>
                </c:pt>
                <c:pt idx="1">
                  <c:v>L2</c:v>
                </c:pt>
                <c:pt idx="2">
                  <c:v>L3</c:v>
                </c:pt>
                <c:pt idx="3">
                  <c:v>L4</c:v>
                </c:pt>
                <c:pt idx="4">
                  <c:v>L5</c:v>
                </c:pt>
                <c:pt idx="5">
                  <c:v>L6</c:v>
                </c:pt>
                <c:pt idx="6">
                  <c:v>L7</c:v>
                </c:pt>
                <c:pt idx="7">
                  <c:v>L8</c:v>
                </c:pt>
                <c:pt idx="8">
                  <c:v>L9</c:v>
                </c:pt>
                <c:pt idx="9">
                  <c:v>L10</c:v>
                </c:pt>
              </c:strCache>
            </c:strRef>
          </c:cat>
          <c:val>
            <c:numRef>
              <c:f>'权益讨论 (2)'!$B$2:$B$11</c:f>
              <c:numCache>
                <c:formatCode>General</c:formatCode>
                <c:ptCount val="10"/>
                <c:pt idx="0">
                  <c:v>0</c:v>
                </c:pt>
                <c:pt idx="1">
                  <c:v>100</c:v>
                </c:pt>
                <c:pt idx="2">
                  <c:v>200</c:v>
                </c:pt>
                <c:pt idx="3">
                  <c:v>400</c:v>
                </c:pt>
                <c:pt idx="4">
                  <c:v>600</c:v>
                </c:pt>
                <c:pt idx="5">
                  <c:v>900</c:v>
                </c:pt>
                <c:pt idx="6">
                  <c:v>1200</c:v>
                </c:pt>
                <c:pt idx="7">
                  <c:v>1600</c:v>
                </c:pt>
                <c:pt idx="8">
                  <c:v>2500</c:v>
                </c:pt>
                <c:pt idx="9">
                  <c:v>4600</c:v>
                </c:pt>
              </c:numCache>
            </c:numRef>
          </c:val>
          <c:smooth val="0"/>
          <c:extLst>
            <c:ext xmlns:c16="http://schemas.microsoft.com/office/drawing/2014/chart" uri="{C3380CC4-5D6E-409C-BE32-E72D297353CC}">
              <c16:uniqueId val="{00000000-823A-4B0B-B329-2AC59A431A44}"/>
            </c:ext>
          </c:extLst>
        </c:ser>
        <c:dLbls>
          <c:showLegendKey val="0"/>
          <c:showVal val="0"/>
          <c:showCatName val="0"/>
          <c:showSerName val="0"/>
          <c:showPercent val="0"/>
          <c:showBubbleSize val="0"/>
        </c:dLbls>
        <c:marker val="1"/>
        <c:smooth val="0"/>
        <c:axId val="277086592"/>
        <c:axId val="373956608"/>
      </c:lineChart>
      <c:catAx>
        <c:axId val="277086592"/>
        <c:scaling>
          <c:orientation val="minMax"/>
        </c:scaling>
        <c:delete val="0"/>
        <c:axPos val="b"/>
        <c:numFmt formatCode="General" sourceLinked="0"/>
        <c:majorTickMark val="none"/>
        <c:minorTickMark val="none"/>
        <c:tickLblPos val="nextTo"/>
        <c:txPr>
          <a:bodyPr rot="-60000000" spcFirstLastPara="0" vertOverflow="ellipsis" vert="horz" wrap="square" anchor="ctr" anchorCtr="1"/>
          <a:lstStyle/>
          <a:p>
            <a:pPr>
              <a:defRPr lang="zh-CN" altLang="en-US" sz="900" b="1" i="0" u="none" strike="noStrike" kern="1200" baseline="0">
                <a:solidFill>
                  <a:prstClr val="black"/>
                </a:solidFill>
                <a:latin typeface="微软雅黑" panose="020B0503020204020204" charset="-122"/>
                <a:ea typeface="微软雅黑" panose="020B0503020204020204" charset="-122"/>
                <a:cs typeface="+mn-cs"/>
              </a:defRPr>
            </a:pPr>
            <a:endParaRPr lang="zh-CN"/>
          </a:p>
        </c:txPr>
        <c:crossAx val="373956608"/>
        <c:crosses val="autoZero"/>
        <c:auto val="1"/>
        <c:lblAlgn val="ctr"/>
        <c:lblOffset val="100"/>
        <c:noMultiLvlLbl val="0"/>
      </c:catAx>
      <c:valAx>
        <c:axId val="373956608"/>
        <c:scaling>
          <c:orientation val="minMax"/>
        </c:scaling>
        <c:delete val="0"/>
        <c:axPos val="l"/>
        <c:numFmt formatCode="General" sourceLinked="1"/>
        <c:majorTickMark val="none"/>
        <c:minorTickMark val="none"/>
        <c:tickLblPos val="nextTo"/>
        <c:txPr>
          <a:bodyPr rot="-60000000" spcFirstLastPara="0" vertOverflow="ellipsis" vert="horz" wrap="square" anchor="ctr" anchorCtr="1"/>
          <a:lstStyle/>
          <a:p>
            <a:pPr>
              <a:defRPr lang="zh-CN" altLang="en-US" sz="900" b="1" i="0" u="none" strike="noStrike" kern="1200" baseline="0">
                <a:solidFill>
                  <a:prstClr val="black"/>
                </a:solidFill>
                <a:latin typeface="微软雅黑" panose="020B0503020204020204" charset="-122"/>
                <a:ea typeface="微软雅黑" panose="020B0503020204020204" charset="-122"/>
                <a:cs typeface="+mn-cs"/>
              </a:defRPr>
            </a:pPr>
            <a:endParaRPr lang="zh-CN"/>
          </a:p>
        </c:txPr>
        <c:crossAx val="277086592"/>
        <c:crosses val="autoZero"/>
        <c:crossBetween val="between"/>
      </c:valAx>
    </c:plotArea>
    <c:plotVisOnly val="1"/>
    <c:dispBlanksAs val="gap"/>
    <c:showDLblsOverMax val="0"/>
  </c:chart>
  <c:txPr>
    <a:bodyPr/>
    <a:lstStyle/>
    <a:p>
      <a:pPr algn="ctr">
        <a:defRPr lang="zh-CN" altLang="en-US" sz="900" b="1" i="0" u="none" strike="noStrike" kern="1200" baseline="0">
          <a:solidFill>
            <a:prstClr val="black"/>
          </a:solidFill>
          <a:latin typeface="微软雅黑" panose="020B0503020204020204" charset="-122"/>
          <a:ea typeface="微软雅黑" panose="020B0503020204020204" charset="-122"/>
          <a:cs typeface="+mn-cs"/>
        </a:defRPr>
      </a:pPr>
      <a:endParaRPr lang="zh-CN"/>
    </a:p>
  </c:txPr>
  <c:externalData r:id="rId2">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1200">
                <a:latin typeface="微软雅黑" panose="020B0503020204020204" charset="-122"/>
                <a:ea typeface="微软雅黑" panose="020B0503020204020204" charset="-122"/>
                <a:cs typeface="微软雅黑" panose="020B0503020204020204" charset="-122"/>
              </a:rPr>
              <a:t>19年1月-5月 积分发放与消耗图</a:t>
            </a:r>
          </a:p>
        </c:rich>
      </c:tx>
      <c:layout>
        <c:manualLayout>
          <c:xMode val="edge"/>
          <c:yMode val="edge"/>
          <c:x val="0.18181573915074001"/>
          <c:y val="8.7430662788470906E-2"/>
        </c:manualLayout>
      </c:layout>
      <c:overlay val="0"/>
      <c:spPr>
        <a:noFill/>
        <a:ln>
          <a:noFill/>
        </a:ln>
        <a:effectLst/>
      </c:spPr>
      <c:txPr>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9.5704527034850106E-2"/>
          <c:y val="0.24760346036941799"/>
          <c:w val="0.88374435567905496"/>
          <c:h val="0.63535188216039296"/>
        </c:manualLayout>
      </c:layout>
      <c:areaChart>
        <c:grouping val="standard"/>
        <c:varyColors val="0"/>
        <c:ser>
          <c:idx val="0"/>
          <c:order val="0"/>
          <c:tx>
            <c:strRef>
              <c:f>[积分数据.xlsx]PPT0626整理!$C$97</c:f>
              <c:strCache>
                <c:ptCount val="1"/>
                <c:pt idx="0">
                  <c:v>发放积分</c:v>
                </c:pt>
              </c:strCache>
            </c:strRef>
          </c:tx>
          <c:spPr>
            <a:solidFill>
              <a:srgbClr val="11862D"/>
            </a:solidFill>
            <a:ln>
              <a:noFill/>
            </a:ln>
            <a:effectLst/>
          </c:spPr>
          <c:cat>
            <c:strRef>
              <c:f>[积分数据.xlsx]PPT0626整理!$B$99:$B$103</c:f>
              <c:strCache>
                <c:ptCount val="5"/>
                <c:pt idx="0">
                  <c:v>1月</c:v>
                </c:pt>
                <c:pt idx="1">
                  <c:v>2月</c:v>
                </c:pt>
                <c:pt idx="2">
                  <c:v>3月</c:v>
                </c:pt>
                <c:pt idx="3">
                  <c:v>4月</c:v>
                </c:pt>
                <c:pt idx="4">
                  <c:v>5月</c:v>
                </c:pt>
              </c:strCache>
            </c:strRef>
          </c:cat>
          <c:val>
            <c:numRef>
              <c:f>[积分数据.xlsx]PPT0626整理!$C$99:$C$103</c:f>
              <c:numCache>
                <c:formatCode>General</c:formatCode>
                <c:ptCount val="5"/>
                <c:pt idx="0">
                  <c:v>868230819</c:v>
                </c:pt>
                <c:pt idx="1">
                  <c:v>621931227</c:v>
                </c:pt>
                <c:pt idx="2">
                  <c:v>895251442</c:v>
                </c:pt>
                <c:pt idx="3">
                  <c:v>1044280877</c:v>
                </c:pt>
                <c:pt idx="4">
                  <c:v>725810858</c:v>
                </c:pt>
              </c:numCache>
            </c:numRef>
          </c:val>
          <c:extLst>
            <c:ext xmlns:c16="http://schemas.microsoft.com/office/drawing/2014/chart" uri="{C3380CC4-5D6E-409C-BE32-E72D297353CC}">
              <c16:uniqueId val="{00000000-6B66-4C76-A8E3-4E44397D0E12}"/>
            </c:ext>
          </c:extLst>
        </c:ser>
        <c:ser>
          <c:idx val="1"/>
          <c:order val="1"/>
          <c:tx>
            <c:strRef>
              <c:f>[积分数据.xlsx]PPT0626整理!$D$97</c:f>
              <c:strCache>
                <c:ptCount val="1"/>
                <c:pt idx="0">
                  <c:v>消耗积分</c:v>
                </c:pt>
              </c:strCache>
            </c:strRef>
          </c:tx>
          <c:spPr>
            <a:solidFill>
              <a:srgbClr val="FFC000"/>
            </a:solidFill>
            <a:ln>
              <a:noFill/>
            </a:ln>
            <a:effectLst/>
          </c:spPr>
          <c:cat>
            <c:strRef>
              <c:f>[积分数据.xlsx]PPT0626整理!$B$99:$B$103</c:f>
              <c:strCache>
                <c:ptCount val="5"/>
                <c:pt idx="0">
                  <c:v>1月</c:v>
                </c:pt>
                <c:pt idx="1">
                  <c:v>2月</c:v>
                </c:pt>
                <c:pt idx="2">
                  <c:v>3月</c:v>
                </c:pt>
                <c:pt idx="3">
                  <c:v>4月</c:v>
                </c:pt>
                <c:pt idx="4">
                  <c:v>5月</c:v>
                </c:pt>
              </c:strCache>
            </c:strRef>
          </c:cat>
          <c:val>
            <c:numRef>
              <c:f>[积分数据.xlsx]PPT0626整理!$D$99:$D$103</c:f>
              <c:numCache>
                <c:formatCode>General</c:formatCode>
                <c:ptCount val="5"/>
                <c:pt idx="0">
                  <c:v>380831877</c:v>
                </c:pt>
                <c:pt idx="1">
                  <c:v>182692161</c:v>
                </c:pt>
                <c:pt idx="2">
                  <c:v>235838000</c:v>
                </c:pt>
                <c:pt idx="3">
                  <c:v>213171079</c:v>
                </c:pt>
                <c:pt idx="4">
                  <c:v>230102792</c:v>
                </c:pt>
              </c:numCache>
            </c:numRef>
          </c:val>
          <c:extLst>
            <c:ext xmlns:c16="http://schemas.microsoft.com/office/drawing/2014/chart" uri="{C3380CC4-5D6E-409C-BE32-E72D297353CC}">
              <c16:uniqueId val="{00000001-6B66-4C76-A8E3-4E44397D0E12}"/>
            </c:ext>
          </c:extLst>
        </c:ser>
        <c:dLbls>
          <c:showLegendKey val="0"/>
          <c:showVal val="0"/>
          <c:showCatName val="0"/>
          <c:showSerName val="0"/>
          <c:showPercent val="0"/>
          <c:showBubbleSize val="0"/>
        </c:dLbls>
        <c:axId val="289937561"/>
        <c:axId val="657779410"/>
      </c:areaChart>
      <c:catAx>
        <c:axId val="289937561"/>
        <c:scaling>
          <c:orientation val="minMax"/>
        </c:scaling>
        <c:delete val="0"/>
        <c:axPos val="b"/>
        <c:numFmt formatCode="General"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crossAx val="657779410"/>
        <c:crosses val="autoZero"/>
        <c:auto val="1"/>
        <c:lblAlgn val="ctr"/>
        <c:lblOffset val="100"/>
        <c:noMultiLvlLbl val="0"/>
      </c:catAx>
      <c:valAx>
        <c:axId val="657779410"/>
        <c:scaling>
          <c:orientation val="minMax"/>
        </c:scaling>
        <c:delete val="0"/>
        <c:axPos val="l"/>
        <c:numFmt formatCode="General" sourceLinked="1"/>
        <c:majorTickMark val="in"/>
        <c:minorTickMark val="none"/>
        <c:tickLblPos val="nextTo"/>
        <c:spPr>
          <a:noFill/>
          <a:ln>
            <a:solidFill>
              <a:schemeClr val="tx1">
                <a:lumMod val="50000"/>
                <a:lumOff val="50000"/>
              </a:schemeClr>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289937561"/>
        <c:crosses val="autoZero"/>
        <c:crossBetween val="midCat"/>
        <c:dispUnits>
          <c:builtInUnit val="hundredMillions"/>
          <c:dispUnitsLbl>
            <c:spPr>
              <a:noFill/>
              <a:ln>
                <a:noFill/>
              </a:ln>
              <a:effectLst/>
            </c:spPr>
            <c:txPr>
              <a:bodyPr rot="-5400000" spcFirstLastPara="0" vertOverflow="ellipsis" vert="horz" wrap="square" anchor="ctr" anchorCtr="1">
                <a:spAutoFit/>
              </a:bodyPr>
              <a:lstStyle/>
              <a:p>
                <a:pPr>
                  <a:defRPr lang="zh-CN" sz="1000" b="0" i="0" u="none" strike="noStrike" kern="1200" baseline="0">
                    <a:solidFill>
                      <a:schemeClr val="tx1">
                        <a:lumMod val="65000"/>
                        <a:lumOff val="35000"/>
                      </a:schemeClr>
                    </a:solidFill>
                    <a:latin typeface="+mn-lt"/>
                    <a:ea typeface="+mn-ea"/>
                    <a:cs typeface="+mn-cs"/>
                  </a:defRPr>
                </a:pPr>
                <a:endParaRPr lang="zh-CN"/>
              </a:p>
            </c:txPr>
          </c:dispUnitsLbl>
        </c:dispUnits>
      </c:valAx>
      <c:spPr>
        <a:noFill/>
        <a:ln>
          <a:noFill/>
        </a:ln>
        <a:effectLst/>
      </c:spPr>
    </c:plotArea>
    <c:legend>
      <c:legendPos val="b"/>
      <c:layout>
        <c:manualLayout>
          <c:xMode val="edge"/>
          <c:yMode val="edge"/>
          <c:x val="0.14535422829285"/>
          <c:y val="0.234229102721633"/>
        </c:manualLayout>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w="9525" cap="flat" cmpd="sng" algn="ctr">
      <a:noFill/>
      <a:round/>
    </a:ln>
    <a:effectLst/>
  </c:spPr>
  <c:txPr>
    <a:bodyPr/>
    <a:lstStyle/>
    <a:p>
      <a:pPr>
        <a:defRPr lang="zh-CN"/>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r>
              <a:rPr lang="zh-CN" altLang="en-US" sz="1200" b="1">
                <a:latin typeface="微软雅黑" panose="020B0503020204020204" charset="-122"/>
                <a:ea typeface="微软雅黑" panose="020B0503020204020204" charset="-122"/>
              </a:rPr>
              <a:t>订单分布概览</a:t>
            </a:r>
          </a:p>
        </c:rich>
      </c:tx>
      <c:overlay val="0"/>
      <c:spPr>
        <a:noFill/>
        <a:ln>
          <a:noFill/>
        </a:ln>
        <a:effectLst/>
      </c:spPr>
      <c:txPr>
        <a:bodyPr rot="0" spcFirstLastPara="1" vertOverflow="ellipsis" vert="horz" wrap="square" anchor="ctr" anchorCtr="1"/>
        <a:lstStyle/>
        <a:p>
          <a:pPr>
            <a:defRPr lang="zh-CN" sz="1200" b="1"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endParaRPr lang="zh-CN"/>
        </a:p>
      </c:txPr>
    </c:title>
    <c:autoTitleDeleted val="0"/>
    <c:plotArea>
      <c:layout/>
      <c:barChart>
        <c:barDir val="col"/>
        <c:grouping val="percentStacked"/>
        <c:varyColors val="0"/>
        <c:ser>
          <c:idx val="0"/>
          <c:order val="0"/>
          <c:tx>
            <c:strRef>
              <c:f>顾客分析!$A$152</c:f>
              <c:strCache>
                <c:ptCount val="1"/>
                <c:pt idx="0">
                  <c:v>会员订单占比</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顾客分析!$B$151:$D$151</c:f>
              <c:strCache>
                <c:ptCount val="3"/>
                <c:pt idx="0">
                  <c:v>2016年</c:v>
                </c:pt>
                <c:pt idx="1">
                  <c:v>2017年</c:v>
                </c:pt>
                <c:pt idx="2">
                  <c:v>2018年</c:v>
                </c:pt>
              </c:strCache>
            </c:strRef>
          </c:cat>
          <c:val>
            <c:numRef>
              <c:f>顾客分析!$F$152:$H$152</c:f>
              <c:numCache>
                <c:formatCode>0.0%</c:formatCode>
                <c:ptCount val="3"/>
                <c:pt idx="0">
                  <c:v>0.63528807143054999</c:v>
                </c:pt>
                <c:pt idx="1">
                  <c:v>0.65657841340137502</c:v>
                </c:pt>
                <c:pt idx="2">
                  <c:v>0.65623157429346901</c:v>
                </c:pt>
              </c:numCache>
            </c:numRef>
          </c:val>
          <c:extLst>
            <c:ext xmlns:c16="http://schemas.microsoft.com/office/drawing/2014/chart" uri="{C3380CC4-5D6E-409C-BE32-E72D297353CC}">
              <c16:uniqueId val="{00000000-2333-42A7-AB4D-E34CE43CFD9B}"/>
            </c:ext>
          </c:extLst>
        </c:ser>
        <c:ser>
          <c:idx val="1"/>
          <c:order val="1"/>
          <c:tx>
            <c:strRef>
              <c:f>顾客分析!$A$153</c:f>
              <c:strCache>
                <c:ptCount val="1"/>
                <c:pt idx="0">
                  <c:v>非会员订单占比</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顾客分析!$B$151:$D$151</c:f>
              <c:strCache>
                <c:ptCount val="3"/>
                <c:pt idx="0">
                  <c:v>2016年</c:v>
                </c:pt>
                <c:pt idx="1">
                  <c:v>2017年</c:v>
                </c:pt>
                <c:pt idx="2">
                  <c:v>2018年</c:v>
                </c:pt>
              </c:strCache>
            </c:strRef>
          </c:cat>
          <c:val>
            <c:numRef>
              <c:f>顾客分析!$F$153:$H$153</c:f>
              <c:numCache>
                <c:formatCode>0.0%</c:formatCode>
                <c:ptCount val="3"/>
                <c:pt idx="0">
                  <c:v>0.36471192856945001</c:v>
                </c:pt>
                <c:pt idx="1">
                  <c:v>0.34342158659862498</c:v>
                </c:pt>
                <c:pt idx="2">
                  <c:v>0.34376842570653099</c:v>
                </c:pt>
              </c:numCache>
            </c:numRef>
          </c:val>
          <c:extLst>
            <c:ext xmlns:c16="http://schemas.microsoft.com/office/drawing/2014/chart" uri="{C3380CC4-5D6E-409C-BE32-E72D297353CC}">
              <c16:uniqueId val="{00000001-2333-42A7-AB4D-E34CE43CFD9B}"/>
            </c:ext>
          </c:extLst>
        </c:ser>
        <c:dLbls>
          <c:showLegendKey val="0"/>
          <c:showVal val="0"/>
          <c:showCatName val="0"/>
          <c:showSerName val="0"/>
          <c:showPercent val="0"/>
          <c:showBubbleSize val="0"/>
        </c:dLbls>
        <c:gapWidth val="219"/>
        <c:overlap val="100"/>
        <c:axId val="464433743"/>
        <c:axId val="400952319"/>
      </c:barChart>
      <c:catAx>
        <c:axId val="464433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400952319"/>
        <c:crosses val="autoZero"/>
        <c:auto val="1"/>
        <c:lblAlgn val="ctr"/>
        <c:lblOffset val="100"/>
        <c:noMultiLvlLbl val="0"/>
      </c:catAx>
      <c:valAx>
        <c:axId val="40095231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4644337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solidFill>
        <a:schemeClr val="bg1">
          <a:lumMod val="65000"/>
        </a:schemeClr>
      </a:solidFill>
    </a:ln>
    <a:effectLst/>
  </c:spPr>
  <c:txPr>
    <a:bodyPr/>
    <a:lstStyle/>
    <a:p>
      <a:pPr>
        <a:defRPr lang="zh-CN"/>
      </a:pPr>
      <a:endParaRPr lang="zh-CN"/>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495808958755"/>
          <c:y val="4.7210300429184601E-2"/>
          <c:w val="0.85185185185185197"/>
          <c:h val="0.84622317596566499"/>
        </c:manualLayout>
      </c:layout>
      <c:barChart>
        <c:barDir val="col"/>
        <c:grouping val="clustered"/>
        <c:varyColors val="0"/>
        <c:ser>
          <c:idx val="0"/>
          <c:order val="0"/>
          <c:spPr>
            <a:solidFill>
              <a:schemeClr val="accent1"/>
            </a:solidFill>
            <a:ln>
              <a:noFill/>
            </a:ln>
            <a:effectLst/>
          </c:spPr>
          <c:invertIfNegative val="0"/>
          <c:dPt>
            <c:idx val="0"/>
            <c:invertIfNegative val="0"/>
            <c:bubble3D val="0"/>
            <c:spPr>
              <a:solidFill>
                <a:srgbClr val="11862D"/>
              </a:solidFill>
              <a:ln>
                <a:noFill/>
              </a:ln>
              <a:effectLst/>
            </c:spPr>
            <c:extLst>
              <c:ext xmlns:c16="http://schemas.microsoft.com/office/drawing/2014/chart" uri="{C3380CC4-5D6E-409C-BE32-E72D297353CC}">
                <c16:uniqueId val="{00000001-FAAD-4E39-9BDA-99FA2D0D803B}"/>
              </c:ext>
            </c:extLst>
          </c:dPt>
          <c:dPt>
            <c:idx val="1"/>
            <c:invertIfNegative val="0"/>
            <c:bubble3D val="0"/>
            <c:spPr>
              <a:solidFill>
                <a:srgbClr val="92D050"/>
              </a:solidFill>
              <a:ln>
                <a:noFill/>
              </a:ln>
              <a:effectLst/>
            </c:spPr>
            <c:extLst>
              <c:ext xmlns:c16="http://schemas.microsoft.com/office/drawing/2014/chart" uri="{C3380CC4-5D6E-409C-BE32-E72D297353CC}">
                <c16:uniqueId val="{00000003-FAAD-4E39-9BDA-99FA2D0D803B}"/>
              </c:ext>
            </c:extLst>
          </c:dPt>
          <c:cat>
            <c:strRef>
              <c:f>'[积分数据.xlsx]0627'!$B$42:$B$43</c:f>
              <c:strCache>
                <c:ptCount val="2"/>
                <c:pt idx="0">
                  <c:v>积分存量</c:v>
                </c:pt>
                <c:pt idx="1">
                  <c:v>年化净增</c:v>
                </c:pt>
              </c:strCache>
            </c:strRef>
          </c:cat>
          <c:val>
            <c:numRef>
              <c:f>'[积分数据.xlsx]0627'!$C$42:$C$43</c:f>
              <c:numCache>
                <c:formatCode>General</c:formatCode>
                <c:ptCount val="2"/>
                <c:pt idx="0">
                  <c:v>20412553853</c:v>
                </c:pt>
                <c:pt idx="1">
                  <c:v>6990886353.6000004</c:v>
                </c:pt>
              </c:numCache>
            </c:numRef>
          </c:val>
          <c:extLst>
            <c:ext xmlns:c16="http://schemas.microsoft.com/office/drawing/2014/chart" uri="{C3380CC4-5D6E-409C-BE32-E72D297353CC}">
              <c16:uniqueId val="{00000004-FAAD-4E39-9BDA-99FA2D0D803B}"/>
            </c:ext>
          </c:extLst>
        </c:ser>
        <c:dLbls>
          <c:showLegendKey val="0"/>
          <c:showVal val="0"/>
          <c:showCatName val="0"/>
          <c:showSerName val="0"/>
          <c:showPercent val="0"/>
          <c:showBubbleSize val="0"/>
        </c:dLbls>
        <c:gapWidth val="41"/>
        <c:overlap val="-47"/>
        <c:axId val="351480604"/>
        <c:axId val="547180194"/>
      </c:barChart>
      <c:catAx>
        <c:axId val="351480604"/>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crossAx val="547180194"/>
        <c:crosses val="autoZero"/>
        <c:auto val="1"/>
        <c:lblAlgn val="ctr"/>
        <c:lblOffset val="100"/>
        <c:noMultiLvlLbl val="0"/>
      </c:catAx>
      <c:valAx>
        <c:axId val="547180194"/>
        <c:scaling>
          <c:orientation val="minMax"/>
        </c:scaling>
        <c:delete val="1"/>
        <c:axPos val="l"/>
        <c:numFmt formatCode="General" sourceLinked="1"/>
        <c:majorTickMark val="none"/>
        <c:minorTickMark val="none"/>
        <c:tickLblPos val="nextTo"/>
        <c:crossAx val="351480604"/>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lang="zh-CN"/>
      </a:pPr>
      <a:endParaRPr lang="zh-CN"/>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1200">
                <a:latin typeface="微软雅黑" panose="020B0503020204020204" charset="-122"/>
                <a:ea typeface="微软雅黑" panose="020B0503020204020204" charset="-122"/>
              </a:rPr>
              <a:t>各分公司月均积分流通</a:t>
            </a:r>
          </a:p>
        </c:rich>
      </c:tx>
      <c:layout>
        <c:manualLayout>
          <c:xMode val="edge"/>
          <c:yMode val="edge"/>
          <c:x val="0.26370711001061198"/>
          <c:y val="8.1293854045873595E-2"/>
        </c:manualLayout>
      </c:layout>
      <c:overlay val="0"/>
      <c:spPr>
        <a:noFill/>
        <a:ln>
          <a:noFill/>
        </a:ln>
        <a:effectLst/>
      </c:spPr>
      <c:txPr>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0.11223912274495899"/>
          <c:y val="0.30813253012048197"/>
          <c:w val="0.76933144676335297"/>
          <c:h val="0.55554216867469897"/>
        </c:manualLayout>
      </c:layout>
      <c:barChart>
        <c:barDir val="col"/>
        <c:grouping val="clustered"/>
        <c:varyColors val="0"/>
        <c:ser>
          <c:idx val="0"/>
          <c:order val="0"/>
          <c:tx>
            <c:strRef>
              <c:f>[积分数据.xlsx]PPT0626整理!$J$122</c:f>
              <c:strCache>
                <c:ptCount val="1"/>
                <c:pt idx="0">
                  <c:v>月均发分</c:v>
                </c:pt>
              </c:strCache>
            </c:strRef>
          </c:tx>
          <c:spPr>
            <a:solidFill>
              <a:srgbClr val="11862D"/>
            </a:solidFill>
            <a:ln>
              <a:noFill/>
            </a:ln>
            <a:effectLst/>
          </c:spPr>
          <c:invertIfNegative val="0"/>
          <c:cat>
            <c:strRef>
              <c:f>[积分数据.xlsx]PPT0626整理!$H$123:$H$131</c:f>
              <c:strCache>
                <c:ptCount val="9"/>
                <c:pt idx="0">
                  <c:v>江苏</c:v>
                </c:pt>
                <c:pt idx="1">
                  <c:v>长沙</c:v>
                </c:pt>
                <c:pt idx="2">
                  <c:v>湘北</c:v>
                </c:pt>
                <c:pt idx="3">
                  <c:v>江西</c:v>
                </c:pt>
                <c:pt idx="4">
                  <c:v>武汉</c:v>
                </c:pt>
                <c:pt idx="5">
                  <c:v>鄂中</c:v>
                </c:pt>
                <c:pt idx="6">
                  <c:v>湘南</c:v>
                </c:pt>
                <c:pt idx="7">
                  <c:v>上海</c:v>
                </c:pt>
                <c:pt idx="8">
                  <c:v>广东</c:v>
                </c:pt>
              </c:strCache>
            </c:strRef>
          </c:cat>
          <c:val>
            <c:numRef>
              <c:f>[积分数据.xlsx]PPT0626整理!$J$123:$J$131</c:f>
              <c:numCache>
                <c:formatCode>General</c:formatCode>
                <c:ptCount val="9"/>
                <c:pt idx="0">
                  <c:v>141959222</c:v>
                </c:pt>
                <c:pt idx="1">
                  <c:v>110276793</c:v>
                </c:pt>
                <c:pt idx="2">
                  <c:v>109250518</c:v>
                </c:pt>
                <c:pt idx="3">
                  <c:v>92730818</c:v>
                </c:pt>
                <c:pt idx="4">
                  <c:v>84517863</c:v>
                </c:pt>
                <c:pt idx="5">
                  <c:v>52859027</c:v>
                </c:pt>
                <c:pt idx="6">
                  <c:v>46375617</c:v>
                </c:pt>
                <c:pt idx="7">
                  <c:v>41388443</c:v>
                </c:pt>
                <c:pt idx="8">
                  <c:v>30904693</c:v>
                </c:pt>
              </c:numCache>
            </c:numRef>
          </c:val>
          <c:extLst>
            <c:ext xmlns:c16="http://schemas.microsoft.com/office/drawing/2014/chart" uri="{C3380CC4-5D6E-409C-BE32-E72D297353CC}">
              <c16:uniqueId val="{00000000-7D8E-4624-9F6C-39171E051B91}"/>
            </c:ext>
          </c:extLst>
        </c:ser>
        <c:ser>
          <c:idx val="1"/>
          <c:order val="1"/>
          <c:tx>
            <c:strRef>
              <c:f>[积分数据.xlsx]PPT0626整理!$M$122</c:f>
              <c:strCache>
                <c:ptCount val="1"/>
                <c:pt idx="0">
                  <c:v>月均消分</c:v>
                </c:pt>
              </c:strCache>
            </c:strRef>
          </c:tx>
          <c:spPr>
            <a:solidFill>
              <a:srgbClr val="FFC000"/>
            </a:solidFill>
            <a:ln>
              <a:noFill/>
            </a:ln>
            <a:effectLst/>
          </c:spPr>
          <c:invertIfNegative val="0"/>
          <c:cat>
            <c:strRef>
              <c:f>[积分数据.xlsx]PPT0626整理!$H$123:$H$131</c:f>
              <c:strCache>
                <c:ptCount val="9"/>
                <c:pt idx="0">
                  <c:v>江苏</c:v>
                </c:pt>
                <c:pt idx="1">
                  <c:v>长沙</c:v>
                </c:pt>
                <c:pt idx="2">
                  <c:v>湘北</c:v>
                </c:pt>
                <c:pt idx="3">
                  <c:v>江西</c:v>
                </c:pt>
                <c:pt idx="4">
                  <c:v>武汉</c:v>
                </c:pt>
                <c:pt idx="5">
                  <c:v>鄂中</c:v>
                </c:pt>
                <c:pt idx="6">
                  <c:v>湘南</c:v>
                </c:pt>
                <c:pt idx="7">
                  <c:v>上海</c:v>
                </c:pt>
                <c:pt idx="8">
                  <c:v>广东</c:v>
                </c:pt>
              </c:strCache>
            </c:strRef>
          </c:cat>
          <c:val>
            <c:numRef>
              <c:f>[积分数据.xlsx]PPT0626整理!$M$123:$M$131</c:f>
              <c:numCache>
                <c:formatCode>General</c:formatCode>
                <c:ptCount val="9"/>
                <c:pt idx="0">
                  <c:v>26501686</c:v>
                </c:pt>
                <c:pt idx="1">
                  <c:v>44636073</c:v>
                </c:pt>
                <c:pt idx="2">
                  <c:v>51411195</c:v>
                </c:pt>
                <c:pt idx="3">
                  <c:v>28801053</c:v>
                </c:pt>
                <c:pt idx="4">
                  <c:v>32991240</c:v>
                </c:pt>
                <c:pt idx="5">
                  <c:v>15813126</c:v>
                </c:pt>
                <c:pt idx="6">
                  <c:v>20754782</c:v>
                </c:pt>
                <c:pt idx="7">
                  <c:v>10345344</c:v>
                </c:pt>
                <c:pt idx="8">
                  <c:v>9843739</c:v>
                </c:pt>
              </c:numCache>
            </c:numRef>
          </c:val>
          <c:extLst>
            <c:ext xmlns:c16="http://schemas.microsoft.com/office/drawing/2014/chart" uri="{C3380CC4-5D6E-409C-BE32-E72D297353CC}">
              <c16:uniqueId val="{00000001-7D8E-4624-9F6C-39171E051B91}"/>
            </c:ext>
          </c:extLst>
        </c:ser>
        <c:dLbls>
          <c:showLegendKey val="0"/>
          <c:showVal val="0"/>
          <c:showCatName val="0"/>
          <c:showSerName val="0"/>
          <c:showPercent val="0"/>
          <c:showBubbleSize val="0"/>
        </c:dLbls>
        <c:gapWidth val="150"/>
        <c:axId val="981960201"/>
        <c:axId val="918992426"/>
      </c:barChart>
      <c:lineChart>
        <c:grouping val="standard"/>
        <c:varyColors val="0"/>
        <c:ser>
          <c:idx val="2"/>
          <c:order val="2"/>
          <c:tx>
            <c:strRef>
              <c:f>[积分数据.xlsx]PPT0626整理!$P$122</c:f>
              <c:strCache>
                <c:ptCount val="1"/>
                <c:pt idx="0">
                  <c:v>流通率</c:v>
                </c:pt>
              </c:strCache>
            </c:strRef>
          </c:tx>
          <c:spPr>
            <a:ln w="19050" cap="rnd">
              <a:solidFill>
                <a:schemeClr val="accent3"/>
              </a:solidFill>
              <a:round/>
            </a:ln>
            <a:effectLst/>
          </c:spPr>
          <c:marker>
            <c:symbol val="none"/>
          </c:marker>
          <c:cat>
            <c:strRef>
              <c:f>[积分数据.xlsx]PPT0626整理!$H$123:$H$131</c:f>
              <c:strCache>
                <c:ptCount val="9"/>
                <c:pt idx="0">
                  <c:v>江苏</c:v>
                </c:pt>
                <c:pt idx="1">
                  <c:v>长沙</c:v>
                </c:pt>
                <c:pt idx="2">
                  <c:v>湘北</c:v>
                </c:pt>
                <c:pt idx="3">
                  <c:v>江西</c:v>
                </c:pt>
                <c:pt idx="4">
                  <c:v>武汉</c:v>
                </c:pt>
                <c:pt idx="5">
                  <c:v>鄂中</c:v>
                </c:pt>
                <c:pt idx="6">
                  <c:v>湘南</c:v>
                </c:pt>
                <c:pt idx="7">
                  <c:v>上海</c:v>
                </c:pt>
                <c:pt idx="8">
                  <c:v>广东</c:v>
                </c:pt>
              </c:strCache>
            </c:strRef>
          </c:cat>
          <c:val>
            <c:numRef>
              <c:f>[积分数据.xlsx]PPT0626整理!$P$123:$P$131</c:f>
              <c:numCache>
                <c:formatCode>0.0%</c:formatCode>
                <c:ptCount val="9"/>
                <c:pt idx="0">
                  <c:v>0.18668520175462799</c:v>
                </c:pt>
                <c:pt idx="1">
                  <c:v>0.40476397422982702</c:v>
                </c:pt>
                <c:pt idx="2">
                  <c:v>0.47058078937438103</c:v>
                </c:pt>
                <c:pt idx="3">
                  <c:v>0.31058771637278099</c:v>
                </c:pt>
                <c:pt idx="4">
                  <c:v>0.39034635790542899</c:v>
                </c:pt>
                <c:pt idx="5">
                  <c:v>0.299156584929193</c:v>
                </c:pt>
                <c:pt idx="6">
                  <c:v>0.44753651471634298</c:v>
                </c:pt>
                <c:pt idx="7">
                  <c:v>0.24995731296294499</c:v>
                </c:pt>
                <c:pt idx="8">
                  <c:v>0.31851922942576999</c:v>
                </c:pt>
              </c:numCache>
            </c:numRef>
          </c:val>
          <c:smooth val="0"/>
          <c:extLst>
            <c:ext xmlns:c16="http://schemas.microsoft.com/office/drawing/2014/chart" uri="{C3380CC4-5D6E-409C-BE32-E72D297353CC}">
              <c16:uniqueId val="{00000002-7D8E-4624-9F6C-39171E051B91}"/>
            </c:ext>
          </c:extLst>
        </c:ser>
        <c:dLbls>
          <c:showLegendKey val="0"/>
          <c:showVal val="0"/>
          <c:showCatName val="0"/>
          <c:showSerName val="0"/>
          <c:showPercent val="0"/>
          <c:showBubbleSize val="0"/>
        </c:dLbls>
        <c:marker val="1"/>
        <c:smooth val="0"/>
        <c:axId val="762263977"/>
        <c:axId val="751162541"/>
      </c:lineChart>
      <c:catAx>
        <c:axId val="981960201"/>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918992426"/>
        <c:crosses val="autoZero"/>
        <c:auto val="1"/>
        <c:lblAlgn val="ctr"/>
        <c:lblOffset val="100"/>
        <c:noMultiLvlLbl val="0"/>
      </c:catAx>
      <c:valAx>
        <c:axId val="918992426"/>
        <c:scaling>
          <c:orientation val="minMax"/>
        </c:scaling>
        <c:delete val="0"/>
        <c:axPos val="l"/>
        <c:numFmt formatCode="General" sourceLinked="1"/>
        <c:majorTickMark val="in"/>
        <c:minorTickMark val="none"/>
        <c:tickLblPos val="nextTo"/>
        <c:spPr>
          <a:noFill/>
          <a:ln>
            <a:solidFill>
              <a:schemeClr val="tx1">
                <a:lumMod val="50000"/>
                <a:lumOff val="50000"/>
              </a:schemeClr>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981960201"/>
        <c:crosses val="autoZero"/>
        <c:crossBetween val="between"/>
        <c:dispUnits>
          <c:builtInUnit val="hundredMillions"/>
          <c:dispUnitsLbl>
            <c:spPr>
              <a:noFill/>
              <a:ln>
                <a:noFill/>
              </a:ln>
              <a:effectLst/>
            </c:spPr>
            <c:txPr>
              <a:bodyPr rot="-5400000" spcFirstLastPara="0" vertOverflow="ellipsis" vert="horz" wrap="square" anchor="ctr" anchorCtr="1">
                <a:spAutoFit/>
              </a:bodyPr>
              <a:lstStyle/>
              <a:p>
                <a:pPr>
                  <a:defRPr lang="zh-CN" sz="1000" b="0" i="0" u="none" strike="noStrike" kern="1200" baseline="0">
                    <a:solidFill>
                      <a:schemeClr val="tx1">
                        <a:lumMod val="65000"/>
                        <a:lumOff val="35000"/>
                      </a:schemeClr>
                    </a:solidFill>
                    <a:latin typeface="+mn-lt"/>
                    <a:ea typeface="+mn-ea"/>
                    <a:cs typeface="+mn-cs"/>
                  </a:defRPr>
                </a:pPr>
                <a:endParaRPr lang="zh-CN"/>
              </a:p>
            </c:txPr>
          </c:dispUnitsLbl>
        </c:dispUnits>
      </c:valAx>
      <c:catAx>
        <c:axId val="762263977"/>
        <c:scaling>
          <c:orientation val="minMax"/>
        </c:scaling>
        <c:delete val="1"/>
        <c:axPos val="b"/>
        <c:numFmt formatCode="General" sourceLinked="1"/>
        <c:majorTickMark val="none"/>
        <c:minorTickMark val="none"/>
        <c:tickLblPos val="nextTo"/>
        <c:crossAx val="751162541"/>
        <c:crosses val="autoZero"/>
        <c:auto val="1"/>
        <c:lblAlgn val="ctr"/>
        <c:lblOffset val="100"/>
        <c:noMultiLvlLbl val="0"/>
      </c:catAx>
      <c:valAx>
        <c:axId val="751162541"/>
        <c:scaling>
          <c:orientation val="minMax"/>
        </c:scaling>
        <c:delete val="0"/>
        <c:axPos val="r"/>
        <c:numFmt formatCode="0%" sourceLinked="0"/>
        <c:majorTickMark val="out"/>
        <c:minorTickMark val="none"/>
        <c:tickLblPos val="nextTo"/>
        <c:spPr>
          <a:noFill/>
          <a:ln>
            <a:solidFill>
              <a:schemeClr val="tx1">
                <a:lumMod val="50000"/>
                <a:lumOff val="50000"/>
              </a:schemeClr>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762263977"/>
        <c:crosses val="max"/>
        <c:crossBetween val="between"/>
      </c:valAx>
      <c:spPr>
        <a:noFill/>
        <a:ln>
          <a:noFill/>
        </a:ln>
        <a:effectLst/>
      </c:spPr>
    </c:plotArea>
    <c:legend>
      <c:legendPos val="b"/>
      <c:layout>
        <c:manualLayout>
          <c:xMode val="edge"/>
          <c:yMode val="edge"/>
          <c:x val="0.206109474418424"/>
          <c:y val="0.22126712957855399"/>
        </c:manualLayout>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w="9525" cap="flat" cmpd="sng" algn="ctr">
      <a:noFill/>
      <a:round/>
    </a:ln>
    <a:effectLst/>
  </c:spPr>
  <c:txPr>
    <a:bodyPr/>
    <a:lstStyle/>
    <a:p>
      <a:pPr>
        <a:defRPr lang="zh-CN"/>
      </a:pPr>
      <a:endParaRPr lang="zh-CN"/>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a:defRPr lang="zh-CN" sz="1400" b="0" i="0" u="none" strike="noStrike" kern="1200" baseline="0">
                <a:solidFill>
                  <a:srgbClr val="333333"/>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zh-CN" altLang="en-US" sz="1400" b="0" i="0" u="none" strike="noStrike" baseline="0">
                <a:solidFill>
                  <a:srgbClr val="333333"/>
                </a:solidFill>
                <a:latin typeface="微软雅黑" panose="020B0503020204020204" charset="-122"/>
                <a:ea typeface="微软雅黑" panose="020B0503020204020204" charset="-122"/>
                <a:cs typeface="微软雅黑" panose="020B0503020204020204" charset="-122"/>
                <a:sym typeface="微软雅黑" panose="020B0503020204020204" charset="-122"/>
              </a:rPr>
              <a:t>积分十分位会员积分流通（</a:t>
            </a:r>
            <a:r>
              <a:rPr lang="en-US" altLang="zh-CN" sz="1400" b="0" i="0" u="none" strike="noStrike" baseline="0">
                <a:solidFill>
                  <a:srgbClr val="333333"/>
                </a:solidFill>
                <a:latin typeface="微软雅黑" panose="020B0503020204020204" charset="-122"/>
                <a:ea typeface="微软雅黑" panose="020B0503020204020204" charset="-122"/>
                <a:cs typeface="微软雅黑" panose="020B0503020204020204" charset="-122"/>
                <a:sym typeface="微软雅黑" panose="020B0503020204020204" charset="-122"/>
              </a:rPr>
              <a:t>5</a:t>
            </a:r>
            <a:r>
              <a:rPr altLang="en-US" sz="1400" b="0" i="0" u="none" strike="noStrike" baseline="0">
                <a:solidFill>
                  <a:srgbClr val="333333"/>
                </a:solidFill>
                <a:latin typeface="微软雅黑" panose="020B0503020204020204" charset="-122"/>
                <a:ea typeface="微软雅黑" panose="020B0503020204020204" charset="-122"/>
                <a:cs typeface="微软雅黑" panose="020B0503020204020204" charset="-122"/>
                <a:sym typeface="微软雅黑" panose="020B0503020204020204" charset="-122"/>
              </a:rPr>
              <a:t>月</a:t>
            </a:r>
            <a:r>
              <a:rPr lang="zh-CN" altLang="en-US" sz="1400" b="0" i="0" u="none" strike="noStrike" baseline="0">
                <a:solidFill>
                  <a:srgbClr val="333333"/>
                </a:solidFill>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lang="zh-CN" altLang="en-US" sz="1400" b="0" i="0" u="none" strike="noStrike" baseline="0">
              <a:solidFill>
                <a:srgbClr val="000000"/>
              </a:solidFill>
              <a:latin typeface="微软雅黑" panose="020B0503020204020204" charset="-122"/>
              <a:ea typeface="微软雅黑" panose="020B0503020204020204" charset="-122"/>
              <a:cs typeface="微软雅黑" panose="020B0503020204020204" charset="-122"/>
              <a:sym typeface="微软雅黑" panose="020B0503020204020204" charset="-122"/>
            </a:endParaRPr>
          </a:p>
        </c:rich>
      </c:tx>
      <c:layout>
        <c:manualLayout>
          <c:xMode val="edge"/>
          <c:yMode val="edge"/>
          <c:x val="0.22954857195554401"/>
          <c:y val="2.9358444308592101E-2"/>
        </c:manualLayout>
      </c:layout>
      <c:overlay val="0"/>
    </c:title>
    <c:autoTitleDeleted val="0"/>
    <c:plotArea>
      <c:layout>
        <c:manualLayout>
          <c:layoutTarget val="inner"/>
          <c:xMode val="edge"/>
          <c:yMode val="edge"/>
          <c:x val="0.127544383898752"/>
          <c:y val="0.14321488194610099"/>
          <c:w val="0.76241870275971202"/>
          <c:h val="0.58375864536131605"/>
        </c:manualLayout>
      </c:layout>
      <c:barChart>
        <c:barDir val="col"/>
        <c:grouping val="clustered"/>
        <c:varyColors val="0"/>
        <c:ser>
          <c:idx val="0"/>
          <c:order val="0"/>
          <c:tx>
            <c:strRef>
              <c:f>'[积分运营数据&amp;方案-190617-.xls]03'!$C$17</c:f>
              <c:strCache>
                <c:ptCount val="1"/>
                <c:pt idx="0">
                  <c:v>入账积分</c:v>
                </c:pt>
              </c:strCache>
            </c:strRef>
          </c:tx>
          <c:spPr>
            <a:solidFill>
              <a:srgbClr val="11862D"/>
            </a:solidFill>
            <a:ln w="3175">
              <a:noFill/>
            </a:ln>
          </c:spPr>
          <c:invertIfNegative val="0"/>
          <c:cat>
            <c:strRef>
              <c:f>'[积分运营数据&amp;方案-190617-.xls]03'!$B$18:$B$27</c:f>
              <c:strCache>
                <c:ptCount val="10"/>
                <c:pt idx="0">
                  <c:v>1（2266）</c:v>
                </c:pt>
                <c:pt idx="1">
                  <c:v>2（1072）</c:v>
                </c:pt>
                <c:pt idx="2">
                  <c:v>3（589）</c:v>
                </c:pt>
                <c:pt idx="3">
                  <c:v>4（340）</c:v>
                </c:pt>
                <c:pt idx="4">
                  <c:v>5（208）</c:v>
                </c:pt>
                <c:pt idx="5">
                  <c:v>6（133）</c:v>
                </c:pt>
                <c:pt idx="6">
                  <c:v>7（62）</c:v>
                </c:pt>
                <c:pt idx="7">
                  <c:v>8（0）</c:v>
                </c:pt>
                <c:pt idx="8">
                  <c:v>9（0）</c:v>
                </c:pt>
                <c:pt idx="9">
                  <c:v>10（-59564）</c:v>
                </c:pt>
              </c:strCache>
            </c:strRef>
          </c:cat>
          <c:val>
            <c:numRef>
              <c:f>'[积分运营数据&amp;方案-190617-.xls]03'!$C$18:$C$27</c:f>
              <c:numCache>
                <c:formatCode>General</c:formatCode>
                <c:ptCount val="10"/>
                <c:pt idx="0">
                  <c:v>304399717</c:v>
                </c:pt>
                <c:pt idx="1">
                  <c:v>123862510</c:v>
                </c:pt>
                <c:pt idx="2">
                  <c:v>73843939</c:v>
                </c:pt>
                <c:pt idx="3">
                  <c:v>46683191</c:v>
                </c:pt>
                <c:pt idx="4">
                  <c:v>30171569</c:v>
                </c:pt>
                <c:pt idx="5">
                  <c:v>19706655</c:v>
                </c:pt>
                <c:pt idx="6">
                  <c:v>15481517</c:v>
                </c:pt>
                <c:pt idx="7">
                  <c:v>10510008</c:v>
                </c:pt>
                <c:pt idx="8">
                  <c:v>2828874</c:v>
                </c:pt>
                <c:pt idx="9">
                  <c:v>3154341</c:v>
                </c:pt>
              </c:numCache>
            </c:numRef>
          </c:val>
          <c:extLst>
            <c:ext xmlns:c16="http://schemas.microsoft.com/office/drawing/2014/chart" uri="{C3380CC4-5D6E-409C-BE32-E72D297353CC}">
              <c16:uniqueId val="{00000000-D97E-4E34-980D-170228B0FDAC}"/>
            </c:ext>
          </c:extLst>
        </c:ser>
        <c:ser>
          <c:idx val="1"/>
          <c:order val="1"/>
          <c:tx>
            <c:strRef>
              <c:f>'[积分运营数据&amp;方案-190617-.xls]03'!$D$17</c:f>
              <c:strCache>
                <c:ptCount val="1"/>
                <c:pt idx="0">
                  <c:v>消耗积分</c:v>
                </c:pt>
              </c:strCache>
            </c:strRef>
          </c:tx>
          <c:spPr>
            <a:solidFill>
              <a:srgbClr val="FFC000"/>
            </a:solidFill>
            <a:ln w="3175">
              <a:noFill/>
            </a:ln>
          </c:spPr>
          <c:invertIfNegative val="0"/>
          <c:cat>
            <c:strRef>
              <c:f>'[积分运营数据&amp;方案-190617-.xls]03'!$B$18:$B$27</c:f>
              <c:strCache>
                <c:ptCount val="10"/>
                <c:pt idx="0">
                  <c:v>1（2266）</c:v>
                </c:pt>
                <c:pt idx="1">
                  <c:v>2（1072）</c:v>
                </c:pt>
                <c:pt idx="2">
                  <c:v>3（589）</c:v>
                </c:pt>
                <c:pt idx="3">
                  <c:v>4（340）</c:v>
                </c:pt>
                <c:pt idx="4">
                  <c:v>5（208）</c:v>
                </c:pt>
                <c:pt idx="5">
                  <c:v>6（133）</c:v>
                </c:pt>
                <c:pt idx="6">
                  <c:v>7（62）</c:v>
                </c:pt>
                <c:pt idx="7">
                  <c:v>8（0）</c:v>
                </c:pt>
                <c:pt idx="8">
                  <c:v>9（0）</c:v>
                </c:pt>
                <c:pt idx="9">
                  <c:v>10（-59564）</c:v>
                </c:pt>
              </c:strCache>
            </c:strRef>
          </c:cat>
          <c:val>
            <c:numRef>
              <c:f>'[积分运营数据&amp;方案-190617-.xls]03'!$D$18:$D$27</c:f>
              <c:numCache>
                <c:formatCode>General</c:formatCode>
                <c:ptCount val="10"/>
                <c:pt idx="0">
                  <c:v>187914587</c:v>
                </c:pt>
                <c:pt idx="1">
                  <c:v>28955117</c:v>
                </c:pt>
                <c:pt idx="2">
                  <c:v>7630500</c:v>
                </c:pt>
                <c:pt idx="3">
                  <c:v>1700091</c:v>
                </c:pt>
                <c:pt idx="4">
                  <c:v>841644</c:v>
                </c:pt>
                <c:pt idx="5">
                  <c:v>494884</c:v>
                </c:pt>
                <c:pt idx="6">
                  <c:v>392163</c:v>
                </c:pt>
                <c:pt idx="7">
                  <c:v>291128</c:v>
                </c:pt>
                <c:pt idx="8">
                  <c:v>91707</c:v>
                </c:pt>
                <c:pt idx="9">
                  <c:v>105950</c:v>
                </c:pt>
              </c:numCache>
            </c:numRef>
          </c:val>
          <c:extLst>
            <c:ext xmlns:c16="http://schemas.microsoft.com/office/drawing/2014/chart" uri="{C3380CC4-5D6E-409C-BE32-E72D297353CC}">
              <c16:uniqueId val="{00000001-D97E-4E34-980D-170228B0FDAC}"/>
            </c:ext>
          </c:extLst>
        </c:ser>
        <c:dLbls>
          <c:showLegendKey val="0"/>
          <c:showVal val="0"/>
          <c:showCatName val="0"/>
          <c:showSerName val="0"/>
          <c:showPercent val="0"/>
          <c:showBubbleSize val="0"/>
        </c:dLbls>
        <c:gapWidth val="219"/>
        <c:overlap val="-27"/>
        <c:axId val="746322264"/>
        <c:axId val="760884188"/>
      </c:barChart>
      <c:lineChart>
        <c:grouping val="standard"/>
        <c:varyColors val="0"/>
        <c:ser>
          <c:idx val="2"/>
          <c:order val="2"/>
          <c:tx>
            <c:strRef>
              <c:f>'[积分运营数据&amp;方案-190617-.xls]03'!$F$17</c:f>
              <c:strCache>
                <c:ptCount val="1"/>
                <c:pt idx="0">
                  <c:v>变动比</c:v>
                </c:pt>
              </c:strCache>
            </c:strRef>
          </c:tx>
          <c:spPr>
            <a:ln w="12700" cap="rnd" cmpd="sng" algn="ctr">
              <a:solidFill>
                <a:schemeClr val="accent3"/>
              </a:solidFill>
              <a:prstDash val="solid"/>
              <a:round/>
            </a:ln>
            <a:effectLst/>
          </c:spPr>
          <c:marker>
            <c:symbol val="none"/>
          </c:marker>
          <c:cat>
            <c:strRef>
              <c:f>'[积分运营数据&amp;方案-190617-.xls]03'!$B$18:$B$27</c:f>
              <c:strCache>
                <c:ptCount val="10"/>
                <c:pt idx="0">
                  <c:v>1（2266）</c:v>
                </c:pt>
                <c:pt idx="1">
                  <c:v>2（1072）</c:v>
                </c:pt>
                <c:pt idx="2">
                  <c:v>3（589）</c:v>
                </c:pt>
                <c:pt idx="3">
                  <c:v>4（340）</c:v>
                </c:pt>
                <c:pt idx="4">
                  <c:v>5（208）</c:v>
                </c:pt>
                <c:pt idx="5">
                  <c:v>6（133）</c:v>
                </c:pt>
                <c:pt idx="6">
                  <c:v>7（62）</c:v>
                </c:pt>
                <c:pt idx="7">
                  <c:v>8（0）</c:v>
                </c:pt>
                <c:pt idx="8">
                  <c:v>9（0）</c:v>
                </c:pt>
                <c:pt idx="9">
                  <c:v>10（-59564）</c:v>
                </c:pt>
              </c:strCache>
            </c:strRef>
          </c:cat>
          <c:val>
            <c:numRef>
              <c:f>'[积分运营数据&amp;方案-190617-.xls]03'!$F$18:$F$27</c:f>
              <c:numCache>
                <c:formatCode>0%</c:formatCode>
                <c:ptCount val="10"/>
                <c:pt idx="0">
                  <c:v>0.617328389303332</c:v>
                </c:pt>
                <c:pt idx="1">
                  <c:v>0.23376820799126399</c:v>
                </c:pt>
                <c:pt idx="2">
                  <c:v>0.103332786730134</c:v>
                </c:pt>
                <c:pt idx="3">
                  <c:v>3.6417626207257303E-2</c:v>
                </c:pt>
                <c:pt idx="4">
                  <c:v>2.78952678927635E-2</c:v>
                </c:pt>
                <c:pt idx="5">
                  <c:v>2.51125317817763E-2</c:v>
                </c:pt>
                <c:pt idx="6">
                  <c:v>2.53310447548519E-2</c:v>
                </c:pt>
                <c:pt idx="7">
                  <c:v>2.7700074062741002E-2</c:v>
                </c:pt>
                <c:pt idx="8">
                  <c:v>3.2418198901753799E-2</c:v>
                </c:pt>
                <c:pt idx="9">
                  <c:v>3.3588632300692901E-2</c:v>
                </c:pt>
              </c:numCache>
            </c:numRef>
          </c:val>
          <c:smooth val="0"/>
          <c:extLst>
            <c:ext xmlns:c16="http://schemas.microsoft.com/office/drawing/2014/chart" uri="{C3380CC4-5D6E-409C-BE32-E72D297353CC}">
              <c16:uniqueId val="{00000002-D97E-4E34-980D-170228B0FDAC}"/>
            </c:ext>
          </c:extLst>
        </c:ser>
        <c:dLbls>
          <c:showLegendKey val="0"/>
          <c:showVal val="0"/>
          <c:showCatName val="0"/>
          <c:showSerName val="0"/>
          <c:showPercent val="0"/>
          <c:showBubbleSize val="0"/>
        </c:dLbls>
        <c:marker val="1"/>
        <c:smooth val="0"/>
        <c:axId val="973431939"/>
        <c:axId val="412593031"/>
      </c:lineChart>
      <c:catAx>
        <c:axId val="746322264"/>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prstDash val="solid"/>
            <a:round/>
          </a:ln>
          <a:effectLst/>
        </c:spPr>
        <c:txPr>
          <a:bodyPr rot="-5400000" spcFirstLastPara="0" vertOverflow="ellipsis" vert="horz" wrap="square" anchor="ctr" anchorCtr="1"/>
          <a:lstStyle/>
          <a:p>
            <a:pPr>
              <a:defRPr lang="zh-CN" sz="700" b="0" i="0" u="none" strike="noStrike" kern="1200" baseline="0">
                <a:solidFill>
                  <a:schemeClr val="tx1">
                    <a:alpha val="100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crossAx val="760884188"/>
        <c:crosses val="autoZero"/>
        <c:auto val="1"/>
        <c:lblAlgn val="ctr"/>
        <c:lblOffset val="100"/>
        <c:noMultiLvlLbl val="0"/>
      </c:catAx>
      <c:valAx>
        <c:axId val="760884188"/>
        <c:scaling>
          <c:orientation val="minMax"/>
        </c:scaling>
        <c:delete val="0"/>
        <c:axPos val="l"/>
        <c:numFmt formatCode="General" sourceLinked="1"/>
        <c:majorTickMark val="in"/>
        <c:minorTickMark val="none"/>
        <c:tickLblPos val="nextTo"/>
        <c:txPr>
          <a:bodyPr rot="0" spcFirstLastPara="0" vertOverflow="ellipsis" vert="horz" wrap="square" anchor="ctr" anchorCtr="1"/>
          <a:lstStyle/>
          <a:p>
            <a:pPr>
              <a:defRPr lang="zh-CN" sz="900" b="0" i="0" u="none" strike="noStrike" kern="1200" baseline="0">
                <a:solidFill>
                  <a:srgbClr val="333333">
                    <a:alpha val="100000"/>
                  </a:srgb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crossAx val="746322264"/>
        <c:crosses val="autoZero"/>
        <c:crossBetween val="between"/>
        <c:dispUnits>
          <c:builtInUnit val="tenThousands"/>
          <c:dispUnitsLbl>
            <c:layout>
              <c:manualLayout>
                <c:xMode val="edge"/>
                <c:yMode val="edge"/>
                <c:x val="4.1453641011468803E-3"/>
                <c:y val="0.114523977130392"/>
              </c:manualLayout>
            </c:layout>
            <c:txPr>
              <a:bodyPr rot="-5400000" spcFirstLastPara="0" vertOverflow="ellipsis" vert="horz" wrap="square" anchor="ctr" anchorCtr="1">
                <a:spAutoFit/>
              </a:bodyPr>
              <a:lstStyle/>
              <a:p>
                <a:pPr>
                  <a:defRPr lang="zh-CN" sz="1000" b="0" i="0" u="none" strike="noStrike" kern="1200" baseline="0">
                    <a:solidFill>
                      <a:srgbClr val="000000">
                        <a:alpha val="100000"/>
                      </a:srgbClr>
                    </a:solidFill>
                    <a:latin typeface="宋体" panose="02010600030101010101" pitchFamily="2" charset="-122"/>
                    <a:ea typeface="宋体" panose="02010600030101010101" pitchFamily="2" charset="-122"/>
                    <a:cs typeface="宋体" panose="02010600030101010101" pitchFamily="2" charset="-122"/>
                  </a:defRPr>
                </a:pPr>
                <a:endParaRPr lang="zh-CN"/>
              </a:p>
            </c:txPr>
          </c:dispUnitsLbl>
        </c:dispUnits>
      </c:valAx>
      <c:catAx>
        <c:axId val="973431939"/>
        <c:scaling>
          <c:orientation val="minMax"/>
        </c:scaling>
        <c:delete val="1"/>
        <c:axPos val="b"/>
        <c:numFmt formatCode="General" sourceLinked="1"/>
        <c:majorTickMark val="out"/>
        <c:minorTickMark val="none"/>
        <c:tickLblPos val="nextTo"/>
        <c:crossAx val="412593031"/>
        <c:crosses val="autoZero"/>
        <c:auto val="1"/>
        <c:lblAlgn val="ctr"/>
        <c:lblOffset val="100"/>
        <c:noMultiLvlLbl val="0"/>
      </c:catAx>
      <c:valAx>
        <c:axId val="412593031"/>
        <c:scaling>
          <c:orientation val="minMax"/>
        </c:scaling>
        <c:delete val="0"/>
        <c:axPos val="r"/>
        <c:numFmt formatCode="0%" sourceLinked="1"/>
        <c:majorTickMark val="out"/>
        <c:minorTickMark val="none"/>
        <c:tickLblPos val="nextTo"/>
        <c:txPr>
          <a:bodyPr rot="0" spcFirstLastPara="0" vertOverflow="ellipsis" vert="horz" wrap="square" anchor="ctr" anchorCtr="1"/>
          <a:lstStyle/>
          <a:p>
            <a:pPr>
              <a:defRPr lang="zh-CN" sz="1000" b="0" i="0" u="none" strike="noStrike" kern="1200" baseline="0">
                <a:solidFill>
                  <a:srgbClr val="333333">
                    <a:alpha val="100000"/>
                  </a:srgb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crossAx val="973431939"/>
        <c:crosses val="max"/>
        <c:crossBetween val="between"/>
      </c:valAx>
      <c:spPr>
        <a:noFill/>
        <a:ln w="3175">
          <a:noFill/>
        </a:ln>
      </c:spPr>
    </c:plotArea>
    <c:legend>
      <c:legendPos val="b"/>
      <c:legendEntry>
        <c:idx val="0"/>
        <c:txPr>
          <a:bodyPr rot="0" spcFirstLastPara="0" vertOverflow="ellipsis" vert="horz" wrap="square" anchor="ctr" anchorCtr="1"/>
          <a:lstStyle/>
          <a:p>
            <a:pPr>
              <a:defRPr lang="zh-CN" sz="9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legendEntry>
      <c:legendEntry>
        <c:idx val="1"/>
        <c:txPr>
          <a:bodyPr rot="0" spcFirstLastPara="0" vertOverflow="ellipsis" vert="horz" wrap="square" anchor="ctr" anchorCtr="1"/>
          <a:lstStyle/>
          <a:p>
            <a:pPr>
              <a:defRPr lang="zh-CN" sz="9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legendEntry>
      <c:legendEntry>
        <c:idx val="2"/>
        <c:txPr>
          <a:bodyPr rot="0" spcFirstLastPara="0" vertOverflow="ellipsis" vert="horz" wrap="square" anchor="ctr" anchorCtr="1"/>
          <a:lstStyle/>
          <a:p>
            <a:pPr>
              <a:defRPr lang="zh-CN" sz="9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legendEntry>
      <c:layout>
        <c:manualLayout>
          <c:xMode val="edge"/>
          <c:yMode val="edge"/>
          <c:x val="0.25230408947731298"/>
          <c:y val="0.155892664212256"/>
        </c:manualLayout>
      </c:layout>
      <c:overlay val="0"/>
      <c:spPr>
        <a:noFill/>
        <a:ln w="3175">
          <a:noFill/>
        </a:ln>
      </c:spPr>
      <c:txPr>
        <a:bodyPr rot="0" spcFirstLastPara="0" vertOverflow="ellipsis" vert="horz" wrap="square" anchor="ctr" anchorCtr="1"/>
        <a:lstStyle/>
        <a:p>
          <a:pPr>
            <a:defRPr lang="zh-CN" sz="9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legend>
    <c:plotVisOnly val="1"/>
    <c:dispBlanksAs val="gap"/>
    <c:showDLblsOverMax val="0"/>
  </c:chart>
  <c:spPr>
    <a:noFill/>
    <a:ln w="9525" cap="flat" cmpd="sng" algn="ctr">
      <a:noFill/>
      <a:prstDash val="solid"/>
      <a:round/>
    </a:ln>
    <a:effectLst/>
  </c:spPr>
  <c:txPr>
    <a:bodyPr rot="0" wrap="square" anchor="ctr" anchorCtr="1"/>
    <a:lstStyle/>
    <a:p>
      <a:pPr>
        <a:defRPr lang="zh-CN" sz="1000" b="0" i="0" u="none" strike="noStrike" baseline="0">
          <a:solidFill>
            <a:srgbClr val="000000">
              <a:alpha val="100000"/>
            </a:srgbClr>
          </a:solidFill>
          <a:latin typeface="宋体" panose="02010600030101010101" pitchFamily="2" charset="-122"/>
          <a:ea typeface="宋体" panose="02010600030101010101" pitchFamily="2" charset="-122"/>
          <a:cs typeface="宋体" panose="02010600030101010101" pitchFamily="2" charset="-122"/>
        </a:defRPr>
      </a:pPr>
      <a:endParaRPr lang="zh-CN"/>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478494406867301"/>
          <c:y val="3.5608408837356997E-2"/>
          <c:w val="0.78785850860420603"/>
          <c:h val="0.87878369039391802"/>
        </c:manualLayout>
      </c:layout>
      <c:barChart>
        <c:barDir val="col"/>
        <c:grouping val="percentStacked"/>
        <c:varyColors val="0"/>
        <c:ser>
          <c:idx val="0"/>
          <c:order val="0"/>
          <c:spPr>
            <a:solidFill>
              <a:schemeClr val="bg1">
                <a:lumMod val="95000"/>
              </a:schemeClr>
            </a:solidFill>
            <a:ln>
              <a:noFill/>
            </a:ln>
            <a:effectLst/>
          </c:spPr>
          <c:invertIfNegative val="0"/>
          <c:cat>
            <c:strRef>
              <c:f>'[积分数据.xlsx]0627'!$D$4</c:f>
              <c:strCache>
                <c:ptCount val="1"/>
                <c:pt idx="0">
                  <c:v>会员数</c:v>
                </c:pt>
              </c:strCache>
            </c:strRef>
          </c:cat>
          <c:val>
            <c:numRef>
              <c:f>'[积分数据.xlsx]0627'!$D$5</c:f>
              <c:numCache>
                <c:formatCode>General</c:formatCode>
                <c:ptCount val="1"/>
                <c:pt idx="0">
                  <c:v>2333713</c:v>
                </c:pt>
              </c:numCache>
            </c:numRef>
          </c:val>
          <c:extLst>
            <c:ext xmlns:c16="http://schemas.microsoft.com/office/drawing/2014/chart" uri="{C3380CC4-5D6E-409C-BE32-E72D297353CC}">
              <c16:uniqueId val="{00000000-C77E-4B52-87CE-66E0704C9509}"/>
            </c:ext>
          </c:extLst>
        </c:ser>
        <c:ser>
          <c:idx val="1"/>
          <c:order val="1"/>
          <c:spPr>
            <a:solidFill>
              <a:schemeClr val="bg1">
                <a:lumMod val="85000"/>
              </a:schemeClr>
            </a:solidFill>
            <a:ln>
              <a:noFill/>
            </a:ln>
            <a:effectLst/>
          </c:spPr>
          <c:invertIfNegative val="0"/>
          <c:cat>
            <c:strRef>
              <c:f>'[积分数据.xlsx]0627'!$D$4</c:f>
              <c:strCache>
                <c:ptCount val="1"/>
                <c:pt idx="0">
                  <c:v>会员数</c:v>
                </c:pt>
              </c:strCache>
            </c:strRef>
          </c:cat>
          <c:val>
            <c:numRef>
              <c:f>'[积分数据.xlsx]0627'!$D$6</c:f>
              <c:numCache>
                <c:formatCode>General</c:formatCode>
                <c:ptCount val="1"/>
                <c:pt idx="0">
                  <c:v>2333713</c:v>
                </c:pt>
              </c:numCache>
            </c:numRef>
          </c:val>
          <c:extLst>
            <c:ext xmlns:c16="http://schemas.microsoft.com/office/drawing/2014/chart" uri="{C3380CC4-5D6E-409C-BE32-E72D297353CC}">
              <c16:uniqueId val="{00000001-C77E-4B52-87CE-66E0704C9509}"/>
            </c:ext>
          </c:extLst>
        </c:ser>
        <c:ser>
          <c:idx val="2"/>
          <c:order val="2"/>
          <c:spPr>
            <a:solidFill>
              <a:schemeClr val="accent3"/>
            </a:solidFill>
            <a:ln>
              <a:noFill/>
            </a:ln>
            <a:effectLst/>
          </c:spPr>
          <c:invertIfNegative val="0"/>
          <c:cat>
            <c:strRef>
              <c:f>'[积分数据.xlsx]0627'!$D$4</c:f>
              <c:strCache>
                <c:ptCount val="1"/>
                <c:pt idx="0">
                  <c:v>会员数</c:v>
                </c:pt>
              </c:strCache>
            </c:strRef>
          </c:cat>
          <c:val>
            <c:numRef>
              <c:f>'[积分数据.xlsx]0627'!$D$7</c:f>
              <c:numCache>
                <c:formatCode>General</c:formatCode>
                <c:ptCount val="1"/>
                <c:pt idx="0">
                  <c:v>2333712</c:v>
                </c:pt>
              </c:numCache>
            </c:numRef>
          </c:val>
          <c:extLst>
            <c:ext xmlns:c16="http://schemas.microsoft.com/office/drawing/2014/chart" uri="{C3380CC4-5D6E-409C-BE32-E72D297353CC}">
              <c16:uniqueId val="{00000002-C77E-4B52-87CE-66E0704C9509}"/>
            </c:ext>
          </c:extLst>
        </c:ser>
        <c:ser>
          <c:idx val="3"/>
          <c:order val="3"/>
          <c:spPr>
            <a:solidFill>
              <a:schemeClr val="bg1">
                <a:lumMod val="50000"/>
              </a:schemeClr>
            </a:solidFill>
            <a:ln>
              <a:noFill/>
            </a:ln>
            <a:effectLst/>
          </c:spPr>
          <c:invertIfNegative val="0"/>
          <c:cat>
            <c:strRef>
              <c:f>'[积分数据.xlsx]0627'!$D$4</c:f>
              <c:strCache>
                <c:ptCount val="1"/>
                <c:pt idx="0">
                  <c:v>会员数</c:v>
                </c:pt>
              </c:strCache>
            </c:strRef>
          </c:cat>
          <c:val>
            <c:numRef>
              <c:f>'[积分数据.xlsx]0627'!$D$8</c:f>
              <c:numCache>
                <c:formatCode>General</c:formatCode>
                <c:ptCount val="1"/>
                <c:pt idx="0">
                  <c:v>2333712</c:v>
                </c:pt>
              </c:numCache>
            </c:numRef>
          </c:val>
          <c:extLst>
            <c:ext xmlns:c16="http://schemas.microsoft.com/office/drawing/2014/chart" uri="{C3380CC4-5D6E-409C-BE32-E72D297353CC}">
              <c16:uniqueId val="{00000003-C77E-4B52-87CE-66E0704C9509}"/>
            </c:ext>
          </c:extLst>
        </c:ser>
        <c:ser>
          <c:idx val="4"/>
          <c:order val="4"/>
          <c:spPr>
            <a:solidFill>
              <a:schemeClr val="tx1">
                <a:lumMod val="65000"/>
                <a:lumOff val="35000"/>
              </a:schemeClr>
            </a:solidFill>
            <a:ln>
              <a:noFill/>
            </a:ln>
            <a:effectLst/>
          </c:spPr>
          <c:invertIfNegative val="0"/>
          <c:cat>
            <c:strRef>
              <c:f>'[积分数据.xlsx]0627'!$D$4</c:f>
              <c:strCache>
                <c:ptCount val="1"/>
                <c:pt idx="0">
                  <c:v>会员数</c:v>
                </c:pt>
              </c:strCache>
            </c:strRef>
          </c:cat>
          <c:val>
            <c:numRef>
              <c:f>'[积分数据.xlsx]0627'!$D$9</c:f>
              <c:numCache>
                <c:formatCode>General</c:formatCode>
                <c:ptCount val="1"/>
                <c:pt idx="0">
                  <c:v>2333712</c:v>
                </c:pt>
              </c:numCache>
            </c:numRef>
          </c:val>
          <c:extLst>
            <c:ext xmlns:c16="http://schemas.microsoft.com/office/drawing/2014/chart" uri="{C3380CC4-5D6E-409C-BE32-E72D297353CC}">
              <c16:uniqueId val="{00000004-C77E-4B52-87CE-66E0704C9509}"/>
            </c:ext>
          </c:extLst>
        </c:ser>
        <c:ser>
          <c:idx val="5"/>
          <c:order val="5"/>
          <c:spPr>
            <a:solidFill>
              <a:schemeClr val="accent4">
                <a:lumMod val="40000"/>
                <a:lumOff val="60000"/>
              </a:schemeClr>
            </a:solidFill>
            <a:ln>
              <a:noFill/>
            </a:ln>
            <a:effectLst/>
          </c:spPr>
          <c:invertIfNegative val="0"/>
          <c:cat>
            <c:strRef>
              <c:f>'[积分数据.xlsx]0627'!$D$4</c:f>
              <c:strCache>
                <c:ptCount val="1"/>
                <c:pt idx="0">
                  <c:v>会员数</c:v>
                </c:pt>
              </c:strCache>
            </c:strRef>
          </c:cat>
          <c:val>
            <c:numRef>
              <c:f>'[积分数据.xlsx]0627'!$D$10</c:f>
              <c:numCache>
                <c:formatCode>General</c:formatCode>
                <c:ptCount val="1"/>
                <c:pt idx="0">
                  <c:v>2333713</c:v>
                </c:pt>
              </c:numCache>
            </c:numRef>
          </c:val>
          <c:extLst>
            <c:ext xmlns:c16="http://schemas.microsoft.com/office/drawing/2014/chart" uri="{C3380CC4-5D6E-409C-BE32-E72D297353CC}">
              <c16:uniqueId val="{00000005-C77E-4B52-87CE-66E0704C9509}"/>
            </c:ext>
          </c:extLst>
        </c:ser>
        <c:ser>
          <c:idx val="6"/>
          <c:order val="6"/>
          <c:spPr>
            <a:solidFill>
              <a:schemeClr val="accent4">
                <a:lumMod val="60000"/>
                <a:lumOff val="40000"/>
              </a:schemeClr>
            </a:solidFill>
            <a:ln>
              <a:noFill/>
            </a:ln>
            <a:effectLst/>
          </c:spPr>
          <c:invertIfNegative val="0"/>
          <c:cat>
            <c:strRef>
              <c:f>'[积分数据.xlsx]0627'!$D$4</c:f>
              <c:strCache>
                <c:ptCount val="1"/>
                <c:pt idx="0">
                  <c:v>会员数</c:v>
                </c:pt>
              </c:strCache>
            </c:strRef>
          </c:cat>
          <c:val>
            <c:numRef>
              <c:f>'[积分数据.xlsx]0627'!$D$11</c:f>
              <c:numCache>
                <c:formatCode>General</c:formatCode>
                <c:ptCount val="1"/>
                <c:pt idx="0">
                  <c:v>2333712</c:v>
                </c:pt>
              </c:numCache>
            </c:numRef>
          </c:val>
          <c:extLst>
            <c:ext xmlns:c16="http://schemas.microsoft.com/office/drawing/2014/chart" uri="{C3380CC4-5D6E-409C-BE32-E72D297353CC}">
              <c16:uniqueId val="{00000006-C77E-4B52-87CE-66E0704C9509}"/>
            </c:ext>
          </c:extLst>
        </c:ser>
        <c:ser>
          <c:idx val="7"/>
          <c:order val="7"/>
          <c:spPr>
            <a:solidFill>
              <a:srgbClr val="FFC000"/>
            </a:solidFill>
            <a:ln>
              <a:noFill/>
            </a:ln>
            <a:effectLst/>
          </c:spPr>
          <c:invertIfNegative val="0"/>
          <c:cat>
            <c:strRef>
              <c:f>'[积分数据.xlsx]0627'!$D$4</c:f>
              <c:strCache>
                <c:ptCount val="1"/>
                <c:pt idx="0">
                  <c:v>会员数</c:v>
                </c:pt>
              </c:strCache>
            </c:strRef>
          </c:cat>
          <c:val>
            <c:numRef>
              <c:f>'[积分数据.xlsx]0627'!$D$12</c:f>
              <c:numCache>
                <c:formatCode>General</c:formatCode>
                <c:ptCount val="1"/>
                <c:pt idx="0">
                  <c:v>2333713</c:v>
                </c:pt>
              </c:numCache>
            </c:numRef>
          </c:val>
          <c:extLst>
            <c:ext xmlns:c16="http://schemas.microsoft.com/office/drawing/2014/chart" uri="{C3380CC4-5D6E-409C-BE32-E72D297353CC}">
              <c16:uniqueId val="{00000007-C77E-4B52-87CE-66E0704C9509}"/>
            </c:ext>
          </c:extLst>
        </c:ser>
        <c:ser>
          <c:idx val="8"/>
          <c:order val="8"/>
          <c:spPr>
            <a:solidFill>
              <a:srgbClr val="92D050"/>
            </a:solidFill>
            <a:ln>
              <a:noFill/>
            </a:ln>
            <a:effectLst/>
          </c:spPr>
          <c:invertIfNegative val="0"/>
          <c:cat>
            <c:strRef>
              <c:f>'[积分数据.xlsx]0627'!$D$4</c:f>
              <c:strCache>
                <c:ptCount val="1"/>
                <c:pt idx="0">
                  <c:v>会员数</c:v>
                </c:pt>
              </c:strCache>
            </c:strRef>
          </c:cat>
          <c:val>
            <c:numRef>
              <c:f>'[积分数据.xlsx]0627'!$D$13</c:f>
              <c:numCache>
                <c:formatCode>General</c:formatCode>
                <c:ptCount val="1"/>
                <c:pt idx="0">
                  <c:v>2333712</c:v>
                </c:pt>
              </c:numCache>
            </c:numRef>
          </c:val>
          <c:extLst>
            <c:ext xmlns:c16="http://schemas.microsoft.com/office/drawing/2014/chart" uri="{C3380CC4-5D6E-409C-BE32-E72D297353CC}">
              <c16:uniqueId val="{00000008-C77E-4B52-87CE-66E0704C9509}"/>
            </c:ext>
          </c:extLst>
        </c:ser>
        <c:ser>
          <c:idx val="9"/>
          <c:order val="9"/>
          <c:spPr>
            <a:solidFill>
              <a:srgbClr val="11862D"/>
            </a:solidFill>
            <a:ln>
              <a:noFill/>
            </a:ln>
            <a:effectLst/>
          </c:spPr>
          <c:invertIfNegative val="0"/>
          <c:cat>
            <c:strRef>
              <c:f>'[积分数据.xlsx]0627'!$D$4</c:f>
              <c:strCache>
                <c:ptCount val="1"/>
                <c:pt idx="0">
                  <c:v>会员数</c:v>
                </c:pt>
              </c:strCache>
            </c:strRef>
          </c:cat>
          <c:val>
            <c:numRef>
              <c:f>'[积分数据.xlsx]0627'!$D$14</c:f>
              <c:numCache>
                <c:formatCode>General</c:formatCode>
                <c:ptCount val="1"/>
                <c:pt idx="0">
                  <c:v>2333712</c:v>
                </c:pt>
              </c:numCache>
            </c:numRef>
          </c:val>
          <c:extLst>
            <c:ext xmlns:c16="http://schemas.microsoft.com/office/drawing/2014/chart" uri="{C3380CC4-5D6E-409C-BE32-E72D297353CC}">
              <c16:uniqueId val="{00000009-C77E-4B52-87CE-66E0704C9509}"/>
            </c:ext>
          </c:extLst>
        </c:ser>
        <c:dLbls>
          <c:showLegendKey val="0"/>
          <c:showVal val="0"/>
          <c:showCatName val="0"/>
          <c:showSerName val="0"/>
          <c:showPercent val="0"/>
          <c:showBubbleSize val="0"/>
        </c:dLbls>
        <c:gapWidth val="150"/>
        <c:overlap val="100"/>
        <c:axId val="220354203"/>
        <c:axId val="856510095"/>
      </c:barChart>
      <c:catAx>
        <c:axId val="220354203"/>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crossAx val="856510095"/>
        <c:crosses val="autoZero"/>
        <c:auto val="1"/>
        <c:lblAlgn val="ctr"/>
        <c:lblOffset val="100"/>
        <c:noMultiLvlLbl val="0"/>
      </c:catAx>
      <c:valAx>
        <c:axId val="856510095"/>
        <c:scaling>
          <c:orientation val="minMax"/>
        </c:scaling>
        <c:delete val="0"/>
        <c:axPos val="l"/>
        <c:numFmt formatCode="0%" sourceLinked="1"/>
        <c:majorTickMark val="in"/>
        <c:minorTickMark val="none"/>
        <c:tickLblPos val="nextTo"/>
        <c:spPr>
          <a:noFill/>
          <a:ln w="12700" cmpd="sng">
            <a:solidFill>
              <a:schemeClr val="bg1">
                <a:lumMod val="65000"/>
              </a:schemeClr>
            </a:solidFill>
            <a:prstDash val="solid"/>
          </a:ln>
          <a:effectLst/>
        </c:spPr>
        <c:txPr>
          <a:bodyPr rot="-60000000" spcFirstLastPara="0" vertOverflow="ellipsis" vert="horz" wrap="square" anchor="ctr" anchorCtr="1"/>
          <a:lstStyle/>
          <a:p>
            <a:pPr>
              <a:defRPr lang="zh-CN" sz="10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crossAx val="220354203"/>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zh-CN"/>
      </a:pPr>
      <a:endParaRPr lang="zh-CN"/>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1200">
                <a:latin typeface="微软雅黑" panose="020B0503020204020204" charset="-122"/>
                <a:ea typeface="微软雅黑" panose="020B0503020204020204" charset="-122"/>
                <a:cs typeface="微软雅黑" panose="020B0503020204020204" charset="-122"/>
              </a:rPr>
              <a:t>各渠道/方式 </a:t>
            </a:r>
            <a:r>
              <a:rPr sz="1200" b="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积分消耗量 </a:t>
            </a:r>
            <a:r>
              <a:rPr sz="12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占比</a:t>
            </a:r>
          </a:p>
        </c:rich>
      </c:tx>
      <c:layout>
        <c:manualLayout>
          <c:xMode val="edge"/>
          <c:yMode val="edge"/>
          <c:x val="8.8439481549395002E-2"/>
          <c:y val="0.122568973315242"/>
        </c:manualLayout>
      </c:layout>
      <c:overlay val="0"/>
      <c:spPr>
        <a:noFill/>
        <a:ln>
          <a:noFill/>
        </a:ln>
        <a:effectLst/>
      </c:spPr>
      <c:txPr>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0.197407717409983"/>
          <c:y val="0.29873538534955901"/>
          <c:w val="0.56276784678566105"/>
          <c:h val="0.64897566297186804"/>
        </c:manualLayout>
      </c:layout>
      <c:pieChart>
        <c:varyColors val="1"/>
        <c:ser>
          <c:idx val="0"/>
          <c:order val="0"/>
          <c:tx>
            <c:strRef>
              <c:f>[积分数据.xlsx]PPT0626整理!$C$172</c:f>
              <c:strCache>
                <c:ptCount val="1"/>
                <c:pt idx="0">
                  <c:v>月均消分</c:v>
                </c:pt>
              </c:strCache>
            </c:strRef>
          </c:tx>
          <c:dPt>
            <c:idx val="0"/>
            <c:bubble3D val="0"/>
            <c:spPr>
              <a:solidFill>
                <a:srgbClr val="11862D"/>
              </a:solidFill>
              <a:ln w="19050">
                <a:solidFill>
                  <a:schemeClr val="lt1"/>
                </a:solidFill>
              </a:ln>
              <a:effectLst/>
            </c:spPr>
            <c:extLst>
              <c:ext xmlns:c16="http://schemas.microsoft.com/office/drawing/2014/chart" uri="{C3380CC4-5D6E-409C-BE32-E72D297353CC}">
                <c16:uniqueId val="{00000001-679D-48DB-8F83-A432B89C3B72}"/>
              </c:ext>
            </c:extLst>
          </c:dPt>
          <c:dPt>
            <c:idx val="1"/>
            <c:bubble3D val="0"/>
            <c:spPr>
              <a:solidFill>
                <a:srgbClr val="FFC000"/>
              </a:solidFill>
              <a:ln w="19050">
                <a:solidFill>
                  <a:schemeClr val="lt1"/>
                </a:solidFill>
              </a:ln>
              <a:effectLst/>
            </c:spPr>
            <c:extLst>
              <c:ext xmlns:c16="http://schemas.microsoft.com/office/drawing/2014/chart" uri="{C3380CC4-5D6E-409C-BE32-E72D297353CC}">
                <c16:uniqueId val="{00000003-679D-48DB-8F83-A432B89C3B72}"/>
              </c:ext>
            </c:extLst>
          </c:dPt>
          <c:dPt>
            <c:idx val="2"/>
            <c:bubble3D val="0"/>
            <c:spPr>
              <a:solidFill>
                <a:srgbClr val="92D050"/>
              </a:solidFill>
              <a:ln w="19050">
                <a:solidFill>
                  <a:schemeClr val="lt1"/>
                </a:solidFill>
              </a:ln>
              <a:effectLst/>
            </c:spPr>
            <c:extLst>
              <c:ext xmlns:c16="http://schemas.microsoft.com/office/drawing/2014/chart" uri="{C3380CC4-5D6E-409C-BE32-E72D297353CC}">
                <c16:uniqueId val="{00000005-679D-48DB-8F83-A432B89C3B72}"/>
              </c:ext>
            </c:extLst>
          </c:dPt>
          <c:dPt>
            <c:idx val="3"/>
            <c:bubble3D val="0"/>
            <c:spPr>
              <a:solidFill>
                <a:srgbClr val="00ADF0"/>
              </a:solidFill>
              <a:ln w="19050">
                <a:solidFill>
                  <a:schemeClr val="lt1"/>
                </a:solidFill>
              </a:ln>
              <a:effectLst/>
            </c:spPr>
            <c:extLst>
              <c:ext xmlns:c16="http://schemas.microsoft.com/office/drawing/2014/chart" uri="{C3380CC4-5D6E-409C-BE32-E72D297353CC}">
                <c16:uniqueId val="{00000007-679D-48DB-8F83-A432B89C3B72}"/>
              </c:ext>
            </c:extLst>
          </c:dPt>
          <c:dPt>
            <c:idx val="4"/>
            <c:bubble3D val="0"/>
            <c:spPr>
              <a:solidFill>
                <a:schemeClr val="accent1">
                  <a:lumMod val="40000"/>
                  <a:lumOff val="60000"/>
                </a:schemeClr>
              </a:solidFill>
              <a:ln w="19050">
                <a:solidFill>
                  <a:schemeClr val="lt1"/>
                </a:solidFill>
              </a:ln>
              <a:effectLst/>
            </c:spPr>
            <c:extLst>
              <c:ext xmlns:c16="http://schemas.microsoft.com/office/drawing/2014/chart" uri="{C3380CC4-5D6E-409C-BE32-E72D297353CC}">
                <c16:uniqueId val="{00000009-679D-48DB-8F83-A432B89C3B72}"/>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679D-48DB-8F83-A432B89C3B72}"/>
              </c:ext>
            </c:extLst>
          </c:dPt>
          <c:dPt>
            <c:idx val="6"/>
            <c:bubble3D val="0"/>
            <c:spPr>
              <a:solidFill>
                <a:schemeClr val="accent2">
                  <a:lumMod val="20000"/>
                  <a:lumOff val="80000"/>
                </a:schemeClr>
              </a:solidFill>
              <a:ln w="19050">
                <a:solidFill>
                  <a:schemeClr val="lt1"/>
                </a:solidFill>
              </a:ln>
              <a:effectLst/>
            </c:spPr>
            <c:extLst>
              <c:ext xmlns:c16="http://schemas.microsoft.com/office/drawing/2014/chart" uri="{C3380CC4-5D6E-409C-BE32-E72D297353CC}">
                <c16:uniqueId val="{0000000D-679D-48DB-8F83-A432B89C3B72}"/>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679D-48DB-8F83-A432B89C3B72}"/>
              </c:ext>
            </c:extLst>
          </c:dPt>
          <c:dLbls>
            <c:dLbl>
              <c:idx val="0"/>
              <c:layout>
                <c:manualLayout>
                  <c:x val="-0.223024441590224"/>
                  <c:y val="-0.23055083530916801"/>
                </c:manualLayout>
              </c:layout>
              <c:tx>
                <c:rich>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000">
                        <a:latin typeface="微软雅黑" panose="020B0503020204020204" charset="-122"/>
                        <a:ea typeface="微软雅黑" panose="020B0503020204020204" charset="-122"/>
                        <a:cs typeface="微软雅黑" panose="020B0503020204020204" charset="-122"/>
                        <a:sym typeface="微软雅黑" panose="020B0503020204020204" charset="-122"/>
                      </a:rPr>
                      <a:t>积分兑礼 80%</a:t>
                    </a:r>
                  </a:p>
                </c:rich>
              </c:tx>
              <c:spPr>
                <a:noFill/>
                <a:ln>
                  <a:noFill/>
                </a:ln>
                <a:effectLst/>
              </c:spPr>
              <c:txPr>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33299899699097302"/>
                      <c:h val="0.11038961038961"/>
                    </c:manualLayout>
                  </c15:layout>
                </c:ext>
                <c:ext xmlns:c16="http://schemas.microsoft.com/office/drawing/2014/chart" uri="{C3380CC4-5D6E-409C-BE32-E72D297353CC}">
                  <c16:uniqueId val="{00000001-679D-48DB-8F83-A432B89C3B72}"/>
                </c:ext>
              </c:extLst>
            </c:dLbl>
            <c:dLbl>
              <c:idx val="1"/>
              <c:layout>
                <c:manualLayout>
                  <c:x val="2.8690434494278501E-2"/>
                  <c:y val="8.97569818348328E-2"/>
                </c:manualLayout>
              </c:layout>
              <c:tx>
                <c:rich>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000">
                        <a:latin typeface="微软雅黑" panose="020B0503020204020204" charset="-122"/>
                        <a:ea typeface="微软雅黑" panose="020B0503020204020204" charset="-122"/>
                        <a:cs typeface="微软雅黑" panose="020B0503020204020204" charset="-122"/>
                        <a:sym typeface="微软雅黑" panose="020B0503020204020204" charset="-122"/>
                      </a:rPr>
                      <a:t>积分换券 9%</a:t>
                    </a:r>
                  </a:p>
                </c:rich>
              </c:tx>
              <c:spPr>
                <a:noFill/>
                <a:ln>
                  <a:noFill/>
                </a:ln>
                <a:effectLst/>
              </c:spPr>
              <c:txPr>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32831259550316499"/>
                      <c:h val="0.14728884254431701"/>
                    </c:manualLayout>
                  </c15:layout>
                </c:ext>
                <c:ext xmlns:c16="http://schemas.microsoft.com/office/drawing/2014/chart" uri="{C3380CC4-5D6E-409C-BE32-E72D297353CC}">
                  <c16:uniqueId val="{00000003-679D-48DB-8F83-A432B89C3B72}"/>
                </c:ext>
              </c:extLst>
            </c:dLbl>
            <c:dLbl>
              <c:idx val="2"/>
              <c:layout>
                <c:manualLayout>
                  <c:x val="-2.18674672073252E-2"/>
                  <c:y val="7.1293506942202101E-2"/>
                </c:manualLayout>
              </c:layout>
              <c:tx>
                <c:rich>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000">
                        <a:latin typeface="微软雅黑" panose="020B0503020204020204" charset="-122"/>
                        <a:ea typeface="微软雅黑" panose="020B0503020204020204" charset="-122"/>
                        <a:cs typeface="微软雅黑" panose="020B0503020204020204" charset="-122"/>
                        <a:sym typeface="微软雅黑" panose="020B0503020204020204" charset="-122"/>
                      </a:rPr>
                      <a:t>退礼退货 6%</a:t>
                    </a:r>
                  </a:p>
                </c:rich>
              </c:tx>
              <c:spPr>
                <a:noFill/>
                <a:ln>
                  <a:noFill/>
                </a:ln>
                <a:effectLst/>
              </c:spPr>
              <c:txPr>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30330992978936799"/>
                      <c:h val="0.101898101898102"/>
                    </c:manualLayout>
                  </c15:layout>
                </c:ext>
                <c:ext xmlns:c16="http://schemas.microsoft.com/office/drawing/2014/chart" uri="{C3380CC4-5D6E-409C-BE32-E72D297353CC}">
                  <c16:uniqueId val="{00000005-679D-48DB-8F83-A432B89C3B72}"/>
                </c:ext>
              </c:extLst>
            </c:dLbl>
            <c:dLbl>
              <c:idx val="3"/>
              <c:layout>
                <c:manualLayout>
                  <c:x val="-6.3920603619992494E-2"/>
                  <c:y val="5.0363721980181402E-2"/>
                </c:manualLayout>
              </c:layout>
              <c:tx>
                <c:rich>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000">
                        <a:latin typeface="微软雅黑" panose="020B0503020204020204" charset="-122"/>
                        <a:ea typeface="微软雅黑" panose="020B0503020204020204" charset="-122"/>
                        <a:cs typeface="微软雅黑" panose="020B0503020204020204" charset="-122"/>
                        <a:sym typeface="微软雅黑" panose="020B0503020204020204" charset="-122"/>
                      </a:rPr>
                      <a:t>积分商城 3%</a:t>
                    </a:r>
                  </a:p>
                </c:rich>
              </c:tx>
              <c:spPr>
                <a:noFill/>
                <a:ln>
                  <a:noFill/>
                </a:ln>
                <a:effectLst/>
              </c:spPr>
              <c:txPr>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31783453394455402"/>
                      <c:h val="0.127215849843587"/>
                    </c:manualLayout>
                  </c15:layout>
                </c:ext>
                <c:ext xmlns:c16="http://schemas.microsoft.com/office/drawing/2014/chart" uri="{C3380CC4-5D6E-409C-BE32-E72D297353CC}">
                  <c16:uniqueId val="{00000007-679D-48DB-8F83-A432B89C3B72}"/>
                </c:ext>
              </c:extLst>
            </c:dLbl>
            <c:dLbl>
              <c:idx val="4"/>
              <c:layout>
                <c:manualLayout>
                  <c:x val="0.24231439847789199"/>
                  <c:y val="6.71971451577002E-2"/>
                </c:manualLayout>
              </c:layout>
              <c:tx>
                <c:rich>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000">
                        <a:latin typeface="微软雅黑" panose="020B0503020204020204" charset="-122"/>
                        <a:ea typeface="微软雅黑" panose="020B0503020204020204" charset="-122"/>
                        <a:cs typeface="微软雅黑" panose="020B0503020204020204" charset="-122"/>
                        <a:sym typeface="微软雅黑" panose="020B0503020204020204" charset="-122"/>
                      </a:rPr>
                      <a:t>并卡2%</a:t>
                    </a:r>
                  </a:p>
                </c:rich>
              </c:tx>
              <c:spPr>
                <a:noFill/>
                <a:ln>
                  <a:noFill/>
                </a:ln>
                <a:effectLst/>
              </c:spPr>
              <c:txPr>
                <a:bodyPr rot="0" spcFirstLastPara="0" vertOverflow="ellipsis" vert="horz" wrap="square" lIns="38100" tIns="19050" rIns="38100" bIns="19050" anchor="ctr" anchorCtr="1"/>
                <a:lstStyle/>
                <a:p>
                  <a:pPr defTabSz="914400">
                    <a:defRPr lang="zh-CN" sz="1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72818455366098"/>
                      <c:h val="0.115884115884116"/>
                    </c:manualLayout>
                  </c15:layout>
                </c:ext>
                <c:ext xmlns:c16="http://schemas.microsoft.com/office/drawing/2014/chart" uri="{C3380CC4-5D6E-409C-BE32-E72D297353CC}">
                  <c16:uniqueId val="{00000009-679D-48DB-8F83-A432B89C3B72}"/>
                </c:ext>
              </c:extLst>
            </c:dLbl>
            <c:dLbl>
              <c:idx val="5"/>
              <c:delete val="1"/>
              <c:extLst>
                <c:ext xmlns:c15="http://schemas.microsoft.com/office/drawing/2012/chart" uri="{CE6537A1-D6FC-4f65-9D91-7224C49458BB}"/>
                <c:ext xmlns:c16="http://schemas.microsoft.com/office/drawing/2014/chart" uri="{C3380CC4-5D6E-409C-BE32-E72D297353CC}">
                  <c16:uniqueId val="{0000000B-679D-48DB-8F83-A432B89C3B72}"/>
                </c:ext>
              </c:extLst>
            </c:dLbl>
            <c:dLbl>
              <c:idx val="6"/>
              <c:delete val="1"/>
              <c:extLst>
                <c:ext xmlns:c15="http://schemas.microsoft.com/office/drawing/2012/chart" uri="{CE6537A1-D6FC-4f65-9D91-7224C49458BB}"/>
                <c:ext xmlns:c16="http://schemas.microsoft.com/office/drawing/2014/chart" uri="{C3380CC4-5D6E-409C-BE32-E72D297353CC}">
                  <c16:uniqueId val="{0000000D-679D-48DB-8F83-A432B89C3B72}"/>
                </c:ext>
              </c:extLst>
            </c:dLbl>
            <c:dLbl>
              <c:idx val="7"/>
              <c:delete val="1"/>
              <c:extLst>
                <c:ext xmlns:c15="http://schemas.microsoft.com/office/drawing/2012/chart" uri="{CE6537A1-D6FC-4f65-9D91-7224C49458BB}"/>
                <c:ext xmlns:c16="http://schemas.microsoft.com/office/drawing/2014/chart" uri="{C3380CC4-5D6E-409C-BE32-E72D297353CC}">
                  <c16:uniqueId val="{0000000F-679D-48DB-8F83-A432B89C3B72}"/>
                </c:ext>
              </c:extLst>
            </c:dLbl>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dLblPos val="bestFit"/>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[积分数据.xlsx]PPT0626整理!$B$173:$B$180</c:f>
              <c:strCache>
                <c:ptCount val="8"/>
                <c:pt idx="0">
                  <c:v>积分兑礼</c:v>
                </c:pt>
                <c:pt idx="1">
                  <c:v>积分换券</c:v>
                </c:pt>
                <c:pt idx="2">
                  <c:v>退礼退货</c:v>
                </c:pt>
                <c:pt idx="3">
                  <c:v>积分商城</c:v>
                </c:pt>
                <c:pt idx="4">
                  <c:v>并卡</c:v>
                </c:pt>
                <c:pt idx="5">
                  <c:v>购物送积分</c:v>
                </c:pt>
                <c:pt idx="6">
                  <c:v>人工调整</c:v>
                </c:pt>
                <c:pt idx="7">
                  <c:v>并购导入</c:v>
                </c:pt>
              </c:strCache>
            </c:strRef>
          </c:cat>
          <c:val>
            <c:numRef>
              <c:f>[积分数据.xlsx]PPT0626整理!$C$173:$C$180</c:f>
              <c:numCache>
                <c:formatCode>0_ </c:formatCode>
                <c:ptCount val="8"/>
                <c:pt idx="0">
                  <c:v>198806272</c:v>
                </c:pt>
                <c:pt idx="1">
                  <c:v>22581200</c:v>
                </c:pt>
                <c:pt idx="2">
                  <c:v>14773669.199999999</c:v>
                </c:pt>
                <c:pt idx="3">
                  <c:v>7226028.4000000004</c:v>
                </c:pt>
                <c:pt idx="4">
                  <c:v>4647162.8</c:v>
                </c:pt>
                <c:pt idx="5">
                  <c:v>304621.8</c:v>
                </c:pt>
                <c:pt idx="6">
                  <c:v>185277.2</c:v>
                </c:pt>
                <c:pt idx="7">
                  <c:v>2930.4</c:v>
                </c:pt>
              </c:numCache>
            </c:numRef>
          </c:val>
          <c:extLst>
            <c:ext xmlns:c16="http://schemas.microsoft.com/office/drawing/2014/chart" uri="{C3380CC4-5D6E-409C-BE32-E72D297353CC}">
              <c16:uniqueId val="{00000010-679D-48DB-8F83-A432B89C3B72}"/>
            </c:ext>
          </c:extLst>
        </c:ser>
        <c:dLbls>
          <c:showLegendKey val="0"/>
          <c:showVal val="0"/>
          <c:showCatName val="1"/>
          <c:showSerName val="0"/>
          <c:showPercent val="1"/>
          <c:showBubbleSize val="0"/>
          <c:showLeaderLines val="1"/>
        </c:dLbls>
        <c:firstSliceAng val="0"/>
      </c:pieChart>
      <c:spPr>
        <a:noFill/>
        <a:ln>
          <a:noFill/>
        </a:ln>
        <a:effectLst/>
      </c:spPr>
    </c:plotArea>
    <c:plotVisOnly val="1"/>
    <c:dispBlanksAs val="gap"/>
    <c:showDLblsOverMax val="0"/>
  </c:chart>
  <c:spPr>
    <a:noFill/>
    <a:ln w="9525" cap="flat" cmpd="sng" algn="ctr">
      <a:noFill/>
      <a:round/>
    </a:ln>
    <a:effectLst/>
  </c:spPr>
  <c:txPr>
    <a:bodyPr/>
    <a:lstStyle/>
    <a:p>
      <a:pPr>
        <a:defRPr lang="zh-CN"/>
      </a:pPr>
      <a:endParaRPr lang="zh-CN"/>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2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rPr>
              <a:t>积分十分位会员</a:t>
            </a:r>
          </a:p>
          <a:p>
            <a:pPr defTabSz="914400">
              <a:defRPr>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2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rPr>
              <a:t>积分量分布</a:t>
            </a:r>
            <a:endParaRPr lang="en-US" altLang="zh-CN" sz="12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endParaRPr>
          </a:p>
        </c:rich>
      </c:tx>
      <c:layout>
        <c:manualLayout>
          <c:xMode val="edge"/>
          <c:yMode val="edge"/>
          <c:x val="0.29395847850284601"/>
          <c:y val="3.15311827681529E-2"/>
        </c:manualLayout>
      </c:layout>
      <c:overlay val="0"/>
      <c:spPr>
        <a:noFill/>
        <a:ln>
          <a:noFill/>
        </a:ln>
        <a:effectLst/>
      </c:spPr>
      <c:txPr>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title>
    <c:autoTitleDeleted val="0"/>
    <c:plotArea>
      <c:layout/>
      <c:barChart>
        <c:barDir val="col"/>
        <c:grouping val="percentStacked"/>
        <c:varyColors val="0"/>
        <c:ser>
          <c:idx val="0"/>
          <c:order val="0"/>
          <c:spPr>
            <a:solidFill>
              <a:schemeClr val="bg1">
                <a:lumMod val="95000"/>
              </a:schemeClr>
            </a:solidFill>
            <a:ln>
              <a:noFill/>
            </a:ln>
            <a:effectLst/>
          </c:spPr>
          <c:invertIfNegative val="0"/>
          <c:cat>
            <c:strRef>
              <c:f>'[积分数据.xlsx]0627'!$D$4:$E$4</c:f>
              <c:strCache>
                <c:ptCount val="2"/>
                <c:pt idx="0">
                  <c:v>会员数</c:v>
                </c:pt>
                <c:pt idx="1">
                  <c:v>积分余额</c:v>
                </c:pt>
              </c:strCache>
            </c:strRef>
          </c:cat>
          <c:val>
            <c:numRef>
              <c:f>'[积分数据.xlsx]0627'!$D$5:$E$5</c:f>
              <c:numCache>
                <c:formatCode>General</c:formatCode>
                <c:ptCount val="2"/>
                <c:pt idx="0">
                  <c:v>2333713</c:v>
                </c:pt>
                <c:pt idx="1">
                  <c:v>-7171869</c:v>
                </c:pt>
              </c:numCache>
            </c:numRef>
          </c:val>
          <c:extLst>
            <c:ext xmlns:c16="http://schemas.microsoft.com/office/drawing/2014/chart" uri="{C3380CC4-5D6E-409C-BE32-E72D297353CC}">
              <c16:uniqueId val="{00000000-0B5D-4735-A998-F274EFBD957A}"/>
            </c:ext>
          </c:extLst>
        </c:ser>
        <c:ser>
          <c:idx val="1"/>
          <c:order val="1"/>
          <c:spPr>
            <a:solidFill>
              <a:schemeClr val="bg1">
                <a:lumMod val="85000"/>
              </a:schemeClr>
            </a:solidFill>
            <a:ln>
              <a:noFill/>
            </a:ln>
            <a:effectLst/>
          </c:spPr>
          <c:invertIfNegative val="0"/>
          <c:cat>
            <c:strRef>
              <c:f>'[积分数据.xlsx]0627'!$D$4:$E$4</c:f>
              <c:strCache>
                <c:ptCount val="2"/>
                <c:pt idx="0">
                  <c:v>会员数</c:v>
                </c:pt>
                <c:pt idx="1">
                  <c:v>积分余额</c:v>
                </c:pt>
              </c:strCache>
            </c:strRef>
          </c:cat>
          <c:val>
            <c:numRef>
              <c:f>'[积分数据.xlsx]0627'!$D$6:$E$6</c:f>
              <c:numCache>
                <c:formatCode>General</c:formatCode>
                <c:ptCount val="2"/>
                <c:pt idx="0">
                  <c:v>2333713</c:v>
                </c:pt>
                <c:pt idx="1">
                  <c:v>0</c:v>
                </c:pt>
              </c:numCache>
            </c:numRef>
          </c:val>
          <c:extLst>
            <c:ext xmlns:c16="http://schemas.microsoft.com/office/drawing/2014/chart" uri="{C3380CC4-5D6E-409C-BE32-E72D297353CC}">
              <c16:uniqueId val="{00000001-0B5D-4735-A998-F274EFBD957A}"/>
            </c:ext>
          </c:extLst>
        </c:ser>
        <c:ser>
          <c:idx val="2"/>
          <c:order val="2"/>
          <c:spPr>
            <a:solidFill>
              <a:schemeClr val="bg1">
                <a:lumMod val="65000"/>
              </a:schemeClr>
            </a:solidFill>
            <a:ln>
              <a:noFill/>
            </a:ln>
            <a:effectLst/>
          </c:spPr>
          <c:invertIfNegative val="0"/>
          <c:cat>
            <c:strRef>
              <c:f>'[积分数据.xlsx]0627'!$D$4:$E$4</c:f>
              <c:strCache>
                <c:ptCount val="2"/>
                <c:pt idx="0">
                  <c:v>会员数</c:v>
                </c:pt>
                <c:pt idx="1">
                  <c:v>积分余额</c:v>
                </c:pt>
              </c:strCache>
            </c:strRef>
          </c:cat>
          <c:val>
            <c:numRef>
              <c:f>'[积分数据.xlsx]0627'!$D$7:$E$7</c:f>
              <c:numCache>
                <c:formatCode>General</c:formatCode>
                <c:ptCount val="2"/>
                <c:pt idx="0">
                  <c:v>2333712</c:v>
                </c:pt>
                <c:pt idx="1">
                  <c:v>60758874</c:v>
                </c:pt>
              </c:numCache>
            </c:numRef>
          </c:val>
          <c:extLst>
            <c:ext xmlns:c16="http://schemas.microsoft.com/office/drawing/2014/chart" uri="{C3380CC4-5D6E-409C-BE32-E72D297353CC}">
              <c16:uniqueId val="{00000002-0B5D-4735-A998-F274EFBD957A}"/>
            </c:ext>
          </c:extLst>
        </c:ser>
        <c:ser>
          <c:idx val="3"/>
          <c:order val="3"/>
          <c:spPr>
            <a:solidFill>
              <a:schemeClr val="bg1">
                <a:lumMod val="50000"/>
              </a:schemeClr>
            </a:solidFill>
            <a:ln>
              <a:noFill/>
            </a:ln>
            <a:effectLst/>
          </c:spPr>
          <c:invertIfNegative val="0"/>
          <c:cat>
            <c:strRef>
              <c:f>'[积分数据.xlsx]0627'!$D$4:$E$4</c:f>
              <c:strCache>
                <c:ptCount val="2"/>
                <c:pt idx="0">
                  <c:v>会员数</c:v>
                </c:pt>
                <c:pt idx="1">
                  <c:v>积分余额</c:v>
                </c:pt>
              </c:strCache>
            </c:strRef>
          </c:cat>
          <c:val>
            <c:numRef>
              <c:f>'[积分数据.xlsx]0627'!$D$8:$E$8</c:f>
              <c:numCache>
                <c:formatCode>General</c:formatCode>
                <c:ptCount val="2"/>
                <c:pt idx="0">
                  <c:v>2333712</c:v>
                </c:pt>
                <c:pt idx="1">
                  <c:v>237518632</c:v>
                </c:pt>
              </c:numCache>
            </c:numRef>
          </c:val>
          <c:extLst>
            <c:ext xmlns:c16="http://schemas.microsoft.com/office/drawing/2014/chart" uri="{C3380CC4-5D6E-409C-BE32-E72D297353CC}">
              <c16:uniqueId val="{00000003-0B5D-4735-A998-F274EFBD957A}"/>
            </c:ext>
          </c:extLst>
        </c:ser>
        <c:ser>
          <c:idx val="4"/>
          <c:order val="4"/>
          <c:spPr>
            <a:solidFill>
              <a:schemeClr val="tx1">
                <a:lumMod val="65000"/>
                <a:lumOff val="35000"/>
              </a:schemeClr>
            </a:solidFill>
            <a:ln>
              <a:noFill/>
            </a:ln>
            <a:effectLst/>
          </c:spPr>
          <c:invertIfNegative val="0"/>
          <c:cat>
            <c:strRef>
              <c:f>'[积分数据.xlsx]0627'!$D$4:$E$4</c:f>
              <c:strCache>
                <c:ptCount val="2"/>
                <c:pt idx="0">
                  <c:v>会员数</c:v>
                </c:pt>
                <c:pt idx="1">
                  <c:v>积分余额</c:v>
                </c:pt>
              </c:strCache>
            </c:strRef>
          </c:cat>
          <c:val>
            <c:numRef>
              <c:f>'[积分数据.xlsx]0627'!$D$9:$E$9</c:f>
              <c:numCache>
                <c:formatCode>General</c:formatCode>
                <c:ptCount val="2"/>
                <c:pt idx="0">
                  <c:v>2333712</c:v>
                </c:pt>
                <c:pt idx="1">
                  <c:v>391871208</c:v>
                </c:pt>
              </c:numCache>
            </c:numRef>
          </c:val>
          <c:extLst>
            <c:ext xmlns:c16="http://schemas.microsoft.com/office/drawing/2014/chart" uri="{C3380CC4-5D6E-409C-BE32-E72D297353CC}">
              <c16:uniqueId val="{00000004-0B5D-4735-A998-F274EFBD957A}"/>
            </c:ext>
          </c:extLst>
        </c:ser>
        <c:ser>
          <c:idx val="5"/>
          <c:order val="5"/>
          <c:spPr>
            <a:solidFill>
              <a:schemeClr val="accent4">
                <a:lumMod val="20000"/>
                <a:lumOff val="80000"/>
              </a:schemeClr>
            </a:solidFill>
            <a:ln>
              <a:noFill/>
            </a:ln>
            <a:effectLst/>
          </c:spPr>
          <c:invertIfNegative val="0"/>
          <c:cat>
            <c:strRef>
              <c:f>'[积分数据.xlsx]0627'!$D$4:$E$4</c:f>
              <c:strCache>
                <c:ptCount val="2"/>
                <c:pt idx="0">
                  <c:v>会员数</c:v>
                </c:pt>
                <c:pt idx="1">
                  <c:v>积分余额</c:v>
                </c:pt>
              </c:strCache>
            </c:strRef>
          </c:cat>
          <c:val>
            <c:numRef>
              <c:f>'[积分数据.xlsx]0627'!$D$10:$E$10</c:f>
              <c:numCache>
                <c:formatCode>General</c:formatCode>
                <c:ptCount val="2"/>
                <c:pt idx="0">
                  <c:v>2333713</c:v>
                </c:pt>
                <c:pt idx="1">
                  <c:v>624028389</c:v>
                </c:pt>
              </c:numCache>
            </c:numRef>
          </c:val>
          <c:extLst>
            <c:ext xmlns:c16="http://schemas.microsoft.com/office/drawing/2014/chart" uri="{C3380CC4-5D6E-409C-BE32-E72D297353CC}">
              <c16:uniqueId val="{00000005-0B5D-4735-A998-F274EFBD957A}"/>
            </c:ext>
          </c:extLst>
        </c:ser>
        <c:ser>
          <c:idx val="6"/>
          <c:order val="6"/>
          <c:spPr>
            <a:solidFill>
              <a:schemeClr val="accent4">
                <a:lumMod val="60000"/>
                <a:lumOff val="40000"/>
              </a:schemeClr>
            </a:solidFill>
            <a:ln>
              <a:noFill/>
            </a:ln>
            <a:effectLst/>
          </c:spPr>
          <c:invertIfNegative val="0"/>
          <c:cat>
            <c:strRef>
              <c:f>'[积分数据.xlsx]0627'!$D$4:$E$4</c:f>
              <c:strCache>
                <c:ptCount val="2"/>
                <c:pt idx="0">
                  <c:v>会员数</c:v>
                </c:pt>
                <c:pt idx="1">
                  <c:v>积分余额</c:v>
                </c:pt>
              </c:strCache>
            </c:strRef>
          </c:cat>
          <c:val>
            <c:numRef>
              <c:f>'[积分数据.xlsx]0627'!$D$11:$E$11</c:f>
              <c:numCache>
                <c:formatCode>General</c:formatCode>
                <c:ptCount val="2"/>
                <c:pt idx="0">
                  <c:v>2333712</c:v>
                </c:pt>
                <c:pt idx="1">
                  <c:v>1053347771</c:v>
                </c:pt>
              </c:numCache>
            </c:numRef>
          </c:val>
          <c:extLst>
            <c:ext xmlns:c16="http://schemas.microsoft.com/office/drawing/2014/chart" uri="{C3380CC4-5D6E-409C-BE32-E72D297353CC}">
              <c16:uniqueId val="{00000006-0B5D-4735-A998-F274EFBD957A}"/>
            </c:ext>
          </c:extLst>
        </c:ser>
        <c:ser>
          <c:idx val="7"/>
          <c:order val="7"/>
          <c:spPr>
            <a:solidFill>
              <a:srgbClr val="FFC000"/>
            </a:solidFill>
            <a:ln>
              <a:noFill/>
            </a:ln>
            <a:effectLst/>
          </c:spPr>
          <c:invertIfNegative val="0"/>
          <c:cat>
            <c:strRef>
              <c:f>'[积分数据.xlsx]0627'!$D$4:$E$4</c:f>
              <c:strCache>
                <c:ptCount val="2"/>
                <c:pt idx="0">
                  <c:v>会员数</c:v>
                </c:pt>
                <c:pt idx="1">
                  <c:v>积分余额</c:v>
                </c:pt>
              </c:strCache>
            </c:strRef>
          </c:cat>
          <c:val>
            <c:numRef>
              <c:f>'[积分数据.xlsx]0627'!$D$12:$E$12</c:f>
              <c:numCache>
                <c:formatCode>General</c:formatCode>
                <c:ptCount val="2"/>
                <c:pt idx="0">
                  <c:v>2333713</c:v>
                </c:pt>
                <c:pt idx="1">
                  <c:v>1872355957</c:v>
                </c:pt>
              </c:numCache>
            </c:numRef>
          </c:val>
          <c:extLst>
            <c:ext xmlns:c16="http://schemas.microsoft.com/office/drawing/2014/chart" uri="{C3380CC4-5D6E-409C-BE32-E72D297353CC}">
              <c16:uniqueId val="{00000007-0B5D-4735-A998-F274EFBD957A}"/>
            </c:ext>
          </c:extLst>
        </c:ser>
        <c:ser>
          <c:idx val="8"/>
          <c:order val="8"/>
          <c:spPr>
            <a:solidFill>
              <a:srgbClr val="80BD01"/>
            </a:solidFill>
            <a:ln>
              <a:noFill/>
            </a:ln>
            <a:effectLst/>
          </c:spPr>
          <c:invertIfNegative val="0"/>
          <c:cat>
            <c:strRef>
              <c:f>'[积分数据.xlsx]0627'!$D$4:$E$4</c:f>
              <c:strCache>
                <c:ptCount val="2"/>
                <c:pt idx="0">
                  <c:v>会员数</c:v>
                </c:pt>
                <c:pt idx="1">
                  <c:v>积分余额</c:v>
                </c:pt>
              </c:strCache>
            </c:strRef>
          </c:cat>
          <c:val>
            <c:numRef>
              <c:f>'[积分数据.xlsx]0627'!$D$13:$E$13</c:f>
              <c:numCache>
                <c:formatCode>General</c:formatCode>
                <c:ptCount val="2"/>
                <c:pt idx="0">
                  <c:v>2333712</c:v>
                </c:pt>
                <c:pt idx="1">
                  <c:v>3644959976</c:v>
                </c:pt>
              </c:numCache>
            </c:numRef>
          </c:val>
          <c:extLst>
            <c:ext xmlns:c16="http://schemas.microsoft.com/office/drawing/2014/chart" uri="{C3380CC4-5D6E-409C-BE32-E72D297353CC}">
              <c16:uniqueId val="{00000008-0B5D-4735-A998-F274EFBD957A}"/>
            </c:ext>
          </c:extLst>
        </c:ser>
        <c:ser>
          <c:idx val="9"/>
          <c:order val="9"/>
          <c:spPr>
            <a:solidFill>
              <a:srgbClr val="11862D"/>
            </a:solidFill>
            <a:ln>
              <a:noFill/>
            </a:ln>
            <a:effectLst/>
          </c:spPr>
          <c:invertIfNegative val="0"/>
          <c:cat>
            <c:strRef>
              <c:f>'[积分数据.xlsx]0627'!$D$4:$E$4</c:f>
              <c:strCache>
                <c:ptCount val="2"/>
                <c:pt idx="0">
                  <c:v>会员数</c:v>
                </c:pt>
                <c:pt idx="1">
                  <c:v>积分余额</c:v>
                </c:pt>
              </c:strCache>
            </c:strRef>
          </c:cat>
          <c:val>
            <c:numRef>
              <c:f>'[积分数据.xlsx]0627'!$D$14:$E$14</c:f>
              <c:numCache>
                <c:formatCode>General</c:formatCode>
                <c:ptCount val="2"/>
                <c:pt idx="0">
                  <c:v>2333712</c:v>
                </c:pt>
                <c:pt idx="1">
                  <c:v>12122420441</c:v>
                </c:pt>
              </c:numCache>
            </c:numRef>
          </c:val>
          <c:extLst>
            <c:ext xmlns:c16="http://schemas.microsoft.com/office/drawing/2014/chart" uri="{C3380CC4-5D6E-409C-BE32-E72D297353CC}">
              <c16:uniqueId val="{00000009-0B5D-4735-A998-F274EFBD957A}"/>
            </c:ext>
          </c:extLst>
        </c:ser>
        <c:dLbls>
          <c:showLegendKey val="0"/>
          <c:showVal val="0"/>
          <c:showCatName val="0"/>
          <c:showSerName val="0"/>
          <c:showPercent val="0"/>
          <c:showBubbleSize val="0"/>
        </c:dLbls>
        <c:gapWidth val="150"/>
        <c:overlap val="100"/>
        <c:axId val="279513100"/>
        <c:axId val="975729255"/>
      </c:barChart>
      <c:catAx>
        <c:axId val="279513100"/>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lang="zh-CN"/>
          </a:p>
        </c:txPr>
        <c:crossAx val="975729255"/>
        <c:crosses val="autoZero"/>
        <c:auto val="1"/>
        <c:lblAlgn val="ctr"/>
        <c:lblOffset val="100"/>
        <c:noMultiLvlLbl val="0"/>
      </c:catAx>
      <c:valAx>
        <c:axId val="975729255"/>
        <c:scaling>
          <c:orientation val="minMax"/>
          <c:max val="1.1000000000000001"/>
          <c:min val="-0.1"/>
        </c:scaling>
        <c:delete val="0"/>
        <c:axPos val="l"/>
        <c:numFmt formatCode="0%" sourceLinked="1"/>
        <c:majorTickMark val="in"/>
        <c:minorTickMark val="in"/>
        <c:tickLblPos val="nextTo"/>
        <c:spPr>
          <a:noFill/>
          <a:ln>
            <a:solidFill>
              <a:schemeClr val="bg1">
                <a:lumMod val="65000"/>
              </a:schemeClr>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279513100"/>
        <c:crosses val="autoZero"/>
        <c:crossBetween val="between"/>
        <c:minorUnit val="0.1"/>
      </c:valAx>
      <c:spPr>
        <a:noFill/>
        <a:ln>
          <a:noFill/>
        </a:ln>
        <a:effectLst/>
      </c:spPr>
    </c:plotArea>
    <c:plotVisOnly val="1"/>
    <c:dispBlanksAs val="gap"/>
    <c:showDLblsOverMax val="0"/>
  </c:chart>
  <c:spPr>
    <a:noFill/>
    <a:ln w="9525" cap="flat" cmpd="sng" algn="ctr">
      <a:noFill/>
      <a:round/>
    </a:ln>
    <a:effectLst/>
  </c:spPr>
  <c:txPr>
    <a:bodyPr/>
    <a:lstStyle/>
    <a:p>
      <a:pPr>
        <a:defRPr lang="zh-CN"/>
      </a:pPr>
      <a:endParaRPr lang="zh-CN"/>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1200">
                <a:latin typeface="微软雅黑" panose="020B0503020204020204" charset="-122"/>
                <a:ea typeface="微软雅黑" panose="020B0503020204020204" charset="-122"/>
                <a:cs typeface="微软雅黑" panose="020B0503020204020204" charset="-122"/>
              </a:rPr>
              <a:t>未消费时长</a:t>
            </a:r>
            <a:r>
              <a:rPr lang="en-US" altLang="zh-CN" sz="1200">
                <a:latin typeface="微软雅黑" panose="020B0503020204020204" charset="-122"/>
                <a:ea typeface="微软雅黑" panose="020B0503020204020204" charset="-122"/>
                <a:cs typeface="微软雅黑" panose="020B0503020204020204" charset="-122"/>
              </a:rPr>
              <a:t>-</a:t>
            </a:r>
            <a:r>
              <a:rPr sz="1200">
                <a:latin typeface="微软雅黑" panose="020B0503020204020204" charset="-122"/>
                <a:ea typeface="微软雅黑" panose="020B0503020204020204" charset="-122"/>
                <a:cs typeface="微软雅黑" panose="020B0503020204020204" charset="-122"/>
              </a:rPr>
              <a:t>积分段人群   会员及积分分布图</a:t>
            </a:r>
            <a:endParaRPr lang="en-US" altLang="zh-CN" sz="1200">
              <a:latin typeface="微软雅黑" panose="020B0503020204020204" charset="-122"/>
              <a:ea typeface="微软雅黑" panose="020B0503020204020204" charset="-122"/>
              <a:cs typeface="微软雅黑" panose="020B0503020204020204" charset="-122"/>
            </a:endParaRPr>
          </a:p>
        </c:rich>
      </c:tx>
      <c:layout>
        <c:manualLayout>
          <c:xMode val="edge"/>
          <c:yMode val="edge"/>
          <c:x val="0.102221619583503"/>
          <c:y val="0.103827074203442"/>
        </c:manualLayout>
      </c:layout>
      <c:overlay val="0"/>
      <c:spPr>
        <a:noFill/>
        <a:ln>
          <a:noFill/>
        </a:ln>
        <a:effectLst/>
      </c:spPr>
      <c:txPr>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0.114153285879821"/>
          <c:y val="0.20998003992016001"/>
          <c:w val="0.782122165204436"/>
          <c:h val="0.54738522954091795"/>
        </c:manualLayout>
      </c:layout>
      <c:barChart>
        <c:barDir val="col"/>
        <c:grouping val="stacked"/>
        <c:varyColors val="0"/>
        <c:ser>
          <c:idx val="0"/>
          <c:order val="0"/>
          <c:tx>
            <c:strRef>
              <c:f>[积分数据.xlsx]PPT0626整理!$H$37</c:f>
              <c:strCache>
                <c:ptCount val="1"/>
                <c:pt idx="0">
                  <c:v>≥1000分会员人数</c:v>
                </c:pt>
              </c:strCache>
            </c:strRef>
          </c:tx>
          <c:spPr>
            <a:solidFill>
              <a:srgbClr val="11862D"/>
            </a:solidFill>
            <a:ln>
              <a:noFill/>
            </a:ln>
            <a:effectLst/>
          </c:spPr>
          <c:invertIfNegative val="0"/>
          <c:cat>
            <c:numRef>
              <c:f>[积分数据.xlsx]PPT0626整理!$I$36:$U$36</c:f>
              <c:numCache>
                <c:formatCode>General</c:formatCode>
                <c:ptCount val="13"/>
                <c:pt idx="0">
                  <c:v>1</c:v>
                </c:pt>
                <c:pt idx="1">
                  <c:v>2</c:v>
                </c:pt>
                <c:pt idx="2">
                  <c:v>3</c:v>
                </c:pt>
                <c:pt idx="3">
                  <c:v>4</c:v>
                </c:pt>
                <c:pt idx="4">
                  <c:v>5</c:v>
                </c:pt>
                <c:pt idx="5">
                  <c:v>6</c:v>
                </c:pt>
                <c:pt idx="6">
                  <c:v>7</c:v>
                </c:pt>
                <c:pt idx="7">
                  <c:v>8</c:v>
                </c:pt>
                <c:pt idx="8">
                  <c:v>9</c:v>
                </c:pt>
                <c:pt idx="9">
                  <c:v>10</c:v>
                </c:pt>
                <c:pt idx="10">
                  <c:v>11</c:v>
                </c:pt>
                <c:pt idx="11">
                  <c:v>12</c:v>
                </c:pt>
              </c:numCache>
            </c:numRef>
          </c:cat>
          <c:val>
            <c:numRef>
              <c:f>[积分数据.xlsx]PPT0626整理!$I$37:$U$37</c:f>
              <c:numCache>
                <c:formatCode>General</c:formatCode>
                <c:ptCount val="13"/>
                <c:pt idx="1">
                  <c:v>333784</c:v>
                </c:pt>
                <c:pt idx="4">
                  <c:v>166204</c:v>
                </c:pt>
                <c:pt idx="7">
                  <c:v>388980</c:v>
                </c:pt>
                <c:pt idx="10">
                  <c:v>4131431</c:v>
                </c:pt>
              </c:numCache>
            </c:numRef>
          </c:val>
          <c:extLst>
            <c:ext xmlns:c16="http://schemas.microsoft.com/office/drawing/2014/chart" uri="{C3380CC4-5D6E-409C-BE32-E72D297353CC}">
              <c16:uniqueId val="{00000000-0D3A-4BD5-B606-5353CB659B51}"/>
            </c:ext>
          </c:extLst>
        </c:ser>
        <c:ser>
          <c:idx val="1"/>
          <c:order val="1"/>
          <c:tx>
            <c:strRef>
              <c:f>[积分数据.xlsx]PPT0626整理!$H$38</c:f>
              <c:strCache>
                <c:ptCount val="1"/>
                <c:pt idx="0">
                  <c:v>＜1000分会员人数</c:v>
                </c:pt>
              </c:strCache>
            </c:strRef>
          </c:tx>
          <c:spPr>
            <a:solidFill>
              <a:srgbClr val="FFC000"/>
            </a:solidFill>
            <a:ln>
              <a:noFill/>
            </a:ln>
            <a:effectLst/>
          </c:spPr>
          <c:invertIfNegative val="0"/>
          <c:cat>
            <c:numRef>
              <c:f>[积分数据.xlsx]PPT0626整理!$I$36:$U$36</c:f>
              <c:numCache>
                <c:formatCode>General</c:formatCode>
                <c:ptCount val="13"/>
                <c:pt idx="0">
                  <c:v>1</c:v>
                </c:pt>
                <c:pt idx="1">
                  <c:v>2</c:v>
                </c:pt>
                <c:pt idx="2">
                  <c:v>3</c:v>
                </c:pt>
                <c:pt idx="3">
                  <c:v>4</c:v>
                </c:pt>
                <c:pt idx="4">
                  <c:v>5</c:v>
                </c:pt>
                <c:pt idx="5">
                  <c:v>6</c:v>
                </c:pt>
                <c:pt idx="6">
                  <c:v>7</c:v>
                </c:pt>
                <c:pt idx="7">
                  <c:v>8</c:v>
                </c:pt>
                <c:pt idx="8">
                  <c:v>9</c:v>
                </c:pt>
                <c:pt idx="9">
                  <c:v>10</c:v>
                </c:pt>
                <c:pt idx="10">
                  <c:v>11</c:v>
                </c:pt>
                <c:pt idx="11">
                  <c:v>12</c:v>
                </c:pt>
              </c:numCache>
            </c:numRef>
          </c:cat>
          <c:val>
            <c:numRef>
              <c:f>[积分数据.xlsx]PPT0626整理!$I$38:$U$38</c:f>
              <c:numCache>
                <c:formatCode>General</c:formatCode>
                <c:ptCount val="13"/>
                <c:pt idx="1">
                  <c:v>1546400</c:v>
                </c:pt>
                <c:pt idx="4">
                  <c:v>1328842</c:v>
                </c:pt>
                <c:pt idx="7">
                  <c:v>2602237</c:v>
                </c:pt>
                <c:pt idx="10">
                  <c:v>8278743</c:v>
                </c:pt>
              </c:numCache>
            </c:numRef>
          </c:val>
          <c:extLst>
            <c:ext xmlns:c16="http://schemas.microsoft.com/office/drawing/2014/chart" uri="{C3380CC4-5D6E-409C-BE32-E72D297353CC}">
              <c16:uniqueId val="{00000001-0D3A-4BD5-B606-5353CB659B51}"/>
            </c:ext>
          </c:extLst>
        </c:ser>
        <c:dLbls>
          <c:showLegendKey val="0"/>
          <c:showVal val="0"/>
          <c:showCatName val="0"/>
          <c:showSerName val="0"/>
          <c:showPercent val="0"/>
          <c:showBubbleSize val="0"/>
        </c:dLbls>
        <c:gapWidth val="10"/>
        <c:overlap val="100"/>
        <c:axId val="99284198"/>
        <c:axId val="180179462"/>
      </c:barChart>
      <c:barChart>
        <c:barDir val="col"/>
        <c:grouping val="stacked"/>
        <c:varyColors val="0"/>
        <c:ser>
          <c:idx val="2"/>
          <c:order val="2"/>
          <c:tx>
            <c:strRef>
              <c:f>[积分数据.xlsx]PPT0626整理!$H$39</c:f>
              <c:strCache>
                <c:ptCount val="1"/>
                <c:pt idx="0">
                  <c:v>≥1000分会员积分数</c:v>
                </c:pt>
              </c:strCache>
            </c:strRef>
          </c:tx>
          <c:spPr>
            <a:pattFill prst="ltUpDiag">
              <a:fgClr>
                <a:srgbClr val="11862D"/>
              </a:fgClr>
              <a:bgClr>
                <a:srgbClr val="FFFFFF"/>
              </a:bgClr>
            </a:pattFill>
            <a:ln>
              <a:noFill/>
            </a:ln>
            <a:effectLst/>
          </c:spPr>
          <c:invertIfNegative val="0"/>
          <c:cat>
            <c:numRef>
              <c:f>[积分数据.xlsx]PPT0626整理!$I$36:$U$36</c:f>
              <c:numCache>
                <c:formatCode>General</c:formatCode>
                <c:ptCount val="13"/>
                <c:pt idx="0">
                  <c:v>1</c:v>
                </c:pt>
                <c:pt idx="1">
                  <c:v>2</c:v>
                </c:pt>
                <c:pt idx="2">
                  <c:v>3</c:v>
                </c:pt>
                <c:pt idx="3">
                  <c:v>4</c:v>
                </c:pt>
                <c:pt idx="4">
                  <c:v>5</c:v>
                </c:pt>
                <c:pt idx="5">
                  <c:v>6</c:v>
                </c:pt>
                <c:pt idx="6">
                  <c:v>7</c:v>
                </c:pt>
                <c:pt idx="7">
                  <c:v>8</c:v>
                </c:pt>
                <c:pt idx="8">
                  <c:v>9</c:v>
                </c:pt>
                <c:pt idx="9">
                  <c:v>10</c:v>
                </c:pt>
                <c:pt idx="10">
                  <c:v>11</c:v>
                </c:pt>
                <c:pt idx="11">
                  <c:v>12</c:v>
                </c:pt>
              </c:numCache>
            </c:numRef>
          </c:cat>
          <c:val>
            <c:numRef>
              <c:f>[积分数据.xlsx]PPT0626整理!$I$39:$U$39</c:f>
              <c:numCache>
                <c:formatCode>General</c:formatCode>
                <c:ptCount val="13"/>
                <c:pt idx="2">
                  <c:v>981762370</c:v>
                </c:pt>
                <c:pt idx="5">
                  <c:v>377896238</c:v>
                </c:pt>
                <c:pt idx="8">
                  <c:v>941167036</c:v>
                </c:pt>
                <c:pt idx="11">
                  <c:v>14022588437</c:v>
                </c:pt>
              </c:numCache>
            </c:numRef>
          </c:val>
          <c:extLst>
            <c:ext xmlns:c16="http://schemas.microsoft.com/office/drawing/2014/chart" uri="{C3380CC4-5D6E-409C-BE32-E72D297353CC}">
              <c16:uniqueId val="{00000002-0D3A-4BD5-B606-5353CB659B51}"/>
            </c:ext>
          </c:extLst>
        </c:ser>
        <c:ser>
          <c:idx val="3"/>
          <c:order val="3"/>
          <c:tx>
            <c:strRef>
              <c:f>[积分数据.xlsx]PPT0626整理!$H$40</c:f>
              <c:strCache>
                <c:ptCount val="1"/>
                <c:pt idx="0">
                  <c:v>＜1000分会员积分数</c:v>
                </c:pt>
              </c:strCache>
            </c:strRef>
          </c:tx>
          <c:spPr>
            <a:pattFill prst="ltUpDiag">
              <a:fgClr>
                <a:srgbClr val="FFC000"/>
              </a:fgClr>
              <a:bgClr>
                <a:srgbClr val="FFFFFF"/>
              </a:bgClr>
            </a:pattFill>
            <a:ln>
              <a:noFill/>
            </a:ln>
            <a:effectLst/>
          </c:spPr>
          <c:invertIfNegative val="0"/>
          <c:cat>
            <c:numRef>
              <c:f>[积分数据.xlsx]PPT0626整理!$I$36:$U$36</c:f>
              <c:numCache>
                <c:formatCode>General</c:formatCode>
                <c:ptCount val="13"/>
                <c:pt idx="0">
                  <c:v>1</c:v>
                </c:pt>
                <c:pt idx="1">
                  <c:v>2</c:v>
                </c:pt>
                <c:pt idx="2">
                  <c:v>3</c:v>
                </c:pt>
                <c:pt idx="3">
                  <c:v>4</c:v>
                </c:pt>
                <c:pt idx="4">
                  <c:v>5</c:v>
                </c:pt>
                <c:pt idx="5">
                  <c:v>6</c:v>
                </c:pt>
                <c:pt idx="6">
                  <c:v>7</c:v>
                </c:pt>
                <c:pt idx="7">
                  <c:v>8</c:v>
                </c:pt>
                <c:pt idx="8">
                  <c:v>9</c:v>
                </c:pt>
                <c:pt idx="9">
                  <c:v>10</c:v>
                </c:pt>
                <c:pt idx="10">
                  <c:v>11</c:v>
                </c:pt>
                <c:pt idx="11">
                  <c:v>12</c:v>
                </c:pt>
              </c:numCache>
            </c:numRef>
          </c:cat>
          <c:val>
            <c:numRef>
              <c:f>[积分数据.xlsx]PPT0626整理!$I$40:$U$40</c:f>
              <c:numCache>
                <c:formatCode>General</c:formatCode>
                <c:ptCount val="13"/>
                <c:pt idx="2">
                  <c:v>382931083</c:v>
                </c:pt>
                <c:pt idx="5">
                  <c:v>326687570</c:v>
                </c:pt>
                <c:pt idx="8">
                  <c:v>650626468</c:v>
                </c:pt>
                <c:pt idx="11">
                  <c:v>2728894651</c:v>
                </c:pt>
              </c:numCache>
            </c:numRef>
          </c:val>
          <c:extLst>
            <c:ext xmlns:c16="http://schemas.microsoft.com/office/drawing/2014/chart" uri="{C3380CC4-5D6E-409C-BE32-E72D297353CC}">
              <c16:uniqueId val="{00000003-0D3A-4BD5-B606-5353CB659B51}"/>
            </c:ext>
          </c:extLst>
        </c:ser>
        <c:dLbls>
          <c:showLegendKey val="0"/>
          <c:showVal val="0"/>
          <c:showCatName val="0"/>
          <c:showSerName val="0"/>
          <c:showPercent val="0"/>
          <c:showBubbleSize val="0"/>
        </c:dLbls>
        <c:gapWidth val="10"/>
        <c:overlap val="100"/>
        <c:axId val="942229333"/>
        <c:axId val="887820582"/>
      </c:barChart>
      <c:catAx>
        <c:axId val="99284198"/>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bg1"/>
                </a:solidFill>
                <a:latin typeface="+mn-lt"/>
                <a:ea typeface="+mn-ea"/>
                <a:cs typeface="+mn-cs"/>
              </a:defRPr>
            </a:pPr>
            <a:endParaRPr lang="zh-CN"/>
          </a:p>
        </c:txPr>
        <c:crossAx val="180179462"/>
        <c:crosses val="autoZero"/>
        <c:auto val="1"/>
        <c:lblAlgn val="ctr"/>
        <c:lblOffset val="100"/>
        <c:noMultiLvlLbl val="0"/>
      </c:catAx>
      <c:valAx>
        <c:axId val="180179462"/>
        <c:scaling>
          <c:orientation val="minMax"/>
        </c:scaling>
        <c:delete val="0"/>
        <c:axPos val="l"/>
        <c:numFmt formatCode="General" sourceLinked="1"/>
        <c:majorTickMark val="in"/>
        <c:minorTickMark val="none"/>
        <c:tickLblPos val="nextTo"/>
        <c:spPr>
          <a:noFill/>
          <a:ln>
            <a:solidFill>
              <a:schemeClr val="tx1">
                <a:lumMod val="50000"/>
                <a:lumOff val="50000"/>
              </a:schemeClr>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99284198"/>
        <c:crosses val="autoZero"/>
        <c:crossBetween val="between"/>
        <c:dispUnits>
          <c:builtInUnit val="tenThousands"/>
          <c:dispUnitsLbl>
            <c:spPr>
              <a:noFill/>
              <a:ln>
                <a:noFill/>
              </a:ln>
              <a:effectLst/>
            </c:spPr>
            <c:txPr>
              <a:bodyPr rot="-5400000" spcFirstLastPara="0" vertOverflow="ellipsis" vert="horz" wrap="square" anchor="ctr" anchorCtr="1">
                <a:spAutoFit/>
              </a:bodyPr>
              <a:lstStyle/>
              <a:p>
                <a:pPr>
                  <a:defRPr lang="zh-CN" sz="1000" b="0" i="0" u="none" strike="noStrike" kern="1200" baseline="0">
                    <a:solidFill>
                      <a:schemeClr val="tx1">
                        <a:lumMod val="65000"/>
                        <a:lumOff val="35000"/>
                      </a:schemeClr>
                    </a:solidFill>
                    <a:latin typeface="+mn-lt"/>
                    <a:ea typeface="+mn-ea"/>
                    <a:cs typeface="+mn-cs"/>
                  </a:defRPr>
                </a:pPr>
                <a:endParaRPr lang="zh-CN"/>
              </a:p>
            </c:txPr>
          </c:dispUnitsLbl>
        </c:dispUnits>
      </c:valAx>
      <c:catAx>
        <c:axId val="942229333"/>
        <c:scaling>
          <c:orientation val="minMax"/>
        </c:scaling>
        <c:delete val="1"/>
        <c:axPos val="b"/>
        <c:numFmt formatCode="General" sourceLinked="1"/>
        <c:majorTickMark val="none"/>
        <c:minorTickMark val="none"/>
        <c:tickLblPos val="nextTo"/>
        <c:crossAx val="887820582"/>
        <c:crosses val="autoZero"/>
        <c:auto val="1"/>
        <c:lblAlgn val="ctr"/>
        <c:lblOffset val="100"/>
        <c:noMultiLvlLbl val="0"/>
      </c:catAx>
      <c:valAx>
        <c:axId val="887820582"/>
        <c:scaling>
          <c:orientation val="minMax"/>
        </c:scaling>
        <c:delete val="0"/>
        <c:axPos val="r"/>
        <c:numFmt formatCode="0_ " sourceLinked="0"/>
        <c:majorTickMark val="in"/>
        <c:minorTickMark val="none"/>
        <c:tickLblPos val="nextTo"/>
        <c:spPr>
          <a:noFill/>
          <a:ln>
            <a:solidFill>
              <a:schemeClr val="tx1">
                <a:lumMod val="50000"/>
                <a:lumOff val="50000"/>
              </a:schemeClr>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942229333"/>
        <c:crosses val="max"/>
        <c:crossBetween val="between"/>
        <c:dispUnits>
          <c:builtInUnit val="hundredMillions"/>
          <c:dispUnitsLbl>
            <c:spPr>
              <a:noFill/>
              <a:ln>
                <a:noFill/>
              </a:ln>
              <a:effectLst/>
            </c:spPr>
            <c:txPr>
              <a:bodyPr rot="-5400000" spcFirstLastPara="0" vertOverflow="ellipsis" vert="horz" wrap="square" anchor="ctr" anchorCtr="1">
                <a:spAutoFit/>
              </a:bodyPr>
              <a:lstStyle/>
              <a:p>
                <a:pPr>
                  <a:defRPr lang="zh-CN" sz="1000" b="0" i="0" u="none" strike="noStrike" kern="1200" baseline="0">
                    <a:solidFill>
                      <a:schemeClr val="tx1">
                        <a:lumMod val="65000"/>
                        <a:lumOff val="35000"/>
                      </a:schemeClr>
                    </a:solidFill>
                    <a:latin typeface="+mn-lt"/>
                    <a:ea typeface="+mn-ea"/>
                    <a:cs typeface="+mn-cs"/>
                  </a:defRPr>
                </a:pPr>
                <a:endParaRPr lang="zh-CN"/>
              </a:p>
            </c:txPr>
          </c:dispUnitsLbl>
        </c:dispUnits>
      </c:valAx>
      <c:spPr>
        <a:noFill/>
        <a:ln>
          <a:noFill/>
        </a:ln>
        <a:effectLst/>
      </c:spPr>
    </c:plotArea>
    <c:legend>
      <c:legendPos val="b"/>
      <c:layout>
        <c:manualLayout>
          <c:xMode val="edge"/>
          <c:yMode val="edge"/>
          <c:x val="0.16692462824613699"/>
          <c:y val="0.24045954851905799"/>
          <c:w val="0.47553614999357902"/>
          <c:h val="0.21457921168771901"/>
        </c:manualLayout>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w="9525" cap="flat" cmpd="sng" algn="ctr">
      <a:noFill/>
      <a:round/>
    </a:ln>
    <a:effectLst/>
  </c:spPr>
  <c:txPr>
    <a:bodyPr/>
    <a:lstStyle/>
    <a:p>
      <a:pPr>
        <a:defRPr lang="zh-CN"/>
      </a:pPr>
      <a:endParaRPr lang="zh-CN"/>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t>活跃会员人数</a:t>
            </a:r>
          </a:p>
        </c:rich>
      </c:tx>
      <c:layout>
        <c:manualLayout>
          <c:xMode val="edge"/>
          <c:yMode val="edge"/>
          <c:x val="0.39337175792507201"/>
          <c:y val="4.7958681751106701E-2"/>
        </c:manualLayout>
      </c:layout>
      <c:overlay val="0"/>
      <c:spPr>
        <a:noFill/>
        <a:ln>
          <a:noFill/>
        </a:ln>
        <a:effectLst/>
      </c:spPr>
      <c:txPr>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7.88154491124788E-2"/>
          <c:y val="0.14377880184331801"/>
          <c:w val="0.83915796985103897"/>
          <c:h val="0.68689400921659005"/>
        </c:manualLayout>
      </c:layout>
      <c:lineChart>
        <c:grouping val="standard"/>
        <c:varyColors val="0"/>
        <c:ser>
          <c:idx val="1"/>
          <c:order val="1"/>
          <c:tx>
            <c:strRef>
              <c:f>'[服务前后对比  7月10日 彭卫.xlsx]Sheet4'!$C$1</c:f>
              <c:strCache>
                <c:ptCount val="1"/>
                <c:pt idx="0">
                  <c:v>大店</c:v>
                </c:pt>
              </c:strCache>
            </c:strRef>
          </c:tx>
          <c:spPr>
            <a:ln w="28575" cap="rnd">
              <a:solidFill>
                <a:schemeClr val="accent2"/>
              </a:solidFill>
              <a:round/>
            </a:ln>
            <a:effectLst/>
          </c:spPr>
          <c:marker>
            <c:symbol val="none"/>
          </c:marker>
          <c:trendline>
            <c:spPr>
              <a:ln w="19050" cap="rnd">
                <a:solidFill>
                  <a:schemeClr val="accent2"/>
                </a:solidFill>
                <a:prstDash val="sysDot"/>
              </a:ln>
              <a:effectLst/>
            </c:spPr>
            <c:trendlineType val="linear"/>
            <c:dispRSqr val="0"/>
            <c:dispEq val="0"/>
          </c:trendline>
          <c:cat>
            <c:numRef>
              <c:f>'[服务前后对比  7月10日 彭卫.xlsx]Sheet4'!$A$2:$A$26</c:f>
              <c:numCache>
                <c:formatCode>General</c:formatCode>
                <c:ptCount val="25"/>
                <c:pt idx="0">
                  <c:v>-12</c:v>
                </c:pt>
                <c:pt idx="1">
                  <c:v>-11</c:v>
                </c:pt>
                <c:pt idx="2">
                  <c:v>-10</c:v>
                </c:pt>
                <c:pt idx="3">
                  <c:v>-9</c:v>
                </c:pt>
                <c:pt idx="4">
                  <c:v>-8</c:v>
                </c:pt>
                <c:pt idx="5">
                  <c:v>-7</c:v>
                </c:pt>
                <c:pt idx="6">
                  <c:v>-6</c:v>
                </c:pt>
                <c:pt idx="7">
                  <c:v>-5</c:v>
                </c:pt>
                <c:pt idx="8">
                  <c:v>-4</c:v>
                </c:pt>
                <c:pt idx="9">
                  <c:v>-3</c:v>
                </c:pt>
                <c:pt idx="10">
                  <c:v>-2</c:v>
                </c:pt>
                <c:pt idx="11">
                  <c:v>-1</c:v>
                </c:pt>
                <c:pt idx="12">
                  <c:v>1</c:v>
                </c:pt>
                <c:pt idx="13">
                  <c:v>2</c:v>
                </c:pt>
                <c:pt idx="14">
                  <c:v>3</c:v>
                </c:pt>
                <c:pt idx="15">
                  <c:v>4</c:v>
                </c:pt>
                <c:pt idx="16">
                  <c:v>5</c:v>
                </c:pt>
                <c:pt idx="17">
                  <c:v>6</c:v>
                </c:pt>
                <c:pt idx="18">
                  <c:v>7</c:v>
                </c:pt>
                <c:pt idx="19">
                  <c:v>8</c:v>
                </c:pt>
                <c:pt idx="20">
                  <c:v>9</c:v>
                </c:pt>
                <c:pt idx="21">
                  <c:v>10</c:v>
                </c:pt>
                <c:pt idx="22">
                  <c:v>11</c:v>
                </c:pt>
                <c:pt idx="23">
                  <c:v>12</c:v>
                </c:pt>
              </c:numCache>
            </c:numRef>
          </c:cat>
          <c:val>
            <c:numRef>
              <c:f>'[服务前后对比  7月10日 彭卫.xlsx]Sheet4'!$C$2:$C$26</c:f>
              <c:numCache>
                <c:formatCode>#,##0.00</c:formatCode>
                <c:ptCount val="25"/>
                <c:pt idx="0">
                  <c:v>5225.9782599999999</c:v>
                </c:pt>
                <c:pt idx="1">
                  <c:v>5211.4565210000001</c:v>
                </c:pt>
                <c:pt idx="2">
                  <c:v>5245.869565</c:v>
                </c:pt>
                <c:pt idx="3">
                  <c:v>5177.0217389999998</c:v>
                </c:pt>
                <c:pt idx="4">
                  <c:v>5221.5434779999996</c:v>
                </c:pt>
                <c:pt idx="5">
                  <c:v>5356.2826080000004</c:v>
                </c:pt>
                <c:pt idx="6">
                  <c:v>5311.4347820000003</c:v>
                </c:pt>
                <c:pt idx="7">
                  <c:v>5270.2608689999997</c:v>
                </c:pt>
                <c:pt idx="8">
                  <c:v>5224.5</c:v>
                </c:pt>
                <c:pt idx="9">
                  <c:v>5272.7173910000001</c:v>
                </c:pt>
                <c:pt idx="10">
                  <c:v>5320.9347820000003</c:v>
                </c:pt>
                <c:pt idx="11">
                  <c:v>5400.2826080000004</c:v>
                </c:pt>
                <c:pt idx="12">
                  <c:v>5440.7391299999999</c:v>
                </c:pt>
                <c:pt idx="13">
                  <c:v>5426.1304339999997</c:v>
                </c:pt>
                <c:pt idx="14">
                  <c:v>5533.7608689999997</c:v>
                </c:pt>
                <c:pt idx="15">
                  <c:v>5421.2826080000004</c:v>
                </c:pt>
                <c:pt idx="16">
                  <c:v>5430.2173910000001</c:v>
                </c:pt>
                <c:pt idx="17">
                  <c:v>5559.7826080000004</c:v>
                </c:pt>
                <c:pt idx="18">
                  <c:v>5536.8222219999998</c:v>
                </c:pt>
                <c:pt idx="19">
                  <c:v>5398.1025639999998</c:v>
                </c:pt>
                <c:pt idx="20">
                  <c:v>5486.1388880000004</c:v>
                </c:pt>
                <c:pt idx="21">
                  <c:v>5476.2647049999996</c:v>
                </c:pt>
                <c:pt idx="22">
                  <c:v>5632.7878780000001</c:v>
                </c:pt>
                <c:pt idx="23">
                  <c:v>5411.3666659999999</c:v>
                </c:pt>
                <c:pt idx="24">
                  <c:v>5479.4496635833302</c:v>
                </c:pt>
              </c:numCache>
            </c:numRef>
          </c:val>
          <c:smooth val="0"/>
          <c:extLst>
            <c:ext xmlns:c16="http://schemas.microsoft.com/office/drawing/2014/chart" uri="{C3380CC4-5D6E-409C-BE32-E72D297353CC}">
              <c16:uniqueId val="{00000001-8E24-44F0-A546-A24ECD82B937}"/>
            </c:ext>
          </c:extLst>
        </c:ser>
        <c:dLbls>
          <c:showLegendKey val="0"/>
          <c:showVal val="0"/>
          <c:showCatName val="0"/>
          <c:showSerName val="0"/>
          <c:showPercent val="0"/>
          <c:showBubbleSize val="0"/>
        </c:dLbls>
        <c:marker val="1"/>
        <c:smooth val="0"/>
        <c:axId val="248014420"/>
        <c:axId val="139058074"/>
      </c:lineChart>
      <c:lineChart>
        <c:grouping val="standard"/>
        <c:varyColors val="0"/>
        <c:ser>
          <c:idx val="0"/>
          <c:order val="0"/>
          <c:tx>
            <c:strRef>
              <c:f>'[服务前后对比  7月10日 彭卫.xlsx]Sheet4'!$B$1</c:f>
              <c:strCache>
                <c:ptCount val="1"/>
                <c:pt idx="0">
                  <c:v>中店</c:v>
                </c:pt>
              </c:strCache>
            </c:strRef>
          </c:tx>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numRef>
              <c:f>'[服务前后对比  7月10日 彭卫.xlsx]Sheet4'!$A$2:$A$26</c:f>
              <c:numCache>
                <c:formatCode>General</c:formatCode>
                <c:ptCount val="25"/>
                <c:pt idx="0">
                  <c:v>-12</c:v>
                </c:pt>
                <c:pt idx="1">
                  <c:v>-11</c:v>
                </c:pt>
                <c:pt idx="2">
                  <c:v>-10</c:v>
                </c:pt>
                <c:pt idx="3">
                  <c:v>-9</c:v>
                </c:pt>
                <c:pt idx="4">
                  <c:v>-8</c:v>
                </c:pt>
                <c:pt idx="5">
                  <c:v>-7</c:v>
                </c:pt>
                <c:pt idx="6">
                  <c:v>-6</c:v>
                </c:pt>
                <c:pt idx="7">
                  <c:v>-5</c:v>
                </c:pt>
                <c:pt idx="8">
                  <c:v>-4</c:v>
                </c:pt>
                <c:pt idx="9">
                  <c:v>-3</c:v>
                </c:pt>
                <c:pt idx="10">
                  <c:v>-2</c:v>
                </c:pt>
                <c:pt idx="11">
                  <c:v>-1</c:v>
                </c:pt>
                <c:pt idx="12">
                  <c:v>1</c:v>
                </c:pt>
                <c:pt idx="13">
                  <c:v>2</c:v>
                </c:pt>
                <c:pt idx="14">
                  <c:v>3</c:v>
                </c:pt>
                <c:pt idx="15">
                  <c:v>4</c:v>
                </c:pt>
                <c:pt idx="16">
                  <c:v>5</c:v>
                </c:pt>
                <c:pt idx="17">
                  <c:v>6</c:v>
                </c:pt>
                <c:pt idx="18">
                  <c:v>7</c:v>
                </c:pt>
                <c:pt idx="19">
                  <c:v>8</c:v>
                </c:pt>
                <c:pt idx="20">
                  <c:v>9</c:v>
                </c:pt>
                <c:pt idx="21">
                  <c:v>10</c:v>
                </c:pt>
                <c:pt idx="22">
                  <c:v>11</c:v>
                </c:pt>
                <c:pt idx="23">
                  <c:v>12</c:v>
                </c:pt>
              </c:numCache>
            </c:numRef>
          </c:cat>
          <c:val>
            <c:numRef>
              <c:f>'[服务前后对比  7月10日 彭卫.xlsx]Sheet4'!$B$2:$B$26</c:f>
              <c:numCache>
                <c:formatCode>#,##0.00</c:formatCode>
                <c:ptCount val="25"/>
                <c:pt idx="0">
                  <c:v>1991.017241</c:v>
                </c:pt>
                <c:pt idx="1">
                  <c:v>2003.7586200000001</c:v>
                </c:pt>
                <c:pt idx="2">
                  <c:v>2019.9827580000001</c:v>
                </c:pt>
                <c:pt idx="3">
                  <c:v>2061.7586200000001</c:v>
                </c:pt>
                <c:pt idx="4">
                  <c:v>2006.172413</c:v>
                </c:pt>
                <c:pt idx="5">
                  <c:v>2040.793103</c:v>
                </c:pt>
                <c:pt idx="6">
                  <c:v>2057.4482750000002</c:v>
                </c:pt>
                <c:pt idx="7">
                  <c:v>2021.2241369999999</c:v>
                </c:pt>
                <c:pt idx="8">
                  <c:v>2042.5862059999999</c:v>
                </c:pt>
                <c:pt idx="9">
                  <c:v>2057.1551720000002</c:v>
                </c:pt>
                <c:pt idx="10">
                  <c:v>2067.8965509999998</c:v>
                </c:pt>
                <c:pt idx="11">
                  <c:v>2100.9655170000001</c:v>
                </c:pt>
                <c:pt idx="12">
                  <c:v>2126.6206889999999</c:v>
                </c:pt>
                <c:pt idx="13">
                  <c:v>2131.1896550000001</c:v>
                </c:pt>
                <c:pt idx="14">
                  <c:v>2148.1379310000002</c:v>
                </c:pt>
                <c:pt idx="15">
                  <c:v>2180.275862</c:v>
                </c:pt>
                <c:pt idx="16">
                  <c:v>2178.8793099999998</c:v>
                </c:pt>
                <c:pt idx="17">
                  <c:v>2198.0689649999999</c:v>
                </c:pt>
                <c:pt idx="18">
                  <c:v>2256.5454540000001</c:v>
                </c:pt>
                <c:pt idx="19">
                  <c:v>2211.1764699999999</c:v>
                </c:pt>
                <c:pt idx="20">
                  <c:v>2264.8372089999998</c:v>
                </c:pt>
                <c:pt idx="21">
                  <c:v>2309.638888</c:v>
                </c:pt>
                <c:pt idx="22">
                  <c:v>2376.625</c:v>
                </c:pt>
                <c:pt idx="23">
                  <c:v>2312.5714280000002</c:v>
                </c:pt>
                <c:pt idx="24">
                  <c:v>2224.5472384166701</c:v>
                </c:pt>
              </c:numCache>
            </c:numRef>
          </c:val>
          <c:smooth val="0"/>
          <c:extLst>
            <c:ext xmlns:c16="http://schemas.microsoft.com/office/drawing/2014/chart" uri="{C3380CC4-5D6E-409C-BE32-E72D297353CC}">
              <c16:uniqueId val="{00000003-8E24-44F0-A546-A24ECD82B937}"/>
            </c:ext>
          </c:extLst>
        </c:ser>
        <c:dLbls>
          <c:showLegendKey val="0"/>
          <c:showVal val="0"/>
          <c:showCatName val="0"/>
          <c:showSerName val="0"/>
          <c:showPercent val="0"/>
          <c:showBubbleSize val="0"/>
        </c:dLbls>
        <c:marker val="1"/>
        <c:smooth val="0"/>
        <c:axId val="747016557"/>
        <c:axId val="242471863"/>
      </c:lineChart>
      <c:catAx>
        <c:axId val="248014420"/>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39058074"/>
        <c:crosses val="autoZero"/>
        <c:auto val="1"/>
        <c:lblAlgn val="ctr"/>
        <c:lblOffset val="100"/>
        <c:noMultiLvlLbl val="0"/>
      </c:catAx>
      <c:valAx>
        <c:axId val="139058074"/>
        <c:scaling>
          <c:orientation val="minMax"/>
          <c:max val="5700"/>
          <c:min val="4800"/>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248014420"/>
        <c:crosses val="autoZero"/>
        <c:crossBetween val="between"/>
        <c:majorUnit val="300"/>
      </c:valAx>
      <c:catAx>
        <c:axId val="747016557"/>
        <c:scaling>
          <c:orientation val="minMax"/>
        </c:scaling>
        <c:delete val="1"/>
        <c:axPos val="b"/>
        <c:numFmt formatCode="General" sourceLinked="1"/>
        <c:majorTickMark val="none"/>
        <c:minorTickMark val="none"/>
        <c:tickLblPos val="nextTo"/>
        <c:crossAx val="242471863"/>
        <c:crosses val="autoZero"/>
        <c:auto val="1"/>
        <c:lblAlgn val="ctr"/>
        <c:lblOffset val="100"/>
        <c:noMultiLvlLbl val="0"/>
      </c:catAx>
      <c:valAx>
        <c:axId val="242471863"/>
        <c:scaling>
          <c:orientation val="minMax"/>
          <c:min val="1900"/>
        </c:scaling>
        <c:delete val="0"/>
        <c:axPos val="r"/>
        <c:numFmt formatCode="#,##0.00"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747016557"/>
        <c:crosses val="max"/>
        <c:crossBetween val="between"/>
        <c:majorUnit val="200"/>
      </c:valAx>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t>建档前后会员贡献对比</a:t>
            </a:r>
          </a:p>
        </c:rich>
      </c:tx>
      <c:overlay val="0"/>
      <c:spPr>
        <a:noFill/>
        <a:ln>
          <a:noFill/>
        </a:ln>
        <a:effectLst/>
      </c:spPr>
      <c:txPr>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0.133405338682302"/>
          <c:y val="8.3903328773369798E-2"/>
          <c:w val="0.86196574602684795"/>
          <c:h val="0.56224350205198403"/>
        </c:manualLayout>
      </c:layout>
      <c:lineChart>
        <c:grouping val="standard"/>
        <c:varyColors val="0"/>
        <c:ser>
          <c:idx val="0"/>
          <c:order val="0"/>
          <c:tx>
            <c:strRef>
              <c:f>'[建档会员——建档前后分析 7月10日.xlsx]总'!$D$1</c:f>
              <c:strCache>
                <c:ptCount val="1"/>
                <c:pt idx="0">
                  <c:v>月人均消费金额</c:v>
                </c:pt>
              </c:strCache>
            </c:strRef>
          </c:tx>
          <c:spPr>
            <a:ln w="28575" cap="rnd">
              <a:solidFill>
                <a:schemeClr val="accent1"/>
              </a:solidFill>
              <a:round/>
            </a:ln>
            <a:effectLst/>
          </c:spPr>
          <c:marker>
            <c:symbol val="none"/>
          </c:marker>
          <c:cat>
            <c:numRef>
              <c:f>'[建档会员——建档前后分析 7月10日.xlsx]总'!$A$2:$A$25</c:f>
              <c:numCache>
                <c:formatCode>General</c:formatCode>
                <c:ptCount val="24"/>
                <c:pt idx="0">
                  <c:v>-12</c:v>
                </c:pt>
                <c:pt idx="1">
                  <c:v>-11</c:v>
                </c:pt>
                <c:pt idx="2">
                  <c:v>-10</c:v>
                </c:pt>
                <c:pt idx="3">
                  <c:v>-9</c:v>
                </c:pt>
                <c:pt idx="4">
                  <c:v>-8</c:v>
                </c:pt>
                <c:pt idx="5">
                  <c:v>-7</c:v>
                </c:pt>
                <c:pt idx="6">
                  <c:v>-6</c:v>
                </c:pt>
                <c:pt idx="7">
                  <c:v>-5</c:v>
                </c:pt>
                <c:pt idx="8">
                  <c:v>-4</c:v>
                </c:pt>
                <c:pt idx="9">
                  <c:v>-3</c:v>
                </c:pt>
                <c:pt idx="10">
                  <c:v>-2</c:v>
                </c:pt>
                <c:pt idx="11">
                  <c:v>-1</c:v>
                </c:pt>
                <c:pt idx="12">
                  <c:v>1</c:v>
                </c:pt>
                <c:pt idx="13">
                  <c:v>2</c:v>
                </c:pt>
                <c:pt idx="14">
                  <c:v>3</c:v>
                </c:pt>
                <c:pt idx="15">
                  <c:v>4</c:v>
                </c:pt>
                <c:pt idx="16">
                  <c:v>5</c:v>
                </c:pt>
                <c:pt idx="17">
                  <c:v>6</c:v>
                </c:pt>
                <c:pt idx="18">
                  <c:v>7</c:v>
                </c:pt>
                <c:pt idx="19">
                  <c:v>8</c:v>
                </c:pt>
                <c:pt idx="20">
                  <c:v>9</c:v>
                </c:pt>
                <c:pt idx="21">
                  <c:v>10</c:v>
                </c:pt>
                <c:pt idx="22">
                  <c:v>11</c:v>
                </c:pt>
                <c:pt idx="23">
                  <c:v>12</c:v>
                </c:pt>
              </c:numCache>
            </c:numRef>
          </c:cat>
          <c:val>
            <c:numRef>
              <c:f>'[建档会员——建档前后分析 7月10日.xlsx]总'!$D$2:$D$25</c:f>
              <c:numCache>
                <c:formatCode>0.0_ </c:formatCode>
                <c:ptCount val="24"/>
                <c:pt idx="0">
                  <c:v>231.57180482306001</c:v>
                </c:pt>
                <c:pt idx="1">
                  <c:v>237.127710966725</c:v>
                </c:pt>
                <c:pt idx="2">
                  <c:v>233.169929519558</c:v>
                </c:pt>
                <c:pt idx="3">
                  <c:v>234.20173769600899</c:v>
                </c:pt>
                <c:pt idx="4">
                  <c:v>239.16055354808901</c:v>
                </c:pt>
                <c:pt idx="5">
                  <c:v>238.295201635805</c:v>
                </c:pt>
                <c:pt idx="6">
                  <c:v>239.743555729984</c:v>
                </c:pt>
                <c:pt idx="7">
                  <c:v>238.24491829588499</c:v>
                </c:pt>
                <c:pt idx="8">
                  <c:v>239.25049513132799</c:v>
                </c:pt>
                <c:pt idx="9">
                  <c:v>245.61019456346099</c:v>
                </c:pt>
                <c:pt idx="10">
                  <c:v>244.350456478496</c:v>
                </c:pt>
                <c:pt idx="11">
                  <c:v>244.151229298728</c:v>
                </c:pt>
                <c:pt idx="12">
                  <c:v>288.28972207470298</c:v>
                </c:pt>
                <c:pt idx="13">
                  <c:v>251.56169253812601</c:v>
                </c:pt>
                <c:pt idx="14">
                  <c:v>252.100526864893</c:v>
                </c:pt>
                <c:pt idx="15">
                  <c:v>252.53669420463399</c:v>
                </c:pt>
                <c:pt idx="16">
                  <c:v>253.771990017561</c:v>
                </c:pt>
                <c:pt idx="17">
                  <c:v>256.16601563705501</c:v>
                </c:pt>
                <c:pt idx="18">
                  <c:v>257.04504280472798</c:v>
                </c:pt>
                <c:pt idx="19">
                  <c:v>255.41833989145101</c:v>
                </c:pt>
                <c:pt idx="20">
                  <c:v>262.621276697864</c:v>
                </c:pt>
                <c:pt idx="21">
                  <c:v>265.57600171151398</c:v>
                </c:pt>
                <c:pt idx="22">
                  <c:v>265.47264975783798</c:v>
                </c:pt>
                <c:pt idx="23">
                  <c:v>273.50395408600298</c:v>
                </c:pt>
              </c:numCache>
            </c:numRef>
          </c:val>
          <c:smooth val="0"/>
          <c:extLst>
            <c:ext xmlns:c16="http://schemas.microsoft.com/office/drawing/2014/chart" uri="{C3380CC4-5D6E-409C-BE32-E72D297353CC}">
              <c16:uniqueId val="{00000000-AB7B-48B5-9A29-53DBEE943BFF}"/>
            </c:ext>
          </c:extLst>
        </c:ser>
        <c:ser>
          <c:idx val="1"/>
          <c:order val="1"/>
          <c:tx>
            <c:strRef>
              <c:f>'[建档会员——建档前后分析 7月10日.xlsx]总'!$E$1</c:f>
              <c:strCache>
                <c:ptCount val="1"/>
                <c:pt idx="0">
                  <c:v>月人均销售毛利</c:v>
                </c:pt>
              </c:strCache>
            </c:strRef>
          </c:tx>
          <c:spPr>
            <a:ln w="28575" cap="rnd">
              <a:solidFill>
                <a:schemeClr val="accent2"/>
              </a:solidFill>
              <a:round/>
            </a:ln>
            <a:effectLst/>
          </c:spPr>
          <c:marker>
            <c:symbol val="none"/>
          </c:marker>
          <c:cat>
            <c:numRef>
              <c:f>'[建档会员——建档前后分析 7月10日.xlsx]总'!$A$2:$A$25</c:f>
              <c:numCache>
                <c:formatCode>General</c:formatCode>
                <c:ptCount val="24"/>
                <c:pt idx="0">
                  <c:v>-12</c:v>
                </c:pt>
                <c:pt idx="1">
                  <c:v>-11</c:v>
                </c:pt>
                <c:pt idx="2">
                  <c:v>-10</c:v>
                </c:pt>
                <c:pt idx="3">
                  <c:v>-9</c:v>
                </c:pt>
                <c:pt idx="4">
                  <c:v>-8</c:v>
                </c:pt>
                <c:pt idx="5">
                  <c:v>-7</c:v>
                </c:pt>
                <c:pt idx="6">
                  <c:v>-6</c:v>
                </c:pt>
                <c:pt idx="7">
                  <c:v>-5</c:v>
                </c:pt>
                <c:pt idx="8">
                  <c:v>-4</c:v>
                </c:pt>
                <c:pt idx="9">
                  <c:v>-3</c:v>
                </c:pt>
                <c:pt idx="10">
                  <c:v>-2</c:v>
                </c:pt>
                <c:pt idx="11">
                  <c:v>-1</c:v>
                </c:pt>
                <c:pt idx="12">
                  <c:v>1</c:v>
                </c:pt>
                <c:pt idx="13">
                  <c:v>2</c:v>
                </c:pt>
                <c:pt idx="14">
                  <c:v>3</c:v>
                </c:pt>
                <c:pt idx="15">
                  <c:v>4</c:v>
                </c:pt>
                <c:pt idx="16">
                  <c:v>5</c:v>
                </c:pt>
                <c:pt idx="17">
                  <c:v>6</c:v>
                </c:pt>
                <c:pt idx="18">
                  <c:v>7</c:v>
                </c:pt>
                <c:pt idx="19">
                  <c:v>8</c:v>
                </c:pt>
                <c:pt idx="20">
                  <c:v>9</c:v>
                </c:pt>
                <c:pt idx="21">
                  <c:v>10</c:v>
                </c:pt>
                <c:pt idx="22">
                  <c:v>11</c:v>
                </c:pt>
                <c:pt idx="23">
                  <c:v>12</c:v>
                </c:pt>
              </c:numCache>
            </c:numRef>
          </c:cat>
          <c:val>
            <c:numRef>
              <c:f>'[建档会员——建档前后分析 7月10日.xlsx]总'!$E$2:$E$25</c:f>
              <c:numCache>
                <c:formatCode>0.0_ </c:formatCode>
                <c:ptCount val="24"/>
                <c:pt idx="0">
                  <c:v>78.832819650549496</c:v>
                </c:pt>
                <c:pt idx="1">
                  <c:v>80.202037716085798</c:v>
                </c:pt>
                <c:pt idx="2">
                  <c:v>79.105129339441604</c:v>
                </c:pt>
                <c:pt idx="3">
                  <c:v>79.384702356000602</c:v>
                </c:pt>
                <c:pt idx="4">
                  <c:v>79.365093734143102</c:v>
                </c:pt>
                <c:pt idx="5">
                  <c:v>79.475509201408599</c:v>
                </c:pt>
                <c:pt idx="6">
                  <c:v>79.938877868729904</c:v>
                </c:pt>
                <c:pt idx="7">
                  <c:v>78.750827348993198</c:v>
                </c:pt>
                <c:pt idx="8">
                  <c:v>78.689255912471694</c:v>
                </c:pt>
                <c:pt idx="9">
                  <c:v>80.736118402753306</c:v>
                </c:pt>
                <c:pt idx="10">
                  <c:v>80.673006276150602</c:v>
                </c:pt>
                <c:pt idx="11">
                  <c:v>79.492992937506202</c:v>
                </c:pt>
                <c:pt idx="12">
                  <c:v>101.35528394153199</c:v>
                </c:pt>
                <c:pt idx="13">
                  <c:v>82.621579735157894</c:v>
                </c:pt>
                <c:pt idx="14">
                  <c:v>83.052767616811906</c:v>
                </c:pt>
                <c:pt idx="15">
                  <c:v>83.956415101821605</c:v>
                </c:pt>
                <c:pt idx="16">
                  <c:v>83.470501062944805</c:v>
                </c:pt>
                <c:pt idx="17">
                  <c:v>84.528338501105907</c:v>
                </c:pt>
                <c:pt idx="18">
                  <c:v>84.845995166268693</c:v>
                </c:pt>
                <c:pt idx="19">
                  <c:v>86.530688426051498</c:v>
                </c:pt>
                <c:pt idx="20">
                  <c:v>87.743618350531904</c:v>
                </c:pt>
                <c:pt idx="21">
                  <c:v>89.236599771797998</c:v>
                </c:pt>
                <c:pt idx="22">
                  <c:v>90.299149273515098</c:v>
                </c:pt>
                <c:pt idx="23">
                  <c:v>91.230456741476701</c:v>
                </c:pt>
              </c:numCache>
            </c:numRef>
          </c:val>
          <c:smooth val="0"/>
          <c:extLst>
            <c:ext xmlns:c16="http://schemas.microsoft.com/office/drawing/2014/chart" uri="{C3380CC4-5D6E-409C-BE32-E72D297353CC}">
              <c16:uniqueId val="{00000001-AB7B-48B5-9A29-53DBEE943BFF}"/>
            </c:ext>
          </c:extLst>
        </c:ser>
        <c:dLbls>
          <c:showLegendKey val="0"/>
          <c:showVal val="0"/>
          <c:showCatName val="0"/>
          <c:showSerName val="0"/>
          <c:showPercent val="0"/>
          <c:showBubbleSize val="0"/>
        </c:dLbls>
        <c:smooth val="0"/>
        <c:axId val="354449836"/>
        <c:axId val="966149257"/>
      </c:lineChart>
      <c:catAx>
        <c:axId val="354449836"/>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1000" b="0" i="0" u="none" strike="noStrike" kern="1200" baseline="0">
                <a:solidFill>
                  <a:schemeClr val="tx1">
                    <a:lumMod val="65000"/>
                    <a:lumOff val="35000"/>
                  </a:schemeClr>
                </a:solidFill>
                <a:latin typeface="+mn-lt"/>
                <a:ea typeface="+mn-ea"/>
                <a:cs typeface="+mn-cs"/>
              </a:defRPr>
            </a:pPr>
            <a:endParaRPr lang="zh-CN"/>
          </a:p>
        </c:txPr>
        <c:crossAx val="966149257"/>
        <c:crosses val="autoZero"/>
        <c:auto val="1"/>
        <c:lblAlgn val="ctr"/>
        <c:lblOffset val="100"/>
        <c:noMultiLvlLbl val="0"/>
      </c:catAx>
      <c:valAx>
        <c:axId val="966149257"/>
        <c:scaling>
          <c:orientation val="minMax"/>
        </c:scaling>
        <c:delete val="0"/>
        <c:axPos val="l"/>
        <c:majorGridlines>
          <c:spPr>
            <a:ln w="9525" cap="flat" cmpd="sng" algn="ctr">
              <a:solidFill>
                <a:schemeClr val="tx1">
                  <a:lumMod val="15000"/>
                  <a:lumOff val="85000"/>
                </a:schemeClr>
              </a:solidFill>
              <a:round/>
            </a:ln>
            <a:effectLst/>
          </c:spPr>
        </c:majorGridlines>
        <c:numFmt formatCode="0.0_ "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354449836"/>
        <c:crosses val="autoZero"/>
        <c:crossBetween val="between"/>
      </c:valAx>
      <c:spPr>
        <a:noFill/>
        <a:ln>
          <a:noFill/>
        </a:ln>
        <a:effectLst/>
      </c:spPr>
    </c:plotArea>
    <c:legend>
      <c:legendPos val="b"/>
      <c:legendEntry>
        <c:idx val="0"/>
        <c:txPr>
          <a:bodyPr rot="0" spcFirstLastPara="0" vertOverflow="ellipsis" vert="horz" wrap="square" anchor="ctr" anchorCtr="1"/>
          <a:lstStyle/>
          <a:p>
            <a:pPr>
              <a:defRPr lang="zh-CN" sz="1200"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0" vertOverflow="ellipsis" vert="horz" wrap="square" anchor="ctr" anchorCtr="1"/>
          <a:lstStyle/>
          <a:p>
            <a:pPr>
              <a:defRPr lang="zh-CN" sz="1200"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0" vertOverflow="ellipsis" vert="horz" wrap="square" anchor="ctr" anchorCtr="1"/>
        <a:lstStyle/>
        <a:p>
          <a:pPr>
            <a:defRPr lang="zh-CN" sz="12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t>建档前后到店及消费频次对比</a:t>
            </a:r>
          </a:p>
        </c:rich>
      </c:tx>
      <c:overlay val="0"/>
      <c:spPr>
        <a:noFill/>
        <a:ln>
          <a:noFill/>
        </a:ln>
        <a:effectLst/>
      </c:spPr>
      <c:txPr>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manualLayout>
          <c:layoutTarget val="inner"/>
          <c:xMode val="edge"/>
          <c:yMode val="edge"/>
          <c:x val="9.2254548382018894E-2"/>
          <c:y val="3.5441101478837299E-2"/>
          <c:w val="0.90265293761356702"/>
          <c:h val="0.66037390029325505"/>
        </c:manualLayout>
      </c:layout>
      <c:lineChart>
        <c:grouping val="standard"/>
        <c:varyColors val="0"/>
        <c:ser>
          <c:idx val="0"/>
          <c:order val="0"/>
          <c:tx>
            <c:strRef>
              <c:f>'[建档会员——建档前后分析 7月10日.xlsx]总'!$B$1</c:f>
              <c:strCache>
                <c:ptCount val="1"/>
                <c:pt idx="0">
                  <c:v>月人均到店次数</c:v>
                </c:pt>
              </c:strCache>
            </c:strRef>
          </c:tx>
          <c:spPr>
            <a:ln w="28575" cap="rnd">
              <a:solidFill>
                <a:schemeClr val="accent1"/>
              </a:solidFill>
              <a:round/>
            </a:ln>
            <a:effectLst/>
          </c:spPr>
          <c:marker>
            <c:symbol val="none"/>
          </c:marker>
          <c:cat>
            <c:numRef>
              <c:f>'[建档会员——建档前后分析 7月10日.xlsx]总'!$A$2:$A$25</c:f>
              <c:numCache>
                <c:formatCode>General</c:formatCode>
                <c:ptCount val="24"/>
                <c:pt idx="0">
                  <c:v>-12</c:v>
                </c:pt>
                <c:pt idx="1">
                  <c:v>-11</c:v>
                </c:pt>
                <c:pt idx="2">
                  <c:v>-10</c:v>
                </c:pt>
                <c:pt idx="3">
                  <c:v>-9</c:v>
                </c:pt>
                <c:pt idx="4">
                  <c:v>-8</c:v>
                </c:pt>
                <c:pt idx="5">
                  <c:v>-7</c:v>
                </c:pt>
                <c:pt idx="6">
                  <c:v>-6</c:v>
                </c:pt>
                <c:pt idx="7">
                  <c:v>-5</c:v>
                </c:pt>
                <c:pt idx="8">
                  <c:v>-4</c:v>
                </c:pt>
                <c:pt idx="9">
                  <c:v>-3</c:v>
                </c:pt>
                <c:pt idx="10">
                  <c:v>-2</c:v>
                </c:pt>
                <c:pt idx="11">
                  <c:v>-1</c:v>
                </c:pt>
                <c:pt idx="12">
                  <c:v>1</c:v>
                </c:pt>
                <c:pt idx="13">
                  <c:v>2</c:v>
                </c:pt>
                <c:pt idx="14">
                  <c:v>3</c:v>
                </c:pt>
                <c:pt idx="15">
                  <c:v>4</c:v>
                </c:pt>
                <c:pt idx="16">
                  <c:v>5</c:v>
                </c:pt>
                <c:pt idx="17">
                  <c:v>6</c:v>
                </c:pt>
                <c:pt idx="18">
                  <c:v>7</c:v>
                </c:pt>
                <c:pt idx="19">
                  <c:v>8</c:v>
                </c:pt>
                <c:pt idx="20">
                  <c:v>9</c:v>
                </c:pt>
                <c:pt idx="21">
                  <c:v>10</c:v>
                </c:pt>
                <c:pt idx="22">
                  <c:v>11</c:v>
                </c:pt>
                <c:pt idx="23">
                  <c:v>12</c:v>
                </c:pt>
              </c:numCache>
            </c:numRef>
          </c:cat>
          <c:val>
            <c:numRef>
              <c:f>'[建档会员——建档前后分析 7月10日.xlsx]总'!$B$2:$B$25</c:f>
              <c:numCache>
                <c:formatCode>0.00_);[Red]\(0.00\)</c:formatCode>
                <c:ptCount val="24"/>
                <c:pt idx="0">
                  <c:v>2.2595670000000001</c:v>
                </c:pt>
                <c:pt idx="1">
                  <c:v>2.2790970000000002</c:v>
                </c:pt>
                <c:pt idx="2">
                  <c:v>2.2657799999999999</c:v>
                </c:pt>
                <c:pt idx="3">
                  <c:v>2.268545</c:v>
                </c:pt>
                <c:pt idx="4">
                  <c:v>2.2808009999999999</c:v>
                </c:pt>
                <c:pt idx="5">
                  <c:v>2.279325</c:v>
                </c:pt>
                <c:pt idx="6">
                  <c:v>2.285469</c:v>
                </c:pt>
                <c:pt idx="7">
                  <c:v>2.277644</c:v>
                </c:pt>
                <c:pt idx="8">
                  <c:v>2.2648450000000002</c:v>
                </c:pt>
                <c:pt idx="9">
                  <c:v>2.2904010000000001</c:v>
                </c:pt>
                <c:pt idx="10">
                  <c:v>2.3265359999999999</c:v>
                </c:pt>
                <c:pt idx="11">
                  <c:v>2.3164530000000001</c:v>
                </c:pt>
                <c:pt idx="12">
                  <c:v>3.0118879999999999</c:v>
                </c:pt>
                <c:pt idx="13">
                  <c:v>2.6744750000000002</c:v>
                </c:pt>
                <c:pt idx="14">
                  <c:v>2.6302880000000002</c:v>
                </c:pt>
                <c:pt idx="15">
                  <c:v>2.5967959999999999</c:v>
                </c:pt>
                <c:pt idx="16">
                  <c:v>2.6130610000000001</c:v>
                </c:pt>
                <c:pt idx="17">
                  <c:v>2.6363889999999999</c:v>
                </c:pt>
                <c:pt idx="18">
                  <c:v>2.6479539999999999</c:v>
                </c:pt>
                <c:pt idx="19">
                  <c:v>2.6602290000000002</c:v>
                </c:pt>
                <c:pt idx="20">
                  <c:v>2.6521569999999999</c:v>
                </c:pt>
                <c:pt idx="21">
                  <c:v>2.686172</c:v>
                </c:pt>
                <c:pt idx="22">
                  <c:v>2.6352359999999999</c:v>
                </c:pt>
                <c:pt idx="23">
                  <c:v>2.638341</c:v>
                </c:pt>
              </c:numCache>
            </c:numRef>
          </c:val>
          <c:smooth val="0"/>
          <c:extLst>
            <c:ext xmlns:c16="http://schemas.microsoft.com/office/drawing/2014/chart" uri="{C3380CC4-5D6E-409C-BE32-E72D297353CC}">
              <c16:uniqueId val="{00000000-9576-46A8-91C0-0B91F5308D0B}"/>
            </c:ext>
          </c:extLst>
        </c:ser>
        <c:ser>
          <c:idx val="1"/>
          <c:order val="1"/>
          <c:tx>
            <c:strRef>
              <c:f>'[建档会员——建档前后分析 7月10日.xlsx]总'!$C$1</c:f>
              <c:strCache>
                <c:ptCount val="1"/>
                <c:pt idx="0">
                  <c:v>月人均消费次数</c:v>
                </c:pt>
              </c:strCache>
            </c:strRef>
          </c:tx>
          <c:spPr>
            <a:ln w="28575" cap="rnd">
              <a:solidFill>
                <a:schemeClr val="accent2"/>
              </a:solidFill>
              <a:round/>
            </a:ln>
            <a:effectLst/>
          </c:spPr>
          <c:marker>
            <c:symbol val="none"/>
          </c:marker>
          <c:cat>
            <c:numRef>
              <c:f>'[建档会员——建档前后分析 7月10日.xlsx]总'!$A$2:$A$25</c:f>
              <c:numCache>
                <c:formatCode>General</c:formatCode>
                <c:ptCount val="24"/>
                <c:pt idx="0">
                  <c:v>-12</c:v>
                </c:pt>
                <c:pt idx="1">
                  <c:v>-11</c:v>
                </c:pt>
                <c:pt idx="2">
                  <c:v>-10</c:v>
                </c:pt>
                <c:pt idx="3">
                  <c:v>-9</c:v>
                </c:pt>
                <c:pt idx="4">
                  <c:v>-8</c:v>
                </c:pt>
                <c:pt idx="5">
                  <c:v>-7</c:v>
                </c:pt>
                <c:pt idx="6">
                  <c:v>-6</c:v>
                </c:pt>
                <c:pt idx="7">
                  <c:v>-5</c:v>
                </c:pt>
                <c:pt idx="8">
                  <c:v>-4</c:v>
                </c:pt>
                <c:pt idx="9">
                  <c:v>-3</c:v>
                </c:pt>
                <c:pt idx="10">
                  <c:v>-2</c:v>
                </c:pt>
                <c:pt idx="11">
                  <c:v>-1</c:v>
                </c:pt>
                <c:pt idx="12">
                  <c:v>1</c:v>
                </c:pt>
                <c:pt idx="13">
                  <c:v>2</c:v>
                </c:pt>
                <c:pt idx="14">
                  <c:v>3</c:v>
                </c:pt>
                <c:pt idx="15">
                  <c:v>4</c:v>
                </c:pt>
                <c:pt idx="16">
                  <c:v>5</c:v>
                </c:pt>
                <c:pt idx="17">
                  <c:v>6</c:v>
                </c:pt>
                <c:pt idx="18">
                  <c:v>7</c:v>
                </c:pt>
                <c:pt idx="19">
                  <c:v>8</c:v>
                </c:pt>
                <c:pt idx="20">
                  <c:v>9</c:v>
                </c:pt>
                <c:pt idx="21">
                  <c:v>10</c:v>
                </c:pt>
                <c:pt idx="22">
                  <c:v>11</c:v>
                </c:pt>
                <c:pt idx="23">
                  <c:v>12</c:v>
                </c:pt>
              </c:numCache>
            </c:numRef>
          </c:cat>
          <c:val>
            <c:numRef>
              <c:f>'[建档会员——建档前后分析 7月10日.xlsx]总'!$C$2:$C$25</c:f>
              <c:numCache>
                <c:formatCode>0.00_);[Red]\(0.00\)</c:formatCode>
                <c:ptCount val="24"/>
                <c:pt idx="0">
                  <c:v>2.259563</c:v>
                </c:pt>
                <c:pt idx="1">
                  <c:v>2.2788179999999998</c:v>
                </c:pt>
                <c:pt idx="2">
                  <c:v>2.2644950000000001</c:v>
                </c:pt>
                <c:pt idx="3">
                  <c:v>2.2664309999999999</c:v>
                </c:pt>
                <c:pt idx="4">
                  <c:v>2.2783850000000001</c:v>
                </c:pt>
                <c:pt idx="5">
                  <c:v>2.2777059999999998</c:v>
                </c:pt>
                <c:pt idx="6">
                  <c:v>2.283531</c:v>
                </c:pt>
                <c:pt idx="7">
                  <c:v>2.2751450000000002</c:v>
                </c:pt>
                <c:pt idx="8">
                  <c:v>2.2601779999999998</c:v>
                </c:pt>
                <c:pt idx="9">
                  <c:v>2.2791839999999999</c:v>
                </c:pt>
                <c:pt idx="10">
                  <c:v>2.2943910000000001</c:v>
                </c:pt>
                <c:pt idx="11">
                  <c:v>2.2733840000000001</c:v>
                </c:pt>
                <c:pt idx="12">
                  <c:v>2.3377949999999998</c:v>
                </c:pt>
                <c:pt idx="13">
                  <c:v>2.293453</c:v>
                </c:pt>
                <c:pt idx="14">
                  <c:v>2.2888389999999998</c:v>
                </c:pt>
                <c:pt idx="15">
                  <c:v>2.2729590000000002</c:v>
                </c:pt>
                <c:pt idx="16">
                  <c:v>2.282686</c:v>
                </c:pt>
                <c:pt idx="17">
                  <c:v>2.2920410000000002</c:v>
                </c:pt>
                <c:pt idx="18">
                  <c:v>2.2819479999999999</c:v>
                </c:pt>
                <c:pt idx="19">
                  <c:v>2.3036910000000002</c:v>
                </c:pt>
                <c:pt idx="20">
                  <c:v>2.3014610000000002</c:v>
                </c:pt>
                <c:pt idx="21">
                  <c:v>2.2995429999999999</c:v>
                </c:pt>
                <c:pt idx="22">
                  <c:v>2.2570039999999998</c:v>
                </c:pt>
                <c:pt idx="23">
                  <c:v>2.2535500000000002</c:v>
                </c:pt>
              </c:numCache>
            </c:numRef>
          </c:val>
          <c:smooth val="0"/>
          <c:extLst>
            <c:ext xmlns:c16="http://schemas.microsoft.com/office/drawing/2014/chart" uri="{C3380CC4-5D6E-409C-BE32-E72D297353CC}">
              <c16:uniqueId val="{00000001-9576-46A8-91C0-0B91F5308D0B}"/>
            </c:ext>
          </c:extLst>
        </c:ser>
        <c:dLbls>
          <c:showLegendKey val="0"/>
          <c:showVal val="0"/>
          <c:showCatName val="0"/>
          <c:showSerName val="0"/>
          <c:showPercent val="0"/>
          <c:showBubbleSize val="0"/>
        </c:dLbls>
        <c:smooth val="0"/>
        <c:axId val="800183840"/>
        <c:axId val="355417515"/>
      </c:lineChart>
      <c:catAx>
        <c:axId val="800183840"/>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1000" b="0" i="0" u="none" strike="noStrike" kern="1200" baseline="0">
                <a:solidFill>
                  <a:schemeClr val="tx1">
                    <a:lumMod val="65000"/>
                    <a:lumOff val="35000"/>
                  </a:schemeClr>
                </a:solidFill>
                <a:latin typeface="+mn-lt"/>
                <a:ea typeface="+mn-ea"/>
                <a:cs typeface="+mn-cs"/>
              </a:defRPr>
            </a:pPr>
            <a:endParaRPr lang="zh-CN"/>
          </a:p>
        </c:txPr>
        <c:crossAx val="355417515"/>
        <c:crosses val="autoZero"/>
        <c:auto val="1"/>
        <c:lblAlgn val="ctr"/>
        <c:lblOffset val="100"/>
        <c:noMultiLvlLbl val="0"/>
      </c:catAx>
      <c:valAx>
        <c:axId val="355417515"/>
        <c:scaling>
          <c:orientation val="minMax"/>
          <c:min val="2"/>
        </c:scaling>
        <c:delete val="0"/>
        <c:axPos val="l"/>
        <c:majorGridlines>
          <c:spPr>
            <a:ln w="9525" cap="flat" cmpd="sng" algn="ctr">
              <a:solidFill>
                <a:schemeClr val="tx1">
                  <a:lumMod val="15000"/>
                  <a:lumOff val="85000"/>
                </a:schemeClr>
              </a:solidFill>
              <a:round/>
            </a:ln>
            <a:effectLst/>
          </c:spPr>
        </c:majorGridlines>
        <c:numFmt formatCode="0.00_);[Red]\(0.00\)"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00183840"/>
        <c:crosses val="autoZero"/>
        <c:crossBetween val="between"/>
      </c:valAx>
      <c:spPr>
        <a:noFill/>
        <a:ln>
          <a:noFill/>
        </a:ln>
        <a:effectLst/>
      </c:spPr>
    </c:plotArea>
    <c:legend>
      <c:legendPos val="b"/>
      <c:legendEntry>
        <c:idx val="0"/>
        <c:txPr>
          <a:bodyPr rot="0" spcFirstLastPara="0" vertOverflow="ellipsis" vert="horz" wrap="square" anchor="ctr" anchorCtr="1"/>
          <a:lstStyle/>
          <a:p>
            <a:pPr>
              <a:defRPr lang="zh-CN" sz="1200"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0" vertOverflow="ellipsis" vert="horz" wrap="square" anchor="ctr" anchorCtr="1"/>
          <a:lstStyle/>
          <a:p>
            <a:pPr>
              <a:defRPr lang="zh-CN" sz="1200"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0" vertOverflow="ellipsis" vert="horz" wrap="square" anchor="ctr" anchorCtr="1"/>
        <a:lstStyle/>
        <a:p>
          <a:pPr>
            <a:defRPr lang="zh-CN" sz="12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r>
              <a:rPr lang="zh-CN" altLang="zh-CN" sz="1200" b="1" i="0" baseline="0" dirty="0">
                <a:solidFill>
                  <a:schemeClr val="tx1"/>
                </a:solidFill>
                <a:effectLst/>
                <a:latin typeface="微软雅黑" panose="020B0503020204020204" charset="-122"/>
                <a:ea typeface="微软雅黑" panose="020B0503020204020204" charset="-122"/>
              </a:rPr>
              <a:t>年新增会员</a:t>
            </a:r>
            <a:r>
              <a:rPr lang="zh-CN" altLang="en-US" sz="1200" b="1" i="0" baseline="0" dirty="0">
                <a:solidFill>
                  <a:schemeClr val="tx1"/>
                </a:solidFill>
                <a:effectLst/>
                <a:latin typeface="微软雅黑" panose="020B0503020204020204" charset="-122"/>
                <a:ea typeface="微软雅黑" panose="020B0503020204020204" charset="-122"/>
              </a:rPr>
              <a:t>消费人数与</a:t>
            </a:r>
            <a:r>
              <a:rPr lang="zh-CN" altLang="zh-CN" sz="1200" b="1" i="0" baseline="0" dirty="0">
                <a:solidFill>
                  <a:schemeClr val="tx1"/>
                </a:solidFill>
                <a:effectLst/>
                <a:latin typeface="微软雅黑" panose="020B0503020204020204" charset="-122"/>
                <a:ea typeface="微软雅黑" panose="020B0503020204020204" charset="-122"/>
              </a:rPr>
              <a:t>销售</a:t>
            </a:r>
            <a:r>
              <a:rPr lang="zh-CN" altLang="en-US" sz="1200" b="1" i="0" baseline="0" dirty="0">
                <a:solidFill>
                  <a:schemeClr val="tx1"/>
                </a:solidFill>
                <a:effectLst/>
                <a:latin typeface="微软雅黑" panose="020B0503020204020204" charset="-122"/>
                <a:ea typeface="微软雅黑" panose="020B0503020204020204" charset="-122"/>
              </a:rPr>
              <a:t>额</a:t>
            </a:r>
            <a:endParaRPr lang="zh-CN" altLang="zh-CN" sz="1200" b="1" dirty="0">
              <a:solidFill>
                <a:schemeClr val="tx1"/>
              </a:solidFill>
              <a:effectLst/>
              <a:latin typeface="微软雅黑" panose="020B0503020204020204" charset="-122"/>
              <a:ea typeface="微软雅黑" panose="020B0503020204020204" charset="-122"/>
            </a:endParaRPr>
          </a:p>
        </c:rich>
      </c:tx>
      <c:overlay val="0"/>
      <c:spPr>
        <a:noFill/>
        <a:ln w="25400">
          <a:noFill/>
        </a:ln>
        <a:effectLst/>
      </c:spPr>
      <c:txPr>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endParaRPr lang="zh-CN"/>
        </a:p>
      </c:txPr>
    </c:title>
    <c:autoTitleDeleted val="0"/>
    <c:plotArea>
      <c:layout/>
      <c:barChart>
        <c:barDir val="col"/>
        <c:grouping val="clustered"/>
        <c:varyColors val="0"/>
        <c:ser>
          <c:idx val="0"/>
          <c:order val="1"/>
          <c:tx>
            <c:strRef>
              <c:f>顾客分析!$G$27</c:f>
              <c:strCache>
                <c:ptCount val="1"/>
                <c:pt idx="0">
                  <c:v>消费会员数</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顾客分析!$E$28:$E$30</c:f>
              <c:numCache>
                <c:formatCode>General</c:formatCode>
                <c:ptCount val="3"/>
                <c:pt idx="0">
                  <c:v>2016</c:v>
                </c:pt>
                <c:pt idx="1">
                  <c:v>2017</c:v>
                </c:pt>
                <c:pt idx="2">
                  <c:v>2018</c:v>
                </c:pt>
              </c:numCache>
            </c:numRef>
          </c:cat>
          <c:val>
            <c:numRef>
              <c:f>顾客分析!$G$28:$G$30</c:f>
              <c:numCache>
                <c:formatCode>#,##0</c:formatCode>
                <c:ptCount val="3"/>
                <c:pt idx="0">
                  <c:v>2988209</c:v>
                </c:pt>
                <c:pt idx="1">
                  <c:v>3222811</c:v>
                </c:pt>
                <c:pt idx="2">
                  <c:v>4445950</c:v>
                </c:pt>
              </c:numCache>
            </c:numRef>
          </c:val>
          <c:extLst>
            <c:ext xmlns:c16="http://schemas.microsoft.com/office/drawing/2014/chart" uri="{C3380CC4-5D6E-409C-BE32-E72D297353CC}">
              <c16:uniqueId val="{00000000-BBE5-44B8-8876-CFF73370CF96}"/>
            </c:ext>
          </c:extLst>
        </c:ser>
        <c:dLbls>
          <c:showLegendKey val="0"/>
          <c:showVal val="0"/>
          <c:showCatName val="0"/>
          <c:showSerName val="0"/>
          <c:showPercent val="0"/>
          <c:showBubbleSize val="0"/>
        </c:dLbls>
        <c:gapWidth val="120"/>
        <c:axId val="1224842608"/>
        <c:axId val="1224843152"/>
      </c:barChart>
      <c:lineChart>
        <c:grouping val="standard"/>
        <c:varyColors val="0"/>
        <c:ser>
          <c:idx val="3"/>
          <c:order val="0"/>
          <c:tx>
            <c:strRef>
              <c:f>顾客分析!$F$27</c:f>
              <c:strCache>
                <c:ptCount val="1"/>
                <c:pt idx="0">
                  <c:v>销售额</c:v>
                </c:pt>
              </c:strCache>
            </c:strRef>
          </c:tx>
          <c:spPr>
            <a:ln w="19050" cap="rnd" cmpd="sng" algn="ctr">
              <a:solidFill>
                <a:srgbClr val="029E42"/>
              </a:solidFill>
              <a:prstDash val="solid"/>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tx1"/>
                    </a:solidFill>
                    <a:latin typeface="+mn-lt"/>
                    <a:ea typeface="+mn-ea"/>
                    <a:cs typeface="+mn-cs"/>
                  </a:defRPr>
                </a:pPr>
                <a:endParaRPr lang="zh-C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顾客分析!$E$28:$E$30</c:f>
              <c:numCache>
                <c:formatCode>General</c:formatCode>
                <c:ptCount val="3"/>
                <c:pt idx="0">
                  <c:v>2016</c:v>
                </c:pt>
                <c:pt idx="1">
                  <c:v>2017</c:v>
                </c:pt>
                <c:pt idx="2">
                  <c:v>2018</c:v>
                </c:pt>
              </c:numCache>
            </c:numRef>
          </c:cat>
          <c:val>
            <c:numRef>
              <c:f>顾客分析!$F$28:$F$30</c:f>
              <c:numCache>
                <c:formatCode>#,##0_ </c:formatCode>
                <c:ptCount val="3"/>
                <c:pt idx="0">
                  <c:v>815001401.71000004</c:v>
                </c:pt>
                <c:pt idx="1">
                  <c:v>879281743.02999997</c:v>
                </c:pt>
                <c:pt idx="2">
                  <c:v>1111681683.46</c:v>
                </c:pt>
              </c:numCache>
            </c:numRef>
          </c:val>
          <c:smooth val="0"/>
          <c:extLst>
            <c:ext xmlns:c16="http://schemas.microsoft.com/office/drawing/2014/chart" uri="{C3380CC4-5D6E-409C-BE32-E72D297353CC}">
              <c16:uniqueId val="{00000001-BBE5-44B8-8876-CFF73370CF96}"/>
            </c:ext>
          </c:extLst>
        </c:ser>
        <c:dLbls>
          <c:showLegendKey val="0"/>
          <c:showVal val="0"/>
          <c:showCatName val="0"/>
          <c:showSerName val="0"/>
          <c:showPercent val="0"/>
          <c:showBubbleSize val="0"/>
        </c:dLbls>
        <c:marker val="1"/>
        <c:smooth val="0"/>
        <c:axId val="1224843696"/>
        <c:axId val="1224854032"/>
      </c:lineChart>
      <c:catAx>
        <c:axId val="12248436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24854032"/>
        <c:crosses val="autoZero"/>
        <c:auto val="1"/>
        <c:lblAlgn val="ctr"/>
        <c:lblOffset val="100"/>
        <c:noMultiLvlLbl val="0"/>
      </c:catAx>
      <c:valAx>
        <c:axId val="1224854032"/>
        <c:scaling>
          <c:orientation val="minMax"/>
        </c:scaling>
        <c:delete val="0"/>
        <c:axPos val="l"/>
        <c:majorGridlines>
          <c:spPr>
            <a:ln w="9525" cap="flat" cmpd="sng" algn="ctr">
              <a:solidFill>
                <a:schemeClr val="tx1">
                  <a:lumMod val="15000"/>
                  <a:lumOff val="85000"/>
                </a:schemeClr>
              </a:solidFill>
              <a:prstDash val="solid"/>
              <a:round/>
            </a:ln>
            <a:effectLst/>
          </c:spPr>
        </c:majorGridlines>
        <c:numFmt formatCode="#,##0_ "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24843696"/>
        <c:crosses val="autoZero"/>
        <c:crossBetween val="between"/>
      </c:valAx>
      <c:catAx>
        <c:axId val="1224842608"/>
        <c:scaling>
          <c:orientation val="minMax"/>
        </c:scaling>
        <c:delete val="1"/>
        <c:axPos val="b"/>
        <c:numFmt formatCode="General" sourceLinked="1"/>
        <c:majorTickMark val="out"/>
        <c:minorTickMark val="none"/>
        <c:tickLblPos val="nextTo"/>
        <c:crossAx val="1224843152"/>
        <c:crosses val="autoZero"/>
        <c:auto val="1"/>
        <c:lblAlgn val="ctr"/>
        <c:lblOffset val="100"/>
        <c:noMultiLvlLbl val="0"/>
      </c:catAx>
      <c:valAx>
        <c:axId val="1224843152"/>
        <c:scaling>
          <c:orientation val="minMax"/>
        </c:scaling>
        <c:delete val="0"/>
        <c:axPos val="r"/>
        <c:numFmt formatCode="#,##0"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lang="zh-CN" sz="1000" b="0" i="0" u="none" strike="noStrike" kern="1200" baseline="0">
                <a:solidFill>
                  <a:schemeClr val="tx1"/>
                </a:solidFill>
                <a:latin typeface="+mn-lt"/>
                <a:ea typeface="+mn-ea"/>
                <a:cs typeface="+mn-cs"/>
              </a:defRPr>
            </a:pPr>
            <a:endParaRPr lang="zh-CN"/>
          </a:p>
        </c:txPr>
        <c:crossAx val="1224842608"/>
        <c:crosses val="max"/>
        <c:crossBetween val="between"/>
      </c:valAx>
      <c:spPr>
        <a:noFill/>
        <a:ln w="25400">
          <a:noFill/>
        </a:ln>
        <a:effectLst/>
      </c:spPr>
    </c:plotArea>
    <c:legend>
      <c:legendPos val="b"/>
      <c:overlay val="0"/>
      <c:spPr>
        <a:noFill/>
        <a:ln w="25400">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微软雅黑" panose="020B0503020204020204" charset="-122"/>
              <a:ea typeface="微软雅黑" panose="020B0503020204020204" charset="-122"/>
              <a:cs typeface="+mn-cs"/>
            </a:defRPr>
          </a:pPr>
          <a:endParaRPr lang="zh-CN"/>
        </a:p>
      </c:txPr>
    </c:legend>
    <c:plotVisOnly val="1"/>
    <c:dispBlanksAs val="gap"/>
    <c:showDLblsOverMax val="0"/>
  </c:chart>
  <c:spPr>
    <a:solidFill>
      <a:schemeClr val="bg1"/>
    </a:solidFill>
    <a:ln w="9525" cap="flat" cmpd="sng" algn="ctr">
      <a:solidFill>
        <a:schemeClr val="bg1">
          <a:lumMod val="65000"/>
        </a:schemeClr>
      </a:solidFill>
      <a:prstDash val="solid"/>
      <a:round/>
    </a:ln>
    <a:effectLst/>
  </c:spPr>
  <c:txPr>
    <a:bodyPr/>
    <a:lstStyle/>
    <a:p>
      <a:pPr>
        <a:defRPr lang="zh-CN"/>
      </a:pPr>
      <a:endParaRPr lang="zh-CN"/>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600" b="1" i="0" u="none" strike="noStrike" kern="1200" baseline="0">
                <a:solidFill>
                  <a:schemeClr val="tx2"/>
                </a:solidFill>
                <a:latin typeface="+mn-lt"/>
                <a:ea typeface="+mn-ea"/>
                <a:cs typeface="+mn-cs"/>
              </a:defRPr>
            </a:pPr>
            <a:r>
              <a:t>建档会员维系情况</a:t>
            </a:r>
          </a:p>
        </c:rich>
      </c:tx>
      <c:overlay val="0"/>
      <c:spPr>
        <a:noFill/>
        <a:ln>
          <a:noFill/>
        </a:ln>
        <a:effectLst/>
      </c:spPr>
      <c:txPr>
        <a:bodyPr rot="0" spcFirstLastPara="0" vertOverflow="ellipsis" vert="horz" wrap="square" anchor="ctr" anchorCtr="1"/>
        <a:lstStyle/>
        <a:p>
          <a:pPr defTabSz="914400">
            <a:defRPr lang="zh-CN" sz="1600" b="1" i="0" u="none" strike="noStrike" kern="1200" baseline="0">
              <a:solidFill>
                <a:schemeClr val="tx2"/>
              </a:solidFill>
              <a:latin typeface="+mn-lt"/>
              <a:ea typeface="+mn-ea"/>
              <a:cs typeface="+mn-cs"/>
            </a:defRPr>
          </a:pPr>
          <a:endParaRPr lang="zh-CN"/>
        </a:p>
      </c:txPr>
    </c:title>
    <c:autoTitleDeleted val="0"/>
    <c:plotArea>
      <c:layout/>
      <c:lineChart>
        <c:grouping val="standard"/>
        <c:varyColors val="0"/>
        <c:ser>
          <c:idx val="0"/>
          <c:order val="0"/>
          <c:tx>
            <c:strRef>
              <c:f>Sheet3!$D$1</c:f>
              <c:strCache>
                <c:ptCount val="1"/>
                <c:pt idx="0">
                  <c:v>建档会员数</c:v>
                </c:pt>
              </c:strCache>
            </c:strRef>
          </c:tx>
          <c:spPr>
            <a:ln w="31750" cap="rnd">
              <a:solidFill>
                <a:schemeClr val="accent6"/>
              </a:solidFill>
              <a:round/>
            </a:ln>
            <a:effectLst/>
          </c:spPr>
          <c:marker>
            <c:symbol val="none"/>
          </c:marker>
          <c:dLbls>
            <c:spPr>
              <a:noFill/>
              <a:ln>
                <a:noFill/>
              </a:ln>
              <a:effectLst/>
            </c:spPr>
            <c:txPr>
              <a:bodyPr rot="0" spcFirstLastPara="0" vertOverflow="ellipsis" vert="horz" wrap="square" lIns="38100" tIns="19050" rIns="38100" bIns="19050" anchor="ctr" anchorCtr="1"/>
              <a:lstStyle/>
              <a:p>
                <a:pPr>
                  <a:defRPr lang="zh-CN" sz="1200" b="1" i="0" u="none" strike="noStrike" kern="1200" baseline="0">
                    <a:solidFill>
                      <a:schemeClr val="tx2"/>
                    </a:solidFill>
                    <a:latin typeface="+mn-lt"/>
                    <a:ea typeface="+mn-ea"/>
                    <a:cs typeface="+mn-cs"/>
                  </a:defRPr>
                </a:pPr>
                <a:endParaRPr lang="zh-CN"/>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numRef>
              <c:f>慢病专员成长路径!$B$2:$B$12</c:f>
              <c:numCache>
                <c:formatCode>0_ </c:formatCode>
                <c:ptCount val="11"/>
                <c:pt idx="0">
                  <c:v>3</c:v>
                </c:pt>
                <c:pt idx="1">
                  <c:v>5.6619710000000003</c:v>
                </c:pt>
                <c:pt idx="2">
                  <c:v>8.2489270000000001</c:v>
                </c:pt>
                <c:pt idx="3">
                  <c:v>10.595079999999999</c:v>
                </c:pt>
                <c:pt idx="4">
                  <c:v>12.720079999999999</c:v>
                </c:pt>
                <c:pt idx="5">
                  <c:v>14.810988999999999</c:v>
                </c:pt>
                <c:pt idx="6">
                  <c:v>16.310988999999999</c:v>
                </c:pt>
                <c:pt idx="7">
                  <c:v>18.810988999999999</c:v>
                </c:pt>
                <c:pt idx="8">
                  <c:v>22.060988999999999</c:v>
                </c:pt>
                <c:pt idx="9">
                  <c:v>24.310988999999999</c:v>
                </c:pt>
                <c:pt idx="10">
                  <c:v>26</c:v>
                </c:pt>
              </c:numCache>
            </c:numRef>
          </c:cat>
          <c:val>
            <c:numRef>
              <c:f>Sheet3!$D$2:$D$12</c:f>
              <c:numCache>
                <c:formatCode>0_ </c:formatCode>
                <c:ptCount val="11"/>
                <c:pt idx="0">
                  <c:v>43.272727000000003</c:v>
                </c:pt>
                <c:pt idx="1">
                  <c:v>198.318681</c:v>
                </c:pt>
                <c:pt idx="2">
                  <c:v>337.884615</c:v>
                </c:pt>
                <c:pt idx="3">
                  <c:v>456.35849000000002</c:v>
                </c:pt>
                <c:pt idx="4">
                  <c:v>598.51515099999995</c:v>
                </c:pt>
                <c:pt idx="5">
                  <c:v>651.27272700000003</c:v>
                </c:pt>
                <c:pt idx="6">
                  <c:v>805.92857100000003</c:v>
                </c:pt>
                <c:pt idx="7">
                  <c:v>869.36363600000004</c:v>
                </c:pt>
                <c:pt idx="8">
                  <c:v>950.42857100000003</c:v>
                </c:pt>
                <c:pt idx="9">
                  <c:v>1212.4285709999999</c:v>
                </c:pt>
                <c:pt idx="10">
                  <c:v>1246.714285</c:v>
                </c:pt>
              </c:numCache>
            </c:numRef>
          </c:val>
          <c:smooth val="0"/>
          <c:extLst>
            <c:ext xmlns:c16="http://schemas.microsoft.com/office/drawing/2014/chart" uri="{C3380CC4-5D6E-409C-BE32-E72D297353CC}">
              <c16:uniqueId val="{00000000-9B30-4F17-87D2-0137E6594D74}"/>
            </c:ext>
          </c:extLst>
        </c:ser>
        <c:ser>
          <c:idx val="1"/>
          <c:order val="1"/>
          <c:tx>
            <c:strRef>
              <c:f>Sheet3!$E$1</c:f>
              <c:strCache>
                <c:ptCount val="1"/>
                <c:pt idx="0">
                  <c:v>建档会员月均消费人数</c:v>
                </c:pt>
              </c:strCache>
            </c:strRef>
          </c:tx>
          <c:spPr>
            <a:ln w="31750" cap="rnd">
              <a:solidFill>
                <a:schemeClr val="accent5"/>
              </a:solidFill>
              <a:round/>
            </a:ln>
            <a:effectLst/>
          </c:spPr>
          <c:marker>
            <c:symbol val="none"/>
          </c:marker>
          <c:cat>
            <c:numRef>
              <c:f>慢病专员成长路径!$B$2:$B$12</c:f>
              <c:numCache>
                <c:formatCode>0_ </c:formatCode>
                <c:ptCount val="11"/>
                <c:pt idx="0">
                  <c:v>3</c:v>
                </c:pt>
                <c:pt idx="1">
                  <c:v>5.6619710000000003</c:v>
                </c:pt>
                <c:pt idx="2">
                  <c:v>8.2489270000000001</c:v>
                </c:pt>
                <c:pt idx="3">
                  <c:v>10.595079999999999</c:v>
                </c:pt>
                <c:pt idx="4">
                  <c:v>12.720079999999999</c:v>
                </c:pt>
                <c:pt idx="5">
                  <c:v>14.810988999999999</c:v>
                </c:pt>
                <c:pt idx="6">
                  <c:v>16.310988999999999</c:v>
                </c:pt>
                <c:pt idx="7">
                  <c:v>18.810988999999999</c:v>
                </c:pt>
                <c:pt idx="8">
                  <c:v>22.060988999999999</c:v>
                </c:pt>
                <c:pt idx="9">
                  <c:v>24.310988999999999</c:v>
                </c:pt>
                <c:pt idx="10">
                  <c:v>26</c:v>
                </c:pt>
              </c:numCache>
            </c:numRef>
          </c:cat>
          <c:val>
            <c:numRef>
              <c:f>Sheet3!$E$2:$E$12</c:f>
            </c:numRef>
          </c:val>
          <c:smooth val="0"/>
          <c:extLst>
            <c:ext xmlns:c16="http://schemas.microsoft.com/office/drawing/2014/chart" uri="{C3380CC4-5D6E-409C-BE32-E72D297353CC}">
              <c16:uniqueId val="{00000001-9B30-4F17-87D2-0137E6594D74}"/>
            </c:ext>
          </c:extLst>
        </c:ser>
        <c:dLbls>
          <c:showLegendKey val="0"/>
          <c:showVal val="0"/>
          <c:showCatName val="0"/>
          <c:showSerName val="0"/>
          <c:showPercent val="0"/>
          <c:showBubbleSize val="0"/>
        </c:dLbls>
        <c:marker val="1"/>
        <c:smooth val="0"/>
        <c:axId val="581392695"/>
        <c:axId val="259175587"/>
        <c:extLst>
          <c:ext xmlns:c15="http://schemas.microsoft.com/office/drawing/2012/chart" uri="{02D57815-91ED-43cb-92C2-25804820EDAC}">
            <c15:filteredLineSeries>
              <c15:ser>
                <c:idx val="2"/>
                <c:order val="2"/>
                <c:tx>
                  <c:strRef>
                    <c:extLst>
                      <c:ext uri="{02D57815-91ED-43cb-92C2-25804820EDAC}">
                        <c15:formulaRef>
                          <c15:sqref>Sheet3!$F$1</c15:sqref>
                        </c15:formulaRef>
                      </c:ext>
                    </c:extLst>
                    <c:strCache>
                      <c:ptCount val="1"/>
                      <c:pt idx="0">
                        <c:v>人月均消费金额</c:v>
                      </c:pt>
                    </c:strCache>
                  </c:strRef>
                </c:tx>
                <c:spPr>
                  <a:ln w="31750" cap="rnd">
                    <a:solidFill>
                      <a:schemeClr val="accent4"/>
                    </a:solidFill>
                    <a:round/>
                  </a:ln>
                  <a:effectLst/>
                </c:spPr>
                <c:marker>
                  <c:symbol val="none"/>
                </c:marker>
                <c:cat>
                  <c:numRef>
                    <c:extLst>
                      <c:ext uri="{02D57815-91ED-43cb-92C2-25804820EDAC}">
                        <c15:formulaRef>
                          <c15:sqref>慢病专员成长路径!$B$2:$B$12</c15:sqref>
                        </c15:formulaRef>
                      </c:ext>
                    </c:extLst>
                    <c:numCache>
                      <c:formatCode>0_ </c:formatCode>
                      <c:ptCount val="11"/>
                      <c:pt idx="0">
                        <c:v>3</c:v>
                      </c:pt>
                      <c:pt idx="1">
                        <c:v>5.6619710000000003</c:v>
                      </c:pt>
                      <c:pt idx="2">
                        <c:v>8.2489270000000001</c:v>
                      </c:pt>
                      <c:pt idx="3">
                        <c:v>10.595079999999999</c:v>
                      </c:pt>
                      <c:pt idx="4">
                        <c:v>12.720079999999999</c:v>
                      </c:pt>
                      <c:pt idx="5">
                        <c:v>14.810988999999999</c:v>
                      </c:pt>
                      <c:pt idx="6">
                        <c:v>16.310988999999999</c:v>
                      </c:pt>
                      <c:pt idx="7">
                        <c:v>18.810988999999999</c:v>
                      </c:pt>
                      <c:pt idx="8">
                        <c:v>22.060988999999999</c:v>
                      </c:pt>
                      <c:pt idx="9">
                        <c:v>24.310988999999999</c:v>
                      </c:pt>
                      <c:pt idx="10">
                        <c:v>26</c:v>
                      </c:pt>
                    </c:numCache>
                  </c:numRef>
                </c:cat>
                <c:val>
                  <c:numRef>
                    <c:extLst>
                      <c:ext uri="{02D57815-91ED-43cb-92C2-25804820EDAC}">
                        <c15:formulaRef>
                          <c15:sqref>Sheet3!$F$2:$F$12</c15:sqref>
                        </c15:formulaRef>
                      </c:ext>
                    </c:extLst>
                    <c:numCache>
                      <c:formatCode>0_ </c:formatCode>
                      <c:ptCount val="11"/>
                      <c:pt idx="0">
                        <c:v>205.449706435829</c:v>
                      </c:pt>
                      <c:pt idx="1">
                        <c:v>244.778756360675</c:v>
                      </c:pt>
                      <c:pt idx="2">
                        <c:v>253.81337320074999</c:v>
                      </c:pt>
                      <c:pt idx="3">
                        <c:v>263.47435622799702</c:v>
                      </c:pt>
                      <c:pt idx="4">
                        <c:v>271.26330874704399</c:v>
                      </c:pt>
                      <c:pt idx="5">
                        <c:v>289.15731656184403</c:v>
                      </c:pt>
                      <c:pt idx="6">
                        <c:v>287.05071612903203</c:v>
                      </c:pt>
                      <c:pt idx="7">
                        <c:v>300.65058812684299</c:v>
                      </c:pt>
                      <c:pt idx="8">
                        <c:v>306.19399029869697</c:v>
                      </c:pt>
                      <c:pt idx="9">
                        <c:v>271.92594645080902</c:v>
                      </c:pt>
                      <c:pt idx="10">
                        <c:v>297.50750450270101</c:v>
                      </c:pt>
                    </c:numCache>
                  </c:numRef>
                </c:val>
                <c:smooth val="0"/>
                <c:extLst>
                  <c:ext xmlns:c16="http://schemas.microsoft.com/office/drawing/2014/chart" uri="{C3380CC4-5D6E-409C-BE32-E72D297353CC}">
                    <c16:uniqueId val="{00000004-9B30-4F17-87D2-0137E6594D74}"/>
                  </c:ext>
                </c:extLst>
              </c15:ser>
            </c15:filteredLineSeries>
          </c:ext>
        </c:extLst>
      </c:lineChart>
      <c:lineChart>
        <c:grouping val="standard"/>
        <c:varyColors val="0"/>
        <c:ser>
          <c:idx val="3"/>
          <c:order val="3"/>
          <c:tx>
            <c:strRef>
              <c:f>Sheet3!$G$1</c:f>
              <c:strCache>
                <c:ptCount val="1"/>
                <c:pt idx="0">
                  <c:v>月人均到店次数</c:v>
                </c:pt>
              </c:strCache>
            </c:strRef>
          </c:tx>
          <c:spPr>
            <a:ln w="31750" cap="rnd">
              <a:solidFill>
                <a:schemeClr val="accent6">
                  <a:lumMod val="60000"/>
                </a:schemeClr>
              </a:solidFill>
              <a:round/>
            </a:ln>
            <a:effectLst/>
          </c:spPr>
          <c:marker>
            <c:symbol val="none"/>
          </c:marker>
          <c:val>
            <c:numRef>
              <c:f>Sheet3!$G$2:$G$12</c:f>
              <c:numCache>
                <c:formatCode>0.0_ </c:formatCode>
                <c:ptCount val="11"/>
                <c:pt idx="0">
                  <c:v>2.2991139999999999</c:v>
                </c:pt>
                <c:pt idx="1">
                  <c:v>2.5732919999999999</c:v>
                </c:pt>
                <c:pt idx="2">
                  <c:v>2.6044079999999998</c:v>
                </c:pt>
                <c:pt idx="3">
                  <c:v>2.6427239999999999</c:v>
                </c:pt>
                <c:pt idx="4">
                  <c:v>2.6973729999999998</c:v>
                </c:pt>
                <c:pt idx="5">
                  <c:v>2.7474319999999999</c:v>
                </c:pt>
                <c:pt idx="6">
                  <c:v>2.69224</c:v>
                </c:pt>
                <c:pt idx="7">
                  <c:v>2.698026</c:v>
                </c:pt>
                <c:pt idx="8">
                  <c:v>2.672024</c:v>
                </c:pt>
                <c:pt idx="9">
                  <c:v>2.775274</c:v>
                </c:pt>
                <c:pt idx="10">
                  <c:v>2.6366019999999999</c:v>
                </c:pt>
              </c:numCache>
            </c:numRef>
          </c:val>
          <c:smooth val="0"/>
          <c:extLst>
            <c:ext xmlns:c16="http://schemas.microsoft.com/office/drawing/2014/chart" uri="{C3380CC4-5D6E-409C-BE32-E72D297353CC}">
              <c16:uniqueId val="{00000002-9B30-4F17-87D2-0137E6594D74}"/>
            </c:ext>
          </c:extLst>
        </c:ser>
        <c:ser>
          <c:idx val="4"/>
          <c:order val="4"/>
          <c:tx>
            <c:strRef>
              <c:f>Sheet3!$H$1</c:f>
              <c:strCache>
                <c:ptCount val="1"/>
                <c:pt idx="0">
                  <c:v>月人均消费次数</c:v>
                </c:pt>
              </c:strCache>
            </c:strRef>
          </c:tx>
          <c:spPr>
            <a:ln w="31750" cap="rnd">
              <a:solidFill>
                <a:schemeClr val="accent5">
                  <a:lumMod val="60000"/>
                </a:schemeClr>
              </a:solidFill>
              <a:round/>
            </a:ln>
            <a:effectLst/>
          </c:spPr>
          <c:marker>
            <c:symbol val="none"/>
          </c:marker>
          <c:val>
            <c:numRef>
              <c:f>Sheet3!$H$2:$H$12</c:f>
              <c:numCache>
                <c:formatCode>0.0_ </c:formatCode>
                <c:ptCount val="11"/>
                <c:pt idx="0">
                  <c:v>1.739555</c:v>
                </c:pt>
                <c:pt idx="1">
                  <c:v>2.1443110000000001</c:v>
                </c:pt>
                <c:pt idx="2">
                  <c:v>2.2241149999999998</c:v>
                </c:pt>
                <c:pt idx="3">
                  <c:v>2.264249</c:v>
                </c:pt>
                <c:pt idx="4">
                  <c:v>2.2554129999999999</c:v>
                </c:pt>
                <c:pt idx="5">
                  <c:v>2.2370199999999998</c:v>
                </c:pt>
                <c:pt idx="6">
                  <c:v>2.226451</c:v>
                </c:pt>
                <c:pt idx="7">
                  <c:v>2.2597710000000002</c:v>
                </c:pt>
                <c:pt idx="8">
                  <c:v>2.368649</c:v>
                </c:pt>
                <c:pt idx="9">
                  <c:v>2.324408</c:v>
                </c:pt>
                <c:pt idx="10">
                  <c:v>2.3245939999999998</c:v>
                </c:pt>
              </c:numCache>
            </c:numRef>
          </c:val>
          <c:smooth val="0"/>
          <c:extLst>
            <c:ext xmlns:c16="http://schemas.microsoft.com/office/drawing/2014/chart" uri="{C3380CC4-5D6E-409C-BE32-E72D297353CC}">
              <c16:uniqueId val="{00000003-9B30-4F17-87D2-0137E6594D74}"/>
            </c:ext>
          </c:extLst>
        </c:ser>
        <c:dLbls>
          <c:showLegendKey val="0"/>
          <c:showVal val="0"/>
          <c:showCatName val="0"/>
          <c:showSerName val="0"/>
          <c:showPercent val="0"/>
          <c:showBubbleSize val="0"/>
        </c:dLbls>
        <c:marker val="1"/>
        <c:smooth val="0"/>
        <c:axId val="842408872"/>
        <c:axId val="788117669"/>
      </c:lineChart>
      <c:catAx>
        <c:axId val="581392695"/>
        <c:scaling>
          <c:orientation val="minMax"/>
        </c:scaling>
        <c:delete val="0"/>
        <c:axPos val="b"/>
        <c:numFmt formatCode="0_ " sourceLinked="0"/>
        <c:majorTickMark val="none"/>
        <c:minorTickMark val="none"/>
        <c:tickLblPos val="nextTo"/>
        <c:spPr>
          <a:noFill/>
          <a:ln w="9525" cap="flat" cmpd="sng" algn="ctr">
            <a:solidFill>
              <a:schemeClr val="tx2">
                <a:lumMod val="15000"/>
                <a:lumOff val="85000"/>
              </a:schemeClr>
            </a:solidFill>
            <a:round/>
          </a:ln>
          <a:effectLst/>
        </c:spPr>
        <c:txPr>
          <a:bodyPr rot="-60000000" spcFirstLastPara="0" vertOverflow="ellipsis" vert="horz" wrap="square" anchor="ctr" anchorCtr="1"/>
          <a:lstStyle/>
          <a:p>
            <a:pPr>
              <a:defRPr lang="zh-CN" sz="1000" b="0" i="0" u="none" strike="noStrike" kern="1200" baseline="0">
                <a:solidFill>
                  <a:schemeClr val="tx2"/>
                </a:solidFill>
                <a:latin typeface="+mn-lt"/>
                <a:ea typeface="+mn-ea"/>
                <a:cs typeface="+mn-cs"/>
              </a:defRPr>
            </a:pPr>
            <a:endParaRPr lang="zh-CN"/>
          </a:p>
        </c:txPr>
        <c:crossAx val="259175587"/>
        <c:crosses val="autoZero"/>
        <c:auto val="1"/>
        <c:lblAlgn val="ctr"/>
        <c:lblOffset val="100"/>
        <c:noMultiLvlLbl val="0"/>
      </c:catAx>
      <c:valAx>
        <c:axId val="259175587"/>
        <c:scaling>
          <c:orientation val="minMax"/>
        </c:scaling>
        <c:delete val="0"/>
        <c:axPos val="l"/>
        <c:majorGridlines>
          <c:spPr>
            <a:ln w="9525" cap="flat" cmpd="sng" algn="ctr">
              <a:solidFill>
                <a:schemeClr val="tx2">
                  <a:lumMod val="15000"/>
                  <a:lumOff val="85000"/>
                </a:schemeClr>
              </a:solidFill>
              <a:round/>
            </a:ln>
            <a:effectLst/>
          </c:spPr>
        </c:majorGridlines>
        <c:numFmt formatCode="0_ "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2"/>
                </a:solidFill>
                <a:latin typeface="+mn-lt"/>
                <a:ea typeface="+mn-ea"/>
                <a:cs typeface="+mn-cs"/>
              </a:defRPr>
            </a:pPr>
            <a:endParaRPr lang="zh-CN"/>
          </a:p>
        </c:txPr>
        <c:crossAx val="581392695"/>
        <c:crosses val="autoZero"/>
        <c:crossBetween val="between"/>
      </c:valAx>
      <c:catAx>
        <c:axId val="842408872"/>
        <c:scaling>
          <c:orientation val="minMax"/>
        </c:scaling>
        <c:delete val="1"/>
        <c:axPos val="b"/>
        <c:majorTickMark val="none"/>
        <c:minorTickMark val="none"/>
        <c:tickLblPos val="nextTo"/>
        <c:crossAx val="788117669"/>
        <c:crosses val="autoZero"/>
        <c:auto val="1"/>
        <c:lblAlgn val="ctr"/>
        <c:lblOffset val="100"/>
        <c:noMultiLvlLbl val="0"/>
      </c:catAx>
      <c:valAx>
        <c:axId val="788117669"/>
        <c:scaling>
          <c:orientation val="minMax"/>
          <c:min val="1.5"/>
        </c:scaling>
        <c:delete val="0"/>
        <c:axPos val="r"/>
        <c:numFmt formatCode="0.0_ "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2"/>
                </a:solidFill>
                <a:latin typeface="+mn-lt"/>
                <a:ea typeface="+mn-ea"/>
                <a:cs typeface="+mn-cs"/>
              </a:defRPr>
            </a:pPr>
            <a:endParaRPr lang="zh-CN"/>
          </a:p>
        </c:txPr>
        <c:crossAx val="842408872"/>
        <c:crosses val="max"/>
        <c:crossBetween val="between"/>
      </c:valAx>
      <c:spPr>
        <a:noFill/>
        <a:ln>
          <a:noFill/>
        </a:ln>
        <a:effectLst/>
      </c:spPr>
    </c:plotArea>
    <c:legend>
      <c:legendPos val="b"/>
      <c:legendEntry>
        <c:idx val="0"/>
        <c:txPr>
          <a:bodyPr rot="0" spcFirstLastPara="0" vertOverflow="ellipsis" vert="horz" wrap="square" anchor="ctr" anchorCtr="1"/>
          <a:lstStyle/>
          <a:p>
            <a:pPr>
              <a:defRPr lang="zh-CN" sz="1300" b="0" i="0" u="none" strike="noStrike" kern="1200" baseline="0">
                <a:solidFill>
                  <a:schemeClr val="tx2"/>
                </a:solidFill>
                <a:latin typeface="+mn-lt"/>
                <a:ea typeface="+mn-ea"/>
                <a:cs typeface="+mn-cs"/>
              </a:defRPr>
            </a:pPr>
            <a:endParaRPr lang="zh-CN"/>
          </a:p>
        </c:txPr>
      </c:legendEntry>
      <c:legendEntry>
        <c:idx val="1"/>
        <c:txPr>
          <a:bodyPr rot="0" spcFirstLastPara="0" vertOverflow="ellipsis" vert="horz" wrap="square" anchor="ctr" anchorCtr="1"/>
          <a:lstStyle/>
          <a:p>
            <a:pPr>
              <a:defRPr lang="zh-CN" sz="1300" b="0" i="0" u="none" strike="noStrike" kern="1200" baseline="0">
                <a:solidFill>
                  <a:schemeClr val="tx2"/>
                </a:solidFill>
                <a:latin typeface="+mn-lt"/>
                <a:ea typeface="+mn-ea"/>
                <a:cs typeface="+mn-cs"/>
              </a:defRPr>
            </a:pPr>
            <a:endParaRPr lang="zh-CN"/>
          </a:p>
        </c:txPr>
      </c:legendEntry>
      <c:legendEntry>
        <c:idx val="2"/>
        <c:txPr>
          <a:bodyPr rot="0" spcFirstLastPara="0" vertOverflow="ellipsis" vert="horz" wrap="square" anchor="ctr" anchorCtr="1"/>
          <a:lstStyle/>
          <a:p>
            <a:pPr>
              <a:defRPr lang="zh-CN" sz="1300" b="0" i="0" u="none" strike="noStrike" kern="1200" baseline="0">
                <a:solidFill>
                  <a:schemeClr val="tx2"/>
                </a:solidFill>
                <a:latin typeface="+mn-lt"/>
                <a:ea typeface="+mn-ea"/>
                <a:cs typeface="+mn-cs"/>
              </a:defRPr>
            </a:pPr>
            <a:endParaRPr lang="zh-CN"/>
          </a:p>
        </c:txPr>
      </c:legendEntry>
      <c:overlay val="0"/>
      <c:spPr>
        <a:noFill/>
        <a:ln>
          <a:noFill/>
        </a:ln>
        <a:effectLst/>
      </c:spPr>
      <c:txPr>
        <a:bodyPr rot="0" spcFirstLastPara="0" vertOverflow="ellipsis" vert="horz" wrap="square" anchor="ctr" anchorCtr="1"/>
        <a:lstStyle/>
        <a:p>
          <a:pPr>
            <a:defRPr lang="zh-CN" sz="1300" b="0" i="0" u="none" strike="noStrike" kern="1200" baseline="0">
              <a:solidFill>
                <a:schemeClr val="tx2"/>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a:defRPr lang="zh-CN" sz="1200" b="1" i="0" u="none" strike="noStrike" kern="1200" baseline="0">
                <a:solidFill>
                  <a:schemeClr val="tx1"/>
                </a:solidFill>
                <a:latin typeface="微软雅黑" panose="020B0503020204020204" charset="-122"/>
                <a:ea typeface="微软雅黑" panose="020B0503020204020204" charset="-122"/>
                <a:cs typeface="+mn-cs"/>
              </a:defRPr>
            </a:pPr>
            <a:r>
              <a:rPr lang="zh-CN" altLang="en-US" sz="1200" dirty="0">
                <a:latin typeface="微软雅黑" panose="020B0503020204020204" charset="-122"/>
                <a:ea typeface="微软雅黑" panose="020B0503020204020204" charset="-122"/>
              </a:rPr>
              <a:t>各品类角色划分</a:t>
            </a:r>
          </a:p>
        </c:rich>
      </c:tx>
      <c:layout>
        <c:manualLayout>
          <c:xMode val="edge"/>
          <c:yMode val="edge"/>
          <c:x val="0.393080121043205"/>
          <c:y val="0"/>
        </c:manualLayout>
      </c:layout>
      <c:overlay val="0"/>
    </c:title>
    <c:autoTitleDeleted val="0"/>
    <c:plotArea>
      <c:layout/>
      <c:bubbleChart>
        <c:varyColors val="0"/>
        <c:ser>
          <c:idx val="0"/>
          <c:order val="0"/>
          <c:tx>
            <c:strRef>
              <c:f>品类分析_3!$A$37:$A$91</c:f>
              <c:strCache>
                <c:ptCount val="1"/>
                <c:pt idx="0">
                  <c:v>心脑血管用药处方药 中药 保健食品 外用药非处方药 医疗器械 抗感冒用药非处方药 维生素和钙类非处方药 补益药非处方药 祛痰止咳平喘用药非处方药 抗菌消炎药处方药 胶类非处方药 清热解毒用药非处方药 糖尿病用药处方药 胃肠道用药非处方药 注射药处方药 胃肠道用药处方药 五官科用药非处方药 肝胆用药处方药 其他药品处方药 外用药处方药 风湿伤科镇痛用药处方药 风湿伤科镇痛用药非处方药 祛痰止咳平喘用药处方药 泌尿系统用药处方药 妇科用药非处方药 清热解毒用药处方药 母婴类 健康食品 精神病用药处方药 补益药处方药 激素和抗肿瘤用药处方药 个人护理 五官科用药处方药 妇科用药处方药 日常用品 消毒用品 心脑血管用药非处方药 抗晕止吐抗过敏用药非处方药 健身康复 普通食品 抗感冒用药处方药 维生素和钙类处方药 其他药品非处方药 抗晕止吐抗过敏用药处方药 皮肤病用药非处方药 皮肤病用药处方药 肝胆用药非处方药 泌尿系统用药非处方药 注射药非处方药 抗菌消炎药非处方药 糖尿病用药非处方药 激素和抗肿瘤用药非处方药 胶类处方药 其他 精神病用药非处方药</c:v>
                </c:pt>
              </c:strCache>
            </c:strRef>
          </c:tx>
          <c:spPr>
            <a:solidFill>
              <a:schemeClr val="accent1">
                <a:alpha val="75000"/>
              </a:schemeClr>
            </a:solidFill>
            <a:ln>
              <a:noFill/>
            </a:ln>
            <a:effectLst/>
          </c:spPr>
          <c:invertIfNegative val="0"/>
          <c:dLbls>
            <c:dLbl>
              <c:idx val="0"/>
              <c:layout>
                <c:manualLayout>
                  <c:x val="-4.1123012576610697E-2"/>
                  <c:y val="-0.102526584002926"/>
                </c:manualLayout>
              </c:layout>
              <c:tx>
                <c:rich>
                  <a:bodyPr/>
                  <a:lstStyle/>
                  <a:p>
                    <a:r>
                      <a:rPr lang="zh-CN" altLang="en-US"/>
                      <a:t>心脑血管用药处方药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7C1-43CC-9427-4A71E6E2D690}"/>
                </c:ext>
              </c:extLst>
            </c:dLbl>
            <c:dLbl>
              <c:idx val="1"/>
              <c:tx>
                <c:rich>
                  <a:bodyPr/>
                  <a:lstStyle/>
                  <a:p>
                    <a:r>
                      <a:rPr lang="zh-CN" altLang="en-US"/>
                      <a:t>中药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7C1-43CC-9427-4A71E6E2D690}"/>
                </c:ext>
              </c:extLst>
            </c:dLbl>
            <c:dLbl>
              <c:idx val="2"/>
              <c:tx>
                <c:rich>
                  <a:bodyPr/>
                  <a:lstStyle/>
                  <a:p>
                    <a:r>
                      <a:rPr lang="zh-CN" altLang="en-US"/>
                      <a:t>保健食品</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7C1-43CC-9427-4A71E6E2D690}"/>
                </c:ext>
              </c:extLst>
            </c:dLbl>
            <c:dLbl>
              <c:idx val="3"/>
              <c:layout>
                <c:manualLayout>
                  <c:x val="-7.0496592988476296E-3"/>
                  <c:y val="3.20395575009145E-3"/>
                </c:manualLayout>
              </c:layout>
              <c:tx>
                <c:rich>
                  <a:bodyPr/>
                  <a:lstStyle/>
                  <a:p>
                    <a:r>
                      <a:rPr lang="zh-CN" altLang="en-US"/>
                      <a:t>外用药非处方药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7C1-43CC-9427-4A71E6E2D690}"/>
                </c:ext>
              </c:extLst>
            </c:dLbl>
            <c:dLbl>
              <c:idx val="4"/>
              <c:layout>
                <c:manualLayout>
                  <c:x val="-5.9803684566417702E-3"/>
                  <c:y val="-0.101790178740366"/>
                </c:manualLayout>
              </c:layout>
              <c:tx>
                <c:rich>
                  <a:bodyPr/>
                  <a:lstStyle/>
                  <a:p>
                    <a:r>
                      <a:rPr lang="zh-CN" altLang="en-US"/>
                      <a:t>医疗器械</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7C1-43CC-9427-4A71E6E2D690}"/>
                </c:ext>
              </c:extLst>
            </c:dLbl>
            <c:dLbl>
              <c:idx val="5"/>
              <c:layout>
                <c:manualLayout>
                  <c:x val="-5.6346180121233103E-2"/>
                  <c:y val="-0.171693837441762"/>
                </c:manualLayout>
              </c:layout>
              <c:tx>
                <c:rich>
                  <a:bodyPr/>
                  <a:lstStyle/>
                  <a:p>
                    <a:r>
                      <a:rPr lang="zh-CN" altLang="en-US"/>
                      <a:t>抗感冒用药非处方药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7C1-43CC-9427-4A71E6E2D690}"/>
                </c:ext>
              </c:extLst>
            </c:dLbl>
            <c:dLbl>
              <c:idx val="6"/>
              <c:layout>
                <c:manualLayout>
                  <c:x val="6.6590940143275407E-2"/>
                  <c:y val="4.5606175570467901E-2"/>
                </c:manualLayout>
              </c:layout>
              <c:tx>
                <c:rich>
                  <a:bodyPr/>
                  <a:lstStyle/>
                  <a:p>
                    <a:r>
                      <a:rPr lang="zh-CN" altLang="en-US"/>
                      <a:t>维生素和钙类非处方药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17C1-43CC-9427-4A71E6E2D690}"/>
                </c:ext>
              </c:extLst>
            </c:dLbl>
            <c:dLbl>
              <c:idx val="7"/>
              <c:layout>
                <c:manualLayout>
                  <c:x val="1.7928330038574001E-2"/>
                  <c:y val="0.10462593219107399"/>
                </c:manualLayout>
              </c:layout>
              <c:tx>
                <c:rich>
                  <a:bodyPr/>
                  <a:lstStyle/>
                  <a:p>
                    <a:r>
                      <a:rPr lang="zh-CN" altLang="en-US"/>
                      <a:t>补益药非处方药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7C1-43CC-9427-4A71E6E2D690}"/>
                </c:ext>
              </c:extLst>
            </c:dLbl>
            <c:dLbl>
              <c:idx val="8"/>
              <c:layout>
                <c:manualLayout>
                  <c:x val="-0.248767581706893"/>
                  <c:y val="-0.11958878363207499"/>
                </c:manualLayout>
              </c:layout>
              <c:tx>
                <c:rich>
                  <a:bodyPr/>
                  <a:lstStyle/>
                  <a:p>
                    <a:r>
                      <a:rPr lang="zh-CN" altLang="en-US"/>
                      <a:t>祛痰止咳平喘用药非处方药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17C1-43CC-9427-4A71E6E2D690}"/>
                </c:ext>
              </c:extLst>
            </c:dLbl>
            <c:dLbl>
              <c:idx val="9"/>
              <c:layout>
                <c:manualLayout>
                  <c:x val="-0.13190128528379599"/>
                  <c:y val="-9.9260499771018806E-2"/>
                </c:manualLayout>
              </c:layout>
              <c:tx>
                <c:rich>
                  <a:bodyPr/>
                  <a:lstStyle/>
                  <a:p>
                    <a:r>
                      <a:rPr lang="zh-CN" altLang="en-US"/>
                      <a:t>抗菌消炎药处方药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17C1-43CC-9427-4A71E6E2D690}"/>
                </c:ext>
              </c:extLst>
            </c:dLbl>
            <c:dLbl>
              <c:idx val="10"/>
              <c:delete val="1"/>
              <c:extLst>
                <c:ext xmlns:c15="http://schemas.microsoft.com/office/drawing/2012/chart" uri="{CE6537A1-D6FC-4f65-9D91-7224C49458BB}"/>
                <c:ext xmlns:c16="http://schemas.microsoft.com/office/drawing/2014/chart" uri="{C3380CC4-5D6E-409C-BE32-E72D297353CC}">
                  <c16:uniqueId val="{0000000A-17C1-43CC-9427-4A71E6E2D690}"/>
                </c:ext>
              </c:extLst>
            </c:dLbl>
            <c:dLbl>
              <c:idx val="11"/>
              <c:layout>
                <c:manualLayout>
                  <c:x val="-4.7704822438788E-2"/>
                  <c:y val="0.125719439433884"/>
                </c:manualLayout>
              </c:layout>
              <c:tx>
                <c:rich>
                  <a:bodyPr/>
                  <a:lstStyle/>
                  <a:p>
                    <a:r>
                      <a:rPr lang="zh-CN" altLang="en-US"/>
                      <a:t>清热解毒用药非处方药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17C1-43CC-9427-4A71E6E2D690}"/>
                </c:ext>
              </c:extLst>
            </c:dLbl>
            <c:dLbl>
              <c:idx val="12"/>
              <c:delete val="1"/>
              <c:extLst>
                <c:ext xmlns:c15="http://schemas.microsoft.com/office/drawing/2012/chart" uri="{CE6537A1-D6FC-4f65-9D91-7224C49458BB}"/>
                <c:ext xmlns:c16="http://schemas.microsoft.com/office/drawing/2014/chart" uri="{C3380CC4-5D6E-409C-BE32-E72D297353CC}">
                  <c16:uniqueId val="{0000000C-17C1-43CC-9427-4A71E6E2D690}"/>
                </c:ext>
              </c:extLst>
            </c:dLbl>
            <c:dLbl>
              <c:idx val="13"/>
              <c:delete val="1"/>
              <c:extLst>
                <c:ext xmlns:c15="http://schemas.microsoft.com/office/drawing/2012/chart" uri="{CE6537A1-D6FC-4f65-9D91-7224C49458BB}"/>
                <c:ext xmlns:c16="http://schemas.microsoft.com/office/drawing/2014/chart" uri="{C3380CC4-5D6E-409C-BE32-E72D297353CC}">
                  <c16:uniqueId val="{0000000D-17C1-43CC-9427-4A71E6E2D690}"/>
                </c:ext>
              </c:extLst>
            </c:dLbl>
            <c:dLbl>
              <c:idx val="14"/>
              <c:delete val="1"/>
              <c:extLst>
                <c:ext xmlns:c15="http://schemas.microsoft.com/office/drawing/2012/chart" uri="{CE6537A1-D6FC-4f65-9D91-7224C49458BB}"/>
                <c:ext xmlns:c16="http://schemas.microsoft.com/office/drawing/2014/chart" uri="{C3380CC4-5D6E-409C-BE32-E72D297353CC}">
                  <c16:uniqueId val="{0000000E-17C1-43CC-9427-4A71E6E2D690}"/>
                </c:ext>
              </c:extLst>
            </c:dLbl>
            <c:dLbl>
              <c:idx val="15"/>
              <c:delete val="1"/>
              <c:extLst>
                <c:ext xmlns:c15="http://schemas.microsoft.com/office/drawing/2012/chart" uri="{CE6537A1-D6FC-4f65-9D91-7224C49458BB}"/>
                <c:ext xmlns:c16="http://schemas.microsoft.com/office/drawing/2014/chart" uri="{C3380CC4-5D6E-409C-BE32-E72D297353CC}">
                  <c16:uniqueId val="{0000000F-17C1-43CC-9427-4A71E6E2D690}"/>
                </c:ext>
              </c:extLst>
            </c:dLbl>
            <c:dLbl>
              <c:idx val="16"/>
              <c:delete val="1"/>
              <c:extLst>
                <c:ext xmlns:c15="http://schemas.microsoft.com/office/drawing/2012/chart" uri="{CE6537A1-D6FC-4f65-9D91-7224C49458BB}"/>
                <c:ext xmlns:c16="http://schemas.microsoft.com/office/drawing/2014/chart" uri="{C3380CC4-5D6E-409C-BE32-E72D297353CC}">
                  <c16:uniqueId val="{00000010-17C1-43CC-9427-4A71E6E2D690}"/>
                </c:ext>
              </c:extLst>
            </c:dLbl>
            <c:dLbl>
              <c:idx val="17"/>
              <c:delete val="1"/>
              <c:extLst>
                <c:ext xmlns:c15="http://schemas.microsoft.com/office/drawing/2012/chart" uri="{CE6537A1-D6FC-4f65-9D91-7224C49458BB}"/>
                <c:ext xmlns:c16="http://schemas.microsoft.com/office/drawing/2014/chart" uri="{C3380CC4-5D6E-409C-BE32-E72D297353CC}">
                  <c16:uniqueId val="{00000011-17C1-43CC-9427-4A71E6E2D690}"/>
                </c:ext>
              </c:extLst>
            </c:dLbl>
            <c:dLbl>
              <c:idx val="18"/>
              <c:delete val="1"/>
              <c:extLst>
                <c:ext xmlns:c15="http://schemas.microsoft.com/office/drawing/2012/chart" uri="{CE6537A1-D6FC-4f65-9D91-7224C49458BB}"/>
                <c:ext xmlns:c16="http://schemas.microsoft.com/office/drawing/2014/chart" uri="{C3380CC4-5D6E-409C-BE32-E72D297353CC}">
                  <c16:uniqueId val="{00000012-17C1-43CC-9427-4A71E6E2D690}"/>
                </c:ext>
              </c:extLst>
            </c:dLbl>
            <c:dLbl>
              <c:idx val="19"/>
              <c:layout>
                <c:manualLayout>
                  <c:x val="5.1223800110211798E-3"/>
                  <c:y val="3.7558026940385299E-2"/>
                </c:manualLayout>
              </c:layout>
              <c:tx>
                <c:rich>
                  <a:bodyPr/>
                  <a:lstStyle/>
                  <a:p>
                    <a:r>
                      <a:rPr lang="zh-CN" altLang="en-US"/>
                      <a:t>外用药处方药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17C1-43CC-9427-4A71E6E2D690}"/>
                </c:ext>
              </c:extLst>
            </c:dLbl>
            <c:dLbl>
              <c:idx val="20"/>
              <c:delete val="1"/>
              <c:extLst>
                <c:ext xmlns:c15="http://schemas.microsoft.com/office/drawing/2012/chart" uri="{CE6537A1-D6FC-4f65-9D91-7224C49458BB}"/>
                <c:ext xmlns:c16="http://schemas.microsoft.com/office/drawing/2014/chart" uri="{C3380CC4-5D6E-409C-BE32-E72D297353CC}">
                  <c16:uniqueId val="{00000014-17C1-43CC-9427-4A71E6E2D690}"/>
                </c:ext>
              </c:extLst>
            </c:dLbl>
            <c:dLbl>
              <c:idx val="21"/>
              <c:delete val="1"/>
              <c:extLst>
                <c:ext xmlns:c15="http://schemas.microsoft.com/office/drawing/2012/chart" uri="{CE6537A1-D6FC-4f65-9D91-7224C49458BB}"/>
                <c:ext xmlns:c16="http://schemas.microsoft.com/office/drawing/2014/chart" uri="{C3380CC4-5D6E-409C-BE32-E72D297353CC}">
                  <c16:uniqueId val="{00000015-17C1-43CC-9427-4A71E6E2D690}"/>
                </c:ext>
              </c:extLst>
            </c:dLbl>
            <c:dLbl>
              <c:idx val="22"/>
              <c:delete val="1"/>
              <c:extLst>
                <c:ext xmlns:c15="http://schemas.microsoft.com/office/drawing/2012/chart" uri="{CE6537A1-D6FC-4f65-9D91-7224C49458BB}"/>
                <c:ext xmlns:c16="http://schemas.microsoft.com/office/drawing/2014/chart" uri="{C3380CC4-5D6E-409C-BE32-E72D297353CC}">
                  <c16:uniqueId val="{00000016-17C1-43CC-9427-4A71E6E2D690}"/>
                </c:ext>
              </c:extLst>
            </c:dLbl>
            <c:dLbl>
              <c:idx val="23"/>
              <c:delete val="1"/>
              <c:extLst>
                <c:ext xmlns:c15="http://schemas.microsoft.com/office/drawing/2012/chart" uri="{CE6537A1-D6FC-4f65-9D91-7224C49458BB}"/>
                <c:ext xmlns:c16="http://schemas.microsoft.com/office/drawing/2014/chart" uri="{C3380CC4-5D6E-409C-BE32-E72D297353CC}">
                  <c16:uniqueId val="{00000017-17C1-43CC-9427-4A71E6E2D690}"/>
                </c:ext>
              </c:extLst>
            </c:dLbl>
            <c:dLbl>
              <c:idx val="24"/>
              <c:delete val="1"/>
              <c:extLst>
                <c:ext xmlns:c15="http://schemas.microsoft.com/office/drawing/2012/chart" uri="{CE6537A1-D6FC-4f65-9D91-7224C49458BB}"/>
                <c:ext xmlns:c16="http://schemas.microsoft.com/office/drawing/2014/chart" uri="{C3380CC4-5D6E-409C-BE32-E72D297353CC}">
                  <c16:uniqueId val="{00000018-17C1-43CC-9427-4A71E6E2D690}"/>
                </c:ext>
              </c:extLst>
            </c:dLbl>
            <c:dLbl>
              <c:idx val="25"/>
              <c:delete val="1"/>
              <c:extLst>
                <c:ext xmlns:c15="http://schemas.microsoft.com/office/drawing/2012/chart" uri="{CE6537A1-D6FC-4f65-9D91-7224C49458BB}"/>
                <c:ext xmlns:c16="http://schemas.microsoft.com/office/drawing/2014/chart" uri="{C3380CC4-5D6E-409C-BE32-E72D297353CC}">
                  <c16:uniqueId val="{00000019-17C1-43CC-9427-4A71E6E2D690}"/>
                </c:ext>
              </c:extLst>
            </c:dLbl>
            <c:dLbl>
              <c:idx val="26"/>
              <c:delete val="1"/>
              <c:extLst>
                <c:ext xmlns:c15="http://schemas.microsoft.com/office/drawing/2012/chart" uri="{CE6537A1-D6FC-4f65-9D91-7224C49458BB}"/>
                <c:ext xmlns:c16="http://schemas.microsoft.com/office/drawing/2014/chart" uri="{C3380CC4-5D6E-409C-BE32-E72D297353CC}">
                  <c16:uniqueId val="{0000001A-17C1-43CC-9427-4A71E6E2D690}"/>
                </c:ext>
              </c:extLst>
            </c:dLbl>
            <c:dLbl>
              <c:idx val="27"/>
              <c:delete val="1"/>
              <c:extLst>
                <c:ext xmlns:c15="http://schemas.microsoft.com/office/drawing/2012/chart" uri="{CE6537A1-D6FC-4f65-9D91-7224C49458BB}"/>
                <c:ext xmlns:c16="http://schemas.microsoft.com/office/drawing/2014/chart" uri="{C3380CC4-5D6E-409C-BE32-E72D297353CC}">
                  <c16:uniqueId val="{0000001B-17C1-43CC-9427-4A71E6E2D690}"/>
                </c:ext>
              </c:extLst>
            </c:dLbl>
            <c:dLbl>
              <c:idx val="28"/>
              <c:delete val="1"/>
              <c:extLst>
                <c:ext xmlns:c15="http://schemas.microsoft.com/office/drawing/2012/chart" uri="{CE6537A1-D6FC-4f65-9D91-7224C49458BB}"/>
                <c:ext xmlns:c16="http://schemas.microsoft.com/office/drawing/2014/chart" uri="{C3380CC4-5D6E-409C-BE32-E72D297353CC}">
                  <c16:uniqueId val="{0000001C-17C1-43CC-9427-4A71E6E2D690}"/>
                </c:ext>
              </c:extLst>
            </c:dLbl>
            <c:dLbl>
              <c:idx val="29"/>
              <c:delete val="1"/>
              <c:extLst>
                <c:ext xmlns:c15="http://schemas.microsoft.com/office/drawing/2012/chart" uri="{CE6537A1-D6FC-4f65-9D91-7224C49458BB}"/>
                <c:ext xmlns:c16="http://schemas.microsoft.com/office/drawing/2014/chart" uri="{C3380CC4-5D6E-409C-BE32-E72D297353CC}">
                  <c16:uniqueId val="{0000001D-17C1-43CC-9427-4A71E6E2D690}"/>
                </c:ext>
              </c:extLst>
            </c:dLbl>
            <c:dLbl>
              <c:idx val="30"/>
              <c:delete val="1"/>
              <c:extLst>
                <c:ext xmlns:c15="http://schemas.microsoft.com/office/drawing/2012/chart" uri="{CE6537A1-D6FC-4f65-9D91-7224C49458BB}"/>
                <c:ext xmlns:c16="http://schemas.microsoft.com/office/drawing/2014/chart" uri="{C3380CC4-5D6E-409C-BE32-E72D297353CC}">
                  <c16:uniqueId val="{0000001E-17C1-43CC-9427-4A71E6E2D690}"/>
                </c:ext>
              </c:extLst>
            </c:dLbl>
            <c:dLbl>
              <c:idx val="31"/>
              <c:delete val="1"/>
              <c:extLst>
                <c:ext xmlns:c15="http://schemas.microsoft.com/office/drawing/2012/chart" uri="{CE6537A1-D6FC-4f65-9D91-7224C49458BB}"/>
                <c:ext xmlns:c16="http://schemas.microsoft.com/office/drawing/2014/chart" uri="{C3380CC4-5D6E-409C-BE32-E72D297353CC}">
                  <c16:uniqueId val="{0000001F-17C1-43CC-9427-4A71E6E2D690}"/>
                </c:ext>
              </c:extLst>
            </c:dLbl>
            <c:dLbl>
              <c:idx val="32"/>
              <c:delete val="1"/>
              <c:extLst>
                <c:ext xmlns:c15="http://schemas.microsoft.com/office/drawing/2012/chart" uri="{CE6537A1-D6FC-4f65-9D91-7224C49458BB}"/>
                <c:ext xmlns:c16="http://schemas.microsoft.com/office/drawing/2014/chart" uri="{C3380CC4-5D6E-409C-BE32-E72D297353CC}">
                  <c16:uniqueId val="{00000020-17C1-43CC-9427-4A71E6E2D690}"/>
                </c:ext>
              </c:extLst>
            </c:dLbl>
            <c:dLbl>
              <c:idx val="33"/>
              <c:delete val="1"/>
              <c:extLst>
                <c:ext xmlns:c15="http://schemas.microsoft.com/office/drawing/2012/chart" uri="{CE6537A1-D6FC-4f65-9D91-7224C49458BB}"/>
                <c:ext xmlns:c16="http://schemas.microsoft.com/office/drawing/2014/chart" uri="{C3380CC4-5D6E-409C-BE32-E72D297353CC}">
                  <c16:uniqueId val="{00000021-17C1-43CC-9427-4A71E6E2D690}"/>
                </c:ext>
              </c:extLst>
            </c:dLbl>
            <c:dLbl>
              <c:idx val="34"/>
              <c:delete val="1"/>
              <c:extLst>
                <c:ext xmlns:c15="http://schemas.microsoft.com/office/drawing/2012/chart" uri="{CE6537A1-D6FC-4f65-9D91-7224C49458BB}"/>
                <c:ext xmlns:c16="http://schemas.microsoft.com/office/drawing/2014/chart" uri="{C3380CC4-5D6E-409C-BE32-E72D297353CC}">
                  <c16:uniqueId val="{00000022-17C1-43CC-9427-4A71E6E2D690}"/>
                </c:ext>
              </c:extLst>
            </c:dLbl>
            <c:dLbl>
              <c:idx val="35"/>
              <c:delete val="1"/>
              <c:extLst>
                <c:ext xmlns:c15="http://schemas.microsoft.com/office/drawing/2012/chart" uri="{CE6537A1-D6FC-4f65-9D91-7224C49458BB}"/>
                <c:ext xmlns:c16="http://schemas.microsoft.com/office/drawing/2014/chart" uri="{C3380CC4-5D6E-409C-BE32-E72D297353CC}">
                  <c16:uniqueId val="{00000023-17C1-43CC-9427-4A71E6E2D690}"/>
                </c:ext>
              </c:extLst>
            </c:dLbl>
            <c:dLbl>
              <c:idx val="36"/>
              <c:delete val="1"/>
              <c:extLst>
                <c:ext xmlns:c15="http://schemas.microsoft.com/office/drawing/2012/chart" uri="{CE6537A1-D6FC-4f65-9D91-7224C49458BB}"/>
                <c:ext xmlns:c16="http://schemas.microsoft.com/office/drawing/2014/chart" uri="{C3380CC4-5D6E-409C-BE32-E72D297353CC}">
                  <c16:uniqueId val="{00000024-17C1-43CC-9427-4A71E6E2D690}"/>
                </c:ext>
              </c:extLst>
            </c:dLbl>
            <c:dLbl>
              <c:idx val="37"/>
              <c:delete val="1"/>
              <c:extLst>
                <c:ext xmlns:c15="http://schemas.microsoft.com/office/drawing/2012/chart" uri="{CE6537A1-D6FC-4f65-9D91-7224C49458BB}"/>
                <c:ext xmlns:c16="http://schemas.microsoft.com/office/drawing/2014/chart" uri="{C3380CC4-5D6E-409C-BE32-E72D297353CC}">
                  <c16:uniqueId val="{00000025-17C1-43CC-9427-4A71E6E2D690}"/>
                </c:ext>
              </c:extLst>
            </c:dLbl>
            <c:dLbl>
              <c:idx val="38"/>
              <c:delete val="1"/>
              <c:extLst>
                <c:ext xmlns:c15="http://schemas.microsoft.com/office/drawing/2012/chart" uri="{CE6537A1-D6FC-4f65-9D91-7224C49458BB}"/>
                <c:ext xmlns:c16="http://schemas.microsoft.com/office/drawing/2014/chart" uri="{C3380CC4-5D6E-409C-BE32-E72D297353CC}">
                  <c16:uniqueId val="{00000026-17C1-43CC-9427-4A71E6E2D690}"/>
                </c:ext>
              </c:extLst>
            </c:dLbl>
            <c:dLbl>
              <c:idx val="39"/>
              <c:delete val="1"/>
              <c:extLst>
                <c:ext xmlns:c15="http://schemas.microsoft.com/office/drawing/2012/chart" uri="{CE6537A1-D6FC-4f65-9D91-7224C49458BB}"/>
                <c:ext xmlns:c16="http://schemas.microsoft.com/office/drawing/2014/chart" uri="{C3380CC4-5D6E-409C-BE32-E72D297353CC}">
                  <c16:uniqueId val="{00000027-17C1-43CC-9427-4A71E6E2D690}"/>
                </c:ext>
              </c:extLst>
            </c:dLbl>
            <c:dLbl>
              <c:idx val="40"/>
              <c:delete val="1"/>
              <c:extLst>
                <c:ext xmlns:c15="http://schemas.microsoft.com/office/drawing/2012/chart" uri="{CE6537A1-D6FC-4f65-9D91-7224C49458BB}"/>
                <c:ext xmlns:c16="http://schemas.microsoft.com/office/drawing/2014/chart" uri="{C3380CC4-5D6E-409C-BE32-E72D297353CC}">
                  <c16:uniqueId val="{00000028-17C1-43CC-9427-4A71E6E2D690}"/>
                </c:ext>
              </c:extLst>
            </c:dLbl>
            <c:dLbl>
              <c:idx val="41"/>
              <c:delete val="1"/>
              <c:extLst>
                <c:ext xmlns:c15="http://schemas.microsoft.com/office/drawing/2012/chart" uri="{CE6537A1-D6FC-4f65-9D91-7224C49458BB}"/>
                <c:ext xmlns:c16="http://schemas.microsoft.com/office/drawing/2014/chart" uri="{C3380CC4-5D6E-409C-BE32-E72D297353CC}">
                  <c16:uniqueId val="{00000029-17C1-43CC-9427-4A71E6E2D690}"/>
                </c:ext>
              </c:extLst>
            </c:dLbl>
            <c:dLbl>
              <c:idx val="42"/>
              <c:delete val="1"/>
              <c:extLst>
                <c:ext xmlns:c15="http://schemas.microsoft.com/office/drawing/2012/chart" uri="{CE6537A1-D6FC-4f65-9D91-7224C49458BB}"/>
                <c:ext xmlns:c16="http://schemas.microsoft.com/office/drawing/2014/chart" uri="{C3380CC4-5D6E-409C-BE32-E72D297353CC}">
                  <c16:uniqueId val="{0000002A-17C1-43CC-9427-4A71E6E2D690}"/>
                </c:ext>
              </c:extLst>
            </c:dLbl>
            <c:dLbl>
              <c:idx val="43"/>
              <c:delete val="1"/>
              <c:extLst>
                <c:ext xmlns:c15="http://schemas.microsoft.com/office/drawing/2012/chart" uri="{CE6537A1-D6FC-4f65-9D91-7224C49458BB}"/>
                <c:ext xmlns:c16="http://schemas.microsoft.com/office/drawing/2014/chart" uri="{C3380CC4-5D6E-409C-BE32-E72D297353CC}">
                  <c16:uniqueId val="{0000002B-17C1-43CC-9427-4A71E6E2D690}"/>
                </c:ext>
              </c:extLst>
            </c:dLbl>
            <c:dLbl>
              <c:idx val="44"/>
              <c:delete val="1"/>
              <c:extLst>
                <c:ext xmlns:c15="http://schemas.microsoft.com/office/drawing/2012/chart" uri="{CE6537A1-D6FC-4f65-9D91-7224C49458BB}"/>
                <c:ext xmlns:c16="http://schemas.microsoft.com/office/drawing/2014/chart" uri="{C3380CC4-5D6E-409C-BE32-E72D297353CC}">
                  <c16:uniqueId val="{0000002C-17C1-43CC-9427-4A71E6E2D690}"/>
                </c:ext>
              </c:extLst>
            </c:dLbl>
            <c:dLbl>
              <c:idx val="45"/>
              <c:delete val="1"/>
              <c:extLst>
                <c:ext xmlns:c15="http://schemas.microsoft.com/office/drawing/2012/chart" uri="{CE6537A1-D6FC-4f65-9D91-7224C49458BB}"/>
                <c:ext xmlns:c16="http://schemas.microsoft.com/office/drawing/2014/chart" uri="{C3380CC4-5D6E-409C-BE32-E72D297353CC}">
                  <c16:uniqueId val="{0000002D-17C1-43CC-9427-4A71E6E2D690}"/>
                </c:ext>
              </c:extLst>
            </c:dLbl>
            <c:dLbl>
              <c:idx val="46"/>
              <c:delete val="1"/>
              <c:extLst>
                <c:ext xmlns:c15="http://schemas.microsoft.com/office/drawing/2012/chart" uri="{CE6537A1-D6FC-4f65-9D91-7224C49458BB}"/>
                <c:ext xmlns:c16="http://schemas.microsoft.com/office/drawing/2014/chart" uri="{C3380CC4-5D6E-409C-BE32-E72D297353CC}">
                  <c16:uniqueId val="{0000002E-17C1-43CC-9427-4A71E6E2D690}"/>
                </c:ext>
              </c:extLst>
            </c:dLbl>
            <c:dLbl>
              <c:idx val="47"/>
              <c:delete val="1"/>
              <c:extLst>
                <c:ext xmlns:c15="http://schemas.microsoft.com/office/drawing/2012/chart" uri="{CE6537A1-D6FC-4f65-9D91-7224C49458BB}"/>
                <c:ext xmlns:c16="http://schemas.microsoft.com/office/drawing/2014/chart" uri="{C3380CC4-5D6E-409C-BE32-E72D297353CC}">
                  <c16:uniqueId val="{0000002F-17C1-43CC-9427-4A71E6E2D690}"/>
                </c:ext>
              </c:extLst>
            </c:dLbl>
            <c:dLbl>
              <c:idx val="48"/>
              <c:delete val="1"/>
              <c:extLst>
                <c:ext xmlns:c15="http://schemas.microsoft.com/office/drawing/2012/chart" uri="{CE6537A1-D6FC-4f65-9D91-7224C49458BB}"/>
                <c:ext xmlns:c16="http://schemas.microsoft.com/office/drawing/2014/chart" uri="{C3380CC4-5D6E-409C-BE32-E72D297353CC}">
                  <c16:uniqueId val="{00000030-17C1-43CC-9427-4A71E6E2D690}"/>
                </c:ext>
              </c:extLst>
            </c:dLbl>
            <c:dLbl>
              <c:idx val="49"/>
              <c:delete val="1"/>
              <c:extLst>
                <c:ext xmlns:c15="http://schemas.microsoft.com/office/drawing/2012/chart" uri="{CE6537A1-D6FC-4f65-9D91-7224C49458BB}"/>
                <c:ext xmlns:c16="http://schemas.microsoft.com/office/drawing/2014/chart" uri="{C3380CC4-5D6E-409C-BE32-E72D297353CC}">
                  <c16:uniqueId val="{00000031-17C1-43CC-9427-4A71E6E2D690}"/>
                </c:ext>
              </c:extLst>
            </c:dLbl>
            <c:dLbl>
              <c:idx val="50"/>
              <c:delete val="1"/>
              <c:extLst>
                <c:ext xmlns:c15="http://schemas.microsoft.com/office/drawing/2012/chart" uri="{CE6537A1-D6FC-4f65-9D91-7224C49458BB}"/>
                <c:ext xmlns:c16="http://schemas.microsoft.com/office/drawing/2014/chart" uri="{C3380CC4-5D6E-409C-BE32-E72D297353CC}">
                  <c16:uniqueId val="{00000032-17C1-43CC-9427-4A71E6E2D690}"/>
                </c:ext>
              </c:extLst>
            </c:dLbl>
            <c:dLbl>
              <c:idx val="51"/>
              <c:delete val="1"/>
              <c:extLst>
                <c:ext xmlns:c15="http://schemas.microsoft.com/office/drawing/2012/chart" uri="{CE6537A1-D6FC-4f65-9D91-7224C49458BB}"/>
                <c:ext xmlns:c16="http://schemas.microsoft.com/office/drawing/2014/chart" uri="{C3380CC4-5D6E-409C-BE32-E72D297353CC}">
                  <c16:uniqueId val="{00000033-17C1-43CC-9427-4A71E6E2D690}"/>
                </c:ext>
              </c:extLst>
            </c:dLbl>
            <c:dLbl>
              <c:idx val="52"/>
              <c:delete val="1"/>
              <c:extLst>
                <c:ext xmlns:c15="http://schemas.microsoft.com/office/drawing/2012/chart" uri="{CE6537A1-D6FC-4f65-9D91-7224C49458BB}"/>
                <c:ext xmlns:c16="http://schemas.microsoft.com/office/drawing/2014/chart" uri="{C3380CC4-5D6E-409C-BE32-E72D297353CC}">
                  <c16:uniqueId val="{00000034-17C1-43CC-9427-4A71E6E2D690}"/>
                </c:ext>
              </c:extLst>
            </c:dLbl>
            <c:dLbl>
              <c:idx val="53"/>
              <c:delete val="1"/>
              <c:extLst>
                <c:ext xmlns:c15="http://schemas.microsoft.com/office/drawing/2012/chart" uri="{CE6537A1-D6FC-4f65-9D91-7224C49458BB}"/>
                <c:ext xmlns:c16="http://schemas.microsoft.com/office/drawing/2014/chart" uri="{C3380CC4-5D6E-409C-BE32-E72D297353CC}">
                  <c16:uniqueId val="{00000035-17C1-43CC-9427-4A71E6E2D690}"/>
                </c:ext>
              </c:extLst>
            </c:dLbl>
            <c:dLbl>
              <c:idx val="54"/>
              <c:delete val="1"/>
              <c:extLst>
                <c:ext xmlns:c15="http://schemas.microsoft.com/office/drawing/2012/chart" uri="{CE6537A1-D6FC-4f65-9D91-7224C49458BB}"/>
                <c:ext xmlns:c16="http://schemas.microsoft.com/office/drawing/2014/chart" uri="{C3380CC4-5D6E-409C-BE32-E72D297353CC}">
                  <c16:uniqueId val="{00000036-17C1-43CC-9427-4A71E6E2D690}"/>
                </c:ext>
              </c:extLst>
            </c:dLbl>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solidFill>
                    <a:latin typeface="+mn-lt"/>
                    <a:ea typeface="+mn-ea"/>
                    <a:cs typeface="+mn-cs"/>
                  </a:defRPr>
                </a:pPr>
                <a:endParaRPr lang="zh-CN"/>
              </a:p>
            </c:txPr>
            <c:dLblPos val="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prstDash val="solid"/>
                      <a:round/>
                    </a:ln>
                    <a:effectLst/>
                  </c:spPr>
                </c15:leaderLines>
              </c:ext>
            </c:extLst>
          </c:dLbls>
          <c:xVal>
            <c:numRef>
              <c:f>品类分析_3!$E$37:$E$91</c:f>
              <c:numCache>
                <c:formatCode>0.00%</c:formatCode>
                <c:ptCount val="55"/>
                <c:pt idx="0">
                  <c:v>0.128713056971999</c:v>
                </c:pt>
                <c:pt idx="1">
                  <c:v>0.10002420900261801</c:v>
                </c:pt>
                <c:pt idx="2">
                  <c:v>8.0862297493590501E-2</c:v>
                </c:pt>
                <c:pt idx="3">
                  <c:v>5.9843499515779899E-2</c:v>
                </c:pt>
                <c:pt idx="4">
                  <c:v>4.8285033753445998E-2</c:v>
                </c:pt>
                <c:pt idx="5">
                  <c:v>4.17959335944839E-2</c:v>
                </c:pt>
                <c:pt idx="6">
                  <c:v>3.8651778387998902E-2</c:v>
                </c:pt>
                <c:pt idx="7">
                  <c:v>3.6912377433620698E-2</c:v>
                </c:pt>
                <c:pt idx="8">
                  <c:v>3.6645115250244997E-2</c:v>
                </c:pt>
                <c:pt idx="9">
                  <c:v>3.3632795170017001E-2</c:v>
                </c:pt>
                <c:pt idx="10">
                  <c:v>3.1780736141324401E-2</c:v>
                </c:pt>
                <c:pt idx="11">
                  <c:v>2.6253113819428998E-2</c:v>
                </c:pt>
                <c:pt idx="12">
                  <c:v>2.59864564639932E-2</c:v>
                </c:pt>
                <c:pt idx="13">
                  <c:v>2.4834036399476601E-2</c:v>
                </c:pt>
                <c:pt idx="14">
                  <c:v>2.2973150948058001E-2</c:v>
                </c:pt>
                <c:pt idx="15">
                  <c:v>2.0854111611957299E-2</c:v>
                </c:pt>
                <c:pt idx="16">
                  <c:v>2.0736005493071401E-2</c:v>
                </c:pt>
                <c:pt idx="17">
                  <c:v>1.78935430747631E-2</c:v>
                </c:pt>
                <c:pt idx="18">
                  <c:v>1.7720043685154601E-2</c:v>
                </c:pt>
                <c:pt idx="19">
                  <c:v>1.7600476757825001E-2</c:v>
                </c:pt>
                <c:pt idx="20">
                  <c:v>1.6298447757390099E-2</c:v>
                </c:pt>
                <c:pt idx="21">
                  <c:v>1.4719417691273899E-2</c:v>
                </c:pt>
                <c:pt idx="22">
                  <c:v>1.41748609162694E-2</c:v>
                </c:pt>
                <c:pt idx="23">
                  <c:v>1.31497034642587E-2</c:v>
                </c:pt>
                <c:pt idx="24">
                  <c:v>1.28660410829318E-2</c:v>
                </c:pt>
                <c:pt idx="25">
                  <c:v>9.7437676887928808E-3</c:v>
                </c:pt>
                <c:pt idx="26">
                  <c:v>9.1050826395311507E-3</c:v>
                </c:pt>
                <c:pt idx="27">
                  <c:v>8.2638921428193901E-3</c:v>
                </c:pt>
                <c:pt idx="28">
                  <c:v>7.7684908326473697E-3</c:v>
                </c:pt>
                <c:pt idx="29">
                  <c:v>7.6620626638866096E-3</c:v>
                </c:pt>
                <c:pt idx="30">
                  <c:v>6.6370765290959498E-3</c:v>
                </c:pt>
                <c:pt idx="31">
                  <c:v>5.8146748543148703E-3</c:v>
                </c:pt>
                <c:pt idx="32">
                  <c:v>5.1868189636935097E-3</c:v>
                </c:pt>
                <c:pt idx="33">
                  <c:v>5.0431127054068299E-3</c:v>
                </c:pt>
                <c:pt idx="34">
                  <c:v>4.8275574634988796E-3</c:v>
                </c:pt>
                <c:pt idx="35">
                  <c:v>4.56151889920177E-3</c:v>
                </c:pt>
                <c:pt idx="36">
                  <c:v>3.3650092334844002E-3</c:v>
                </c:pt>
                <c:pt idx="37">
                  <c:v>3.3363736284611899E-3</c:v>
                </c:pt>
                <c:pt idx="38">
                  <c:v>3.0256431240603698E-3</c:v>
                </c:pt>
                <c:pt idx="39">
                  <c:v>2.8252703262350602E-3</c:v>
                </c:pt>
                <c:pt idx="40">
                  <c:v>2.20218146082422E-3</c:v>
                </c:pt>
                <c:pt idx="41">
                  <c:v>2.0598290892615201E-3</c:v>
                </c:pt>
                <c:pt idx="42">
                  <c:v>1.3641733507153799E-3</c:v>
                </c:pt>
                <c:pt idx="43">
                  <c:v>1.1036143771778E-3</c:v>
                </c:pt>
                <c:pt idx="44">
                  <c:v>9.2040776636555797E-4</c:v>
                </c:pt>
                <c:pt idx="45">
                  <c:v>7.6362355969396896E-4</c:v>
                </c:pt>
                <c:pt idx="46">
                  <c:v>5.1138525173863097E-4</c:v>
                </c:pt>
                <c:pt idx="47">
                  <c:v>3.5866625837951499E-4</c:v>
                </c:pt>
                <c:pt idx="48">
                  <c:v>1.44696204368049E-4</c:v>
                </c:pt>
                <c:pt idx="49">
                  <c:v>9.1427427824424207E-5</c:v>
                </c:pt>
                <c:pt idx="50">
                  <c:v>4.7337000392120897E-5</c:v>
                </c:pt>
                <c:pt idx="51">
                  <c:v>3.5465729316568001E-5</c:v>
                </c:pt>
                <c:pt idx="52">
                  <c:v>1.34979739483123E-5</c:v>
                </c:pt>
                <c:pt idx="53">
                  <c:v>9.5365635899550206E-6</c:v>
                </c:pt>
                <c:pt idx="54">
                  <c:v>1.5644102983737301E-6</c:v>
                </c:pt>
              </c:numCache>
            </c:numRef>
          </c:xVal>
          <c:yVal>
            <c:numRef>
              <c:f>品类分析_3!$F$37:$F$91</c:f>
              <c:numCache>
                <c:formatCode>0.00%</c:formatCode>
                <c:ptCount val="55"/>
                <c:pt idx="0">
                  <c:v>0.15370172673472299</c:v>
                </c:pt>
                <c:pt idx="1">
                  <c:v>0.46142098698552703</c:v>
                </c:pt>
                <c:pt idx="2">
                  <c:v>0.608375218138549</c:v>
                </c:pt>
                <c:pt idx="3">
                  <c:v>0.44279994012136098</c:v>
                </c:pt>
                <c:pt idx="4">
                  <c:v>0.51090291113638797</c:v>
                </c:pt>
                <c:pt idx="5">
                  <c:v>0.51394041015972602</c:v>
                </c:pt>
                <c:pt idx="6">
                  <c:v>0.35279772750015898</c:v>
                </c:pt>
                <c:pt idx="7">
                  <c:v>0.36937092497770002</c:v>
                </c:pt>
                <c:pt idx="8">
                  <c:v>0.52703022868861504</c:v>
                </c:pt>
                <c:pt idx="9">
                  <c:v>0.60021451094053502</c:v>
                </c:pt>
                <c:pt idx="10">
                  <c:v>0.20770444524301199</c:v>
                </c:pt>
                <c:pt idx="11">
                  <c:v>0.54174789514319099</c:v>
                </c:pt>
                <c:pt idx="12">
                  <c:v>0.187590251675325</c:v>
                </c:pt>
                <c:pt idx="13">
                  <c:v>0.39907155508505399</c:v>
                </c:pt>
                <c:pt idx="14">
                  <c:v>5.6726011356073899E-2</c:v>
                </c:pt>
                <c:pt idx="15">
                  <c:v>0.401897206512417</c:v>
                </c:pt>
                <c:pt idx="16">
                  <c:v>0.47949466120899698</c:v>
                </c:pt>
                <c:pt idx="17">
                  <c:v>0.23958817458227799</c:v>
                </c:pt>
                <c:pt idx="18">
                  <c:v>0.17734643660157701</c:v>
                </c:pt>
                <c:pt idx="19">
                  <c:v>0.34946390386824799</c:v>
                </c:pt>
                <c:pt idx="20">
                  <c:v>0.26311090884236898</c:v>
                </c:pt>
                <c:pt idx="21">
                  <c:v>0.25138001698066298</c:v>
                </c:pt>
                <c:pt idx="22">
                  <c:v>9.5156205133792707E-2</c:v>
                </c:pt>
                <c:pt idx="23">
                  <c:v>0.27232797291018102</c:v>
                </c:pt>
                <c:pt idx="24">
                  <c:v>0.49250800720850701</c:v>
                </c:pt>
                <c:pt idx="25">
                  <c:v>0.22778266262701</c:v>
                </c:pt>
                <c:pt idx="26">
                  <c:v>2.42002234915293E-2</c:v>
                </c:pt>
                <c:pt idx="27">
                  <c:v>0.42199476723067197</c:v>
                </c:pt>
                <c:pt idx="28">
                  <c:v>5.4282142281961002E-2</c:v>
                </c:pt>
                <c:pt idx="29">
                  <c:v>0.23999888027118499</c:v>
                </c:pt>
                <c:pt idx="30">
                  <c:v>5.7600070250368098E-2</c:v>
                </c:pt>
                <c:pt idx="31">
                  <c:v>0.35173522898105197</c:v>
                </c:pt>
                <c:pt idx="32">
                  <c:v>0.45469946439561199</c:v>
                </c:pt>
                <c:pt idx="33">
                  <c:v>0.48695205542940201</c:v>
                </c:pt>
                <c:pt idx="34">
                  <c:v>0.20967657940415399</c:v>
                </c:pt>
                <c:pt idx="35">
                  <c:v>0.44087743314210698</c:v>
                </c:pt>
                <c:pt idx="36">
                  <c:v>0.106727100344036</c:v>
                </c:pt>
                <c:pt idx="37">
                  <c:v>0.50021040968067598</c:v>
                </c:pt>
                <c:pt idx="38">
                  <c:v>0.46541196586308498</c:v>
                </c:pt>
                <c:pt idx="39">
                  <c:v>0.139954801014571</c:v>
                </c:pt>
                <c:pt idx="40">
                  <c:v>0.178613848802295</c:v>
                </c:pt>
                <c:pt idx="41">
                  <c:v>0.35153049469529202</c:v>
                </c:pt>
                <c:pt idx="42">
                  <c:v>0.37629745796533198</c:v>
                </c:pt>
                <c:pt idx="43">
                  <c:v>0.27486005773952799</c:v>
                </c:pt>
                <c:pt idx="44">
                  <c:v>0.54036926572928701</c:v>
                </c:pt>
                <c:pt idx="45">
                  <c:v>0.14318385563003599</c:v>
                </c:pt>
                <c:pt idx="46">
                  <c:v>0.107913372533601</c:v>
                </c:pt>
                <c:pt idx="47">
                  <c:v>6.4309777617920505E-2</c:v>
                </c:pt>
                <c:pt idx="48">
                  <c:v>9.3111087160583098E-2</c:v>
                </c:pt>
                <c:pt idx="49">
                  <c:v>0.42754693048097597</c:v>
                </c:pt>
                <c:pt idx="50">
                  <c:v>0.54066853809828297</c:v>
                </c:pt>
                <c:pt idx="51">
                  <c:v>3.9840443759435303E-2</c:v>
                </c:pt>
                <c:pt idx="52">
                  <c:v>0.19101588741302</c:v>
                </c:pt>
                <c:pt idx="53">
                  <c:v>0.66474759036500497</c:v>
                </c:pt>
                <c:pt idx="54">
                  <c:v>0.25357127169222299</c:v>
                </c:pt>
              </c:numCache>
            </c:numRef>
          </c:yVal>
          <c:bubbleSize>
            <c:numRef>
              <c:f>品类分析_3!$D$37:$D$91</c:f>
              <c:numCache>
                <c:formatCode>#,##0</c:formatCode>
                <c:ptCount val="55"/>
                <c:pt idx="0">
                  <c:v>15332198</c:v>
                </c:pt>
                <c:pt idx="1">
                  <c:v>10349822</c:v>
                </c:pt>
                <c:pt idx="2">
                  <c:v>5949118</c:v>
                </c:pt>
                <c:pt idx="3">
                  <c:v>21513143</c:v>
                </c:pt>
                <c:pt idx="4">
                  <c:v>17571908</c:v>
                </c:pt>
                <c:pt idx="5">
                  <c:v>16447607</c:v>
                </c:pt>
                <c:pt idx="6">
                  <c:v>6071973</c:v>
                </c:pt>
                <c:pt idx="7">
                  <c:v>3764330</c:v>
                </c:pt>
                <c:pt idx="8">
                  <c:v>9505695</c:v>
                </c:pt>
                <c:pt idx="9">
                  <c:v>11735662</c:v>
                </c:pt>
                <c:pt idx="10">
                  <c:v>309783</c:v>
                </c:pt>
                <c:pt idx="11">
                  <c:v>9217836</c:v>
                </c:pt>
                <c:pt idx="12">
                  <c:v>2961474</c:v>
                </c:pt>
                <c:pt idx="13">
                  <c:v>7123690</c:v>
                </c:pt>
                <c:pt idx="14">
                  <c:v>967882</c:v>
                </c:pt>
                <c:pt idx="15">
                  <c:v>3853856</c:v>
                </c:pt>
                <c:pt idx="16">
                  <c:v>6843193</c:v>
                </c:pt>
                <c:pt idx="17">
                  <c:v>1266721</c:v>
                </c:pt>
                <c:pt idx="18">
                  <c:v>1228118</c:v>
                </c:pt>
                <c:pt idx="19">
                  <c:v>5496491</c:v>
                </c:pt>
                <c:pt idx="20">
                  <c:v>2955955</c:v>
                </c:pt>
                <c:pt idx="21">
                  <c:v>1874009</c:v>
                </c:pt>
                <c:pt idx="22">
                  <c:v>2243744</c:v>
                </c:pt>
                <c:pt idx="23">
                  <c:v>1690638</c:v>
                </c:pt>
                <c:pt idx="24">
                  <c:v>2452862</c:v>
                </c:pt>
                <c:pt idx="25">
                  <c:v>1642142</c:v>
                </c:pt>
                <c:pt idx="26">
                  <c:v>396363</c:v>
                </c:pt>
                <c:pt idx="27">
                  <c:v>1966343</c:v>
                </c:pt>
                <c:pt idx="28">
                  <c:v>877689</c:v>
                </c:pt>
                <c:pt idx="29">
                  <c:v>779549</c:v>
                </c:pt>
                <c:pt idx="30">
                  <c:v>425024</c:v>
                </c:pt>
                <c:pt idx="31">
                  <c:v>1727792</c:v>
                </c:pt>
                <c:pt idx="32">
                  <c:v>1840446</c:v>
                </c:pt>
                <c:pt idx="33">
                  <c:v>781685</c:v>
                </c:pt>
                <c:pt idx="34">
                  <c:v>2829444</c:v>
                </c:pt>
                <c:pt idx="35">
                  <c:v>3975470</c:v>
                </c:pt>
                <c:pt idx="36">
                  <c:v>66037</c:v>
                </c:pt>
                <c:pt idx="37">
                  <c:v>1443519</c:v>
                </c:pt>
                <c:pt idx="38">
                  <c:v>733828</c:v>
                </c:pt>
                <c:pt idx="39">
                  <c:v>1041272</c:v>
                </c:pt>
                <c:pt idx="40">
                  <c:v>732869</c:v>
                </c:pt>
                <c:pt idx="41">
                  <c:v>596123</c:v>
                </c:pt>
                <c:pt idx="42">
                  <c:v>56384</c:v>
                </c:pt>
                <c:pt idx="43">
                  <c:v>259788</c:v>
                </c:pt>
                <c:pt idx="44">
                  <c:v>242072</c:v>
                </c:pt>
                <c:pt idx="45">
                  <c:v>141015</c:v>
                </c:pt>
                <c:pt idx="46">
                  <c:v>177805</c:v>
                </c:pt>
                <c:pt idx="47">
                  <c:v>109844</c:v>
                </c:pt>
                <c:pt idx="48">
                  <c:v>1573</c:v>
                </c:pt>
                <c:pt idx="49">
                  <c:v>32431</c:v>
                </c:pt>
                <c:pt idx="50">
                  <c:v>5727</c:v>
                </c:pt>
                <c:pt idx="51">
                  <c:v>9103</c:v>
                </c:pt>
                <c:pt idx="52" formatCode="General">
                  <c:v>65</c:v>
                </c:pt>
                <c:pt idx="53">
                  <c:v>1947</c:v>
                </c:pt>
                <c:pt idx="54" formatCode="General">
                  <c:v>279</c:v>
                </c:pt>
              </c:numCache>
            </c:numRef>
          </c:bubbleSize>
          <c:bubble3D val="1"/>
          <c:extLst>
            <c:ext xmlns:c16="http://schemas.microsoft.com/office/drawing/2014/chart" uri="{C3380CC4-5D6E-409C-BE32-E72D297353CC}">
              <c16:uniqueId val="{00000037-17C1-43CC-9427-4A71E6E2D690}"/>
            </c:ext>
          </c:extLst>
        </c:ser>
        <c:dLbls>
          <c:showLegendKey val="0"/>
          <c:showVal val="0"/>
          <c:showCatName val="0"/>
          <c:showSerName val="0"/>
          <c:showPercent val="0"/>
          <c:showBubbleSize val="0"/>
        </c:dLbls>
        <c:bubbleScale val="100"/>
        <c:showNegBubbles val="0"/>
        <c:axId val="1209596128"/>
        <c:axId val="1209604288"/>
      </c:bubbleChart>
      <c:valAx>
        <c:axId val="1209596128"/>
        <c:scaling>
          <c:orientation val="minMax"/>
          <c:max val="0.14000000000000001"/>
          <c:min val="0"/>
        </c:scaling>
        <c:delete val="0"/>
        <c:axPos val="b"/>
        <c:majorGridlines>
          <c:spPr>
            <a:ln w="9525" cap="flat" cmpd="sng" algn="ctr">
              <a:solidFill>
                <a:schemeClr val="tx1">
                  <a:lumMod val="15000"/>
                  <a:lumOff val="85000"/>
                </a:schemeClr>
              </a:solidFill>
              <a:prstDash val="solid"/>
              <a:round/>
            </a:ln>
            <a:effectLst/>
          </c:spPr>
        </c:majorGridlines>
        <c:title>
          <c:tx>
            <c:rich>
              <a:bodyPr rot="0" spcFirstLastPara="0" vertOverflow="ellipsis" vert="horz" wrap="square" anchor="ctr" anchorCtr="1"/>
              <a:lstStyle/>
              <a:p>
                <a:pPr>
                  <a:defRPr lang="zh-CN" sz="1000" b="1" i="0" u="none" strike="noStrike" kern="1200" baseline="0">
                    <a:solidFill>
                      <a:schemeClr val="bg1">
                        <a:lumMod val="50000"/>
                      </a:schemeClr>
                    </a:solidFill>
                    <a:latin typeface="+mn-lt"/>
                    <a:ea typeface="+mn-ea"/>
                    <a:cs typeface="+mn-cs"/>
                  </a:defRPr>
                </a:pPr>
                <a:r>
                  <a:rPr lang="zh-CN" altLang="en-US" dirty="0">
                    <a:solidFill>
                      <a:schemeClr val="bg1">
                        <a:lumMod val="50000"/>
                      </a:schemeClr>
                    </a:solidFill>
                  </a:rPr>
                  <a:t>销售占比</a:t>
                </a:r>
              </a:p>
            </c:rich>
          </c:tx>
          <c:overlay val="0"/>
        </c:title>
        <c:numFmt formatCode="0.00%" sourceLinked="1"/>
        <c:majorTickMark val="none"/>
        <c:minorTickMark val="none"/>
        <c:tickLblPos val="nextTo"/>
        <c:spPr>
          <a:noFill/>
          <a:ln w="9525" cap="flat" cmpd="sng" algn="ctr">
            <a:solidFill>
              <a:schemeClr val="tx1">
                <a:lumMod val="25000"/>
                <a:lumOff val="7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604288"/>
        <c:crosses val="autoZero"/>
        <c:crossBetween val="midCat"/>
        <c:majorUnit val="0.01"/>
      </c:valAx>
      <c:valAx>
        <c:axId val="1209604288"/>
        <c:scaling>
          <c:orientation val="minMax"/>
          <c:max val="0.75"/>
          <c:min val="0"/>
        </c:scaling>
        <c:delete val="0"/>
        <c:axPos val="l"/>
        <c:majorGridlines>
          <c:spPr>
            <a:ln w="9525" cap="flat" cmpd="sng" algn="ctr">
              <a:solidFill>
                <a:schemeClr val="tx1">
                  <a:lumMod val="15000"/>
                  <a:lumOff val="85000"/>
                </a:schemeClr>
              </a:solidFill>
              <a:prstDash val="solid"/>
              <a:round/>
            </a:ln>
            <a:effectLst/>
          </c:spPr>
        </c:majorGridlines>
        <c:title>
          <c:tx>
            <c:rich>
              <a:bodyPr rot="-5400000" spcFirstLastPara="0" vertOverflow="ellipsis" vert="horz" wrap="square" anchor="ctr" anchorCtr="1"/>
              <a:lstStyle/>
              <a:p>
                <a:pPr>
                  <a:defRPr lang="zh-CN" sz="1000" b="1" i="0" u="none" strike="noStrike" kern="1200" baseline="0">
                    <a:solidFill>
                      <a:schemeClr val="bg1">
                        <a:lumMod val="50000"/>
                      </a:schemeClr>
                    </a:solidFill>
                    <a:latin typeface="+mn-lt"/>
                    <a:ea typeface="+mn-ea"/>
                    <a:cs typeface="+mn-cs"/>
                  </a:defRPr>
                </a:pPr>
                <a:r>
                  <a:rPr lang="zh-CN" altLang="en-US" dirty="0">
                    <a:solidFill>
                      <a:schemeClr val="bg1">
                        <a:lumMod val="50000"/>
                      </a:schemeClr>
                    </a:solidFill>
                  </a:rPr>
                  <a:t>毛利率</a:t>
                </a:r>
              </a:p>
            </c:rich>
          </c:tx>
          <c:overlay val="0"/>
        </c:title>
        <c:numFmt formatCode="0.00%" sourceLinked="1"/>
        <c:majorTickMark val="none"/>
        <c:minorTickMark val="none"/>
        <c:tickLblPos val="nextTo"/>
        <c:spPr>
          <a:noFill/>
          <a:ln w="9525" cap="flat" cmpd="sng" algn="ctr">
            <a:solidFill>
              <a:schemeClr val="tx1">
                <a:lumMod val="25000"/>
                <a:lumOff val="7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596128"/>
        <c:crosses val="autoZero"/>
        <c:crossBetween val="midCat"/>
      </c:valAx>
      <c:spPr>
        <a:noFill/>
        <a:ln>
          <a:noFill/>
        </a:ln>
        <a:effectLst/>
      </c:spPr>
    </c:plotArea>
    <c:plotVisOnly val="1"/>
    <c:dispBlanksAs val="zero"/>
    <c:showDLblsOverMax val="0"/>
  </c:chart>
  <c:spPr>
    <a:noFill/>
    <a:ln>
      <a:solidFill>
        <a:schemeClr val="bg1">
          <a:lumMod val="75000"/>
        </a:schemeClr>
      </a:solidFill>
    </a:ln>
    <a:effectLst/>
  </c:spPr>
  <c:txPr>
    <a:bodyPr/>
    <a:lstStyle/>
    <a:p>
      <a:pPr>
        <a:defRPr lang="zh-CN"/>
      </a:pPr>
      <a:endParaRPr lang="zh-CN"/>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r>
              <a:rPr lang="zh-CN" altLang="en-US" sz="1200" b="1" dirty="0">
                <a:solidFill>
                  <a:schemeClr val="tx1"/>
                </a:solidFill>
                <a:latin typeface="微软雅黑" panose="020B0503020204020204" charset="-122"/>
                <a:ea typeface="微软雅黑" panose="020B0503020204020204" charset="-122"/>
              </a:rPr>
              <a:t>各品类会员渗透率与购买频次</a:t>
            </a:r>
          </a:p>
        </c:rich>
      </c:tx>
      <c:layout>
        <c:manualLayout>
          <c:xMode val="edge"/>
          <c:yMode val="edge"/>
          <c:x val="0.40461101471551503"/>
          <c:y val="3.0061797113168E-3"/>
        </c:manualLayout>
      </c:layout>
      <c:overlay val="0"/>
      <c:spPr>
        <a:noFill/>
        <a:ln>
          <a:noFill/>
        </a:ln>
        <a:effectLst/>
      </c:spPr>
    </c:title>
    <c:autoTitleDeleted val="0"/>
    <c:plotArea>
      <c:layout/>
      <c:bubbleChart>
        <c:varyColors val="0"/>
        <c:ser>
          <c:idx val="0"/>
          <c:order val="0"/>
          <c:tx>
            <c:strRef>
              <c:f>品类分析_4!$A$32:$A$86</c:f>
              <c:strCache>
                <c:ptCount val="1"/>
                <c:pt idx="0">
                  <c:v>个人护理 中药 五官科用药处方药 五官科用药非处方药 保健食品 健康食品 健身康复 其他 其他药品处方药 其他药品非处方药 医疗器械 外用药处方药 外用药非处方药 妇科用药处方药 妇科用药非处方药 心脑血管用药处方药 心脑血管用药非处方药 抗感冒用药处方药 抗感冒用药非处方药 抗晕止吐抗过敏用药处方药 抗晕止吐抗过敏用药非处方药 抗菌消炎药处方药 抗菌消炎药非处方药 日常用品 普通食品 母婴类 泌尿系统用药处方药 泌尿系统用药非处方药 注射药处方药 注射药非处方药 消毒用品 清热解毒用药处方药 清热解毒用药非处方药 激素和抗肿瘤用药处方药 激素和抗肿瘤用药非处方药 皮肤病用药处方药 皮肤病用药非处方药 祛痰止咳平喘用药处方药 祛痰止咳平喘用药非处方药 精神病用药处方药 精神病用药非处方药 糖尿病用药处方药 糖尿病用药非处方药 维生素和钙类处方药 维生素和钙类非处方药 肝胆用药处方药 肝胆用药非处方药 胃肠道用药处方药 胃肠道用药非处方药 胶类处方药 胶类非处方药 补益药处方药 补益药非处方药 风湿伤科镇痛用药处方药 风湿伤科镇痛用药非处方药</c:v>
                </c:pt>
              </c:strCache>
            </c:strRef>
          </c:tx>
          <c:spPr>
            <a:solidFill>
              <a:schemeClr val="accent1">
                <a:alpha val="75000"/>
              </a:schemeClr>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0-CE90-453F-AD3F-1EFB582EB2D5}"/>
                </c:ext>
              </c:extLst>
            </c:dLbl>
            <c:dLbl>
              <c:idx val="1"/>
              <c:layout>
                <c:manualLayout>
                  <c:x val="-9.1505374407218495E-2"/>
                  <c:y val="-7.2989134963807295E-2"/>
                </c:manualLayout>
              </c:layout>
              <c:tx>
                <c:rich>
                  <a:bodyPr/>
                  <a:lstStyle/>
                  <a:p>
                    <a:r>
                      <a:rPr lang="zh-CN" altLang="en-US"/>
                      <a:t>中药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E90-453F-AD3F-1EFB582EB2D5}"/>
                </c:ext>
              </c:extLst>
            </c:dLbl>
            <c:dLbl>
              <c:idx val="2"/>
              <c:delete val="1"/>
              <c:extLst>
                <c:ext xmlns:c15="http://schemas.microsoft.com/office/drawing/2012/chart" uri="{CE6537A1-D6FC-4f65-9D91-7224C49458BB}"/>
                <c:ext xmlns:c16="http://schemas.microsoft.com/office/drawing/2014/chart" uri="{C3380CC4-5D6E-409C-BE32-E72D297353CC}">
                  <c16:uniqueId val="{00000002-CE90-453F-AD3F-1EFB582EB2D5}"/>
                </c:ext>
              </c:extLst>
            </c:dLbl>
            <c:dLbl>
              <c:idx val="3"/>
              <c:delete val="1"/>
              <c:extLst>
                <c:ext xmlns:c15="http://schemas.microsoft.com/office/drawing/2012/chart" uri="{CE6537A1-D6FC-4f65-9D91-7224C49458BB}"/>
                <c:ext xmlns:c16="http://schemas.microsoft.com/office/drawing/2014/chart" uri="{C3380CC4-5D6E-409C-BE32-E72D297353CC}">
                  <c16:uniqueId val="{00000003-CE90-453F-AD3F-1EFB582EB2D5}"/>
                </c:ext>
              </c:extLst>
            </c:dLbl>
            <c:dLbl>
              <c:idx val="4"/>
              <c:delete val="1"/>
              <c:extLst>
                <c:ext xmlns:c15="http://schemas.microsoft.com/office/drawing/2012/chart" uri="{CE6537A1-D6FC-4f65-9D91-7224C49458BB}"/>
                <c:ext xmlns:c16="http://schemas.microsoft.com/office/drawing/2014/chart" uri="{C3380CC4-5D6E-409C-BE32-E72D297353CC}">
                  <c16:uniqueId val="{00000004-CE90-453F-AD3F-1EFB582EB2D5}"/>
                </c:ext>
              </c:extLst>
            </c:dLbl>
            <c:dLbl>
              <c:idx val="5"/>
              <c:delete val="1"/>
              <c:extLst>
                <c:ext xmlns:c15="http://schemas.microsoft.com/office/drawing/2012/chart" uri="{CE6537A1-D6FC-4f65-9D91-7224C49458BB}"/>
                <c:ext xmlns:c16="http://schemas.microsoft.com/office/drawing/2014/chart" uri="{C3380CC4-5D6E-409C-BE32-E72D297353CC}">
                  <c16:uniqueId val="{00000005-CE90-453F-AD3F-1EFB582EB2D5}"/>
                </c:ext>
              </c:extLst>
            </c:dLbl>
            <c:dLbl>
              <c:idx val="6"/>
              <c:delete val="1"/>
              <c:extLst>
                <c:ext xmlns:c15="http://schemas.microsoft.com/office/drawing/2012/chart" uri="{CE6537A1-D6FC-4f65-9D91-7224C49458BB}"/>
                <c:ext xmlns:c16="http://schemas.microsoft.com/office/drawing/2014/chart" uri="{C3380CC4-5D6E-409C-BE32-E72D297353CC}">
                  <c16:uniqueId val="{00000006-CE90-453F-AD3F-1EFB582EB2D5}"/>
                </c:ext>
              </c:extLst>
            </c:dLbl>
            <c:dLbl>
              <c:idx val="7"/>
              <c:delete val="1"/>
              <c:extLst>
                <c:ext xmlns:c15="http://schemas.microsoft.com/office/drawing/2012/chart" uri="{CE6537A1-D6FC-4f65-9D91-7224C49458BB}"/>
                <c:ext xmlns:c16="http://schemas.microsoft.com/office/drawing/2014/chart" uri="{C3380CC4-5D6E-409C-BE32-E72D297353CC}">
                  <c16:uniqueId val="{00000007-CE90-453F-AD3F-1EFB582EB2D5}"/>
                </c:ext>
              </c:extLst>
            </c:dLbl>
            <c:dLbl>
              <c:idx val="8"/>
              <c:delete val="1"/>
              <c:extLst>
                <c:ext xmlns:c15="http://schemas.microsoft.com/office/drawing/2012/chart" uri="{CE6537A1-D6FC-4f65-9D91-7224C49458BB}"/>
                <c:ext xmlns:c16="http://schemas.microsoft.com/office/drawing/2014/chart" uri="{C3380CC4-5D6E-409C-BE32-E72D297353CC}">
                  <c16:uniqueId val="{00000008-CE90-453F-AD3F-1EFB582EB2D5}"/>
                </c:ext>
              </c:extLst>
            </c:dLbl>
            <c:dLbl>
              <c:idx val="9"/>
              <c:delete val="1"/>
              <c:extLst>
                <c:ext xmlns:c15="http://schemas.microsoft.com/office/drawing/2012/chart" uri="{CE6537A1-D6FC-4f65-9D91-7224C49458BB}"/>
                <c:ext xmlns:c16="http://schemas.microsoft.com/office/drawing/2014/chart" uri="{C3380CC4-5D6E-409C-BE32-E72D297353CC}">
                  <c16:uniqueId val="{00000009-CE90-453F-AD3F-1EFB582EB2D5}"/>
                </c:ext>
              </c:extLst>
            </c:dLbl>
            <c:dLbl>
              <c:idx val="10"/>
              <c:layout>
                <c:manualLayout>
                  <c:x val="-1.5191547067014701E-2"/>
                  <c:y val="8.3514889273218207E-2"/>
                </c:manualLayout>
              </c:layout>
              <c:tx>
                <c:rich>
                  <a:bodyPr/>
                  <a:lstStyle/>
                  <a:p>
                    <a:r>
                      <a:rPr lang="zh-CN" altLang="en-US"/>
                      <a:t>医疗器械</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CE90-453F-AD3F-1EFB582EB2D5}"/>
                </c:ext>
              </c:extLst>
            </c:dLbl>
            <c:dLbl>
              <c:idx val="11"/>
              <c:delete val="1"/>
              <c:extLst>
                <c:ext xmlns:c15="http://schemas.microsoft.com/office/drawing/2012/chart" uri="{CE6537A1-D6FC-4f65-9D91-7224C49458BB}"/>
                <c:ext xmlns:c16="http://schemas.microsoft.com/office/drawing/2014/chart" uri="{C3380CC4-5D6E-409C-BE32-E72D297353CC}">
                  <c16:uniqueId val="{0000000B-CE90-453F-AD3F-1EFB582EB2D5}"/>
                </c:ext>
              </c:extLst>
            </c:dLbl>
            <c:dLbl>
              <c:idx val="12"/>
              <c:layout>
                <c:manualLayout>
                  <c:x val="-6.7517986964510902E-3"/>
                  <c:y val="-4.8181666888395203E-2"/>
                </c:manualLayout>
              </c:layout>
              <c:tx>
                <c:rich>
                  <a:bodyPr/>
                  <a:lstStyle/>
                  <a:p>
                    <a:r>
                      <a:rPr lang="zh-CN" altLang="en-US"/>
                      <a:t>外用药非处方药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CE90-453F-AD3F-1EFB582EB2D5}"/>
                </c:ext>
              </c:extLst>
            </c:dLbl>
            <c:dLbl>
              <c:idx val="13"/>
              <c:delete val="1"/>
              <c:extLst>
                <c:ext xmlns:c15="http://schemas.microsoft.com/office/drawing/2012/chart" uri="{CE6537A1-D6FC-4f65-9D91-7224C49458BB}"/>
                <c:ext xmlns:c16="http://schemas.microsoft.com/office/drawing/2014/chart" uri="{C3380CC4-5D6E-409C-BE32-E72D297353CC}">
                  <c16:uniqueId val="{0000000D-CE90-453F-AD3F-1EFB582EB2D5}"/>
                </c:ext>
              </c:extLst>
            </c:dLbl>
            <c:dLbl>
              <c:idx val="14"/>
              <c:delete val="1"/>
              <c:extLst>
                <c:ext xmlns:c15="http://schemas.microsoft.com/office/drawing/2012/chart" uri="{CE6537A1-D6FC-4f65-9D91-7224C49458BB}"/>
                <c:ext xmlns:c16="http://schemas.microsoft.com/office/drawing/2014/chart" uri="{C3380CC4-5D6E-409C-BE32-E72D297353CC}">
                  <c16:uniqueId val="{0000000E-CE90-453F-AD3F-1EFB582EB2D5}"/>
                </c:ext>
              </c:extLst>
            </c:dLbl>
            <c:dLbl>
              <c:idx val="15"/>
              <c:layout>
                <c:manualLayout>
                  <c:x val="-1.2365591136111499E-3"/>
                  <c:y val="-2.2458195373479199E-2"/>
                </c:manualLayout>
              </c:layout>
              <c:tx>
                <c:rich>
                  <a:bodyPr/>
                  <a:lstStyle/>
                  <a:p>
                    <a:r>
                      <a:rPr lang="zh-CN" altLang="en-US"/>
                      <a:t>心脑血管用药处方药</a:t>
                    </a:r>
                  </a:p>
                </c:rich>
              </c:tx>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CE90-453F-AD3F-1EFB582EB2D5}"/>
                </c:ext>
              </c:extLst>
            </c:dLbl>
            <c:dLbl>
              <c:idx val="16"/>
              <c:delete val="1"/>
              <c:extLst>
                <c:ext xmlns:c15="http://schemas.microsoft.com/office/drawing/2012/chart" uri="{CE6537A1-D6FC-4f65-9D91-7224C49458BB}"/>
                <c:ext xmlns:c16="http://schemas.microsoft.com/office/drawing/2014/chart" uri="{C3380CC4-5D6E-409C-BE32-E72D297353CC}">
                  <c16:uniqueId val="{00000010-CE90-453F-AD3F-1EFB582EB2D5}"/>
                </c:ext>
              </c:extLst>
            </c:dLbl>
            <c:dLbl>
              <c:idx val="17"/>
              <c:delete val="1"/>
              <c:extLst>
                <c:ext xmlns:c15="http://schemas.microsoft.com/office/drawing/2012/chart" uri="{CE6537A1-D6FC-4f65-9D91-7224C49458BB}"/>
                <c:ext xmlns:c16="http://schemas.microsoft.com/office/drawing/2014/chart" uri="{C3380CC4-5D6E-409C-BE32-E72D297353CC}">
                  <c16:uniqueId val="{00000011-CE90-453F-AD3F-1EFB582EB2D5}"/>
                </c:ext>
              </c:extLst>
            </c:dLbl>
            <c:dLbl>
              <c:idx val="18"/>
              <c:layout>
                <c:manualLayout>
                  <c:x val="-7.9333634683299098E-2"/>
                  <c:y val="-0.12848444503572001"/>
                </c:manualLayout>
              </c:layout>
              <c:tx>
                <c:rich>
                  <a:bodyPr/>
                  <a:lstStyle/>
                  <a:p>
                    <a:r>
                      <a:rPr lang="zh-CN" altLang="en-US"/>
                      <a:t>抗感冒用药非处方药</a:t>
                    </a:r>
                  </a:p>
                </c:rich>
              </c:tx>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CE90-453F-AD3F-1EFB582EB2D5}"/>
                </c:ext>
              </c:extLst>
            </c:dLbl>
            <c:dLbl>
              <c:idx val="19"/>
              <c:delete val="1"/>
              <c:extLst>
                <c:ext xmlns:c15="http://schemas.microsoft.com/office/drawing/2012/chart" uri="{CE6537A1-D6FC-4f65-9D91-7224C49458BB}"/>
                <c:ext xmlns:c16="http://schemas.microsoft.com/office/drawing/2014/chart" uri="{C3380CC4-5D6E-409C-BE32-E72D297353CC}">
                  <c16:uniqueId val="{00000013-CE90-453F-AD3F-1EFB582EB2D5}"/>
                </c:ext>
              </c:extLst>
            </c:dLbl>
            <c:dLbl>
              <c:idx val="20"/>
              <c:delete val="1"/>
              <c:extLst>
                <c:ext xmlns:c15="http://schemas.microsoft.com/office/drawing/2012/chart" uri="{CE6537A1-D6FC-4f65-9D91-7224C49458BB}"/>
                <c:ext xmlns:c16="http://schemas.microsoft.com/office/drawing/2014/chart" uri="{C3380CC4-5D6E-409C-BE32-E72D297353CC}">
                  <c16:uniqueId val="{00000014-CE90-453F-AD3F-1EFB582EB2D5}"/>
                </c:ext>
              </c:extLst>
            </c:dLbl>
            <c:dLbl>
              <c:idx val="21"/>
              <c:layout>
                <c:manualLayout>
                  <c:x val="-9.3542873305755905E-2"/>
                  <c:y val="-9.95753500085437E-2"/>
                </c:manualLayout>
              </c:layout>
              <c:tx>
                <c:rich>
                  <a:bodyPr/>
                  <a:lstStyle/>
                  <a:p>
                    <a:r>
                      <a:rPr lang="zh-CN" altLang="en-US"/>
                      <a:t>抗菌消炎药处方药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5-CE90-453F-AD3F-1EFB582EB2D5}"/>
                </c:ext>
              </c:extLst>
            </c:dLbl>
            <c:dLbl>
              <c:idx val="22"/>
              <c:delete val="1"/>
              <c:extLst>
                <c:ext xmlns:c15="http://schemas.microsoft.com/office/drawing/2012/chart" uri="{CE6537A1-D6FC-4f65-9D91-7224C49458BB}"/>
                <c:ext xmlns:c16="http://schemas.microsoft.com/office/drawing/2014/chart" uri="{C3380CC4-5D6E-409C-BE32-E72D297353CC}">
                  <c16:uniqueId val="{00000016-CE90-453F-AD3F-1EFB582EB2D5}"/>
                </c:ext>
              </c:extLst>
            </c:dLbl>
            <c:dLbl>
              <c:idx val="23"/>
              <c:delete val="1"/>
              <c:extLst>
                <c:ext xmlns:c15="http://schemas.microsoft.com/office/drawing/2012/chart" uri="{CE6537A1-D6FC-4f65-9D91-7224C49458BB}"/>
                <c:ext xmlns:c16="http://schemas.microsoft.com/office/drawing/2014/chart" uri="{C3380CC4-5D6E-409C-BE32-E72D297353CC}">
                  <c16:uniqueId val="{00000017-CE90-453F-AD3F-1EFB582EB2D5}"/>
                </c:ext>
              </c:extLst>
            </c:dLbl>
            <c:dLbl>
              <c:idx val="24"/>
              <c:delete val="1"/>
              <c:extLst>
                <c:ext xmlns:c15="http://schemas.microsoft.com/office/drawing/2012/chart" uri="{CE6537A1-D6FC-4f65-9D91-7224C49458BB}"/>
                <c:ext xmlns:c16="http://schemas.microsoft.com/office/drawing/2014/chart" uri="{C3380CC4-5D6E-409C-BE32-E72D297353CC}">
                  <c16:uniqueId val="{00000018-CE90-453F-AD3F-1EFB582EB2D5}"/>
                </c:ext>
              </c:extLst>
            </c:dLbl>
            <c:dLbl>
              <c:idx val="25"/>
              <c:delete val="1"/>
              <c:extLst>
                <c:ext xmlns:c15="http://schemas.microsoft.com/office/drawing/2012/chart" uri="{CE6537A1-D6FC-4f65-9D91-7224C49458BB}"/>
                <c:ext xmlns:c16="http://schemas.microsoft.com/office/drawing/2014/chart" uri="{C3380CC4-5D6E-409C-BE32-E72D297353CC}">
                  <c16:uniqueId val="{00000019-CE90-453F-AD3F-1EFB582EB2D5}"/>
                </c:ext>
              </c:extLst>
            </c:dLbl>
            <c:dLbl>
              <c:idx val="26"/>
              <c:delete val="1"/>
              <c:extLst>
                <c:ext xmlns:c15="http://schemas.microsoft.com/office/drawing/2012/chart" uri="{CE6537A1-D6FC-4f65-9D91-7224C49458BB}"/>
                <c:ext xmlns:c16="http://schemas.microsoft.com/office/drawing/2014/chart" uri="{C3380CC4-5D6E-409C-BE32-E72D297353CC}">
                  <c16:uniqueId val="{0000001A-CE90-453F-AD3F-1EFB582EB2D5}"/>
                </c:ext>
              </c:extLst>
            </c:dLbl>
            <c:dLbl>
              <c:idx val="27"/>
              <c:delete val="1"/>
              <c:extLst>
                <c:ext xmlns:c15="http://schemas.microsoft.com/office/drawing/2012/chart" uri="{CE6537A1-D6FC-4f65-9D91-7224C49458BB}"/>
                <c:ext xmlns:c16="http://schemas.microsoft.com/office/drawing/2014/chart" uri="{C3380CC4-5D6E-409C-BE32-E72D297353CC}">
                  <c16:uniqueId val="{0000001B-CE90-453F-AD3F-1EFB582EB2D5}"/>
                </c:ext>
              </c:extLst>
            </c:dLbl>
            <c:dLbl>
              <c:idx val="28"/>
              <c:delete val="1"/>
              <c:extLst>
                <c:ext xmlns:c15="http://schemas.microsoft.com/office/drawing/2012/chart" uri="{CE6537A1-D6FC-4f65-9D91-7224C49458BB}"/>
                <c:ext xmlns:c16="http://schemas.microsoft.com/office/drawing/2014/chart" uri="{C3380CC4-5D6E-409C-BE32-E72D297353CC}">
                  <c16:uniqueId val="{0000001C-CE90-453F-AD3F-1EFB582EB2D5}"/>
                </c:ext>
              </c:extLst>
            </c:dLbl>
            <c:dLbl>
              <c:idx val="29"/>
              <c:delete val="1"/>
              <c:extLst>
                <c:ext xmlns:c15="http://schemas.microsoft.com/office/drawing/2012/chart" uri="{CE6537A1-D6FC-4f65-9D91-7224C49458BB}"/>
                <c:ext xmlns:c16="http://schemas.microsoft.com/office/drawing/2014/chart" uri="{C3380CC4-5D6E-409C-BE32-E72D297353CC}">
                  <c16:uniqueId val="{0000001D-CE90-453F-AD3F-1EFB582EB2D5}"/>
                </c:ext>
              </c:extLst>
            </c:dLbl>
            <c:dLbl>
              <c:idx val="30"/>
              <c:delete val="1"/>
              <c:extLst>
                <c:ext xmlns:c15="http://schemas.microsoft.com/office/drawing/2012/chart" uri="{CE6537A1-D6FC-4f65-9D91-7224C49458BB}"/>
                <c:ext xmlns:c16="http://schemas.microsoft.com/office/drawing/2014/chart" uri="{C3380CC4-5D6E-409C-BE32-E72D297353CC}">
                  <c16:uniqueId val="{0000001E-CE90-453F-AD3F-1EFB582EB2D5}"/>
                </c:ext>
              </c:extLst>
            </c:dLbl>
            <c:dLbl>
              <c:idx val="31"/>
              <c:delete val="1"/>
              <c:extLst>
                <c:ext xmlns:c15="http://schemas.microsoft.com/office/drawing/2012/chart" uri="{CE6537A1-D6FC-4f65-9D91-7224C49458BB}"/>
                <c:ext xmlns:c16="http://schemas.microsoft.com/office/drawing/2014/chart" uri="{C3380CC4-5D6E-409C-BE32-E72D297353CC}">
                  <c16:uniqueId val="{0000001F-CE90-453F-AD3F-1EFB582EB2D5}"/>
                </c:ext>
              </c:extLst>
            </c:dLbl>
            <c:dLbl>
              <c:idx val="32"/>
              <c:delete val="1"/>
              <c:extLst>
                <c:ext xmlns:c15="http://schemas.microsoft.com/office/drawing/2012/chart" uri="{CE6537A1-D6FC-4f65-9D91-7224C49458BB}"/>
                <c:ext xmlns:c16="http://schemas.microsoft.com/office/drawing/2014/chart" uri="{C3380CC4-5D6E-409C-BE32-E72D297353CC}">
                  <c16:uniqueId val="{00000020-CE90-453F-AD3F-1EFB582EB2D5}"/>
                </c:ext>
              </c:extLst>
            </c:dLbl>
            <c:dLbl>
              <c:idx val="33"/>
              <c:delete val="1"/>
              <c:extLst>
                <c:ext xmlns:c15="http://schemas.microsoft.com/office/drawing/2012/chart" uri="{CE6537A1-D6FC-4f65-9D91-7224C49458BB}"/>
                <c:ext xmlns:c16="http://schemas.microsoft.com/office/drawing/2014/chart" uri="{C3380CC4-5D6E-409C-BE32-E72D297353CC}">
                  <c16:uniqueId val="{00000021-CE90-453F-AD3F-1EFB582EB2D5}"/>
                </c:ext>
              </c:extLst>
            </c:dLbl>
            <c:dLbl>
              <c:idx val="34"/>
              <c:delete val="1"/>
              <c:extLst>
                <c:ext xmlns:c15="http://schemas.microsoft.com/office/drawing/2012/chart" uri="{CE6537A1-D6FC-4f65-9D91-7224C49458BB}"/>
                <c:ext xmlns:c16="http://schemas.microsoft.com/office/drawing/2014/chart" uri="{C3380CC4-5D6E-409C-BE32-E72D297353CC}">
                  <c16:uniqueId val="{00000022-CE90-453F-AD3F-1EFB582EB2D5}"/>
                </c:ext>
              </c:extLst>
            </c:dLbl>
            <c:dLbl>
              <c:idx val="35"/>
              <c:delete val="1"/>
              <c:extLst>
                <c:ext xmlns:c15="http://schemas.microsoft.com/office/drawing/2012/chart" uri="{CE6537A1-D6FC-4f65-9D91-7224C49458BB}"/>
                <c:ext xmlns:c16="http://schemas.microsoft.com/office/drawing/2014/chart" uri="{C3380CC4-5D6E-409C-BE32-E72D297353CC}">
                  <c16:uniqueId val="{00000023-CE90-453F-AD3F-1EFB582EB2D5}"/>
                </c:ext>
              </c:extLst>
            </c:dLbl>
            <c:dLbl>
              <c:idx val="36"/>
              <c:delete val="1"/>
              <c:extLst>
                <c:ext xmlns:c15="http://schemas.microsoft.com/office/drawing/2012/chart" uri="{CE6537A1-D6FC-4f65-9D91-7224C49458BB}"/>
                <c:ext xmlns:c16="http://schemas.microsoft.com/office/drawing/2014/chart" uri="{C3380CC4-5D6E-409C-BE32-E72D297353CC}">
                  <c16:uniqueId val="{00000024-CE90-453F-AD3F-1EFB582EB2D5}"/>
                </c:ext>
              </c:extLst>
            </c:dLbl>
            <c:dLbl>
              <c:idx val="37"/>
              <c:delete val="1"/>
              <c:extLst>
                <c:ext xmlns:c15="http://schemas.microsoft.com/office/drawing/2012/chart" uri="{CE6537A1-D6FC-4f65-9D91-7224C49458BB}"/>
                <c:ext xmlns:c16="http://schemas.microsoft.com/office/drawing/2014/chart" uri="{C3380CC4-5D6E-409C-BE32-E72D297353CC}">
                  <c16:uniqueId val="{00000025-CE90-453F-AD3F-1EFB582EB2D5}"/>
                </c:ext>
              </c:extLst>
            </c:dLbl>
            <c:dLbl>
              <c:idx val="38"/>
              <c:layout>
                <c:manualLayout>
                  <c:x val="-4.4516128089998101E-2"/>
                  <c:y val="8.1410958228861796E-2"/>
                </c:manualLayout>
              </c:layout>
              <c:tx>
                <c:rich>
                  <a:bodyPr/>
                  <a:lstStyle/>
                  <a:p>
                    <a:r>
                      <a:rPr lang="zh-CN" altLang="en-US"/>
                      <a:t>祛痰止咳平喘用药非处方药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26-CE90-453F-AD3F-1EFB582EB2D5}"/>
                </c:ext>
              </c:extLst>
            </c:dLbl>
            <c:dLbl>
              <c:idx val="39"/>
              <c:delete val="1"/>
              <c:extLst>
                <c:ext xmlns:c15="http://schemas.microsoft.com/office/drawing/2012/chart" uri="{CE6537A1-D6FC-4f65-9D91-7224C49458BB}"/>
                <c:ext xmlns:c16="http://schemas.microsoft.com/office/drawing/2014/chart" uri="{C3380CC4-5D6E-409C-BE32-E72D297353CC}">
                  <c16:uniqueId val="{00000027-CE90-453F-AD3F-1EFB582EB2D5}"/>
                </c:ext>
              </c:extLst>
            </c:dLbl>
            <c:dLbl>
              <c:idx val="40"/>
              <c:delete val="1"/>
              <c:extLst>
                <c:ext xmlns:c15="http://schemas.microsoft.com/office/drawing/2012/chart" uri="{CE6537A1-D6FC-4f65-9D91-7224C49458BB}"/>
                <c:ext xmlns:c16="http://schemas.microsoft.com/office/drawing/2014/chart" uri="{C3380CC4-5D6E-409C-BE32-E72D297353CC}">
                  <c16:uniqueId val="{00000028-CE90-453F-AD3F-1EFB582EB2D5}"/>
                </c:ext>
              </c:extLst>
            </c:dLbl>
            <c:dLbl>
              <c:idx val="41"/>
              <c:layout>
                <c:manualLayout>
                  <c:x val="-7.41935468166638E-3"/>
                  <c:y val="-1.40363721084245E-2"/>
                </c:manualLayout>
              </c:layout>
              <c:tx>
                <c:rich>
                  <a:bodyPr/>
                  <a:lstStyle/>
                  <a:p>
                    <a:r>
                      <a:rPr lang="zh-CN" altLang="en-US"/>
                      <a:t>糖尿病用药处方药</a:t>
                    </a:r>
                  </a:p>
                </c:rich>
              </c:tx>
              <c:dLblPos val="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29-CE90-453F-AD3F-1EFB582EB2D5}"/>
                </c:ext>
              </c:extLst>
            </c:dLbl>
            <c:dLbl>
              <c:idx val="42"/>
              <c:delete val="1"/>
              <c:extLst>
                <c:ext xmlns:c15="http://schemas.microsoft.com/office/drawing/2012/chart" uri="{CE6537A1-D6FC-4f65-9D91-7224C49458BB}"/>
                <c:ext xmlns:c16="http://schemas.microsoft.com/office/drawing/2014/chart" uri="{C3380CC4-5D6E-409C-BE32-E72D297353CC}">
                  <c16:uniqueId val="{0000002A-CE90-453F-AD3F-1EFB582EB2D5}"/>
                </c:ext>
              </c:extLst>
            </c:dLbl>
            <c:dLbl>
              <c:idx val="43"/>
              <c:delete val="1"/>
              <c:extLst>
                <c:ext xmlns:c15="http://schemas.microsoft.com/office/drawing/2012/chart" uri="{CE6537A1-D6FC-4f65-9D91-7224C49458BB}"/>
                <c:ext xmlns:c16="http://schemas.microsoft.com/office/drawing/2014/chart" uri="{C3380CC4-5D6E-409C-BE32-E72D297353CC}">
                  <c16:uniqueId val="{0000002B-CE90-453F-AD3F-1EFB582EB2D5}"/>
                </c:ext>
              </c:extLst>
            </c:dLbl>
            <c:dLbl>
              <c:idx val="44"/>
              <c:delete val="1"/>
              <c:extLst>
                <c:ext xmlns:c15="http://schemas.microsoft.com/office/drawing/2012/chart" uri="{CE6537A1-D6FC-4f65-9D91-7224C49458BB}"/>
                <c:ext xmlns:c16="http://schemas.microsoft.com/office/drawing/2014/chart" uri="{C3380CC4-5D6E-409C-BE32-E72D297353CC}">
                  <c16:uniqueId val="{0000002C-CE90-453F-AD3F-1EFB582EB2D5}"/>
                </c:ext>
              </c:extLst>
            </c:dLbl>
            <c:dLbl>
              <c:idx val="45"/>
              <c:delete val="1"/>
              <c:extLst>
                <c:ext xmlns:c15="http://schemas.microsoft.com/office/drawing/2012/chart" uri="{CE6537A1-D6FC-4f65-9D91-7224C49458BB}"/>
                <c:ext xmlns:c16="http://schemas.microsoft.com/office/drawing/2014/chart" uri="{C3380CC4-5D6E-409C-BE32-E72D297353CC}">
                  <c16:uniqueId val="{0000002D-CE90-453F-AD3F-1EFB582EB2D5}"/>
                </c:ext>
              </c:extLst>
            </c:dLbl>
            <c:dLbl>
              <c:idx val="46"/>
              <c:delete val="1"/>
              <c:extLst>
                <c:ext xmlns:c15="http://schemas.microsoft.com/office/drawing/2012/chart" uri="{CE6537A1-D6FC-4f65-9D91-7224C49458BB}"/>
                <c:ext xmlns:c16="http://schemas.microsoft.com/office/drawing/2014/chart" uri="{C3380CC4-5D6E-409C-BE32-E72D297353CC}">
                  <c16:uniqueId val="{0000002E-CE90-453F-AD3F-1EFB582EB2D5}"/>
                </c:ext>
              </c:extLst>
            </c:dLbl>
            <c:dLbl>
              <c:idx val="47"/>
              <c:delete val="1"/>
              <c:extLst>
                <c:ext xmlns:c15="http://schemas.microsoft.com/office/drawing/2012/chart" uri="{CE6537A1-D6FC-4f65-9D91-7224C49458BB}"/>
                <c:ext xmlns:c16="http://schemas.microsoft.com/office/drawing/2014/chart" uri="{C3380CC4-5D6E-409C-BE32-E72D297353CC}">
                  <c16:uniqueId val="{0000002F-CE90-453F-AD3F-1EFB582EB2D5}"/>
                </c:ext>
              </c:extLst>
            </c:dLbl>
            <c:dLbl>
              <c:idx val="48"/>
              <c:delete val="1"/>
              <c:extLst>
                <c:ext xmlns:c15="http://schemas.microsoft.com/office/drawing/2012/chart" uri="{CE6537A1-D6FC-4f65-9D91-7224C49458BB}"/>
                <c:ext xmlns:c16="http://schemas.microsoft.com/office/drawing/2014/chart" uri="{C3380CC4-5D6E-409C-BE32-E72D297353CC}">
                  <c16:uniqueId val="{00000030-CE90-453F-AD3F-1EFB582EB2D5}"/>
                </c:ext>
              </c:extLst>
            </c:dLbl>
            <c:dLbl>
              <c:idx val="49"/>
              <c:delete val="1"/>
              <c:extLst>
                <c:ext xmlns:c15="http://schemas.microsoft.com/office/drawing/2012/chart" uri="{CE6537A1-D6FC-4f65-9D91-7224C49458BB}"/>
                <c:ext xmlns:c16="http://schemas.microsoft.com/office/drawing/2014/chart" uri="{C3380CC4-5D6E-409C-BE32-E72D297353CC}">
                  <c16:uniqueId val="{00000031-CE90-453F-AD3F-1EFB582EB2D5}"/>
                </c:ext>
              </c:extLst>
            </c:dLbl>
            <c:dLbl>
              <c:idx val="50"/>
              <c:delete val="1"/>
              <c:extLst>
                <c:ext xmlns:c15="http://schemas.microsoft.com/office/drawing/2012/chart" uri="{CE6537A1-D6FC-4f65-9D91-7224C49458BB}"/>
                <c:ext xmlns:c16="http://schemas.microsoft.com/office/drawing/2014/chart" uri="{C3380CC4-5D6E-409C-BE32-E72D297353CC}">
                  <c16:uniqueId val="{00000032-CE90-453F-AD3F-1EFB582EB2D5}"/>
                </c:ext>
              </c:extLst>
            </c:dLbl>
            <c:dLbl>
              <c:idx val="51"/>
              <c:delete val="1"/>
              <c:extLst>
                <c:ext xmlns:c15="http://schemas.microsoft.com/office/drawing/2012/chart" uri="{CE6537A1-D6FC-4f65-9D91-7224C49458BB}"/>
                <c:ext xmlns:c16="http://schemas.microsoft.com/office/drawing/2014/chart" uri="{C3380CC4-5D6E-409C-BE32-E72D297353CC}">
                  <c16:uniqueId val="{00000033-CE90-453F-AD3F-1EFB582EB2D5}"/>
                </c:ext>
              </c:extLst>
            </c:dLbl>
            <c:dLbl>
              <c:idx val="52"/>
              <c:delete val="1"/>
              <c:extLst>
                <c:ext xmlns:c15="http://schemas.microsoft.com/office/drawing/2012/chart" uri="{CE6537A1-D6FC-4f65-9D91-7224C49458BB}"/>
                <c:ext xmlns:c16="http://schemas.microsoft.com/office/drawing/2014/chart" uri="{C3380CC4-5D6E-409C-BE32-E72D297353CC}">
                  <c16:uniqueId val="{00000034-CE90-453F-AD3F-1EFB582EB2D5}"/>
                </c:ext>
              </c:extLst>
            </c:dLbl>
            <c:dLbl>
              <c:idx val="53"/>
              <c:delete val="1"/>
              <c:extLst>
                <c:ext xmlns:c15="http://schemas.microsoft.com/office/drawing/2012/chart" uri="{CE6537A1-D6FC-4f65-9D91-7224C49458BB}"/>
                <c:ext xmlns:c16="http://schemas.microsoft.com/office/drawing/2014/chart" uri="{C3380CC4-5D6E-409C-BE32-E72D297353CC}">
                  <c16:uniqueId val="{00000035-CE90-453F-AD3F-1EFB582EB2D5}"/>
                </c:ext>
              </c:extLst>
            </c:dLbl>
            <c:dLbl>
              <c:idx val="54"/>
              <c:delete val="1"/>
              <c:extLst>
                <c:ext xmlns:c15="http://schemas.microsoft.com/office/drawing/2012/chart" uri="{CE6537A1-D6FC-4f65-9D91-7224C49458BB}"/>
                <c:ext xmlns:c16="http://schemas.microsoft.com/office/drawing/2014/chart" uri="{C3380CC4-5D6E-409C-BE32-E72D297353CC}">
                  <c16:uniqueId val="{00000036-CE90-453F-AD3F-1EFB582EB2D5}"/>
                </c:ext>
              </c:extLst>
            </c:dLbl>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solidFill>
                    <a:latin typeface="+mn-lt"/>
                    <a:ea typeface="+mn-ea"/>
                    <a:cs typeface="+mn-cs"/>
                  </a:defRPr>
                </a:pPr>
                <a:endParaRPr lang="zh-CN"/>
              </a:p>
            </c:txPr>
            <c:dLblPos val="r"/>
            <c:showLegendKey val="0"/>
            <c:showVal val="0"/>
            <c:showCatName val="0"/>
            <c:showSerName val="0"/>
            <c:showPercent val="0"/>
            <c:showBubbleSize val="0"/>
            <c:extLst>
              <c:ext xmlns:c15="http://schemas.microsoft.com/office/drawing/2012/chart" uri="{CE6537A1-D6FC-4f65-9D91-7224C49458BB}">
                <c15:showLeaderLines val="0"/>
              </c:ext>
            </c:extLst>
          </c:dLbls>
          <c:xVal>
            <c:numRef>
              <c:f>品类分析_4!$E$32:$E$86</c:f>
              <c:numCache>
                <c:formatCode>0%</c:formatCode>
                <c:ptCount val="55"/>
                <c:pt idx="0">
                  <c:v>1.23619860109418E-2</c:v>
                </c:pt>
                <c:pt idx="1">
                  <c:v>5.3736916184891903E-2</c:v>
                </c:pt>
                <c:pt idx="2">
                  <c:v>1.5009095350359899E-2</c:v>
                </c:pt>
                <c:pt idx="3">
                  <c:v>3.9789339924669098E-2</c:v>
                </c:pt>
                <c:pt idx="4">
                  <c:v>4.1824504676859602E-2</c:v>
                </c:pt>
                <c:pt idx="5">
                  <c:v>1.39406159886914E-2</c:v>
                </c:pt>
                <c:pt idx="6">
                  <c:v>5.9899972508481204E-3</c:v>
                </c:pt>
                <c:pt idx="7">
                  <c:v>1.5800437829044702E-5</c:v>
                </c:pt>
                <c:pt idx="8">
                  <c:v>5.7728927098224803E-3</c:v>
                </c:pt>
                <c:pt idx="9">
                  <c:v>3.7579251741291401E-4</c:v>
                </c:pt>
                <c:pt idx="10">
                  <c:v>7.5769220700500101E-2</c:v>
                </c:pt>
                <c:pt idx="11">
                  <c:v>3.5997592181067101E-2</c:v>
                </c:pt>
                <c:pt idx="12">
                  <c:v>8.9300563401354199E-2</c:v>
                </c:pt>
                <c:pt idx="13">
                  <c:v>6.0357517143747102E-3</c:v>
                </c:pt>
                <c:pt idx="14">
                  <c:v>1.4638864835644E-2</c:v>
                </c:pt>
                <c:pt idx="15">
                  <c:v>4.5504996830202302E-2</c:v>
                </c:pt>
                <c:pt idx="16">
                  <c:v>4.75007459375824E-4</c:v>
                </c:pt>
                <c:pt idx="17">
                  <c:v>5.5632922115416202E-3</c:v>
                </c:pt>
                <c:pt idx="18">
                  <c:v>7.3577201257727307E-2</c:v>
                </c:pt>
                <c:pt idx="19">
                  <c:v>1.77547515699646E-3</c:v>
                </c:pt>
                <c:pt idx="20">
                  <c:v>9.9870730046257208E-3</c:v>
                </c:pt>
                <c:pt idx="21">
                  <c:v>6.0289592351034503E-2</c:v>
                </c:pt>
                <c:pt idx="22">
                  <c:v>2.2892768083674999E-4</c:v>
                </c:pt>
                <c:pt idx="23">
                  <c:v>2.3910847622022599E-2</c:v>
                </c:pt>
                <c:pt idx="24">
                  <c:v>6.7398111451503501E-3</c:v>
                </c:pt>
                <c:pt idx="25">
                  <c:v>3.1664263845250199E-3</c:v>
                </c:pt>
                <c:pt idx="26">
                  <c:v>9.6266925170322998E-3</c:v>
                </c:pt>
                <c:pt idx="27">
                  <c:v>9.2470625284848701E-4</c:v>
                </c:pt>
                <c:pt idx="28">
                  <c:v>2.7770085141366101E-3</c:v>
                </c:pt>
                <c:pt idx="29">
                  <c:v>1.3951615703522299E-5</c:v>
                </c:pt>
                <c:pt idx="30">
                  <c:v>2.6773212680340899E-2</c:v>
                </c:pt>
                <c:pt idx="31">
                  <c:v>1.1962143269576699E-2</c:v>
                </c:pt>
                <c:pt idx="32">
                  <c:v>5.2384883439921703E-2</c:v>
                </c:pt>
                <c:pt idx="33">
                  <c:v>2.48508105414866E-3</c:v>
                </c:pt>
                <c:pt idx="34">
                  <c:v>7.7836965116533202E-6</c:v>
                </c:pt>
                <c:pt idx="35">
                  <c:v>9.5406989837149199E-4</c:v>
                </c:pt>
                <c:pt idx="36">
                  <c:v>1.9399892535271899E-3</c:v>
                </c:pt>
                <c:pt idx="37">
                  <c:v>1.31776428310252E-2</c:v>
                </c:pt>
                <c:pt idx="38">
                  <c:v>5.24861181035342E-2</c:v>
                </c:pt>
                <c:pt idx="39">
                  <c:v>2.3598272392246098E-3</c:v>
                </c:pt>
                <c:pt idx="40">
                  <c:v>1.78667684399228E-6</c:v>
                </c:pt>
                <c:pt idx="41">
                  <c:v>9.9806720406281201E-3</c:v>
                </c:pt>
                <c:pt idx="42">
                  <c:v>3.8871873597118901E-5</c:v>
                </c:pt>
                <c:pt idx="43">
                  <c:v>3.9608916636066699E-3</c:v>
                </c:pt>
                <c:pt idx="44">
                  <c:v>3.5985256342683403E-2</c:v>
                </c:pt>
                <c:pt idx="45">
                  <c:v>6.6560393056476702E-3</c:v>
                </c:pt>
                <c:pt idx="46">
                  <c:v>1.1062947654796301E-3</c:v>
                </c:pt>
                <c:pt idx="47">
                  <c:v>2.26478379928442E-2</c:v>
                </c:pt>
                <c:pt idx="48">
                  <c:v>3.9714221815619503E-2</c:v>
                </c:pt>
                <c:pt idx="49">
                  <c:v>4.5055329109370402E-7</c:v>
                </c:pt>
                <c:pt idx="50">
                  <c:v>2.3612565806997998E-3</c:v>
                </c:pt>
                <c:pt idx="51">
                  <c:v>4.9815502311377196E-3</c:v>
                </c:pt>
                <c:pt idx="52">
                  <c:v>2.2941225866947999E-2</c:v>
                </c:pt>
                <c:pt idx="53">
                  <c:v>1.73526405258237E-2</c:v>
                </c:pt>
                <c:pt idx="54">
                  <c:v>1.2620308409942301E-2</c:v>
                </c:pt>
              </c:numCache>
            </c:numRef>
          </c:xVal>
          <c:yVal>
            <c:numRef>
              <c:f>品类分析_4!$F$32:$F$86</c:f>
              <c:numCache>
                <c:formatCode>0.0_ </c:formatCode>
                <c:ptCount val="55"/>
                <c:pt idx="0">
                  <c:v>1.52513375301471</c:v>
                </c:pt>
                <c:pt idx="1">
                  <c:v>2.30740058743035</c:v>
                </c:pt>
                <c:pt idx="2">
                  <c:v>1.4146677500996301</c:v>
                </c:pt>
                <c:pt idx="3">
                  <c:v>1.80501731123878</c:v>
                </c:pt>
                <c:pt idx="4">
                  <c:v>1.7694568482645401</c:v>
                </c:pt>
                <c:pt idx="5">
                  <c:v>1.5948242043838601</c:v>
                </c:pt>
                <c:pt idx="6">
                  <c:v>1.23281147872638</c:v>
                </c:pt>
                <c:pt idx="7">
                  <c:v>1.13667649950836</c:v>
                </c:pt>
                <c:pt idx="8">
                  <c:v>2.4276725497478302</c:v>
                </c:pt>
                <c:pt idx="9">
                  <c:v>1.47362328427319</c:v>
                </c:pt>
                <c:pt idx="10">
                  <c:v>2.1931988068672199</c:v>
                </c:pt>
                <c:pt idx="11">
                  <c:v>1.7415601925941999</c:v>
                </c:pt>
                <c:pt idx="12">
                  <c:v>2.4539233571880201</c:v>
                </c:pt>
                <c:pt idx="13">
                  <c:v>1.62082457084169</c:v>
                </c:pt>
                <c:pt idx="14">
                  <c:v>1.5541091129070801</c:v>
                </c:pt>
                <c:pt idx="15">
                  <c:v>4.4903820251879303</c:v>
                </c:pt>
                <c:pt idx="16">
                  <c:v>1.7829201282135101</c:v>
                </c:pt>
                <c:pt idx="17">
                  <c:v>1.57693048818291</c:v>
                </c:pt>
                <c:pt idx="18">
                  <c:v>2.3448837466127799</c:v>
                </c:pt>
                <c:pt idx="19">
                  <c:v>1.7415098137015499</c:v>
                </c:pt>
                <c:pt idx="20">
                  <c:v>1.4079751594923</c:v>
                </c:pt>
                <c:pt idx="21">
                  <c:v>2.3929249350222301</c:v>
                </c:pt>
                <c:pt idx="22">
                  <c:v>1.2319647098744499</c:v>
                </c:pt>
                <c:pt idx="23">
                  <c:v>1.5574163969619801</c:v>
                </c:pt>
                <c:pt idx="24">
                  <c:v>1.5634079435697701</c:v>
                </c:pt>
                <c:pt idx="25">
                  <c:v>1.49954859475585</c:v>
                </c:pt>
                <c:pt idx="26">
                  <c:v>2.2582739560217902</c:v>
                </c:pt>
                <c:pt idx="27">
                  <c:v>1.31663838438146</c:v>
                </c:pt>
                <c:pt idx="28">
                  <c:v>4.6559026087734798</c:v>
                </c:pt>
                <c:pt idx="29">
                  <c:v>1.2160356347438801</c:v>
                </c:pt>
                <c:pt idx="30">
                  <c:v>1.48474234389816</c:v>
                </c:pt>
                <c:pt idx="31">
                  <c:v>1.6082574514869199</c:v>
                </c:pt>
                <c:pt idx="32">
                  <c:v>1.9088184866756901</c:v>
                </c:pt>
                <c:pt idx="33">
                  <c:v>1.9842391202415699</c:v>
                </c:pt>
                <c:pt idx="34">
                  <c:v>2.52694610778443</c:v>
                </c:pt>
                <c:pt idx="35">
                  <c:v>1.80620104544936</c:v>
                </c:pt>
                <c:pt idx="36">
                  <c:v>1.3961623474389</c:v>
                </c:pt>
                <c:pt idx="37">
                  <c:v>2.1674615030011202</c:v>
                </c:pt>
                <c:pt idx="38">
                  <c:v>2.0555838243369</c:v>
                </c:pt>
                <c:pt idx="39">
                  <c:v>4.95926025900153</c:v>
                </c:pt>
                <c:pt idx="40">
                  <c:v>2.1826086956521702</c:v>
                </c:pt>
                <c:pt idx="41">
                  <c:v>4.0070671488101803</c:v>
                </c:pt>
                <c:pt idx="42">
                  <c:v>2.1370903277378099</c:v>
                </c:pt>
                <c:pt idx="43">
                  <c:v>1.88597888163675</c:v>
                </c:pt>
                <c:pt idx="44">
                  <c:v>1.9321164561640101</c:v>
                </c:pt>
                <c:pt idx="45">
                  <c:v>2.3348248673024901</c:v>
                </c:pt>
                <c:pt idx="46">
                  <c:v>1.9029870658783501</c:v>
                </c:pt>
                <c:pt idx="47">
                  <c:v>2.0490219415737401</c:v>
                </c:pt>
                <c:pt idx="48">
                  <c:v>1.92075910583526</c:v>
                </c:pt>
                <c:pt idx="49">
                  <c:v>1.31034482758621</c:v>
                </c:pt>
                <c:pt idx="50">
                  <c:v>1.3914385161498299</c:v>
                </c:pt>
                <c:pt idx="51">
                  <c:v>1.96861267656149</c:v>
                </c:pt>
                <c:pt idx="52">
                  <c:v>1.92958237703836</c:v>
                </c:pt>
                <c:pt idx="53">
                  <c:v>2.00840534762039</c:v>
                </c:pt>
                <c:pt idx="54">
                  <c:v>1.51314399675001</c:v>
                </c:pt>
              </c:numCache>
            </c:numRef>
          </c:yVal>
          <c:bubbleSize>
            <c:numRef>
              <c:f>品类分析_4!$D$32:$D$86</c:f>
              <c:numCache>
                <c:formatCode>0_);[Red]\(0\)</c:formatCode>
                <c:ptCount val="55"/>
                <c:pt idx="0">
                  <c:v>1213523</c:v>
                </c:pt>
                <c:pt idx="1">
                  <c:v>7980821</c:v>
                </c:pt>
                <c:pt idx="2">
                  <c:v>1366661</c:v>
                </c:pt>
                <c:pt idx="3">
                  <c:v>4622745</c:v>
                </c:pt>
                <c:pt idx="4">
                  <c:v>4763461</c:v>
                </c:pt>
                <c:pt idx="5">
                  <c:v>1431023</c:v>
                </c:pt>
                <c:pt idx="6">
                  <c:v>475308</c:v>
                </c:pt>
                <c:pt idx="7">
                  <c:v>1156</c:v>
                </c:pt>
                <c:pt idx="8">
                  <c:v>902060</c:v>
                </c:pt>
                <c:pt idx="9">
                  <c:v>35644</c:v>
                </c:pt>
                <c:pt idx="10">
                  <c:v>10696031</c:v>
                </c:pt>
                <c:pt idx="11">
                  <c:v>4035188</c:v>
                </c:pt>
                <c:pt idx="12">
                  <c:v>14104803</c:v>
                </c:pt>
                <c:pt idx="13">
                  <c:v>629679</c:v>
                </c:pt>
                <c:pt idx="14">
                  <c:v>1464336</c:v>
                </c:pt>
                <c:pt idx="15">
                  <c:v>13152073</c:v>
                </c:pt>
                <c:pt idx="16">
                  <c:v>54511</c:v>
                </c:pt>
                <c:pt idx="17">
                  <c:v>564672</c:v>
                </c:pt>
                <c:pt idx="18">
                  <c:v>11104945</c:v>
                </c:pt>
                <c:pt idx="19">
                  <c:v>199018</c:v>
                </c:pt>
                <c:pt idx="20">
                  <c:v>905076</c:v>
                </c:pt>
                <c:pt idx="21">
                  <c:v>9285884</c:v>
                </c:pt>
                <c:pt idx="22">
                  <c:v>18153</c:v>
                </c:pt>
                <c:pt idx="23">
                  <c:v>2396909</c:v>
                </c:pt>
                <c:pt idx="24">
                  <c:v>678222</c:v>
                </c:pt>
                <c:pt idx="25">
                  <c:v>305620</c:v>
                </c:pt>
                <c:pt idx="26">
                  <c:v>1399283</c:v>
                </c:pt>
                <c:pt idx="27">
                  <c:v>78365</c:v>
                </c:pt>
                <c:pt idx="28">
                  <c:v>832210</c:v>
                </c:pt>
                <c:pt idx="29">
                  <c:v>1092</c:v>
                </c:pt>
                <c:pt idx="30">
                  <c:v>2558606</c:v>
                </c:pt>
                <c:pt idx="31">
                  <c:v>1238273</c:v>
                </c:pt>
                <c:pt idx="32">
                  <c:v>6436095</c:v>
                </c:pt>
                <c:pt idx="33">
                  <c:v>317385</c:v>
                </c:pt>
                <c:pt idx="34">
                  <c:v>1266</c:v>
                </c:pt>
                <c:pt idx="35">
                  <c:v>110917</c:v>
                </c:pt>
                <c:pt idx="36">
                  <c:v>174336</c:v>
                </c:pt>
                <c:pt idx="37">
                  <c:v>1838404</c:v>
                </c:pt>
                <c:pt idx="38">
                  <c:v>6944348</c:v>
                </c:pt>
                <c:pt idx="39">
                  <c:v>753267</c:v>
                </c:pt>
                <c:pt idx="40">
                  <c:v>251</c:v>
                </c:pt>
                <c:pt idx="41">
                  <c:v>2574176</c:v>
                </c:pt>
                <c:pt idx="42">
                  <c:v>5347</c:v>
                </c:pt>
                <c:pt idx="43">
                  <c:v>480819</c:v>
                </c:pt>
                <c:pt idx="44">
                  <c:v>4475172</c:v>
                </c:pt>
                <c:pt idx="45">
                  <c:v>1000281</c:v>
                </c:pt>
                <c:pt idx="46">
                  <c:v>135506</c:v>
                </c:pt>
                <c:pt idx="47">
                  <c:v>2986931</c:v>
                </c:pt>
                <c:pt idx="48">
                  <c:v>4909879</c:v>
                </c:pt>
                <c:pt idx="49">
                  <c:v>38</c:v>
                </c:pt>
                <c:pt idx="50">
                  <c:v>211475</c:v>
                </c:pt>
                <c:pt idx="51">
                  <c:v>631214</c:v>
                </c:pt>
                <c:pt idx="52">
                  <c:v>2849258</c:v>
                </c:pt>
                <c:pt idx="53">
                  <c:v>2243204</c:v>
                </c:pt>
                <c:pt idx="54">
                  <c:v>1229142</c:v>
                </c:pt>
              </c:numCache>
            </c:numRef>
          </c:bubbleSize>
          <c:bubble3D val="1"/>
          <c:extLst>
            <c:ext xmlns:c16="http://schemas.microsoft.com/office/drawing/2014/chart" uri="{C3380CC4-5D6E-409C-BE32-E72D297353CC}">
              <c16:uniqueId val="{00000037-CE90-453F-AD3F-1EFB582EB2D5}"/>
            </c:ext>
          </c:extLst>
        </c:ser>
        <c:dLbls>
          <c:showLegendKey val="0"/>
          <c:showVal val="0"/>
          <c:showCatName val="0"/>
          <c:showSerName val="0"/>
          <c:showPercent val="0"/>
          <c:showBubbleSize val="0"/>
        </c:dLbls>
        <c:bubbleScale val="100"/>
        <c:showNegBubbles val="0"/>
        <c:axId val="1209604832"/>
        <c:axId val="1209607008"/>
      </c:bubbleChart>
      <c:valAx>
        <c:axId val="1209604832"/>
        <c:scaling>
          <c:orientation val="minMax"/>
          <c:max val="0.1"/>
          <c:min val="0"/>
        </c:scaling>
        <c:delete val="0"/>
        <c:axPos val="b"/>
        <c:majorGridlines>
          <c:spPr>
            <a:ln w="9525" cap="flat" cmpd="sng" algn="ctr">
              <a:solidFill>
                <a:schemeClr val="tx1">
                  <a:lumMod val="15000"/>
                  <a:lumOff val="85000"/>
                </a:schemeClr>
              </a:solidFill>
              <a:prstDash val="solid"/>
              <a:round/>
            </a:ln>
            <a:effectLst/>
          </c:spPr>
        </c:majorGridlines>
        <c:title>
          <c:tx>
            <c:rich>
              <a:bodyPr rot="0" spcFirstLastPara="0" vertOverflow="ellipsis" vert="horz" wrap="square" anchor="ctr" anchorCtr="1"/>
              <a:lstStyle/>
              <a:p>
                <a:pPr>
                  <a:defRPr lang="zh-CN" sz="1000" b="1" i="0" u="none" strike="noStrike" kern="1200" baseline="0">
                    <a:solidFill>
                      <a:schemeClr val="tx1">
                        <a:lumMod val="50000"/>
                        <a:lumOff val="50000"/>
                      </a:schemeClr>
                    </a:solidFill>
                    <a:latin typeface="+mn-lt"/>
                    <a:ea typeface="+mn-ea"/>
                    <a:cs typeface="+mn-cs"/>
                  </a:defRPr>
                </a:pPr>
                <a:r>
                  <a:rPr lang="zh-CN" altLang="en-US" dirty="0">
                    <a:solidFill>
                      <a:schemeClr val="tx1">
                        <a:lumMod val="50000"/>
                        <a:lumOff val="50000"/>
                      </a:schemeClr>
                    </a:solidFill>
                  </a:rPr>
                  <a:t>渗透率</a:t>
                </a:r>
              </a:p>
            </c:rich>
          </c:tx>
          <c:overlay val="0"/>
        </c:title>
        <c:numFmt formatCode="0%" sourceLinked="1"/>
        <c:majorTickMark val="none"/>
        <c:minorTickMark val="none"/>
        <c:tickLblPos val="nextTo"/>
        <c:spPr>
          <a:noFill/>
          <a:ln w="9525" cap="flat" cmpd="sng" algn="ctr">
            <a:solidFill>
              <a:schemeClr val="tx1">
                <a:lumMod val="25000"/>
                <a:lumOff val="7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607008"/>
        <c:crosses val="autoZero"/>
        <c:crossBetween val="midCat"/>
      </c:valAx>
      <c:valAx>
        <c:axId val="1209607008"/>
        <c:scaling>
          <c:orientation val="minMax"/>
        </c:scaling>
        <c:delete val="0"/>
        <c:axPos val="l"/>
        <c:majorGridlines>
          <c:spPr>
            <a:ln w="9525" cap="flat" cmpd="sng" algn="ctr">
              <a:solidFill>
                <a:schemeClr val="tx1">
                  <a:lumMod val="15000"/>
                  <a:lumOff val="85000"/>
                </a:schemeClr>
              </a:solidFill>
              <a:prstDash val="solid"/>
              <a:round/>
            </a:ln>
            <a:effectLst/>
          </c:spPr>
        </c:majorGridlines>
        <c:title>
          <c:tx>
            <c:rich>
              <a:bodyPr rot="-5400000" spcFirstLastPara="0" vertOverflow="ellipsis" vert="horz" wrap="square" anchor="ctr" anchorCtr="1"/>
              <a:lstStyle/>
              <a:p>
                <a:pPr>
                  <a:defRPr lang="zh-CN" sz="1000" b="1" i="0" u="none" strike="noStrike" kern="1200" baseline="0">
                    <a:solidFill>
                      <a:schemeClr val="tx1">
                        <a:lumMod val="50000"/>
                        <a:lumOff val="50000"/>
                      </a:schemeClr>
                    </a:solidFill>
                    <a:latin typeface="+mn-lt"/>
                    <a:ea typeface="+mn-ea"/>
                    <a:cs typeface="+mn-cs"/>
                  </a:defRPr>
                </a:pPr>
                <a:r>
                  <a:rPr lang="zh-CN" altLang="en-US" dirty="0">
                    <a:solidFill>
                      <a:schemeClr val="tx1">
                        <a:lumMod val="50000"/>
                        <a:lumOff val="50000"/>
                      </a:schemeClr>
                    </a:solidFill>
                  </a:rPr>
                  <a:t>购买频次</a:t>
                </a:r>
              </a:p>
            </c:rich>
          </c:tx>
          <c:overlay val="0"/>
        </c:title>
        <c:numFmt formatCode="0.0_ " sourceLinked="1"/>
        <c:majorTickMark val="none"/>
        <c:minorTickMark val="none"/>
        <c:tickLblPos val="nextTo"/>
        <c:spPr>
          <a:noFill/>
          <a:ln w="9525" cap="flat" cmpd="sng" algn="ctr">
            <a:solidFill>
              <a:schemeClr val="tx1">
                <a:lumMod val="25000"/>
                <a:lumOff val="7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9604832"/>
        <c:crosses val="autoZero"/>
        <c:crossBetween val="midCat"/>
      </c:valAx>
      <c:spPr>
        <a:noFill/>
        <a:ln>
          <a:noFill/>
        </a:ln>
        <a:effectLst/>
      </c:spPr>
    </c:plotArea>
    <c:plotVisOnly val="1"/>
    <c:dispBlanksAs val="gap"/>
    <c:showDLblsOverMax val="0"/>
  </c:chart>
  <c:spPr>
    <a:noFill/>
    <a:ln>
      <a:solidFill>
        <a:schemeClr val="bg1">
          <a:lumMod val="75000"/>
        </a:schemeClr>
      </a:solidFill>
    </a:ln>
    <a:effectLst/>
  </c:spPr>
  <c:txPr>
    <a:bodyPr/>
    <a:lstStyle/>
    <a:p>
      <a:pPr>
        <a:defRPr lang="zh-CN"/>
      </a:pPr>
      <a:endParaRPr lang="zh-CN"/>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1"/>
    <c:plotArea>
      <c:layout/>
      <c:pieChart>
        <c:varyColors val="1"/>
        <c:ser>
          <c:idx val="0"/>
          <c:order val="0"/>
          <c:tx>
            <c:strRef>
              <c:f>'[工作簿1(2).xlsx]Sheet1'!$B$9</c:f>
              <c:strCache>
                <c:ptCount val="1"/>
                <c:pt idx="0">
                  <c:v>专员分数</c:v>
                </c:pt>
              </c:strCache>
            </c:strRef>
          </c:tx>
          <c:dPt>
            <c:idx val="0"/>
            <c:bubble3D val="0"/>
            <c:explosion val="11"/>
            <c:spPr>
              <a:gradFill>
                <a:gsLst>
                  <a:gs pos="0">
                    <a:srgbClr val="9EE256"/>
                  </a:gs>
                  <a:gs pos="100000">
                    <a:srgbClr val="52762D"/>
                  </a:gs>
                </a:gsLst>
                <a:lin ang="5400000" scaled="0"/>
              </a:gradFill>
              <a:ln w="19050">
                <a:solidFill>
                  <a:schemeClr val="lt1"/>
                </a:solidFill>
              </a:ln>
              <a:effectLst/>
            </c:spPr>
            <c:extLst>
              <c:ext xmlns:c16="http://schemas.microsoft.com/office/drawing/2014/chart" uri="{C3380CC4-5D6E-409C-BE32-E72D297353CC}">
                <c16:uniqueId val="{00000001-18E1-43F1-B6A9-06B5125CF0DB}"/>
              </c:ext>
            </c:extLst>
          </c:dPt>
          <c:dPt>
            <c:idx val="1"/>
            <c:bubble3D val="0"/>
            <c:spPr>
              <a:solidFill>
                <a:schemeClr val="accent6">
                  <a:lumMod val="20000"/>
                  <a:lumOff val="80000"/>
                </a:schemeClr>
              </a:solidFill>
              <a:ln w="19050">
                <a:solidFill>
                  <a:schemeClr val="lt1"/>
                </a:solidFill>
              </a:ln>
              <a:effectLst/>
            </c:spPr>
            <c:extLst>
              <c:ext xmlns:c16="http://schemas.microsoft.com/office/drawing/2014/chart" uri="{C3380CC4-5D6E-409C-BE32-E72D297353CC}">
                <c16:uniqueId val="{00000003-18E1-43F1-B6A9-06B5125CF0DB}"/>
              </c:ext>
            </c:extLst>
          </c:dPt>
          <c:dPt>
            <c:idx val="2"/>
            <c:bubble3D val="0"/>
            <c:spPr>
              <a:gradFill>
                <a:gsLst>
                  <a:gs pos="0">
                    <a:srgbClr val="14CD68"/>
                  </a:gs>
                  <a:gs pos="100000">
                    <a:srgbClr val="0B6E38"/>
                  </a:gs>
                </a:gsLst>
                <a:lin ang="5400000" scaled="0"/>
              </a:gradFill>
              <a:ln w="19050">
                <a:solidFill>
                  <a:schemeClr val="lt1"/>
                </a:solidFill>
              </a:ln>
              <a:effectLst/>
            </c:spPr>
            <c:extLst>
              <c:ext xmlns:c16="http://schemas.microsoft.com/office/drawing/2014/chart" uri="{C3380CC4-5D6E-409C-BE32-E72D297353CC}">
                <c16:uniqueId val="{00000005-18E1-43F1-B6A9-06B5125CF0DB}"/>
              </c:ext>
            </c:extLst>
          </c:dPt>
          <c:dLbls>
            <c:dLbl>
              <c:idx val="0"/>
              <c:delete val="1"/>
              <c:extLst>
                <c:ext xmlns:c15="http://schemas.microsoft.com/office/drawing/2012/chart" uri="{CE6537A1-D6FC-4f65-9D91-7224C49458BB}"/>
                <c:ext xmlns:c16="http://schemas.microsoft.com/office/drawing/2014/chart" uri="{C3380CC4-5D6E-409C-BE32-E72D297353CC}">
                  <c16:uniqueId val="{00000001-18E1-43F1-B6A9-06B5125CF0DB}"/>
                </c:ext>
              </c:extLst>
            </c:dLbl>
            <c:dLbl>
              <c:idx val="1"/>
              <c:layout>
                <c:manualLayout>
                  <c:x val="-6.6150221558157293E-2"/>
                  <c:y val="0.311864044630973"/>
                </c:manualLayout>
              </c:layout>
              <c:dLblPos val="bestFit"/>
              <c:showLegendKey val="0"/>
              <c:showVal val="1"/>
              <c:showCatName val="0"/>
              <c:showSerName val="0"/>
              <c:showPercent val="0"/>
              <c:showBubbleSize val="0"/>
              <c:extLst>
                <c:ext xmlns:c15="http://schemas.microsoft.com/office/drawing/2012/chart" uri="{CE6537A1-D6FC-4f65-9D91-7224C49458BB}">
                  <c15:layout>
                    <c:manualLayout>
                      <c:w val="0.36983781976258201"/>
                      <c:h val="0.39345549738219898"/>
                    </c:manualLayout>
                  </c15:layout>
                </c:ext>
                <c:ext xmlns:c16="http://schemas.microsoft.com/office/drawing/2014/chart" uri="{C3380CC4-5D6E-409C-BE32-E72D297353CC}">
                  <c16:uniqueId val="{00000003-18E1-43F1-B6A9-06B5125CF0DB}"/>
                </c:ext>
              </c:extLst>
            </c:dLbl>
            <c:dLbl>
              <c:idx val="2"/>
              <c:delete val="1"/>
              <c:extLst>
                <c:ext xmlns:c15="http://schemas.microsoft.com/office/drawing/2012/chart" uri="{CE6537A1-D6FC-4f65-9D91-7224C49458BB}"/>
                <c:ext xmlns:c16="http://schemas.microsoft.com/office/drawing/2014/chart" uri="{C3380CC4-5D6E-409C-BE32-E72D297353CC}">
                  <c16:uniqueId val="{00000005-18E1-43F1-B6A9-06B5125CF0DB}"/>
                </c:ext>
              </c:extLst>
            </c:dLbl>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1"/>
            <c:showCatName val="0"/>
            <c:showSerName val="0"/>
            <c:showPercent val="0"/>
            <c:showBubbleSize val="0"/>
            <c:showLeaderLines val="0"/>
            <c:extLst>
              <c:ext xmlns:c15="http://schemas.microsoft.com/office/drawing/2012/chart" uri="{CE6537A1-D6FC-4f65-9D91-7224C49458BB}"/>
            </c:extLst>
          </c:dLbls>
          <c:cat>
            <c:strRef>
              <c:f>'[工作簿1(2).xlsx]Sheet1'!$A$10:$A$12</c:f>
              <c:strCache>
                <c:ptCount val="3"/>
                <c:pt idx="0">
                  <c:v>≥80分的专员</c:v>
                </c:pt>
                <c:pt idx="1">
                  <c:v>45-79分的专员</c:v>
                </c:pt>
                <c:pt idx="2">
                  <c:v>＜45分的专员</c:v>
                </c:pt>
              </c:strCache>
            </c:strRef>
          </c:cat>
          <c:val>
            <c:numRef>
              <c:f>'[工作簿1(2).xlsx]Sheet1'!$B$10:$B$12</c:f>
              <c:numCache>
                <c:formatCode>General</c:formatCode>
                <c:ptCount val="3"/>
                <c:pt idx="0">
                  <c:v>122</c:v>
                </c:pt>
                <c:pt idx="1">
                  <c:v>18</c:v>
                </c:pt>
                <c:pt idx="2">
                  <c:v>5</c:v>
                </c:pt>
              </c:numCache>
            </c:numRef>
          </c:val>
          <c:extLst>
            <c:ext xmlns:c16="http://schemas.microsoft.com/office/drawing/2014/chart" uri="{C3380CC4-5D6E-409C-BE32-E72D297353CC}">
              <c16:uniqueId val="{00000006-18E1-43F1-B6A9-06B5125CF0DB}"/>
            </c:ext>
          </c:extLst>
        </c:ser>
        <c:dLbls>
          <c:showLegendKey val="0"/>
          <c:showVal val="1"/>
          <c:showCatName val="0"/>
          <c:showSerName val="0"/>
          <c:showPercent val="0"/>
          <c:showBubbleSize val="0"/>
          <c:showLeaderLines val="0"/>
        </c:dLbls>
        <c:firstSliceAng val="0"/>
      </c:pieChart>
      <c:spPr>
        <a:noFill/>
        <a:ln>
          <a:noFill/>
        </a:ln>
        <a:effectLst/>
      </c:spPr>
    </c:plotArea>
    <c:legend>
      <c:legendPos val="b"/>
      <c:legendEntry>
        <c:idx val="0"/>
        <c:txPr>
          <a:bodyPr rot="0" spcFirstLastPara="0" vertOverflow="ellipsis" vert="horz" wrap="square" anchor="ctr" anchorCtr="1"/>
          <a:lstStyle/>
          <a:p>
            <a:pPr>
              <a:defRPr lang="zh-CN" sz="1400"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0" vertOverflow="ellipsis" vert="horz" wrap="square" anchor="ctr" anchorCtr="1"/>
          <a:lstStyle/>
          <a:p>
            <a:pPr>
              <a:defRPr lang="zh-CN" sz="1400" b="0" i="0" u="none" strike="noStrike" kern="1200" baseline="0">
                <a:solidFill>
                  <a:schemeClr val="tx1">
                    <a:lumMod val="65000"/>
                    <a:lumOff val="35000"/>
                  </a:schemeClr>
                </a:solidFill>
                <a:latin typeface="+mn-lt"/>
                <a:ea typeface="+mn-ea"/>
                <a:cs typeface="+mn-cs"/>
              </a:defRPr>
            </a:pPr>
            <a:endParaRPr lang="zh-CN"/>
          </a:p>
        </c:txPr>
      </c:legendEntry>
      <c:legendEntry>
        <c:idx val="2"/>
        <c:txPr>
          <a:bodyPr rot="0" spcFirstLastPara="0" vertOverflow="ellipsis" vert="horz" wrap="square" anchor="ctr" anchorCtr="1"/>
          <a:lstStyle/>
          <a:p>
            <a:pPr>
              <a:defRPr lang="zh-CN" sz="1400" b="0" i="0" u="none" strike="noStrike" kern="1200" baseline="0">
                <a:solidFill>
                  <a:schemeClr val="tx1">
                    <a:lumMod val="65000"/>
                    <a:lumOff val="35000"/>
                  </a:schemeClr>
                </a:solidFill>
                <a:latin typeface="+mn-lt"/>
                <a:ea typeface="+mn-ea"/>
                <a:cs typeface="+mn-cs"/>
              </a:defRPr>
            </a:pPr>
            <a:endParaRPr lang="zh-CN"/>
          </a:p>
        </c:txPr>
      </c:legendEntry>
      <c:layout>
        <c:manualLayout>
          <c:xMode val="edge"/>
          <c:yMode val="edge"/>
          <c:x val="0.195958646616541"/>
          <c:y val="0.83764093668690398"/>
          <c:w val="0.630639097744361"/>
          <c:h val="0.15351257588898501"/>
        </c:manualLayout>
      </c:layout>
      <c:overlay val="0"/>
      <c:spPr>
        <a:noFill/>
        <a:ln>
          <a:noFill/>
        </a:ln>
        <a:effectLst/>
      </c:spPr>
      <c:txPr>
        <a:bodyPr rot="0" spcFirstLastPara="0" vertOverflow="ellipsis" vert="horz" wrap="square" anchor="ctr" anchorCtr="1"/>
        <a:lstStyle/>
        <a:p>
          <a:pPr>
            <a:defRPr lang="zh-CN" sz="14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w="9525" cap="flat" cmpd="sng" algn="ctr">
      <a:noFill/>
      <a:round/>
    </a:ln>
    <a:effectLst/>
  </c:spPr>
  <c:txPr>
    <a:bodyPr/>
    <a:lstStyle/>
    <a:p>
      <a:pPr>
        <a:defRPr lang="zh-CN"/>
      </a:pPr>
      <a:endParaRPr lang="zh-CN"/>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1"/>
    <c:plotArea>
      <c:layout/>
      <c:pieChart>
        <c:varyColors val="1"/>
        <c:ser>
          <c:idx val="0"/>
          <c:order val="0"/>
          <c:tx>
            <c:strRef>
              <c:f>'[工作簿1(2).xlsx]Sheet1'!$B$4</c:f>
              <c:strCache>
                <c:ptCount val="1"/>
                <c:pt idx="0">
                  <c:v>门店分数</c:v>
                </c:pt>
              </c:strCache>
            </c:strRef>
          </c:tx>
          <c:dPt>
            <c:idx val="0"/>
            <c:bubble3D val="0"/>
            <c:spPr>
              <a:gradFill>
                <a:gsLst>
                  <a:gs pos="0">
                    <a:srgbClr val="9EE256"/>
                  </a:gs>
                  <a:gs pos="100000">
                    <a:srgbClr val="52762D"/>
                  </a:gs>
                </a:gsLst>
                <a:lin ang="5400000" scaled="0"/>
              </a:gradFill>
              <a:ln w="19050">
                <a:solidFill>
                  <a:schemeClr val="lt1"/>
                </a:solidFill>
              </a:ln>
              <a:effectLst/>
            </c:spPr>
            <c:extLst>
              <c:ext xmlns:c16="http://schemas.microsoft.com/office/drawing/2014/chart" uri="{C3380CC4-5D6E-409C-BE32-E72D297353CC}">
                <c16:uniqueId val="{00000001-AF00-4CBC-94C7-20A4E45C3F64}"/>
              </c:ext>
            </c:extLst>
          </c:dPt>
          <c:dPt>
            <c:idx val="1"/>
            <c:bubble3D val="0"/>
            <c:spPr>
              <a:solidFill>
                <a:schemeClr val="accent6">
                  <a:lumMod val="20000"/>
                  <a:lumOff val="80000"/>
                </a:schemeClr>
              </a:solidFill>
              <a:ln w="19050">
                <a:solidFill>
                  <a:schemeClr val="lt1"/>
                </a:solidFill>
              </a:ln>
              <a:effectLst/>
            </c:spPr>
            <c:extLst>
              <c:ext xmlns:c16="http://schemas.microsoft.com/office/drawing/2014/chart" uri="{C3380CC4-5D6E-409C-BE32-E72D297353CC}">
                <c16:uniqueId val="{00000003-AF00-4CBC-94C7-20A4E45C3F64}"/>
              </c:ext>
            </c:extLst>
          </c:dPt>
          <c:dPt>
            <c:idx val="2"/>
            <c:bubble3D val="0"/>
            <c:spPr>
              <a:solidFill>
                <a:schemeClr val="accent6">
                  <a:shade val="65000"/>
                </a:schemeClr>
              </a:solidFill>
              <a:ln w="19050">
                <a:solidFill>
                  <a:schemeClr val="lt1"/>
                </a:solidFill>
              </a:ln>
              <a:effectLst/>
            </c:spPr>
            <c:extLst>
              <c:ext xmlns:c16="http://schemas.microsoft.com/office/drawing/2014/chart" uri="{C3380CC4-5D6E-409C-BE32-E72D297353CC}">
                <c16:uniqueId val="{00000005-AF00-4CBC-94C7-20A4E45C3F64}"/>
              </c:ext>
            </c:extLst>
          </c:dPt>
          <c:dLbls>
            <c:dLbl>
              <c:idx val="0"/>
              <c:layout>
                <c:manualLayout>
                  <c:x val="-0.205628395436283"/>
                  <c:y val="-0.20315706709033901"/>
                </c:manualLayout>
              </c:layout>
              <c:tx>
                <c:rich>
                  <a:bodyPr rot="0" spcFirstLastPara="0" vertOverflow="ellipsis" vert="horz" wrap="square" lIns="38100" tIns="19050" rIns="38100" bIns="19050" anchor="ctr" anchorCtr="1"/>
                  <a:lstStyle/>
                  <a:p>
                    <a:pPr defTabSz="914400">
                      <a:defRPr lang="zh-CN" sz="1800" b="0" i="0" u="none" strike="noStrike" kern="1200" baseline="0">
                        <a:solidFill>
                          <a:schemeClr val="tx1">
                            <a:lumMod val="75000"/>
                            <a:lumOff val="25000"/>
                          </a:schemeClr>
                        </a:solidFill>
                        <a:latin typeface="+mn-lt"/>
                        <a:ea typeface="+mn-ea"/>
                        <a:cs typeface="+mn-cs"/>
                      </a:defRPr>
                    </a:pPr>
                    <a:r>
                      <a:rPr lang="en-US" altLang="zh-CN" sz="1800">
                        <a:latin typeface="微软雅黑" panose="020B0503020204020204" charset="-122"/>
                        <a:ea typeface="微软雅黑" panose="020B0503020204020204" charset="-122"/>
                        <a:cs typeface="微软雅黑" panose="020B0503020204020204" charset="-122"/>
                      </a:rPr>
                      <a:t>101</a:t>
                    </a:r>
                    <a:r>
                      <a:rPr sz="1800">
                        <a:latin typeface="微软雅黑" panose="020B0503020204020204" charset="-122"/>
                        <a:ea typeface="微软雅黑" panose="020B0503020204020204" charset="-122"/>
                        <a:cs typeface="微软雅黑" panose="020B0503020204020204" charset="-122"/>
                      </a:rPr>
                      <a:t>家</a:t>
                    </a:r>
                  </a:p>
                  <a:p>
                    <a:pPr defTabSz="914400">
                      <a:defRPr sz="1800"/>
                    </a:pPr>
                    <a:r>
                      <a:rPr sz="1800">
                        <a:latin typeface="微软雅黑" panose="020B0503020204020204" charset="-122"/>
                        <a:ea typeface="微软雅黑" panose="020B0503020204020204" charset="-122"/>
                        <a:cs typeface="微软雅黑" panose="020B0503020204020204" charset="-122"/>
                      </a:rPr>
                      <a:t>留存</a:t>
                    </a:r>
                    <a:r>
                      <a:rPr lang="en-US" altLang="zh-CN" sz="1800">
                        <a:latin typeface="微软雅黑" panose="020B0503020204020204" charset="-122"/>
                        <a:ea typeface="微软雅黑" panose="020B0503020204020204" charset="-122"/>
                        <a:cs typeface="微软雅黑" panose="020B0503020204020204" charset="-122"/>
                      </a:rPr>
                      <a:t>90</a:t>
                    </a:r>
                    <a:r>
                      <a:rPr altLang="en-US" sz="1800">
                        <a:latin typeface="微软雅黑" panose="020B0503020204020204" charset="-122"/>
                        <a:ea typeface="微软雅黑" panose="020B0503020204020204" charset="-122"/>
                        <a:cs typeface="微软雅黑" panose="020B0503020204020204" charset="-122"/>
                      </a:rPr>
                      <a:t>家，</a:t>
                    </a:r>
                  </a:p>
                  <a:p>
                    <a:pPr defTabSz="914400">
                      <a:defRPr sz="1800"/>
                    </a:pPr>
                    <a:r>
                      <a:rPr altLang="en-US" sz="1800">
                        <a:latin typeface="微软雅黑" panose="020B0503020204020204" charset="-122"/>
                        <a:ea typeface="微软雅黑" panose="020B0503020204020204" charset="-122"/>
                        <a:cs typeface="微软雅黑" panose="020B0503020204020204" charset="-122"/>
                      </a:rPr>
                      <a:t>留存率</a:t>
                    </a:r>
                    <a:r>
                      <a:rPr lang="en-US" altLang="zh-CN" sz="1800">
                        <a:latin typeface="微软雅黑" panose="020B0503020204020204" charset="-122"/>
                        <a:ea typeface="微软雅黑" panose="020B0503020204020204" charset="-122"/>
                        <a:cs typeface="微软雅黑" panose="020B0503020204020204" charset="-122"/>
                      </a:rPr>
                      <a:t>89%</a:t>
                    </a:r>
                  </a:p>
                </c:rich>
              </c:tx>
              <c:spPr>
                <a:noFill/>
                <a:ln>
                  <a:noFill/>
                </a:ln>
                <a:effectLst/>
              </c:spPr>
              <c:txPr>
                <a:bodyPr rot="0" spcFirstLastPara="0" vertOverflow="ellipsis" vert="horz" wrap="square" lIns="38100" tIns="19050" rIns="38100" bIns="19050" anchor="ctr" anchorCtr="1"/>
                <a:lstStyle/>
                <a:p>
                  <a:pPr defTabSz="914400">
                    <a:defRPr lang="zh-CN" sz="18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1"/>
              <c:showCatName val="0"/>
              <c:showSerName val="0"/>
              <c:showPercent val="0"/>
              <c:showBubbleSize val="0"/>
              <c:extLst>
                <c:ext xmlns:c15="http://schemas.microsoft.com/office/drawing/2012/chart" uri="{CE6537A1-D6FC-4f65-9D91-7224C49458BB}">
                  <c15:layout>
                    <c:manualLayout>
                      <c:w val="0.36891351744186002"/>
                      <c:h val="0.29459674215335702"/>
                    </c:manualLayout>
                  </c15:layout>
                </c:ext>
                <c:ext xmlns:c16="http://schemas.microsoft.com/office/drawing/2014/chart" uri="{C3380CC4-5D6E-409C-BE32-E72D297353CC}">
                  <c16:uniqueId val="{00000001-AF00-4CBC-94C7-20A4E45C3F64}"/>
                </c:ext>
              </c:extLst>
            </c:dLbl>
            <c:dLbl>
              <c:idx val="1"/>
              <c:layout>
                <c:manualLayout>
                  <c:x val="4.3600683961626002E-2"/>
                  <c:y val="0.130275279180708"/>
                </c:manualLayout>
              </c:layout>
              <c:tx>
                <c:rich>
                  <a:bodyPr/>
                  <a:lstStyle/>
                  <a:p>
                    <a:r>
                      <a:rPr sz="1800">
                        <a:latin typeface="微软雅黑" panose="020B0503020204020204" charset="-122"/>
                        <a:ea typeface="微软雅黑" panose="020B0503020204020204" charset="-122"/>
                        <a:cs typeface="微软雅黑" panose="020B0503020204020204" charset="-122"/>
                      </a:rPr>
                      <a:t>3</a:t>
                    </a:r>
                    <a:r>
                      <a:rPr lang="en-US" altLang="zh-CN" sz="1800">
                        <a:latin typeface="微软雅黑" panose="020B0503020204020204" charset="-122"/>
                        <a:ea typeface="微软雅黑" panose="020B0503020204020204" charset="-122"/>
                        <a:cs typeface="微软雅黑" panose="020B0503020204020204" charset="-122"/>
                      </a:rPr>
                      <a:t>6</a:t>
                    </a:r>
                    <a:r>
                      <a:rPr sz="1800">
                        <a:latin typeface="微软雅黑" panose="020B0503020204020204" charset="-122"/>
                        <a:ea typeface="微软雅黑" panose="020B0503020204020204" charset="-122"/>
                        <a:cs typeface="微软雅黑" panose="020B0503020204020204" charset="-122"/>
                      </a:rPr>
                      <a:t>家</a:t>
                    </a:r>
                  </a:p>
                  <a:p>
                    <a:r>
                      <a:rPr sz="1800">
                        <a:latin typeface="微软雅黑" panose="020B0503020204020204" charset="-122"/>
                        <a:ea typeface="微软雅黑" panose="020B0503020204020204" charset="-122"/>
                        <a:cs typeface="微软雅黑" panose="020B0503020204020204" charset="-122"/>
                      </a:rPr>
                      <a:t>留存</a:t>
                    </a:r>
                    <a:r>
                      <a:rPr lang="en-US" altLang="zh-CN" sz="1800">
                        <a:latin typeface="微软雅黑" panose="020B0503020204020204" charset="-122"/>
                        <a:ea typeface="微软雅黑" panose="020B0503020204020204" charset="-122"/>
                        <a:cs typeface="微软雅黑" panose="020B0503020204020204" charset="-122"/>
                      </a:rPr>
                      <a:t>22</a:t>
                    </a:r>
                    <a:r>
                      <a:rPr sz="1800">
                        <a:latin typeface="微软雅黑" panose="020B0503020204020204" charset="-122"/>
                        <a:ea typeface="微软雅黑" panose="020B0503020204020204" charset="-122"/>
                        <a:cs typeface="微软雅黑" panose="020B0503020204020204" charset="-122"/>
                      </a:rPr>
                      <a:t>家，</a:t>
                    </a:r>
                  </a:p>
                  <a:p>
                    <a:r>
                      <a:rPr sz="1800">
                        <a:latin typeface="微软雅黑" panose="020B0503020204020204" charset="-122"/>
                        <a:ea typeface="微软雅黑" panose="020B0503020204020204" charset="-122"/>
                        <a:cs typeface="微软雅黑" panose="020B0503020204020204" charset="-122"/>
                      </a:rPr>
                      <a:t>留存率</a:t>
                    </a:r>
                    <a:r>
                      <a:rPr lang="en-US" altLang="zh-CN" sz="1800">
                        <a:latin typeface="微软雅黑" panose="020B0503020204020204" charset="-122"/>
                        <a:ea typeface="微软雅黑" panose="020B0503020204020204" charset="-122"/>
                        <a:cs typeface="微软雅黑" panose="020B0503020204020204" charset="-122"/>
                      </a:rPr>
                      <a:t>61%</a:t>
                    </a:r>
                    <a:endParaRPr lang="en-US" altLang="zh-CN" sz="1800"/>
                  </a:p>
                </c:rich>
              </c:tx>
              <c:dLblPos val="bestFit"/>
              <c:showLegendKey val="0"/>
              <c:showVal val="1"/>
              <c:showCatName val="0"/>
              <c:showSerName val="0"/>
              <c:showPercent val="0"/>
              <c:showBubbleSize val="0"/>
              <c:extLst>
                <c:ext xmlns:c15="http://schemas.microsoft.com/office/drawing/2012/chart" uri="{CE6537A1-D6FC-4f65-9D91-7224C49458BB}">
                  <c15:layout>
                    <c:manualLayout>
                      <c:w val="0.42569040697674398"/>
                      <c:h val="0.29062375844258997"/>
                    </c:manualLayout>
                  </c15:layout>
                </c:ext>
                <c:ext xmlns:c16="http://schemas.microsoft.com/office/drawing/2014/chart" uri="{C3380CC4-5D6E-409C-BE32-E72D297353CC}">
                  <c16:uniqueId val="{00000003-AF00-4CBC-94C7-20A4E45C3F64}"/>
                </c:ext>
              </c:extLst>
            </c:dLbl>
            <c:dLbl>
              <c:idx val="2"/>
              <c:layout>
                <c:manualLayout>
                  <c:x val="0.10143559193896599"/>
                  <c:y val="4.09392723348194E-2"/>
                </c:manualLayout>
              </c:layout>
              <c:tx>
                <c:rich>
                  <a:bodyPr/>
                  <a:lstStyle/>
                  <a:p>
                    <a:r>
                      <a:rPr sz="1800">
                        <a:latin typeface="微软雅黑" panose="020B0503020204020204" charset="-122"/>
                        <a:ea typeface="微软雅黑" panose="020B0503020204020204" charset="-122"/>
                        <a:cs typeface="微软雅黑" panose="020B0503020204020204" charset="-122"/>
                      </a:rPr>
                      <a:t>1家</a:t>
                    </a:r>
                  </a:p>
                  <a:p>
                    <a:r>
                      <a:rPr sz="1800">
                        <a:latin typeface="微软雅黑" panose="020B0503020204020204" charset="-122"/>
                        <a:ea typeface="微软雅黑" panose="020B0503020204020204" charset="-122"/>
                        <a:cs typeface="微软雅黑" panose="020B0503020204020204" charset="-122"/>
                      </a:rPr>
                      <a:t>留存</a:t>
                    </a:r>
                    <a:r>
                      <a:rPr lang="en-US" altLang="zh-CN" sz="1800">
                        <a:latin typeface="微软雅黑" panose="020B0503020204020204" charset="-122"/>
                        <a:ea typeface="微软雅黑" panose="020B0503020204020204" charset="-122"/>
                        <a:cs typeface="微软雅黑" panose="020B0503020204020204" charset="-122"/>
                      </a:rPr>
                      <a:t>0</a:t>
                    </a:r>
                    <a:r>
                      <a:rPr altLang="en-US" sz="1800">
                        <a:latin typeface="微软雅黑" panose="020B0503020204020204" charset="-122"/>
                        <a:ea typeface="微软雅黑" panose="020B0503020204020204" charset="-122"/>
                        <a:cs typeface="微软雅黑" panose="020B0503020204020204" charset="-122"/>
                      </a:rPr>
                      <a:t>家</a:t>
                    </a:r>
                    <a:endParaRPr lang="en-US" altLang="zh-CN" sz="1800"/>
                  </a:p>
                </c:rich>
              </c:tx>
              <c:dLblPos val="bestFit"/>
              <c:showLegendKey val="0"/>
              <c:showVal val="1"/>
              <c:showCatName val="0"/>
              <c:showSerName val="0"/>
              <c:showPercent val="0"/>
              <c:showBubbleSize val="0"/>
              <c:extLst>
                <c:ext xmlns:c15="http://schemas.microsoft.com/office/drawing/2012/chart" uri="{CE6537A1-D6FC-4f65-9D91-7224C49458BB}">
                  <c15:layout>
                    <c:manualLayout>
                      <c:w val="0.531885901162791"/>
                      <c:h val="0.21315057608263799"/>
                    </c:manualLayout>
                  </c15:layout>
                </c:ext>
                <c:ext xmlns:c16="http://schemas.microsoft.com/office/drawing/2014/chart" uri="{C3380CC4-5D6E-409C-BE32-E72D297353CC}">
                  <c16:uniqueId val="{00000005-AF00-4CBC-94C7-20A4E45C3F64}"/>
                </c:ext>
              </c:extLst>
            </c:dLbl>
            <c:spPr>
              <a:noFill/>
              <a:ln>
                <a:noFill/>
              </a:ln>
              <a:effectLst/>
            </c:spPr>
            <c:txPr>
              <a:bodyPr rot="0" spcFirstLastPara="0" vertOverflow="ellipsis" vert="horz" wrap="square" lIns="38100" tIns="19050" rIns="38100" bIns="19050" anchor="ctr" anchorCtr="1"/>
              <a:lstStyle/>
              <a:p>
                <a:pPr>
                  <a:defRPr lang="zh-CN" sz="10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'[工作簿1(2).xlsx]Sheet1'!$A$5:$A$7</c:f>
              <c:strCache>
                <c:ptCount val="3"/>
                <c:pt idx="0">
                  <c:v>≥80分的门店</c:v>
                </c:pt>
                <c:pt idx="1">
                  <c:v>60-79分的门店</c:v>
                </c:pt>
                <c:pt idx="2">
                  <c:v>＜60分的门店</c:v>
                </c:pt>
              </c:strCache>
            </c:strRef>
          </c:cat>
          <c:val>
            <c:numRef>
              <c:f>'[工作簿1(2).xlsx]Sheet1'!$B$5:$B$7</c:f>
              <c:numCache>
                <c:formatCode>General</c:formatCode>
                <c:ptCount val="3"/>
                <c:pt idx="0">
                  <c:v>101</c:v>
                </c:pt>
                <c:pt idx="1">
                  <c:v>36</c:v>
                </c:pt>
                <c:pt idx="2">
                  <c:v>1</c:v>
                </c:pt>
              </c:numCache>
            </c:numRef>
          </c:val>
          <c:extLst>
            <c:ext xmlns:c16="http://schemas.microsoft.com/office/drawing/2014/chart" uri="{C3380CC4-5D6E-409C-BE32-E72D297353CC}">
              <c16:uniqueId val="{00000006-AF00-4CBC-94C7-20A4E45C3F64}"/>
            </c:ext>
          </c:extLst>
        </c:ser>
        <c:dLbls>
          <c:showLegendKey val="0"/>
          <c:showVal val="1"/>
          <c:showCatName val="0"/>
          <c:showSerName val="0"/>
          <c:showPercent val="0"/>
          <c:showBubbleSize val="0"/>
          <c:showLeaderLines val="1"/>
        </c:dLbls>
        <c:firstSliceAng val="0"/>
      </c:pieChart>
      <c:spPr>
        <a:noFill/>
        <a:ln>
          <a:noFill/>
        </a:ln>
        <a:effectLst/>
      </c:spPr>
    </c:plotArea>
    <c:legend>
      <c:legendPos val="b"/>
      <c:legendEntry>
        <c:idx val="0"/>
        <c:txPr>
          <a:bodyPr rot="0" spcFirstLastPara="0" vertOverflow="ellipsis" vert="horz" wrap="square" anchor="ctr" anchorCtr="1"/>
          <a:lstStyle/>
          <a:p>
            <a:pPr>
              <a:defRPr lang="zh-CN" sz="1400"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0" vertOverflow="ellipsis" vert="horz" wrap="square" anchor="ctr" anchorCtr="1"/>
          <a:lstStyle/>
          <a:p>
            <a:pPr>
              <a:defRPr lang="zh-CN" sz="1400" b="0" i="0" u="none" strike="noStrike" kern="1200" baseline="0">
                <a:solidFill>
                  <a:schemeClr val="tx1">
                    <a:lumMod val="65000"/>
                    <a:lumOff val="35000"/>
                  </a:schemeClr>
                </a:solidFill>
                <a:latin typeface="+mn-lt"/>
                <a:ea typeface="+mn-ea"/>
                <a:cs typeface="+mn-cs"/>
              </a:defRPr>
            </a:pPr>
            <a:endParaRPr lang="zh-CN"/>
          </a:p>
        </c:txPr>
      </c:legendEntry>
      <c:legendEntry>
        <c:idx val="2"/>
        <c:txPr>
          <a:bodyPr rot="0" spcFirstLastPara="0" vertOverflow="ellipsis" vert="horz" wrap="square" anchor="ctr" anchorCtr="1"/>
          <a:lstStyle/>
          <a:p>
            <a:pPr>
              <a:defRPr lang="zh-CN" sz="1400" b="0" i="0" u="none" strike="noStrike" kern="1200" baseline="0">
                <a:solidFill>
                  <a:schemeClr val="tx1">
                    <a:lumMod val="65000"/>
                    <a:lumOff val="35000"/>
                  </a:schemeClr>
                </a:solidFill>
                <a:latin typeface="+mn-lt"/>
                <a:ea typeface="+mn-ea"/>
                <a:cs typeface="+mn-cs"/>
              </a:defRPr>
            </a:pPr>
            <a:endParaRPr lang="zh-CN"/>
          </a:p>
        </c:txPr>
      </c:legendEntry>
      <c:layout>
        <c:manualLayout>
          <c:xMode val="edge"/>
          <c:yMode val="edge"/>
          <c:x val="4.2936596218019998E-2"/>
          <c:y val="0.76004536616979901"/>
          <c:w val="0.88876529477196897"/>
          <c:h val="0.19248217757614999"/>
        </c:manualLayout>
      </c:layout>
      <c:overlay val="0"/>
      <c:spPr>
        <a:noFill/>
        <a:ln>
          <a:noFill/>
        </a:ln>
        <a:effectLst/>
      </c:spPr>
      <c:txPr>
        <a:bodyPr rot="0" spcFirstLastPara="0" vertOverflow="ellipsis" vert="horz" wrap="square" anchor="ctr" anchorCtr="1"/>
        <a:lstStyle/>
        <a:p>
          <a:pPr>
            <a:defRPr lang="zh-CN" sz="14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w="9525" cap="flat" cmpd="sng" algn="ctr">
      <a:noFill/>
      <a:round/>
    </a:ln>
    <a:effectLst/>
  </c:spPr>
  <c:txPr>
    <a:bodyPr/>
    <a:lstStyle/>
    <a:p>
      <a:pPr>
        <a:defRPr lang="zh-CN"/>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0"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r>
              <a:rPr lang="zh-CN" altLang="zh-CN" sz="1200" b="1" i="0" baseline="0" dirty="0">
                <a:effectLst/>
                <a:latin typeface="微软雅黑" panose="020B0503020204020204" charset="-122"/>
                <a:ea typeface="微软雅黑" panose="020B0503020204020204" charset="-122"/>
              </a:rPr>
              <a:t>年新增会员人均销售额与人均消费频</a:t>
            </a:r>
            <a:r>
              <a:rPr lang="zh-CN" altLang="en-US" sz="1200" b="1" i="0" baseline="0" dirty="0">
                <a:effectLst/>
                <a:latin typeface="微软雅黑" panose="020B0503020204020204" charset="-122"/>
                <a:ea typeface="微软雅黑" panose="020B0503020204020204" charset="-122"/>
              </a:rPr>
              <a:t>次</a:t>
            </a:r>
            <a:endParaRPr lang="zh-CN" altLang="zh-CN" sz="1200" dirty="0">
              <a:effectLst/>
              <a:latin typeface="微软雅黑" panose="020B0503020204020204" charset="-122"/>
              <a:ea typeface="微软雅黑" panose="020B0503020204020204" charset="-122"/>
            </a:endParaRPr>
          </a:p>
        </c:rich>
      </c:tx>
      <c:overlay val="0"/>
      <c:spPr>
        <a:noFill/>
        <a:ln w="25400">
          <a:noFill/>
        </a:ln>
        <a:effectLst/>
      </c:spPr>
      <c:txPr>
        <a:bodyPr rot="0" spcFirstLastPara="1" vertOverflow="ellipsis" vert="horz" wrap="square" anchor="ctr" anchorCtr="1"/>
        <a:lstStyle/>
        <a:p>
          <a:pPr>
            <a:defRPr lang="zh-CN" sz="1200" b="0"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endParaRPr lang="zh-CN"/>
        </a:p>
      </c:txPr>
    </c:title>
    <c:autoTitleDeleted val="0"/>
    <c:plotArea>
      <c:layout/>
      <c:barChart>
        <c:barDir val="col"/>
        <c:grouping val="clustered"/>
        <c:varyColors val="0"/>
        <c:ser>
          <c:idx val="0"/>
          <c:order val="0"/>
          <c:tx>
            <c:strRef>
              <c:f>顾客分析!$I$27</c:f>
              <c:strCache>
                <c:ptCount val="1"/>
                <c:pt idx="0">
                  <c:v>人均销售额</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顾客分析!$E$28:$E$30</c:f>
              <c:numCache>
                <c:formatCode>General</c:formatCode>
                <c:ptCount val="3"/>
                <c:pt idx="0">
                  <c:v>2016</c:v>
                </c:pt>
                <c:pt idx="1">
                  <c:v>2017</c:v>
                </c:pt>
                <c:pt idx="2">
                  <c:v>2018</c:v>
                </c:pt>
              </c:numCache>
            </c:numRef>
          </c:cat>
          <c:val>
            <c:numRef>
              <c:f>顾客分析!$I$28:$I$30</c:f>
              <c:numCache>
                <c:formatCode>0_ </c:formatCode>
                <c:ptCount val="3"/>
                <c:pt idx="0">
                  <c:v>272.73908943785301</c:v>
                </c:pt>
                <c:pt idx="1">
                  <c:v>272.83068818804401</c:v>
                </c:pt>
                <c:pt idx="2">
                  <c:v>250.04367648309099</c:v>
                </c:pt>
              </c:numCache>
            </c:numRef>
          </c:val>
          <c:extLst>
            <c:ext xmlns:c16="http://schemas.microsoft.com/office/drawing/2014/chart" uri="{C3380CC4-5D6E-409C-BE32-E72D297353CC}">
              <c16:uniqueId val="{00000000-7C56-48B5-9429-AC032E59A02C}"/>
            </c:ext>
          </c:extLst>
        </c:ser>
        <c:dLbls>
          <c:showLegendKey val="0"/>
          <c:showVal val="0"/>
          <c:showCatName val="0"/>
          <c:showSerName val="0"/>
          <c:showPercent val="0"/>
          <c:showBubbleSize val="0"/>
        </c:dLbls>
        <c:gapWidth val="150"/>
        <c:overlap val="-27"/>
        <c:axId val="1146835407"/>
        <c:axId val="1"/>
      </c:barChart>
      <c:lineChart>
        <c:grouping val="standard"/>
        <c:varyColors val="0"/>
        <c:ser>
          <c:idx val="1"/>
          <c:order val="1"/>
          <c:tx>
            <c:strRef>
              <c:f>顾客分析!$J$27</c:f>
              <c:strCache>
                <c:ptCount val="1"/>
                <c:pt idx="0">
                  <c:v>人均消费频次</c:v>
                </c:pt>
              </c:strCache>
            </c:strRef>
          </c:tx>
          <c:spPr>
            <a:ln w="19050" cap="rnd" cmpd="sng" algn="ctr">
              <a:solidFill>
                <a:srgbClr val="029E42"/>
              </a:solidFill>
              <a:prstDash val="solid"/>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tx1"/>
                    </a:solidFill>
                    <a:latin typeface="+mn-lt"/>
                    <a:ea typeface="+mn-ea"/>
                    <a:cs typeface="+mn-cs"/>
                  </a:defRPr>
                </a:pPr>
                <a:endParaRPr lang="zh-C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顾客分析!$E$28:$E$30</c:f>
              <c:numCache>
                <c:formatCode>General</c:formatCode>
                <c:ptCount val="3"/>
                <c:pt idx="0">
                  <c:v>2016</c:v>
                </c:pt>
                <c:pt idx="1">
                  <c:v>2017</c:v>
                </c:pt>
                <c:pt idx="2">
                  <c:v>2018</c:v>
                </c:pt>
              </c:numCache>
            </c:numRef>
          </c:cat>
          <c:val>
            <c:numRef>
              <c:f>顾客分析!$J$28:$J$30</c:f>
              <c:numCache>
                <c:formatCode>0.0_ </c:formatCode>
                <c:ptCount val="3"/>
                <c:pt idx="0">
                  <c:v>3.2859769999999999</c:v>
                </c:pt>
                <c:pt idx="1">
                  <c:v>2.8790770000000001</c:v>
                </c:pt>
                <c:pt idx="2">
                  <c:v>2.7896179999999999</c:v>
                </c:pt>
              </c:numCache>
            </c:numRef>
          </c:val>
          <c:smooth val="0"/>
          <c:extLst>
            <c:ext xmlns:c16="http://schemas.microsoft.com/office/drawing/2014/chart" uri="{C3380CC4-5D6E-409C-BE32-E72D297353CC}">
              <c16:uniqueId val="{00000001-7C56-48B5-9429-AC032E59A02C}"/>
            </c:ext>
          </c:extLst>
        </c:ser>
        <c:dLbls>
          <c:showLegendKey val="0"/>
          <c:showVal val="0"/>
          <c:showCatName val="0"/>
          <c:showSerName val="0"/>
          <c:showPercent val="0"/>
          <c:showBubbleSize val="0"/>
        </c:dLbls>
        <c:marker val="1"/>
        <c:smooth val="0"/>
        <c:axId val="3"/>
        <c:axId val="4"/>
      </c:lineChart>
      <c:catAx>
        <c:axId val="11468354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
        <c:crosses val="autoZero"/>
        <c:auto val="1"/>
        <c:lblAlgn val="ctr"/>
        <c:lblOffset val="100"/>
        <c:noMultiLvlLbl val="0"/>
      </c:catAx>
      <c:valAx>
        <c:axId val="1"/>
        <c:scaling>
          <c:orientation val="minMax"/>
          <c:min val="0"/>
        </c:scaling>
        <c:delete val="0"/>
        <c:axPos val="l"/>
        <c:majorGridlines>
          <c:spPr>
            <a:ln w="9525" cap="flat" cmpd="sng" algn="ctr">
              <a:solidFill>
                <a:schemeClr val="tx1">
                  <a:lumMod val="15000"/>
                  <a:lumOff val="85000"/>
                </a:schemeClr>
              </a:solidFill>
              <a:prstDash val="solid"/>
              <a:round/>
            </a:ln>
            <a:effectLst/>
          </c:spPr>
        </c:majorGridlines>
        <c:numFmt formatCode="0_ "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146835407"/>
        <c:crosses val="autoZero"/>
        <c:crossBetween val="between"/>
      </c:valAx>
      <c:catAx>
        <c:axId val="3"/>
        <c:scaling>
          <c:orientation val="minMax"/>
        </c:scaling>
        <c:delete val="1"/>
        <c:axPos val="b"/>
        <c:numFmt formatCode="General" sourceLinked="1"/>
        <c:majorTickMark val="out"/>
        <c:minorTickMark val="none"/>
        <c:tickLblPos val="nextTo"/>
        <c:crossAx val="4"/>
        <c:crosses val="autoZero"/>
        <c:auto val="1"/>
        <c:lblAlgn val="ctr"/>
        <c:lblOffset val="100"/>
        <c:noMultiLvlLbl val="0"/>
      </c:catAx>
      <c:valAx>
        <c:axId val="4"/>
        <c:scaling>
          <c:orientation val="minMax"/>
          <c:min val="0"/>
        </c:scaling>
        <c:delete val="0"/>
        <c:axPos val="r"/>
        <c:numFmt formatCode="0.0_ " sourceLinked="1"/>
        <c:majorTickMark val="out"/>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3"/>
        <c:crosses val="max"/>
        <c:crossBetween val="between"/>
      </c:valAx>
      <c:spPr>
        <a:noFill/>
        <a:ln w="25400">
          <a:noFill/>
        </a:ln>
        <a:effectLst/>
      </c:spPr>
    </c:plotArea>
    <c:legend>
      <c:legendPos val="b"/>
      <c:overlay val="0"/>
      <c:spPr>
        <a:noFill/>
        <a:ln w="25400">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bg1">
          <a:lumMod val="65000"/>
        </a:schemeClr>
      </a:solidFill>
      <a:prstDash val="solid"/>
      <a:round/>
    </a:ln>
    <a:effectLst/>
  </c:spPr>
  <c:txPr>
    <a:bodyPr/>
    <a:lstStyle/>
    <a:p>
      <a:pPr>
        <a:defRPr lang="zh-CN"/>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0"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r>
              <a:rPr lang="zh-CN" altLang="zh-CN" sz="1200" b="1" i="0" baseline="0" dirty="0">
                <a:effectLst/>
                <a:latin typeface="微软雅黑" panose="020B0503020204020204" charset="-122"/>
                <a:ea typeface="微软雅黑" panose="020B0503020204020204" charset="-122"/>
              </a:rPr>
              <a:t>年复购会员销售情况</a:t>
            </a:r>
            <a:endParaRPr lang="zh-CN" altLang="zh-CN" sz="1200" dirty="0">
              <a:effectLst/>
              <a:latin typeface="微软雅黑" panose="020B0503020204020204" charset="-122"/>
              <a:ea typeface="微软雅黑" panose="020B0503020204020204" charset="-122"/>
            </a:endParaRPr>
          </a:p>
        </c:rich>
      </c:tx>
      <c:overlay val="0"/>
      <c:spPr>
        <a:noFill/>
        <a:ln w="25400">
          <a:noFill/>
        </a:ln>
        <a:effectLst/>
      </c:spPr>
      <c:txPr>
        <a:bodyPr rot="0" spcFirstLastPara="1" vertOverflow="ellipsis" vert="horz" wrap="square" anchor="ctr" anchorCtr="1"/>
        <a:lstStyle/>
        <a:p>
          <a:pPr>
            <a:defRPr lang="zh-CN" sz="1200" b="0" i="0" u="none" strike="noStrike" kern="1200" spc="0" baseline="0">
              <a:solidFill>
                <a:schemeClr val="tx1">
                  <a:lumMod val="65000"/>
                  <a:lumOff val="35000"/>
                </a:schemeClr>
              </a:solidFill>
              <a:latin typeface="微软雅黑" panose="020B0503020204020204" charset="-122"/>
              <a:ea typeface="微软雅黑" panose="020B0503020204020204" charset="-122"/>
              <a:cs typeface="+mn-cs"/>
            </a:defRPr>
          </a:pPr>
          <a:endParaRPr lang="zh-CN"/>
        </a:p>
      </c:txPr>
    </c:title>
    <c:autoTitleDeleted val="0"/>
    <c:plotArea>
      <c:layout/>
      <c:barChart>
        <c:barDir val="col"/>
        <c:grouping val="clustered"/>
        <c:varyColors val="0"/>
        <c:ser>
          <c:idx val="0"/>
          <c:order val="0"/>
          <c:tx>
            <c:strRef>
              <c:f>顾客分析!$E$39</c:f>
              <c:strCache>
                <c:ptCount val="1"/>
                <c:pt idx="0">
                  <c:v>人均销售额</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顾客分析!$A$40:$A$42</c:f>
              <c:numCache>
                <c:formatCode>General</c:formatCode>
                <c:ptCount val="3"/>
                <c:pt idx="0">
                  <c:v>2016</c:v>
                </c:pt>
                <c:pt idx="1">
                  <c:v>2017</c:v>
                </c:pt>
                <c:pt idx="2">
                  <c:v>2018</c:v>
                </c:pt>
              </c:numCache>
            </c:numRef>
          </c:cat>
          <c:val>
            <c:numRef>
              <c:f>顾客分析!$E$40:$E$42</c:f>
              <c:numCache>
                <c:formatCode>0_ </c:formatCode>
                <c:ptCount val="3"/>
                <c:pt idx="0">
                  <c:v>663.73594434131201</c:v>
                </c:pt>
                <c:pt idx="1">
                  <c:v>670.60911251714197</c:v>
                </c:pt>
                <c:pt idx="2">
                  <c:v>649.83051467719497</c:v>
                </c:pt>
              </c:numCache>
            </c:numRef>
          </c:val>
          <c:extLst>
            <c:ext xmlns:c16="http://schemas.microsoft.com/office/drawing/2014/chart" uri="{C3380CC4-5D6E-409C-BE32-E72D297353CC}">
              <c16:uniqueId val="{00000000-3023-49BD-A2E1-C13365B3B1F6}"/>
            </c:ext>
          </c:extLst>
        </c:ser>
        <c:dLbls>
          <c:showLegendKey val="0"/>
          <c:showVal val="0"/>
          <c:showCatName val="0"/>
          <c:showSerName val="0"/>
          <c:showPercent val="0"/>
          <c:showBubbleSize val="0"/>
        </c:dLbls>
        <c:gapWidth val="150"/>
        <c:overlap val="-27"/>
        <c:axId val="1146842207"/>
        <c:axId val="1"/>
      </c:barChart>
      <c:lineChart>
        <c:grouping val="standard"/>
        <c:varyColors val="0"/>
        <c:ser>
          <c:idx val="1"/>
          <c:order val="1"/>
          <c:tx>
            <c:strRef>
              <c:f>顾客分析!$F$39</c:f>
              <c:strCache>
                <c:ptCount val="1"/>
                <c:pt idx="0">
                  <c:v>人均消费频次</c:v>
                </c:pt>
              </c:strCache>
            </c:strRef>
          </c:tx>
          <c:spPr>
            <a:ln w="19050" cap="rnd" cmpd="sng" algn="ctr">
              <a:solidFill>
                <a:srgbClr val="039D43"/>
              </a:solidFill>
              <a:prstDash val="solid"/>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tx1"/>
                    </a:solidFill>
                    <a:latin typeface="+mn-lt"/>
                    <a:ea typeface="+mn-ea"/>
                    <a:cs typeface="+mn-cs"/>
                  </a:defRPr>
                </a:pPr>
                <a:endParaRPr lang="zh-C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顾客分析!$A$40:$A$42</c:f>
              <c:numCache>
                <c:formatCode>General</c:formatCode>
                <c:ptCount val="3"/>
                <c:pt idx="0">
                  <c:v>2016</c:v>
                </c:pt>
                <c:pt idx="1">
                  <c:v>2017</c:v>
                </c:pt>
                <c:pt idx="2">
                  <c:v>2018</c:v>
                </c:pt>
              </c:numCache>
            </c:numRef>
          </c:cat>
          <c:val>
            <c:numRef>
              <c:f>顾客分析!$F$40:$F$42</c:f>
              <c:numCache>
                <c:formatCode>0.0_ </c:formatCode>
                <c:ptCount val="3"/>
                <c:pt idx="0">
                  <c:v>8.2293881767967001</c:v>
                </c:pt>
                <c:pt idx="1">
                  <c:v>8.0661213620272392</c:v>
                </c:pt>
                <c:pt idx="2">
                  <c:v>7.7937127076011503</c:v>
                </c:pt>
              </c:numCache>
            </c:numRef>
          </c:val>
          <c:smooth val="0"/>
          <c:extLst>
            <c:ext xmlns:c16="http://schemas.microsoft.com/office/drawing/2014/chart" uri="{C3380CC4-5D6E-409C-BE32-E72D297353CC}">
              <c16:uniqueId val="{00000001-3023-49BD-A2E1-C13365B3B1F6}"/>
            </c:ext>
          </c:extLst>
        </c:ser>
        <c:dLbls>
          <c:showLegendKey val="0"/>
          <c:showVal val="0"/>
          <c:showCatName val="0"/>
          <c:showSerName val="0"/>
          <c:showPercent val="0"/>
          <c:showBubbleSize val="0"/>
        </c:dLbls>
        <c:marker val="1"/>
        <c:smooth val="0"/>
        <c:axId val="3"/>
        <c:axId val="4"/>
      </c:lineChart>
      <c:catAx>
        <c:axId val="11468422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
        <c:crosses val="autoZero"/>
        <c:auto val="1"/>
        <c:lblAlgn val="ctr"/>
        <c:lblOffset val="100"/>
        <c:noMultiLvlLbl val="0"/>
      </c:catAx>
      <c:valAx>
        <c:axId val="1"/>
        <c:scaling>
          <c:orientation val="minMax"/>
          <c:min val="0"/>
        </c:scaling>
        <c:delete val="0"/>
        <c:axPos val="l"/>
        <c:majorGridlines>
          <c:spPr>
            <a:ln w="9525" cap="flat" cmpd="sng" algn="ctr">
              <a:solidFill>
                <a:schemeClr val="tx1">
                  <a:lumMod val="15000"/>
                  <a:lumOff val="85000"/>
                </a:schemeClr>
              </a:solidFill>
              <a:prstDash val="solid"/>
              <a:round/>
            </a:ln>
            <a:effectLst/>
          </c:spPr>
        </c:majorGridlines>
        <c:numFmt formatCode="0_ "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146842207"/>
        <c:crosses val="autoZero"/>
        <c:crossBetween val="between"/>
      </c:valAx>
      <c:catAx>
        <c:axId val="3"/>
        <c:scaling>
          <c:orientation val="minMax"/>
        </c:scaling>
        <c:delete val="1"/>
        <c:axPos val="b"/>
        <c:numFmt formatCode="General" sourceLinked="1"/>
        <c:majorTickMark val="out"/>
        <c:minorTickMark val="none"/>
        <c:tickLblPos val="nextTo"/>
        <c:crossAx val="4"/>
        <c:crosses val="autoZero"/>
        <c:auto val="1"/>
        <c:lblAlgn val="ctr"/>
        <c:lblOffset val="100"/>
        <c:noMultiLvlLbl val="0"/>
      </c:catAx>
      <c:valAx>
        <c:axId val="4"/>
        <c:scaling>
          <c:orientation val="minMax"/>
          <c:min val="0"/>
        </c:scaling>
        <c:delete val="0"/>
        <c:axPos val="r"/>
        <c:numFmt formatCode="0.0_ " sourceLinked="1"/>
        <c:majorTickMark val="out"/>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3"/>
        <c:crosses val="max"/>
        <c:crossBetween val="between"/>
      </c:valAx>
      <c:spPr>
        <a:noFill/>
        <a:ln w="25400">
          <a:noFill/>
        </a:ln>
        <a:effectLst/>
      </c:spPr>
    </c:plotArea>
    <c:legend>
      <c:legendPos val="b"/>
      <c:overlay val="0"/>
      <c:spPr>
        <a:noFill/>
        <a:ln w="25400">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bg1">
          <a:lumMod val="65000"/>
        </a:schemeClr>
      </a:solidFill>
      <a:prstDash val="solid"/>
      <a:round/>
    </a:ln>
    <a:effectLst/>
  </c:spPr>
  <c:txPr>
    <a:bodyPr/>
    <a:lstStyle/>
    <a:p>
      <a:pPr>
        <a:defRPr lang="zh-CN"/>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0" i="0" u="none" strike="noStrike" kern="1200" spc="0" baseline="0">
                <a:solidFill>
                  <a:schemeClr val="tx1">
                    <a:lumMod val="65000"/>
                    <a:lumOff val="35000"/>
                  </a:schemeClr>
                </a:solidFill>
                <a:latin typeface="+mn-lt"/>
                <a:ea typeface="+mn-ea"/>
                <a:cs typeface="+mn-cs"/>
              </a:defRPr>
            </a:pPr>
            <a:r>
              <a:rPr lang="zh-CN" altLang="zh-CN" sz="1200" b="1" i="0" baseline="0" dirty="0">
                <a:effectLst/>
              </a:rPr>
              <a:t>年复购会员</a:t>
            </a:r>
            <a:r>
              <a:rPr lang="zh-CN" altLang="en-US" sz="1200" b="1" i="0" baseline="0" dirty="0">
                <a:effectLst/>
              </a:rPr>
              <a:t>、</a:t>
            </a:r>
            <a:r>
              <a:rPr lang="zh-CN" altLang="zh-CN" sz="1200" b="1" i="0" baseline="0" dirty="0">
                <a:effectLst/>
              </a:rPr>
              <a:t>复购率</a:t>
            </a:r>
            <a:r>
              <a:rPr lang="zh-CN" altLang="en-US" sz="1200" b="1" i="0" baseline="0" dirty="0">
                <a:effectLst/>
              </a:rPr>
              <a:t>与营销权重</a:t>
            </a:r>
            <a:endParaRPr lang="zh-CN" altLang="zh-CN" sz="1200" dirty="0">
              <a:effectLst/>
            </a:endParaRPr>
          </a:p>
        </c:rich>
      </c:tx>
      <c:overlay val="0"/>
      <c:spPr>
        <a:noFill/>
        <a:ln>
          <a:noFill/>
        </a:ln>
        <a:effectLst/>
      </c:spPr>
      <c:txPr>
        <a:bodyPr rot="0" spcFirstLastPara="1" vertOverflow="ellipsis" vert="horz" wrap="square" anchor="ctr" anchorCtr="1"/>
        <a:lstStyle/>
        <a:p>
          <a:pPr>
            <a:defRPr sz="12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年复购会员数据!$D$3</c:f>
              <c:strCache>
                <c:ptCount val="1"/>
                <c:pt idx="0">
                  <c:v>复购会员数</c:v>
                </c:pt>
              </c:strCache>
            </c:strRef>
          </c:tx>
          <c:spPr>
            <a:solidFill>
              <a:schemeClr val="accent6"/>
            </a:solidFill>
            <a:ln>
              <a:noFill/>
            </a:ln>
            <a:effectLst/>
          </c:spPr>
          <c:invertIfNegative val="0"/>
          <c:dLbls>
            <c:spPr>
              <a:noFill/>
              <a:ln>
                <a:noFill/>
              </a:ln>
              <a:effectLst/>
            </c:spPr>
            <c:txPr>
              <a:bodyPr rot="0" spcFirstLastPara="1" vertOverflow="ellipsis" horzOverflow="clip" vert="horz" wrap="square" lIns="0" tIns="0" rIns="0" bIns="0" anchor="ctr" anchorCtr="1">
                <a:spAutoFit/>
              </a:bodyPr>
              <a:lstStyle/>
              <a:p>
                <a:pPr>
                  <a:defRPr sz="9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numRef>
              <c:f>年复购会员数据!$A$5:$A$7</c:f>
              <c:numCache>
                <c:formatCode>General</c:formatCode>
                <c:ptCount val="3"/>
                <c:pt idx="0">
                  <c:v>2016</c:v>
                </c:pt>
                <c:pt idx="1">
                  <c:v>2017</c:v>
                </c:pt>
                <c:pt idx="2">
                  <c:v>2018</c:v>
                </c:pt>
              </c:numCache>
            </c:numRef>
          </c:cat>
          <c:val>
            <c:numRef>
              <c:f>年复购会员数据!$D$4:$D$7</c:f>
              <c:numCache>
                <c:formatCode>#,##0</c:formatCode>
                <c:ptCount val="3"/>
                <c:pt idx="0">
                  <c:v>3163136</c:v>
                </c:pt>
                <c:pt idx="1">
                  <c:v>4515152</c:v>
                </c:pt>
                <c:pt idx="2">
                  <c:v>5672235</c:v>
                </c:pt>
              </c:numCache>
            </c:numRef>
          </c:val>
          <c:extLst>
            <c:ext xmlns:c16="http://schemas.microsoft.com/office/drawing/2014/chart" uri="{C3380CC4-5D6E-409C-BE32-E72D297353CC}">
              <c16:uniqueId val="{00000000-901B-4063-B740-D20DBCC04DDD}"/>
            </c:ext>
          </c:extLst>
        </c:ser>
        <c:dLbls>
          <c:showLegendKey val="0"/>
          <c:showVal val="0"/>
          <c:showCatName val="0"/>
          <c:showSerName val="0"/>
          <c:showPercent val="0"/>
          <c:showBubbleSize val="0"/>
        </c:dLbls>
        <c:gapWidth val="120"/>
        <c:axId val="1438401599"/>
        <c:axId val="1357680879"/>
      </c:barChart>
      <c:lineChart>
        <c:grouping val="standard"/>
        <c:varyColors val="0"/>
        <c:ser>
          <c:idx val="1"/>
          <c:order val="1"/>
          <c:tx>
            <c:strRef>
              <c:f>年复购会员数据!$G$3</c:f>
              <c:strCache>
                <c:ptCount val="1"/>
                <c:pt idx="0">
                  <c:v>复购率</c:v>
                </c:pt>
              </c:strCache>
            </c:strRef>
          </c:tx>
          <c:spPr>
            <a:ln w="28575" cap="rnd">
              <a:solidFill>
                <a:srgbClr val="00B050"/>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年复购会员数据!$G$4:$G$7</c:f>
              <c:numCache>
                <c:formatCode>0.0%</c:formatCode>
                <c:ptCount val="3"/>
                <c:pt idx="0">
                  <c:v>0.71191791171922247</c:v>
                </c:pt>
                <c:pt idx="1">
                  <c:v>0.66735937666741851</c:v>
                </c:pt>
                <c:pt idx="2">
                  <c:v>0.66387943269217942</c:v>
                </c:pt>
              </c:numCache>
            </c:numRef>
          </c:val>
          <c:smooth val="0"/>
          <c:extLst>
            <c:ext xmlns:c16="http://schemas.microsoft.com/office/drawing/2014/chart" uri="{C3380CC4-5D6E-409C-BE32-E72D297353CC}">
              <c16:uniqueId val="{00000001-901B-4063-B740-D20DBCC04DDD}"/>
            </c:ext>
          </c:extLst>
        </c:ser>
        <c:ser>
          <c:idx val="2"/>
          <c:order val="2"/>
          <c:tx>
            <c:strRef>
              <c:f>年复购会员数据!$K$3</c:f>
              <c:strCache>
                <c:ptCount val="1"/>
                <c:pt idx="0">
                  <c:v>营销权重</c:v>
                </c:pt>
              </c:strCache>
            </c:strRef>
          </c:tx>
          <c:spPr>
            <a:ln w="28575" cap="rnd">
              <a:solidFill>
                <a:srgbClr val="FFC000"/>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zh-CN"/>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年复购会员数据!$K$4:$K$7</c:f>
              <c:numCache>
                <c:formatCode>0.0%</c:formatCode>
                <c:ptCount val="3"/>
                <c:pt idx="0">
                  <c:v>0.59209969664986439</c:v>
                </c:pt>
                <c:pt idx="1">
                  <c:v>0.63225667344629866</c:v>
                </c:pt>
                <c:pt idx="2">
                  <c:v>0.64915868452327219</c:v>
                </c:pt>
              </c:numCache>
            </c:numRef>
          </c:val>
          <c:smooth val="0"/>
          <c:extLst>
            <c:ext xmlns:c16="http://schemas.microsoft.com/office/drawing/2014/chart" uri="{C3380CC4-5D6E-409C-BE32-E72D297353CC}">
              <c16:uniqueId val="{00000002-901B-4063-B740-D20DBCC04DDD}"/>
            </c:ext>
          </c:extLst>
        </c:ser>
        <c:dLbls>
          <c:showLegendKey val="0"/>
          <c:showVal val="0"/>
          <c:showCatName val="0"/>
          <c:showSerName val="0"/>
          <c:showPercent val="0"/>
          <c:showBubbleSize val="0"/>
        </c:dLbls>
        <c:marker val="1"/>
        <c:smooth val="0"/>
        <c:axId val="1357497359"/>
        <c:axId val="1357691695"/>
      </c:lineChart>
      <c:catAx>
        <c:axId val="14384015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357680879"/>
        <c:crosses val="autoZero"/>
        <c:auto val="1"/>
        <c:lblAlgn val="ctr"/>
        <c:lblOffset val="100"/>
        <c:noMultiLvlLbl val="0"/>
      </c:catAx>
      <c:valAx>
        <c:axId val="1357680879"/>
        <c:scaling>
          <c:orientation val="minMax"/>
          <c:max val="8000000"/>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438401599"/>
        <c:crosses val="autoZero"/>
        <c:crossBetween val="between"/>
      </c:valAx>
      <c:valAx>
        <c:axId val="1357691695"/>
        <c:scaling>
          <c:orientation val="minMax"/>
        </c:scaling>
        <c:delete val="0"/>
        <c:axPos val="r"/>
        <c:numFmt formatCode="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1357497359"/>
        <c:crosses val="max"/>
        <c:crossBetween val="between"/>
      </c:valAx>
      <c:catAx>
        <c:axId val="1357497359"/>
        <c:scaling>
          <c:orientation val="minMax"/>
        </c:scaling>
        <c:delete val="1"/>
        <c:axPos val="b"/>
        <c:majorTickMark val="out"/>
        <c:minorTickMark val="none"/>
        <c:tickLblPos val="nextTo"/>
        <c:crossAx val="1357691695"/>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65000"/>
        </a:schemeClr>
      </a:solid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r>
              <a:rPr lang="zh-CN" altLang="en-US" sz="1200" b="1">
                <a:solidFill>
                  <a:schemeClr val="tx1"/>
                </a:solidFill>
                <a:latin typeface="微软雅黑" panose="020B0503020204020204" charset="-122"/>
                <a:ea typeface="微软雅黑" panose="020B0503020204020204" charset="-122"/>
              </a:rPr>
              <a:t>年新增会员各渠道统计</a:t>
            </a:r>
          </a:p>
        </c:rich>
      </c:tx>
      <c:overlay val="0"/>
      <c:spPr>
        <a:noFill/>
        <a:ln w="25400">
          <a:noFill/>
        </a:ln>
        <a:effectLst/>
      </c:spPr>
      <c:txPr>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endParaRPr lang="zh-CN"/>
        </a:p>
      </c:txPr>
    </c:title>
    <c:autoTitleDeleted val="0"/>
    <c:plotArea>
      <c:layout/>
      <c:barChart>
        <c:barDir val="col"/>
        <c:grouping val="percentStacked"/>
        <c:varyColors val="0"/>
        <c:ser>
          <c:idx val="0"/>
          <c:order val="0"/>
          <c:tx>
            <c:strRef>
              <c:f>顾客分析!$E$62</c:f>
              <c:strCache>
                <c:ptCount val="1"/>
                <c:pt idx="0">
                  <c:v>门店</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顾客分析!$D$63:$D$64</c:f>
              <c:numCache>
                <c:formatCode>General</c:formatCode>
                <c:ptCount val="2"/>
                <c:pt idx="0">
                  <c:v>2018</c:v>
                </c:pt>
                <c:pt idx="1">
                  <c:v>2019</c:v>
                </c:pt>
              </c:numCache>
            </c:numRef>
          </c:cat>
          <c:val>
            <c:numRef>
              <c:f>顾客分析!$E$63:$E$64</c:f>
              <c:numCache>
                <c:formatCode>0.00%</c:formatCode>
                <c:ptCount val="2"/>
                <c:pt idx="0">
                  <c:v>0.60250675422158395</c:v>
                </c:pt>
                <c:pt idx="1">
                  <c:v>0.45112508283083902</c:v>
                </c:pt>
              </c:numCache>
            </c:numRef>
          </c:val>
          <c:extLst>
            <c:ext xmlns:c16="http://schemas.microsoft.com/office/drawing/2014/chart" uri="{C3380CC4-5D6E-409C-BE32-E72D297353CC}">
              <c16:uniqueId val="{00000000-0D3F-4296-AFAF-E06D804FF4DB}"/>
            </c:ext>
          </c:extLst>
        </c:ser>
        <c:ser>
          <c:idx val="1"/>
          <c:order val="1"/>
          <c:tx>
            <c:strRef>
              <c:f>顾客分析!$F$62</c:f>
              <c:strCache>
                <c:ptCount val="1"/>
                <c:pt idx="0">
                  <c:v>支付宝+支付宝商城</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顾客分析!$D$63:$D$64</c:f>
              <c:numCache>
                <c:formatCode>General</c:formatCode>
                <c:ptCount val="2"/>
                <c:pt idx="0">
                  <c:v>2018</c:v>
                </c:pt>
                <c:pt idx="1">
                  <c:v>2019</c:v>
                </c:pt>
              </c:numCache>
            </c:numRef>
          </c:cat>
          <c:val>
            <c:numRef>
              <c:f>顾客分析!$F$63:$F$64</c:f>
              <c:numCache>
                <c:formatCode>0.00%</c:formatCode>
                <c:ptCount val="2"/>
                <c:pt idx="0">
                  <c:v>0.245145489212058</c:v>
                </c:pt>
                <c:pt idx="1">
                  <c:v>0.422647013918729</c:v>
                </c:pt>
              </c:numCache>
            </c:numRef>
          </c:val>
          <c:extLst>
            <c:ext xmlns:c16="http://schemas.microsoft.com/office/drawing/2014/chart" uri="{C3380CC4-5D6E-409C-BE32-E72D297353CC}">
              <c16:uniqueId val="{00000001-0D3F-4296-AFAF-E06D804FF4DB}"/>
            </c:ext>
          </c:extLst>
        </c:ser>
        <c:ser>
          <c:idx val="2"/>
          <c:order val="2"/>
          <c:tx>
            <c:strRef>
              <c:f>顾客分析!$G$62</c:f>
              <c:strCache>
                <c:ptCount val="1"/>
                <c:pt idx="0">
                  <c:v>微信+微信商城</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bg1"/>
                    </a:solidFill>
                    <a:latin typeface="+mn-lt"/>
                    <a:ea typeface="+mn-ea"/>
                    <a:cs typeface="+mn-cs"/>
                  </a:defRPr>
                </a:pPr>
                <a:endParaRPr lang="zh-C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顾客分析!$D$63:$D$64</c:f>
              <c:numCache>
                <c:formatCode>General</c:formatCode>
                <c:ptCount val="2"/>
                <c:pt idx="0">
                  <c:v>2018</c:v>
                </c:pt>
                <c:pt idx="1">
                  <c:v>2019</c:v>
                </c:pt>
              </c:numCache>
            </c:numRef>
          </c:cat>
          <c:val>
            <c:numRef>
              <c:f>顾客分析!$G$63:$G$64</c:f>
              <c:numCache>
                <c:formatCode>0.00%</c:formatCode>
                <c:ptCount val="2"/>
                <c:pt idx="0">
                  <c:v>0.12877850867441801</c:v>
                </c:pt>
                <c:pt idx="1">
                  <c:v>0.101547067591539</c:v>
                </c:pt>
              </c:numCache>
            </c:numRef>
          </c:val>
          <c:extLst>
            <c:ext xmlns:c16="http://schemas.microsoft.com/office/drawing/2014/chart" uri="{C3380CC4-5D6E-409C-BE32-E72D297353CC}">
              <c16:uniqueId val="{00000002-0D3F-4296-AFAF-E06D804FF4DB}"/>
            </c:ext>
          </c:extLst>
        </c:ser>
        <c:ser>
          <c:idx val="3"/>
          <c:order val="3"/>
          <c:tx>
            <c:strRef>
              <c:f>顾客分析!$H$62</c:f>
              <c:strCache>
                <c:ptCount val="1"/>
                <c:pt idx="0">
                  <c:v>其他</c:v>
                </c:pt>
              </c:strCache>
            </c:strRef>
          </c:tx>
          <c:spPr>
            <a:solidFill>
              <a:schemeClr val="accent6">
                <a:lumMod val="60000"/>
              </a:schemeClr>
            </a:solidFill>
            <a:ln>
              <a:noFill/>
            </a:ln>
            <a:effectLst/>
          </c:spPr>
          <c:invertIfNegative val="0"/>
          <c:cat>
            <c:numRef>
              <c:f>顾客分析!$D$63:$D$64</c:f>
              <c:numCache>
                <c:formatCode>General</c:formatCode>
                <c:ptCount val="2"/>
                <c:pt idx="0">
                  <c:v>2018</c:v>
                </c:pt>
                <c:pt idx="1">
                  <c:v>2019</c:v>
                </c:pt>
              </c:numCache>
            </c:numRef>
          </c:cat>
          <c:val>
            <c:numRef>
              <c:f>顾客分析!$H$63:$H$64</c:f>
              <c:numCache>
                <c:formatCode>0.00%</c:formatCode>
                <c:ptCount val="2"/>
                <c:pt idx="0">
                  <c:v>2.35692478919408E-2</c:v>
                </c:pt>
                <c:pt idx="1">
                  <c:v>2.46808356588928E-2</c:v>
                </c:pt>
              </c:numCache>
            </c:numRef>
          </c:val>
          <c:extLst>
            <c:ext xmlns:c16="http://schemas.microsoft.com/office/drawing/2014/chart" uri="{C3380CC4-5D6E-409C-BE32-E72D297353CC}">
              <c16:uniqueId val="{00000003-0D3F-4296-AFAF-E06D804FF4DB}"/>
            </c:ext>
          </c:extLst>
        </c:ser>
        <c:dLbls>
          <c:showLegendKey val="0"/>
          <c:showVal val="0"/>
          <c:showCatName val="0"/>
          <c:showSerName val="0"/>
          <c:showPercent val="0"/>
          <c:showBubbleSize val="0"/>
        </c:dLbls>
        <c:gapWidth val="219"/>
        <c:overlap val="100"/>
        <c:axId val="1207296608"/>
        <c:axId val="1207297696"/>
      </c:barChart>
      <c:catAx>
        <c:axId val="1207296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7297696"/>
        <c:crosses val="autoZero"/>
        <c:auto val="1"/>
        <c:lblAlgn val="ctr"/>
        <c:lblOffset val="100"/>
        <c:noMultiLvlLbl val="0"/>
      </c:catAx>
      <c:valAx>
        <c:axId val="1207297696"/>
        <c:scaling>
          <c:orientation val="minMax"/>
        </c:scaling>
        <c:delete val="0"/>
        <c:axPos val="l"/>
        <c:majorGridlines>
          <c:spPr>
            <a:ln w="9525" cap="flat" cmpd="sng" algn="ctr">
              <a:solidFill>
                <a:schemeClr val="tx1">
                  <a:lumMod val="15000"/>
                  <a:lumOff val="85000"/>
                </a:schemeClr>
              </a:solidFill>
              <a:prstDash val="solid"/>
              <a:round/>
            </a:ln>
            <a:effectLst/>
          </c:spPr>
        </c:majorGridlines>
        <c:numFmt formatCode="0%"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7296608"/>
        <c:crosses val="autoZero"/>
        <c:crossBetween val="between"/>
      </c:valAx>
      <c:spPr>
        <a:noFill/>
        <a:ln w="25400">
          <a:noFill/>
        </a:ln>
        <a:effectLst/>
      </c:spPr>
    </c:plotArea>
    <c:legend>
      <c:legendPos val="b"/>
      <c:overlay val="0"/>
      <c:spPr>
        <a:noFill/>
        <a:ln w="25400">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bg1">
          <a:lumMod val="75000"/>
        </a:schemeClr>
      </a:solidFill>
      <a:prstDash val="solid"/>
      <a:round/>
    </a:ln>
    <a:effectLst/>
  </c:spPr>
  <c:txPr>
    <a:bodyPr/>
    <a:lstStyle/>
    <a:p>
      <a:pPr>
        <a:defRPr lang="zh-CN"/>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1" i="0" u="none" strike="noStrike" kern="1200" spc="0" baseline="0">
                <a:solidFill>
                  <a:schemeClr val="tx1"/>
                </a:solidFill>
                <a:latin typeface="微软雅黑" panose="020B0503020204020204" charset="-122"/>
                <a:ea typeface="微软雅黑" panose="020B0503020204020204" charset="-122"/>
                <a:cs typeface="+mn-cs"/>
              </a:defRPr>
            </a:pPr>
            <a:r>
              <a:rPr lang="zh-CN" altLang="en-US" sz="1200" b="1" dirty="0">
                <a:solidFill>
                  <a:schemeClr val="tx1"/>
                </a:solidFill>
                <a:latin typeface="微软雅黑" panose="020B0503020204020204" charset="-122"/>
                <a:ea typeface="微软雅黑" panose="020B0503020204020204" charset="-122"/>
              </a:rPr>
              <a:t>其它各渠道占比分布</a:t>
            </a:r>
          </a:p>
        </c:rich>
      </c:tx>
      <c:overlay val="0"/>
      <c:spPr>
        <a:noFill/>
        <a:ln>
          <a:noFill/>
        </a:ln>
        <a:effectLst/>
      </c:spPr>
    </c:title>
    <c:autoTitleDeleted val="0"/>
    <c:plotArea>
      <c:layout/>
      <c:pieChart>
        <c:varyColors val="1"/>
        <c:ser>
          <c:idx val="0"/>
          <c:order val="0"/>
          <c:explosion val="1"/>
          <c:dPt>
            <c:idx val="0"/>
            <c:bubble3D val="0"/>
            <c:spPr>
              <a:solidFill>
                <a:schemeClr val="accent6"/>
              </a:solidFill>
              <a:ln>
                <a:noFill/>
              </a:ln>
              <a:effectLst/>
            </c:spPr>
            <c:extLst>
              <c:ext xmlns:c16="http://schemas.microsoft.com/office/drawing/2014/chart" uri="{C3380CC4-5D6E-409C-BE32-E72D297353CC}">
                <c16:uniqueId val="{00000001-F7D8-438D-AA96-413A38CDC1AD}"/>
              </c:ext>
            </c:extLst>
          </c:dPt>
          <c:dPt>
            <c:idx val="1"/>
            <c:bubble3D val="0"/>
            <c:spPr>
              <a:solidFill>
                <a:schemeClr val="accent5"/>
              </a:solidFill>
              <a:ln>
                <a:noFill/>
              </a:ln>
              <a:effectLst/>
            </c:spPr>
            <c:extLst>
              <c:ext xmlns:c16="http://schemas.microsoft.com/office/drawing/2014/chart" uri="{C3380CC4-5D6E-409C-BE32-E72D297353CC}">
                <c16:uniqueId val="{00000003-F7D8-438D-AA96-413A38CDC1AD}"/>
              </c:ext>
            </c:extLst>
          </c:dPt>
          <c:dPt>
            <c:idx val="2"/>
            <c:bubble3D val="0"/>
            <c:spPr>
              <a:solidFill>
                <a:schemeClr val="accent4"/>
              </a:solidFill>
              <a:ln>
                <a:noFill/>
              </a:ln>
              <a:effectLst/>
            </c:spPr>
            <c:extLst>
              <c:ext xmlns:c16="http://schemas.microsoft.com/office/drawing/2014/chart" uri="{C3380CC4-5D6E-409C-BE32-E72D297353CC}">
                <c16:uniqueId val="{00000005-F7D8-438D-AA96-413A38CDC1AD}"/>
              </c:ext>
            </c:extLst>
          </c:dPt>
          <c:dPt>
            <c:idx val="3"/>
            <c:bubble3D val="0"/>
            <c:spPr>
              <a:solidFill>
                <a:schemeClr val="accent6">
                  <a:lumMod val="60000"/>
                </a:schemeClr>
              </a:solidFill>
              <a:ln>
                <a:noFill/>
              </a:ln>
              <a:effectLst/>
            </c:spPr>
            <c:extLst>
              <c:ext xmlns:c16="http://schemas.microsoft.com/office/drawing/2014/chart" uri="{C3380CC4-5D6E-409C-BE32-E72D297353CC}">
                <c16:uniqueId val="{00000007-F7D8-438D-AA96-413A38CDC1AD}"/>
              </c:ext>
            </c:extLst>
          </c:dPt>
          <c:dPt>
            <c:idx val="4"/>
            <c:bubble3D val="0"/>
            <c:spPr>
              <a:solidFill>
                <a:schemeClr val="accent5">
                  <a:lumMod val="60000"/>
                </a:schemeClr>
              </a:solidFill>
              <a:ln>
                <a:noFill/>
              </a:ln>
              <a:effectLst/>
            </c:spPr>
            <c:extLst>
              <c:ext xmlns:c16="http://schemas.microsoft.com/office/drawing/2014/chart" uri="{C3380CC4-5D6E-409C-BE32-E72D297353CC}">
                <c16:uniqueId val="{00000009-F7D8-438D-AA96-413A38CDC1AD}"/>
              </c:ext>
            </c:extLst>
          </c:dPt>
          <c:dPt>
            <c:idx val="5"/>
            <c:bubble3D val="0"/>
            <c:spPr>
              <a:solidFill>
                <a:schemeClr val="accent4">
                  <a:lumMod val="60000"/>
                </a:schemeClr>
              </a:solidFill>
              <a:ln>
                <a:noFill/>
              </a:ln>
              <a:effectLst/>
            </c:spPr>
            <c:extLst>
              <c:ext xmlns:c16="http://schemas.microsoft.com/office/drawing/2014/chart" uri="{C3380CC4-5D6E-409C-BE32-E72D297353CC}">
                <c16:uniqueId val="{0000000B-F7D8-438D-AA96-413A38CDC1AD}"/>
              </c:ext>
            </c:extLst>
          </c:dPt>
          <c:dPt>
            <c:idx val="6"/>
            <c:bubble3D val="0"/>
            <c:spPr>
              <a:solidFill>
                <a:schemeClr val="accent6">
                  <a:lumMod val="80000"/>
                  <a:lumOff val="20000"/>
                </a:schemeClr>
              </a:solidFill>
              <a:ln>
                <a:noFill/>
              </a:ln>
              <a:effectLst/>
            </c:spPr>
            <c:extLst>
              <c:ext xmlns:c16="http://schemas.microsoft.com/office/drawing/2014/chart" uri="{C3380CC4-5D6E-409C-BE32-E72D297353CC}">
                <c16:uniqueId val="{0000000D-F7D8-438D-AA96-413A38CDC1AD}"/>
              </c:ext>
            </c:extLst>
          </c:dPt>
          <c:dLbls>
            <c:dLbl>
              <c:idx val="0"/>
              <c:layout>
                <c:manualLayout>
                  <c:x val="-6.1863636363636398E-2"/>
                  <c:y val="0.251139909594634"/>
                </c:manualLayout>
              </c:layout>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1-F7D8-438D-AA96-413A38CDC1AD}"/>
                </c:ext>
              </c:extLst>
            </c:dLbl>
            <c:dLbl>
              <c:idx val="1"/>
              <c:layout>
                <c:manualLayout>
                  <c:x val="-0.11693253968254"/>
                  <c:y val="-0.17905110819480899"/>
                </c:manualLayout>
              </c:layout>
              <c:spPr>
                <a:noFill/>
                <a:ln>
                  <a:noFill/>
                </a:ln>
                <a:effectLst/>
              </c:spPr>
              <c:txPr>
                <a:bodyPr rot="156000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3-F7D8-438D-AA96-413A38CDC1AD}"/>
                </c:ext>
              </c:extLst>
            </c:dLbl>
            <c:dLbl>
              <c:idx val="2"/>
              <c:layout>
                <c:manualLayout>
                  <c:x val="3.7958694083693997E-2"/>
                  <c:y val="-5.8800306211723399E-2"/>
                </c:manualLayout>
              </c:layout>
              <c:spPr>
                <a:noFill/>
                <a:ln>
                  <a:noFill/>
                </a:ln>
                <a:effectLst/>
              </c:spPr>
              <c:txPr>
                <a:bodyPr rot="-468000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5-F7D8-438D-AA96-413A38CDC1AD}"/>
                </c:ext>
              </c:extLst>
            </c:dLbl>
            <c:dLbl>
              <c:idx val="3"/>
              <c:layout>
                <c:manualLayout>
                  <c:x val="0.121553751803752"/>
                  <c:y val="-0.121781131525226"/>
                </c:manualLayout>
              </c:layout>
              <c:spPr>
                <a:noFill/>
                <a:ln>
                  <a:noFill/>
                </a:ln>
                <a:effectLst/>
              </c:spPr>
              <c:txPr>
                <a:bodyPr rot="-216000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7-F7D8-438D-AA96-413A38CDC1AD}"/>
                </c:ext>
              </c:extLst>
            </c:dLbl>
            <c:dLbl>
              <c:idx val="4"/>
              <c:layout>
                <c:manualLayout>
                  <c:x val="0.13989682539682499"/>
                  <c:y val="-6.9266185476815401E-2"/>
                </c:manualLayout>
              </c:layout>
              <c:spPr>
                <a:noFill/>
                <a:ln>
                  <a:noFill/>
                </a:ln>
                <a:effectLst/>
              </c:spPr>
              <c:txPr>
                <a:bodyPr rot="-108000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9-F7D8-438D-AA96-413A38CDC1AD}"/>
                </c:ext>
              </c:extLst>
            </c:dLbl>
            <c:dLbl>
              <c:idx val="5"/>
              <c:layout>
                <c:manualLayout>
                  <c:x val="0.119971951659452"/>
                  <c:y val="-4.9137868183144603E-3"/>
                </c:manualLayout>
              </c:layout>
              <c:tx>
                <c:rich>
                  <a:bodyPr rot="0" spcFirstLastPara="1" vertOverflow="ellipsis" vert="horz" wrap="square" lIns="0" tIns="0" rIns="0" bIns="0" anchor="ctr" anchorCtr="1">
                    <a:noAutofit/>
                  </a:bodyPr>
                  <a:lstStyle/>
                  <a:p>
                    <a:fld id="{7376B093-1027-486C-A896-F2926E007E1D}" type="CATEGORYNAME">
                      <a:rPr lang="en-US" altLang="zh-CN"/>
                      <a:pPr/>
                      <a:t>[类别名称]</a:t>
                    </a:fld>
                    <a:endParaRPr lang="zh-CN" altLang="en-US"/>
                  </a:p>
                </c:rich>
              </c:tx>
              <c:spPr>
                <a:noFill/>
                <a:ln>
                  <a:noFill/>
                </a:ln>
                <a:effectLst/>
              </c:spPr>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12509397546897499"/>
                      <c:h val="0.12795056867891499"/>
                    </c:manualLayout>
                  </c15:layout>
                  <c15:dlblFieldTable/>
                  <c15:showDataLabelsRange val="0"/>
                </c:ext>
                <c:ext xmlns:c16="http://schemas.microsoft.com/office/drawing/2014/chart" uri="{C3380CC4-5D6E-409C-BE32-E72D297353CC}">
                  <c16:uniqueId val="{0000000B-F7D8-438D-AA96-413A38CDC1AD}"/>
                </c:ext>
              </c:extLst>
            </c:dLbl>
            <c:dLbl>
              <c:idx val="6"/>
              <c:layout>
                <c:manualLayout>
                  <c:x val="6.6849025974025894E-2"/>
                  <c:y val="4.2028652668416398E-2"/>
                </c:manualLayout>
              </c:layout>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bg1"/>
                      </a:solidFill>
                      <a:latin typeface="+mn-lt"/>
                      <a:ea typeface="+mn-ea"/>
                      <a:cs typeface="+mn-cs"/>
                    </a:defRPr>
                  </a:pPr>
                  <a:endParaRPr lang="zh-CN"/>
                </a:p>
              </c:txPr>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D-F7D8-438D-AA96-413A38CDC1AD}"/>
                </c:ext>
              </c:extLst>
            </c:dLbl>
            <c:spPr>
              <a:noFill/>
              <a:ln>
                <a:noFill/>
              </a:ln>
              <a:effectLst/>
            </c:spPr>
            <c:txPr>
              <a:bodyPr rot="0" spcFirstLastPara="1" vertOverflow="ellipsis" vert="horz" wrap="square" lIns="38100" tIns="19050" rIns="38100" bIns="19050" anchor="ctr" anchorCtr="1">
                <a:spAutoFit/>
              </a:bodyPr>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inEnd"/>
            <c:showLegendKey val="0"/>
            <c:showVal val="0"/>
            <c:showCatName val="1"/>
            <c:showSerName val="0"/>
            <c:showPercent val="1"/>
            <c:showBubbleSize val="0"/>
            <c:separator>, </c:separator>
            <c:showLeaderLines val="1"/>
            <c:leaderLines>
              <c:spPr>
                <a:ln w="9525" cap="flat" cmpd="sng" algn="ctr">
                  <a:solidFill>
                    <a:schemeClr val="tx1">
                      <a:lumMod val="35000"/>
                      <a:lumOff val="65000"/>
                    </a:schemeClr>
                  </a:solidFill>
                  <a:prstDash val="solid"/>
                  <a:round/>
                </a:ln>
                <a:effectLst/>
              </c:spPr>
            </c:leaderLines>
            <c:extLst>
              <c:ext xmlns:c15="http://schemas.microsoft.com/office/drawing/2012/chart" uri="{CE6537A1-D6FC-4f65-9D91-7224C49458BB}"/>
            </c:extLst>
          </c:dLbls>
          <c:cat>
            <c:strRef>
              <c:f>顾客分析!$F$104:$F$110</c:f>
              <c:strCache>
                <c:ptCount val="7"/>
                <c:pt idx="0">
                  <c:v>杏仁</c:v>
                </c:pt>
                <c:pt idx="1">
                  <c:v>会员小程序</c:v>
                </c:pt>
                <c:pt idx="2">
                  <c:v>春雨医生</c:v>
                </c:pt>
                <c:pt idx="3">
                  <c:v>领券小程序</c:v>
                </c:pt>
                <c:pt idx="4">
                  <c:v>益丰精选</c:v>
                </c:pt>
                <c:pt idx="5">
                  <c:v>O2O</c:v>
                </c:pt>
                <c:pt idx="6">
                  <c:v>其它</c:v>
                </c:pt>
              </c:strCache>
            </c:strRef>
          </c:cat>
          <c:val>
            <c:numRef>
              <c:f>顾客分析!$G$104:$G$110</c:f>
              <c:numCache>
                <c:formatCode>#,##0</c:formatCode>
                <c:ptCount val="7"/>
                <c:pt idx="0">
                  <c:v>29219</c:v>
                </c:pt>
                <c:pt idx="1">
                  <c:v>13564</c:v>
                </c:pt>
                <c:pt idx="2">
                  <c:v>6870</c:v>
                </c:pt>
                <c:pt idx="3">
                  <c:v>5557</c:v>
                </c:pt>
                <c:pt idx="4">
                  <c:v>3637</c:v>
                </c:pt>
                <c:pt idx="5">
                  <c:v>2593</c:v>
                </c:pt>
                <c:pt idx="6">
                  <c:v>3635</c:v>
                </c:pt>
              </c:numCache>
            </c:numRef>
          </c:val>
          <c:extLst>
            <c:ext xmlns:c16="http://schemas.microsoft.com/office/drawing/2014/chart" uri="{C3380CC4-5D6E-409C-BE32-E72D297353CC}">
              <c16:uniqueId val="{0000000E-F7D8-438D-AA96-413A38CDC1AD}"/>
            </c:ext>
          </c:extLst>
        </c:ser>
        <c:dLbls>
          <c:showLegendKey val="0"/>
          <c:showVal val="0"/>
          <c:showCatName val="0"/>
          <c:showSerName val="0"/>
          <c:showPercent val="0"/>
          <c:showBubbleSize val="0"/>
          <c:showLeaderLines val="1"/>
        </c:dLbls>
        <c:firstSliceAng val="296"/>
      </c:pieChart>
      <c:spPr>
        <a:noFill/>
        <a:ln w="25400">
          <a:noFill/>
        </a:ln>
        <a:effectLst/>
      </c:spPr>
    </c:plotArea>
    <c:legend>
      <c:legendPos val="r"/>
      <c:overlay val="0"/>
      <c:spPr>
        <a:noFill/>
        <a:ln>
          <a:noFill/>
        </a:ln>
        <a:effectLst/>
      </c:spPr>
      <c:txPr>
        <a:bodyPr rot="0" spcFirstLastPara="1" vertOverflow="ellipsis" vert="horz" wrap="square" anchor="ctr" anchorCtr="1"/>
        <a:lstStyle/>
        <a:p>
          <a:pPr>
            <a:defRPr lang="zh-CN" sz="900" b="0" i="0" u="none" strike="noStrike" kern="1200" baseline="0">
              <a:solidFill>
                <a:schemeClr val="tx1"/>
              </a:solidFill>
              <a:latin typeface="+mn-lt"/>
              <a:ea typeface="+mn-ea"/>
              <a:cs typeface="+mn-cs"/>
            </a:defRPr>
          </a:pPr>
          <a:endParaRPr lang="zh-CN"/>
        </a:p>
      </c:txPr>
    </c:legend>
    <c:plotVisOnly val="1"/>
    <c:dispBlanksAs val="gap"/>
    <c:showDLblsOverMax val="0"/>
  </c:chart>
  <c:spPr>
    <a:noFill/>
    <a:ln w="0" cap="flat" cmpd="sng" algn="ctr">
      <a:solidFill>
        <a:schemeClr val="bg1">
          <a:lumMod val="75000"/>
        </a:schemeClr>
      </a:solidFill>
      <a:prstDash val="solid"/>
      <a:round/>
    </a:ln>
    <a:effectLst/>
  </c:spPr>
  <c:txPr>
    <a:bodyPr/>
    <a:lstStyle/>
    <a:p>
      <a:pPr>
        <a:defRPr lang="zh-CN"/>
      </a:pPr>
      <a:endParaRPr lang="zh-CN"/>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200" b="0" i="0" u="none" strike="noStrike" kern="1200" spc="0" baseline="0">
                <a:solidFill>
                  <a:schemeClr val="tx1"/>
                </a:solidFill>
                <a:latin typeface="微软雅黑" panose="020B0503020204020204" charset="-122"/>
                <a:ea typeface="微软雅黑" panose="020B0503020204020204" charset="-122"/>
                <a:cs typeface="+mn-cs"/>
              </a:defRPr>
            </a:pPr>
            <a:r>
              <a:rPr lang="en-US" altLang="zh-CN" sz="1200" b="1" i="0" baseline="0" dirty="0">
                <a:solidFill>
                  <a:schemeClr val="tx1"/>
                </a:solidFill>
                <a:effectLst/>
                <a:latin typeface="微软雅黑" panose="020B0503020204020204" charset="-122"/>
                <a:ea typeface="微软雅黑" panose="020B0503020204020204" charset="-122"/>
              </a:rPr>
              <a:t>2016-2018</a:t>
            </a:r>
            <a:r>
              <a:rPr lang="zh-CN" altLang="zh-CN" sz="1200" b="1" i="0" baseline="0" dirty="0">
                <a:solidFill>
                  <a:schemeClr val="tx1"/>
                </a:solidFill>
                <a:effectLst/>
                <a:latin typeface="微软雅黑" panose="020B0503020204020204" charset="-122"/>
                <a:ea typeface="微软雅黑" panose="020B0503020204020204" charset="-122"/>
              </a:rPr>
              <a:t>年各性别人均消费额</a:t>
            </a:r>
            <a:endParaRPr lang="zh-CN" altLang="zh-CN" sz="1200" dirty="0">
              <a:solidFill>
                <a:schemeClr val="tx1"/>
              </a:solidFill>
              <a:effectLst/>
              <a:latin typeface="微软雅黑" panose="020B0503020204020204" charset="-122"/>
              <a:ea typeface="微软雅黑" panose="020B0503020204020204" charset="-122"/>
            </a:endParaRPr>
          </a:p>
        </c:rich>
      </c:tx>
      <c:overlay val="0"/>
      <c:spPr>
        <a:noFill/>
        <a:ln>
          <a:noFill/>
        </a:ln>
        <a:effectLst/>
      </c:spPr>
      <c:txPr>
        <a:bodyPr rot="0" spcFirstLastPara="1" vertOverflow="ellipsis" vert="horz" wrap="square" anchor="ctr" anchorCtr="1"/>
        <a:lstStyle/>
        <a:p>
          <a:pPr>
            <a:defRPr lang="zh-CN" sz="1200" b="0" i="0" u="none" strike="noStrike" kern="1200" spc="0" baseline="0">
              <a:solidFill>
                <a:schemeClr val="tx1"/>
              </a:solidFill>
              <a:latin typeface="微软雅黑" panose="020B0503020204020204" charset="-122"/>
              <a:ea typeface="微软雅黑" panose="020B0503020204020204" charset="-122"/>
              <a:cs typeface="+mn-cs"/>
            </a:defRPr>
          </a:pPr>
          <a:endParaRPr lang="zh-CN"/>
        </a:p>
      </c:txPr>
    </c:title>
    <c:autoTitleDeleted val="0"/>
    <c:plotArea>
      <c:layout/>
      <c:lineChart>
        <c:grouping val="standard"/>
        <c:varyColors val="0"/>
        <c:ser>
          <c:idx val="0"/>
          <c:order val="0"/>
          <c:tx>
            <c:strRef>
              <c:f>消费会员数!$D$17</c:f>
              <c:strCache>
                <c:ptCount val="1"/>
                <c:pt idx="0">
                  <c:v>男</c:v>
                </c:pt>
              </c:strCache>
            </c:strRef>
          </c:tx>
          <c:spPr>
            <a:ln w="19050" cap="rnd" cmpd="sng" algn="ctr">
              <a:solidFill>
                <a:schemeClr val="accent6"/>
              </a:solidFill>
              <a:prstDash val="solid"/>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tx1"/>
                    </a:solidFill>
                    <a:latin typeface="+mn-lt"/>
                    <a:ea typeface="+mn-ea"/>
                    <a:cs typeface="+mn-cs"/>
                  </a:defRPr>
                </a:pPr>
                <a:endParaRPr lang="zh-C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消费会员数!$E$16:$G$16</c:f>
              <c:numCache>
                <c:formatCode>General</c:formatCode>
                <c:ptCount val="3"/>
                <c:pt idx="0">
                  <c:v>2016</c:v>
                </c:pt>
                <c:pt idx="1">
                  <c:v>2017</c:v>
                </c:pt>
                <c:pt idx="2">
                  <c:v>2018</c:v>
                </c:pt>
              </c:numCache>
            </c:numRef>
          </c:cat>
          <c:val>
            <c:numRef>
              <c:f>消费会员数!$E$17:$G$17</c:f>
              <c:numCache>
                <c:formatCode>0_);[Red]\(0\)</c:formatCode>
                <c:ptCount val="3"/>
                <c:pt idx="0">
                  <c:v>273.66303883993402</c:v>
                </c:pt>
                <c:pt idx="1">
                  <c:v>343.44512840052897</c:v>
                </c:pt>
                <c:pt idx="2">
                  <c:v>348.452628881213</c:v>
                </c:pt>
              </c:numCache>
            </c:numRef>
          </c:val>
          <c:smooth val="0"/>
          <c:extLst>
            <c:ext xmlns:c16="http://schemas.microsoft.com/office/drawing/2014/chart" uri="{C3380CC4-5D6E-409C-BE32-E72D297353CC}">
              <c16:uniqueId val="{00000000-EAE8-4A22-894B-976E02344895}"/>
            </c:ext>
          </c:extLst>
        </c:ser>
        <c:ser>
          <c:idx val="1"/>
          <c:order val="1"/>
          <c:tx>
            <c:strRef>
              <c:f>消费会员数!$D$18</c:f>
              <c:strCache>
                <c:ptCount val="1"/>
                <c:pt idx="0">
                  <c:v>女</c:v>
                </c:pt>
              </c:strCache>
            </c:strRef>
          </c:tx>
          <c:spPr>
            <a:ln w="19050" cap="rnd" cmpd="sng" algn="ctr">
              <a:solidFill>
                <a:schemeClr val="accent5"/>
              </a:solidFill>
              <a:prstDash val="solid"/>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lang="zh-CN" sz="1000" b="0" i="0" u="none" strike="noStrike" kern="1200" baseline="0">
                    <a:solidFill>
                      <a:schemeClr val="tx1"/>
                    </a:solidFill>
                    <a:latin typeface="+mn-lt"/>
                    <a:ea typeface="+mn-ea"/>
                    <a:cs typeface="+mn-cs"/>
                  </a:defRPr>
                </a:pPr>
                <a:endParaRPr lang="zh-CN"/>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6350" cap="flat" cmpd="sng" algn="ctr">
                      <a:solidFill>
                        <a:schemeClr val="tx1"/>
                      </a:solidFill>
                      <a:prstDash val="solid"/>
                      <a:round/>
                    </a:ln>
                    <a:effectLst/>
                  </c:spPr>
                </c15:leaderLines>
              </c:ext>
            </c:extLst>
          </c:dLbls>
          <c:cat>
            <c:numRef>
              <c:f>消费会员数!$E$16:$G$16</c:f>
              <c:numCache>
                <c:formatCode>General</c:formatCode>
                <c:ptCount val="3"/>
                <c:pt idx="0">
                  <c:v>2016</c:v>
                </c:pt>
                <c:pt idx="1">
                  <c:v>2017</c:v>
                </c:pt>
                <c:pt idx="2">
                  <c:v>2018</c:v>
                </c:pt>
              </c:numCache>
            </c:numRef>
          </c:cat>
          <c:val>
            <c:numRef>
              <c:f>消费会员数!$E$18:$G$18</c:f>
              <c:numCache>
                <c:formatCode>0_);[Red]\(0\)</c:formatCode>
                <c:ptCount val="3"/>
                <c:pt idx="0">
                  <c:v>244.994920016131</c:v>
                </c:pt>
                <c:pt idx="1">
                  <c:v>314.63024136069498</c:v>
                </c:pt>
                <c:pt idx="2">
                  <c:v>330.63673759748701</c:v>
                </c:pt>
              </c:numCache>
            </c:numRef>
          </c:val>
          <c:smooth val="0"/>
          <c:extLst>
            <c:ext xmlns:c16="http://schemas.microsoft.com/office/drawing/2014/chart" uri="{C3380CC4-5D6E-409C-BE32-E72D297353CC}">
              <c16:uniqueId val="{00000001-EAE8-4A22-894B-976E02344895}"/>
            </c:ext>
          </c:extLst>
        </c:ser>
        <c:dLbls>
          <c:showLegendKey val="0"/>
          <c:showVal val="0"/>
          <c:showCatName val="0"/>
          <c:showSerName val="0"/>
          <c:showPercent val="0"/>
          <c:showBubbleSize val="0"/>
        </c:dLbls>
        <c:smooth val="0"/>
        <c:axId val="1207301504"/>
        <c:axId val="1207290624"/>
      </c:lineChart>
      <c:catAx>
        <c:axId val="1207301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7290624"/>
        <c:crosses val="autoZero"/>
        <c:auto val="1"/>
        <c:lblAlgn val="ctr"/>
        <c:lblOffset val="100"/>
        <c:noMultiLvlLbl val="0"/>
      </c:catAx>
      <c:valAx>
        <c:axId val="1207290624"/>
        <c:scaling>
          <c:orientation val="minMax"/>
        </c:scaling>
        <c:delete val="0"/>
        <c:axPos val="l"/>
        <c:majorGridlines>
          <c:spPr>
            <a:ln w="9525" cap="flat" cmpd="sng" algn="ctr">
              <a:solidFill>
                <a:schemeClr val="tx1">
                  <a:lumMod val="15000"/>
                  <a:lumOff val="85000"/>
                </a:schemeClr>
              </a:solidFill>
              <a:prstDash val="solid"/>
              <a:round/>
            </a:ln>
            <a:effectLst/>
          </c:spPr>
        </c:majorGridlines>
        <c:numFmt formatCode="0_);[Red]\(0\)"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207301504"/>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prstDash val="solid"/>
      <a:round/>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withinLinear" id="19">
  <a:schemeClr val="accent6"/>
</cs:colorStyle>
</file>

<file path=ppt/charts/colors29.xml><?xml version="1.0" encoding="utf-8"?>
<cs:colorStyle xmlns:cs="http://schemas.microsoft.com/office/drawing/2012/chartStyle" xmlns:a="http://schemas.openxmlformats.org/drawingml/2006/main" meth="withinLinearReversed" id="26">
  <a:schemeClr val="accent6"/>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12.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13.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14.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17.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326">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dk1">
            <a:lumMod val="75000"/>
            <a:lumOff val="25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dk1">
            <a:lumMod val="75000"/>
            <a:lumOff val="25000"/>
          </a:schemeClr>
        </a:solidFill>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9.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1#1">
  <dgm:title val=""/>
  <dgm:desc val=""/>
  <dgm:catLst>
    <dgm:cat type="accent6" pri="11100"/>
  </dgm:catLst>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1#2">
  <dgm:title val=""/>
  <dgm:desc val=""/>
  <dgm:catLst>
    <dgm:cat type="accent6" pri="11100"/>
  </dgm:catLst>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1B82ECBE-108C-490B-AC57-6D47CB4D4233}" type="doc">
      <dgm:prSet loTypeId="urn:microsoft.com/office/officeart/2005/8/layout/pyramid1#1" loCatId="pyramid" qsTypeId="urn:microsoft.com/office/officeart/2005/8/quickstyle/simple1#1" qsCatId="simple" csTypeId="urn:microsoft.com/office/officeart/2005/8/colors/accent1_2#1" csCatId="accent1" phldr="1"/>
      <dgm:spPr/>
    </dgm:pt>
    <dgm:pt modelId="{249938B9-0CF4-4D36-873E-CD4E5C31D81A}">
      <dgm:prSet phldrT="[文本]" custT="1"/>
      <dgm:spPr>
        <a:xfrm>
          <a:off x="823137" y="335300"/>
          <a:ext cx="411568" cy="335300"/>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8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L9</a:t>
          </a:r>
          <a:endParaRPr lang="zh-CN" altLang="en-US" sz="8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764B4799-6CA0-437E-9CE9-B94EAB095258}" type="parTrans" cxnId="{58FC3281-0E9F-46AD-8654-DAE197E49BC6}">
      <dgm:prSet/>
      <dgm:spPr/>
      <dgm:t>
        <a:bodyPr/>
        <a:lstStyle/>
        <a:p>
          <a:endParaRPr lang="zh-CN" altLang="en-US"/>
        </a:p>
      </dgm:t>
    </dgm:pt>
    <dgm:pt modelId="{2E62B291-5CDD-4E74-89FC-5ADBF5FC78D3}" type="sibTrans" cxnId="{58FC3281-0E9F-46AD-8654-DAE197E49BC6}">
      <dgm:prSet/>
      <dgm:spPr/>
      <dgm:t>
        <a:bodyPr/>
        <a:lstStyle/>
        <a:p>
          <a:endParaRPr lang="zh-CN" altLang="en-US"/>
        </a:p>
      </dgm:t>
    </dgm:pt>
    <dgm:pt modelId="{BC5D5197-0A99-40E8-A88F-A7D8D37EF920}">
      <dgm:prSet phldrT="[文本]" custT="1"/>
      <dgm:spPr>
        <a:xfrm>
          <a:off x="720245" y="670601"/>
          <a:ext cx="617352" cy="335300"/>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L8</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910F92B8-F431-4171-8221-9D2D84A2DD78}" type="parTrans" cxnId="{E431DBC4-9789-4404-9438-98A4F1214256}">
      <dgm:prSet/>
      <dgm:spPr/>
      <dgm:t>
        <a:bodyPr/>
        <a:lstStyle/>
        <a:p>
          <a:endParaRPr lang="zh-CN" altLang="en-US"/>
        </a:p>
      </dgm:t>
    </dgm:pt>
    <dgm:pt modelId="{071E5757-059E-4BB9-81D8-924BD7E684E7}" type="sibTrans" cxnId="{E431DBC4-9789-4404-9438-98A4F1214256}">
      <dgm:prSet/>
      <dgm:spPr/>
      <dgm:t>
        <a:bodyPr/>
        <a:lstStyle/>
        <a:p>
          <a:endParaRPr lang="zh-CN" altLang="en-US"/>
        </a:p>
      </dgm:t>
    </dgm:pt>
    <dgm:pt modelId="{996694A7-79B4-4772-9C8A-3744292AF04F}">
      <dgm:prSet phldrT="[文本]" custT="1"/>
      <dgm:spPr>
        <a:xfrm>
          <a:off x="617352" y="1005902"/>
          <a:ext cx="823137" cy="335300"/>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L7</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ED799172-C3C2-4EA2-BB2D-419CA9D5C524}" type="parTrans" cxnId="{3EA80AC2-C8D4-43FF-BE39-240312F56F6B}">
      <dgm:prSet/>
      <dgm:spPr/>
      <dgm:t>
        <a:bodyPr/>
        <a:lstStyle/>
        <a:p>
          <a:endParaRPr lang="zh-CN" altLang="en-US"/>
        </a:p>
      </dgm:t>
    </dgm:pt>
    <dgm:pt modelId="{BC688752-E022-4016-AA56-4F92F6A8010E}" type="sibTrans" cxnId="{3EA80AC2-C8D4-43FF-BE39-240312F56F6B}">
      <dgm:prSet/>
      <dgm:spPr/>
      <dgm:t>
        <a:bodyPr/>
        <a:lstStyle/>
        <a:p>
          <a:endParaRPr lang="zh-CN" altLang="en-US"/>
        </a:p>
      </dgm:t>
    </dgm:pt>
    <dgm:pt modelId="{7566B0B7-B7D4-4254-8B19-4386A17F39C5}">
      <dgm:prSet phldrT="[文本]" custT="1"/>
      <dgm:spPr>
        <a:xfrm>
          <a:off x="514460" y="1341202"/>
          <a:ext cx="1028921" cy="335300"/>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L6</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AC038960-6414-4D22-A395-33FA89DC01EB}" type="parTrans" cxnId="{8ED68146-9009-4D08-BF1E-32D69586EEBA}">
      <dgm:prSet/>
      <dgm:spPr/>
      <dgm:t>
        <a:bodyPr/>
        <a:lstStyle/>
        <a:p>
          <a:endParaRPr lang="zh-CN" altLang="en-US"/>
        </a:p>
      </dgm:t>
    </dgm:pt>
    <dgm:pt modelId="{7491148D-97CB-4A48-BF0E-55F93106B4A8}" type="sibTrans" cxnId="{8ED68146-9009-4D08-BF1E-32D69586EEBA}">
      <dgm:prSet/>
      <dgm:spPr/>
      <dgm:t>
        <a:bodyPr/>
        <a:lstStyle/>
        <a:p>
          <a:endParaRPr lang="zh-CN" altLang="en-US"/>
        </a:p>
      </dgm:t>
    </dgm:pt>
    <dgm:pt modelId="{796E4018-66A6-4CB9-A6C5-F1917DAEC75B}">
      <dgm:prSet phldrT="[文本]" custT="1"/>
      <dgm:spPr>
        <a:xfrm>
          <a:off x="308676" y="2011804"/>
          <a:ext cx="1440490" cy="335300"/>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L4</a:t>
          </a:r>
        </a:p>
      </dgm:t>
    </dgm:pt>
    <dgm:pt modelId="{4A9E4043-908D-40DB-9EAF-F267B4707D09}" type="parTrans" cxnId="{E7F53589-4FF3-425F-B322-C943446898C9}">
      <dgm:prSet/>
      <dgm:spPr/>
      <dgm:t>
        <a:bodyPr/>
        <a:lstStyle/>
        <a:p>
          <a:endParaRPr lang="zh-CN" altLang="en-US"/>
        </a:p>
      </dgm:t>
    </dgm:pt>
    <dgm:pt modelId="{DF044E20-264A-45F8-A50A-552249D1EC29}" type="sibTrans" cxnId="{E7F53589-4FF3-425F-B322-C943446898C9}">
      <dgm:prSet/>
      <dgm:spPr/>
      <dgm:t>
        <a:bodyPr/>
        <a:lstStyle/>
        <a:p>
          <a:endParaRPr lang="zh-CN" altLang="en-US"/>
        </a:p>
      </dgm:t>
    </dgm:pt>
    <dgm:pt modelId="{9008CEDB-A97E-4F54-9755-5A2347B2006C}">
      <dgm:prSet phldrT="[文本]" custT="1"/>
      <dgm:spPr>
        <a:xfrm>
          <a:off x="102892" y="2682405"/>
          <a:ext cx="1852058" cy="335300"/>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L2</a:t>
          </a:r>
        </a:p>
      </dgm:t>
    </dgm:pt>
    <dgm:pt modelId="{073C26E8-3C74-44AF-9651-DF3C1A56D10D}" type="parTrans" cxnId="{9BDBAEDD-2F2A-40C4-B2AD-3C4D0CEC9896}">
      <dgm:prSet/>
      <dgm:spPr/>
      <dgm:t>
        <a:bodyPr/>
        <a:lstStyle/>
        <a:p>
          <a:endParaRPr lang="zh-CN" altLang="en-US"/>
        </a:p>
      </dgm:t>
    </dgm:pt>
    <dgm:pt modelId="{AC70CD6D-1B8E-411C-8E45-9B31ED1166B6}" type="sibTrans" cxnId="{9BDBAEDD-2F2A-40C4-B2AD-3C4D0CEC9896}">
      <dgm:prSet/>
      <dgm:spPr/>
      <dgm:t>
        <a:bodyPr/>
        <a:lstStyle/>
        <a:p>
          <a:endParaRPr lang="zh-CN" altLang="en-US"/>
        </a:p>
      </dgm:t>
    </dgm:pt>
    <dgm:pt modelId="{65122F4C-88F5-4394-82B6-6AE5FB85B1D6}">
      <dgm:prSet phldrT="[文本]" custT="1"/>
      <dgm:spPr>
        <a:xfrm>
          <a:off x="0" y="3017706"/>
          <a:ext cx="2057842" cy="335300"/>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a:t>
          </a:r>
        </a:p>
      </dgm:t>
    </dgm:pt>
    <dgm:pt modelId="{187E8F6F-040B-436F-8064-65CBFD615BBA}" type="parTrans" cxnId="{CE87BBD3-46C4-4742-B5AF-575CD5B64D3E}">
      <dgm:prSet/>
      <dgm:spPr/>
      <dgm:t>
        <a:bodyPr/>
        <a:lstStyle/>
        <a:p>
          <a:endParaRPr lang="zh-CN" altLang="en-US"/>
        </a:p>
      </dgm:t>
    </dgm:pt>
    <dgm:pt modelId="{838B7899-6E7C-4F4A-8276-E6BDC58CCA9F}" type="sibTrans" cxnId="{CE87BBD3-46C4-4742-B5AF-575CD5B64D3E}">
      <dgm:prSet/>
      <dgm:spPr/>
      <dgm:t>
        <a:bodyPr/>
        <a:lstStyle/>
        <a:p>
          <a:endParaRPr lang="zh-CN" altLang="en-US"/>
        </a:p>
      </dgm:t>
    </dgm:pt>
    <dgm:pt modelId="{1AD433C8-E30C-4B6D-AB46-DC641741B09F}">
      <dgm:prSet phldrT="[文本]" custT="1"/>
      <dgm:spPr>
        <a:xfrm>
          <a:off x="926029" y="0"/>
          <a:ext cx="205784" cy="335300"/>
        </a:xfrm>
        <a:prstGeom prst="trapezoid">
          <a:avLst>
            <a:gd name="adj" fmla="val 50000"/>
          </a:avLst>
        </a:prstGeom>
        <a:solidFill>
          <a:srgbClr val="00B05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38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L10</a:t>
          </a:r>
          <a:endParaRPr lang="zh-CN" altLang="en-US" sz="38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F5540DC5-08B7-4CC1-9807-D47D3E01A74B}" type="sibTrans" cxnId="{E1F47466-FD27-4106-A789-0278A53A6FEC}">
      <dgm:prSet/>
      <dgm:spPr/>
      <dgm:t>
        <a:bodyPr/>
        <a:lstStyle/>
        <a:p>
          <a:endParaRPr lang="zh-CN" altLang="en-US"/>
        </a:p>
      </dgm:t>
    </dgm:pt>
    <dgm:pt modelId="{7B8250D6-1B8C-4389-BA6E-B819D7DD7972}" type="parTrans" cxnId="{E1F47466-FD27-4106-A789-0278A53A6FEC}">
      <dgm:prSet/>
      <dgm:spPr/>
      <dgm:t>
        <a:bodyPr/>
        <a:lstStyle/>
        <a:p>
          <a:endParaRPr lang="zh-CN" altLang="en-US"/>
        </a:p>
      </dgm:t>
    </dgm:pt>
    <dgm:pt modelId="{5B077E9E-3055-4EA1-AB8B-976FC7DA2EC2}">
      <dgm:prSet phldrT="[文本]" custT="1"/>
      <dgm:spPr>
        <a:xfrm>
          <a:off x="205784" y="2347104"/>
          <a:ext cx="1646274" cy="335300"/>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L3</a:t>
          </a:r>
        </a:p>
      </dgm:t>
    </dgm:pt>
    <dgm:pt modelId="{FA34AC35-8848-4C8E-87F8-BF42F0ED0086}" type="parTrans" cxnId="{C2311C82-309A-4E40-BCCE-5767B491522E}">
      <dgm:prSet/>
      <dgm:spPr/>
      <dgm:t>
        <a:bodyPr/>
        <a:lstStyle/>
        <a:p>
          <a:endParaRPr lang="zh-CN" altLang="en-US"/>
        </a:p>
      </dgm:t>
    </dgm:pt>
    <dgm:pt modelId="{96AFFB9A-E7FB-40FD-89DC-88A1A45FC056}" type="sibTrans" cxnId="{C2311C82-309A-4E40-BCCE-5767B491522E}">
      <dgm:prSet/>
      <dgm:spPr/>
      <dgm:t>
        <a:bodyPr/>
        <a:lstStyle/>
        <a:p>
          <a:endParaRPr lang="zh-CN" altLang="en-US"/>
        </a:p>
      </dgm:t>
    </dgm:pt>
    <dgm:pt modelId="{6F9C4B95-ECB2-4C41-B286-C53F8852B7DC}">
      <dgm:prSet phldrT="[文本]" custT="1"/>
      <dgm:spPr>
        <a:xfrm>
          <a:off x="514460" y="1341202"/>
          <a:ext cx="1028921" cy="335300"/>
        </a:xfrm>
        <a:solidFill>
          <a:srgbClr val="00B0F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L5</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4BE10319-8510-4883-BD9E-46A4045DB468}" type="parTrans" cxnId="{B09AE769-E8CE-4FC8-8303-F9F1112FD6EB}">
      <dgm:prSet/>
      <dgm:spPr/>
      <dgm:t>
        <a:bodyPr/>
        <a:lstStyle/>
        <a:p>
          <a:endParaRPr lang="zh-CN" altLang="en-US"/>
        </a:p>
      </dgm:t>
    </dgm:pt>
    <dgm:pt modelId="{62DDC0E0-E6E4-47D0-918D-1C61EB3DF3CB}" type="sibTrans" cxnId="{B09AE769-E8CE-4FC8-8303-F9F1112FD6EB}">
      <dgm:prSet/>
      <dgm:spPr/>
      <dgm:t>
        <a:bodyPr/>
        <a:lstStyle/>
        <a:p>
          <a:endParaRPr lang="zh-CN" altLang="en-US"/>
        </a:p>
      </dgm:t>
    </dgm:pt>
    <dgm:pt modelId="{0591816F-0C71-4940-A317-67EAAA5D2E39}" type="pres">
      <dgm:prSet presAssocID="{1B82ECBE-108C-490B-AC57-6D47CB4D4233}" presName="Name0" presStyleCnt="0">
        <dgm:presLayoutVars>
          <dgm:dir/>
          <dgm:animLvl val="lvl"/>
          <dgm:resizeHandles val="exact"/>
        </dgm:presLayoutVars>
      </dgm:prSet>
      <dgm:spPr/>
    </dgm:pt>
    <dgm:pt modelId="{BF846B89-D4B4-4EF3-A4A0-C18904D978CC}" type="pres">
      <dgm:prSet presAssocID="{1AD433C8-E30C-4B6D-AB46-DC641741B09F}" presName="Name8" presStyleCnt="0"/>
      <dgm:spPr/>
    </dgm:pt>
    <dgm:pt modelId="{03234492-7236-443B-9670-CBB4CB129025}" type="pres">
      <dgm:prSet presAssocID="{1AD433C8-E30C-4B6D-AB46-DC641741B09F}" presName="level" presStyleLbl="node1" presStyleIdx="0" presStyleCnt="10">
        <dgm:presLayoutVars>
          <dgm:chMax val="1"/>
          <dgm:bulletEnabled val="1"/>
        </dgm:presLayoutVars>
      </dgm:prSet>
      <dgm:spPr/>
    </dgm:pt>
    <dgm:pt modelId="{ACB85DCE-D2AD-45AA-B78C-A1BA6B6A4F7A}" type="pres">
      <dgm:prSet presAssocID="{1AD433C8-E30C-4B6D-AB46-DC641741B09F}" presName="levelTx" presStyleLbl="revTx" presStyleIdx="0" presStyleCnt="0">
        <dgm:presLayoutVars>
          <dgm:chMax val="1"/>
          <dgm:bulletEnabled val="1"/>
        </dgm:presLayoutVars>
      </dgm:prSet>
      <dgm:spPr/>
    </dgm:pt>
    <dgm:pt modelId="{9A88CFBF-7C76-46A6-8D0F-3A09C9FB5693}" type="pres">
      <dgm:prSet presAssocID="{249938B9-0CF4-4D36-873E-CD4E5C31D81A}" presName="Name8" presStyleCnt="0"/>
      <dgm:spPr/>
    </dgm:pt>
    <dgm:pt modelId="{EB356823-4AE8-4480-8129-E51860D19CBC}" type="pres">
      <dgm:prSet presAssocID="{249938B9-0CF4-4D36-873E-CD4E5C31D81A}" presName="level" presStyleLbl="node1" presStyleIdx="1" presStyleCnt="10">
        <dgm:presLayoutVars>
          <dgm:chMax val="1"/>
          <dgm:bulletEnabled val="1"/>
        </dgm:presLayoutVars>
      </dgm:prSet>
      <dgm:spPr/>
    </dgm:pt>
    <dgm:pt modelId="{081261CB-F479-426A-B565-2B1AECF279C9}" type="pres">
      <dgm:prSet presAssocID="{249938B9-0CF4-4D36-873E-CD4E5C31D81A}" presName="levelTx" presStyleLbl="revTx" presStyleIdx="0" presStyleCnt="0">
        <dgm:presLayoutVars>
          <dgm:chMax val="1"/>
          <dgm:bulletEnabled val="1"/>
        </dgm:presLayoutVars>
      </dgm:prSet>
      <dgm:spPr/>
    </dgm:pt>
    <dgm:pt modelId="{114B29D3-4AB2-4027-915B-D1F66C9A7D10}" type="pres">
      <dgm:prSet presAssocID="{BC5D5197-0A99-40E8-A88F-A7D8D37EF920}" presName="Name8" presStyleCnt="0"/>
      <dgm:spPr/>
    </dgm:pt>
    <dgm:pt modelId="{4A260B85-FFAC-489A-959D-2CFB2E3BE5CC}" type="pres">
      <dgm:prSet presAssocID="{BC5D5197-0A99-40E8-A88F-A7D8D37EF920}" presName="level" presStyleLbl="node1" presStyleIdx="2" presStyleCnt="10">
        <dgm:presLayoutVars>
          <dgm:chMax val="1"/>
          <dgm:bulletEnabled val="1"/>
        </dgm:presLayoutVars>
      </dgm:prSet>
      <dgm:spPr/>
    </dgm:pt>
    <dgm:pt modelId="{7081BB7C-8D95-4C0A-963B-B508E1B0475D}" type="pres">
      <dgm:prSet presAssocID="{BC5D5197-0A99-40E8-A88F-A7D8D37EF920}" presName="levelTx" presStyleLbl="revTx" presStyleIdx="0" presStyleCnt="0">
        <dgm:presLayoutVars>
          <dgm:chMax val="1"/>
          <dgm:bulletEnabled val="1"/>
        </dgm:presLayoutVars>
      </dgm:prSet>
      <dgm:spPr/>
    </dgm:pt>
    <dgm:pt modelId="{F829EF59-D144-45EB-8A16-40EEC1C4EA20}" type="pres">
      <dgm:prSet presAssocID="{996694A7-79B4-4772-9C8A-3744292AF04F}" presName="Name8" presStyleCnt="0"/>
      <dgm:spPr/>
    </dgm:pt>
    <dgm:pt modelId="{72E13476-FC23-41C7-8220-C68F764BC430}" type="pres">
      <dgm:prSet presAssocID="{996694A7-79B4-4772-9C8A-3744292AF04F}" presName="level" presStyleLbl="node1" presStyleIdx="3" presStyleCnt="10">
        <dgm:presLayoutVars>
          <dgm:chMax val="1"/>
          <dgm:bulletEnabled val="1"/>
        </dgm:presLayoutVars>
      </dgm:prSet>
      <dgm:spPr/>
    </dgm:pt>
    <dgm:pt modelId="{AA5FBFB4-2D1E-415A-B671-1AB0A3E7D5AD}" type="pres">
      <dgm:prSet presAssocID="{996694A7-79B4-4772-9C8A-3744292AF04F}" presName="levelTx" presStyleLbl="revTx" presStyleIdx="0" presStyleCnt="0">
        <dgm:presLayoutVars>
          <dgm:chMax val="1"/>
          <dgm:bulletEnabled val="1"/>
        </dgm:presLayoutVars>
      </dgm:prSet>
      <dgm:spPr/>
    </dgm:pt>
    <dgm:pt modelId="{3549624C-DF07-47CB-9556-47BAE1F6B7C5}" type="pres">
      <dgm:prSet presAssocID="{7566B0B7-B7D4-4254-8B19-4386A17F39C5}" presName="Name8" presStyleCnt="0"/>
      <dgm:spPr/>
    </dgm:pt>
    <dgm:pt modelId="{9AD53E49-1733-4C51-9E93-65FF79C72F2A}" type="pres">
      <dgm:prSet presAssocID="{7566B0B7-B7D4-4254-8B19-4386A17F39C5}" presName="level" presStyleLbl="node1" presStyleIdx="4" presStyleCnt="10">
        <dgm:presLayoutVars>
          <dgm:chMax val="1"/>
          <dgm:bulletEnabled val="1"/>
        </dgm:presLayoutVars>
      </dgm:prSet>
      <dgm:spPr/>
    </dgm:pt>
    <dgm:pt modelId="{6AF93249-E320-4335-81BB-2C00598BA5E1}" type="pres">
      <dgm:prSet presAssocID="{7566B0B7-B7D4-4254-8B19-4386A17F39C5}" presName="levelTx" presStyleLbl="revTx" presStyleIdx="0" presStyleCnt="0">
        <dgm:presLayoutVars>
          <dgm:chMax val="1"/>
          <dgm:bulletEnabled val="1"/>
        </dgm:presLayoutVars>
      </dgm:prSet>
      <dgm:spPr/>
    </dgm:pt>
    <dgm:pt modelId="{616E99E1-BC59-4AAD-8195-CA923A8125E0}" type="pres">
      <dgm:prSet presAssocID="{6F9C4B95-ECB2-4C41-B286-C53F8852B7DC}" presName="Name8" presStyleCnt="0"/>
      <dgm:spPr/>
    </dgm:pt>
    <dgm:pt modelId="{04F6F502-096A-45E3-9814-D28F71D8C67B}" type="pres">
      <dgm:prSet presAssocID="{6F9C4B95-ECB2-4C41-B286-C53F8852B7DC}" presName="level" presStyleLbl="node1" presStyleIdx="5" presStyleCnt="10">
        <dgm:presLayoutVars>
          <dgm:chMax val="1"/>
          <dgm:bulletEnabled val="1"/>
        </dgm:presLayoutVars>
      </dgm:prSet>
      <dgm:spPr>
        <a:prstGeom prst="trapezoid">
          <a:avLst>
            <a:gd name="adj" fmla="val 40419"/>
          </a:avLst>
        </a:prstGeom>
      </dgm:spPr>
    </dgm:pt>
    <dgm:pt modelId="{1759501E-4A84-4994-9EC4-AD975A93A33E}" type="pres">
      <dgm:prSet presAssocID="{6F9C4B95-ECB2-4C41-B286-C53F8852B7DC}" presName="levelTx" presStyleLbl="revTx" presStyleIdx="0" presStyleCnt="0">
        <dgm:presLayoutVars>
          <dgm:chMax val="1"/>
          <dgm:bulletEnabled val="1"/>
        </dgm:presLayoutVars>
      </dgm:prSet>
      <dgm:spPr/>
    </dgm:pt>
    <dgm:pt modelId="{3B63BF1A-7F5B-4295-BD58-C250971365AF}" type="pres">
      <dgm:prSet presAssocID="{796E4018-66A6-4CB9-A6C5-F1917DAEC75B}" presName="Name8" presStyleCnt="0"/>
      <dgm:spPr/>
    </dgm:pt>
    <dgm:pt modelId="{BCAEF9FB-B9C5-469C-9B92-A74E8E519D69}" type="pres">
      <dgm:prSet presAssocID="{796E4018-66A6-4CB9-A6C5-F1917DAEC75B}" presName="level" presStyleLbl="node1" presStyleIdx="6" presStyleCnt="10">
        <dgm:presLayoutVars>
          <dgm:chMax val="1"/>
          <dgm:bulletEnabled val="1"/>
        </dgm:presLayoutVars>
      </dgm:prSet>
      <dgm:spPr/>
    </dgm:pt>
    <dgm:pt modelId="{A72DCFDB-219D-49E8-B870-764F9D9C5502}" type="pres">
      <dgm:prSet presAssocID="{796E4018-66A6-4CB9-A6C5-F1917DAEC75B}" presName="levelTx" presStyleLbl="revTx" presStyleIdx="0" presStyleCnt="0">
        <dgm:presLayoutVars>
          <dgm:chMax val="1"/>
          <dgm:bulletEnabled val="1"/>
        </dgm:presLayoutVars>
      </dgm:prSet>
      <dgm:spPr/>
    </dgm:pt>
    <dgm:pt modelId="{51C46223-56CD-4462-B89C-105906335FFE}" type="pres">
      <dgm:prSet presAssocID="{5B077E9E-3055-4EA1-AB8B-976FC7DA2EC2}" presName="Name8" presStyleCnt="0"/>
      <dgm:spPr/>
    </dgm:pt>
    <dgm:pt modelId="{28AF4243-234F-42A2-9296-66F3F1CA33D9}" type="pres">
      <dgm:prSet presAssocID="{5B077E9E-3055-4EA1-AB8B-976FC7DA2EC2}" presName="level" presStyleLbl="node1" presStyleIdx="7" presStyleCnt="10">
        <dgm:presLayoutVars>
          <dgm:chMax val="1"/>
          <dgm:bulletEnabled val="1"/>
        </dgm:presLayoutVars>
      </dgm:prSet>
      <dgm:spPr/>
    </dgm:pt>
    <dgm:pt modelId="{95EAFD03-0DF2-494A-8197-402A39122C45}" type="pres">
      <dgm:prSet presAssocID="{5B077E9E-3055-4EA1-AB8B-976FC7DA2EC2}" presName="levelTx" presStyleLbl="revTx" presStyleIdx="0" presStyleCnt="0">
        <dgm:presLayoutVars>
          <dgm:chMax val="1"/>
          <dgm:bulletEnabled val="1"/>
        </dgm:presLayoutVars>
      </dgm:prSet>
      <dgm:spPr/>
    </dgm:pt>
    <dgm:pt modelId="{393386AA-27B0-4788-92B1-20F18D370910}" type="pres">
      <dgm:prSet presAssocID="{9008CEDB-A97E-4F54-9755-5A2347B2006C}" presName="Name8" presStyleCnt="0"/>
      <dgm:spPr/>
    </dgm:pt>
    <dgm:pt modelId="{6E5F9C15-944E-40B5-87E1-FBD0663466F9}" type="pres">
      <dgm:prSet presAssocID="{9008CEDB-A97E-4F54-9755-5A2347B2006C}" presName="level" presStyleLbl="node1" presStyleIdx="8" presStyleCnt="10">
        <dgm:presLayoutVars>
          <dgm:chMax val="1"/>
          <dgm:bulletEnabled val="1"/>
        </dgm:presLayoutVars>
      </dgm:prSet>
      <dgm:spPr/>
    </dgm:pt>
    <dgm:pt modelId="{6F369B64-D75D-4F19-9DC2-683AA610A58B}" type="pres">
      <dgm:prSet presAssocID="{9008CEDB-A97E-4F54-9755-5A2347B2006C}" presName="levelTx" presStyleLbl="revTx" presStyleIdx="0" presStyleCnt="0">
        <dgm:presLayoutVars>
          <dgm:chMax val="1"/>
          <dgm:bulletEnabled val="1"/>
        </dgm:presLayoutVars>
      </dgm:prSet>
      <dgm:spPr/>
    </dgm:pt>
    <dgm:pt modelId="{A7F462F2-A1C7-45B6-8727-41FE4327938E}" type="pres">
      <dgm:prSet presAssocID="{65122F4C-88F5-4394-82B6-6AE5FB85B1D6}" presName="Name8" presStyleCnt="0"/>
      <dgm:spPr/>
    </dgm:pt>
    <dgm:pt modelId="{54244BDD-84F5-43F9-A1ED-C6DE4EDDEDB8}" type="pres">
      <dgm:prSet presAssocID="{65122F4C-88F5-4394-82B6-6AE5FB85B1D6}" presName="level" presStyleLbl="node1" presStyleIdx="9" presStyleCnt="10" custLinFactNeighborX="1393">
        <dgm:presLayoutVars>
          <dgm:chMax val="1"/>
          <dgm:bulletEnabled val="1"/>
        </dgm:presLayoutVars>
      </dgm:prSet>
      <dgm:spPr/>
    </dgm:pt>
    <dgm:pt modelId="{88CEFBA6-FAC9-46A9-A6ED-D863D3F63EB1}" type="pres">
      <dgm:prSet presAssocID="{65122F4C-88F5-4394-82B6-6AE5FB85B1D6}" presName="levelTx" presStyleLbl="revTx" presStyleIdx="0" presStyleCnt="0">
        <dgm:presLayoutVars>
          <dgm:chMax val="1"/>
          <dgm:bulletEnabled val="1"/>
        </dgm:presLayoutVars>
      </dgm:prSet>
      <dgm:spPr/>
    </dgm:pt>
  </dgm:ptLst>
  <dgm:cxnLst>
    <dgm:cxn modelId="{C2699A0E-98E5-45D3-9998-D3FF9C00089A}" type="presOf" srcId="{9008CEDB-A97E-4F54-9755-5A2347B2006C}" destId="{6F369B64-D75D-4F19-9DC2-683AA610A58B}" srcOrd="1" destOrd="0" presId="urn:microsoft.com/office/officeart/2005/8/layout/pyramid1#1"/>
    <dgm:cxn modelId="{B1C5F840-2C02-4A3A-AC80-8DB8C50A5767}" type="presOf" srcId="{996694A7-79B4-4772-9C8A-3744292AF04F}" destId="{AA5FBFB4-2D1E-415A-B671-1AB0A3E7D5AD}" srcOrd="1" destOrd="0" presId="urn:microsoft.com/office/officeart/2005/8/layout/pyramid1#1"/>
    <dgm:cxn modelId="{E1F47466-FD27-4106-A789-0278A53A6FEC}" srcId="{1B82ECBE-108C-490B-AC57-6D47CB4D4233}" destId="{1AD433C8-E30C-4B6D-AB46-DC641741B09F}" srcOrd="0" destOrd="0" parTransId="{7B8250D6-1B8C-4389-BA6E-B819D7DD7972}" sibTransId="{F5540DC5-08B7-4CC1-9807-D47D3E01A74B}"/>
    <dgm:cxn modelId="{8ED68146-9009-4D08-BF1E-32D69586EEBA}" srcId="{1B82ECBE-108C-490B-AC57-6D47CB4D4233}" destId="{7566B0B7-B7D4-4254-8B19-4386A17F39C5}" srcOrd="4" destOrd="0" parTransId="{AC038960-6414-4D22-A395-33FA89DC01EB}" sibTransId="{7491148D-97CB-4A48-BF0E-55F93106B4A8}"/>
    <dgm:cxn modelId="{B09AE769-E8CE-4FC8-8303-F9F1112FD6EB}" srcId="{1B82ECBE-108C-490B-AC57-6D47CB4D4233}" destId="{6F9C4B95-ECB2-4C41-B286-C53F8852B7DC}" srcOrd="5" destOrd="0" parTransId="{4BE10319-8510-4883-BD9E-46A4045DB468}" sibTransId="{62DDC0E0-E6E4-47D0-918D-1C61EB3DF3CB}"/>
    <dgm:cxn modelId="{29B72D6A-7E03-4919-8AB3-67D2B45826EE}" type="presOf" srcId="{249938B9-0CF4-4D36-873E-CD4E5C31D81A}" destId="{EB356823-4AE8-4480-8129-E51860D19CBC}" srcOrd="0" destOrd="0" presId="urn:microsoft.com/office/officeart/2005/8/layout/pyramid1#1"/>
    <dgm:cxn modelId="{6DC7A66B-3414-4248-832A-2B4E7F941AB0}" type="presOf" srcId="{7566B0B7-B7D4-4254-8B19-4386A17F39C5}" destId="{9AD53E49-1733-4C51-9E93-65FF79C72F2A}" srcOrd="0" destOrd="0" presId="urn:microsoft.com/office/officeart/2005/8/layout/pyramid1#1"/>
    <dgm:cxn modelId="{E2D7BF6F-E337-49BD-B362-D01BD8235B63}" type="presOf" srcId="{996694A7-79B4-4772-9C8A-3744292AF04F}" destId="{72E13476-FC23-41C7-8220-C68F764BC430}" srcOrd="0" destOrd="0" presId="urn:microsoft.com/office/officeart/2005/8/layout/pyramid1#1"/>
    <dgm:cxn modelId="{F4B8C56F-9A39-41A1-872C-8A60588CDEE8}" type="presOf" srcId="{65122F4C-88F5-4394-82B6-6AE5FB85B1D6}" destId="{88CEFBA6-FAC9-46A9-A6ED-D863D3F63EB1}" srcOrd="1" destOrd="0" presId="urn:microsoft.com/office/officeart/2005/8/layout/pyramid1#1"/>
    <dgm:cxn modelId="{8E769C77-2DCC-47B9-BE8F-A0C23CA7DDFA}" type="presOf" srcId="{65122F4C-88F5-4394-82B6-6AE5FB85B1D6}" destId="{54244BDD-84F5-43F9-A1ED-C6DE4EDDEDB8}" srcOrd="0" destOrd="0" presId="urn:microsoft.com/office/officeart/2005/8/layout/pyramid1#1"/>
    <dgm:cxn modelId="{38E94E79-DD9D-4878-98B9-4780758A73AE}" type="presOf" srcId="{7566B0B7-B7D4-4254-8B19-4386A17F39C5}" destId="{6AF93249-E320-4335-81BB-2C00598BA5E1}" srcOrd="1" destOrd="0" presId="urn:microsoft.com/office/officeart/2005/8/layout/pyramid1#1"/>
    <dgm:cxn modelId="{49FA6D7A-36A3-4F9F-AEB2-2675E1B7E157}" type="presOf" srcId="{BC5D5197-0A99-40E8-A88F-A7D8D37EF920}" destId="{7081BB7C-8D95-4C0A-963B-B508E1B0475D}" srcOrd="1" destOrd="0" presId="urn:microsoft.com/office/officeart/2005/8/layout/pyramid1#1"/>
    <dgm:cxn modelId="{FC5C917F-B00F-4693-92C6-A46B2A5DC4BE}" type="presOf" srcId="{6F9C4B95-ECB2-4C41-B286-C53F8852B7DC}" destId="{04F6F502-096A-45E3-9814-D28F71D8C67B}" srcOrd="0" destOrd="0" presId="urn:microsoft.com/office/officeart/2005/8/layout/pyramid1#1"/>
    <dgm:cxn modelId="{58FC3281-0E9F-46AD-8654-DAE197E49BC6}" srcId="{1B82ECBE-108C-490B-AC57-6D47CB4D4233}" destId="{249938B9-0CF4-4D36-873E-CD4E5C31D81A}" srcOrd="1" destOrd="0" parTransId="{764B4799-6CA0-437E-9CE9-B94EAB095258}" sibTransId="{2E62B291-5CDD-4E74-89FC-5ADBF5FC78D3}"/>
    <dgm:cxn modelId="{C2311C82-309A-4E40-BCCE-5767B491522E}" srcId="{1B82ECBE-108C-490B-AC57-6D47CB4D4233}" destId="{5B077E9E-3055-4EA1-AB8B-976FC7DA2EC2}" srcOrd="7" destOrd="0" parTransId="{FA34AC35-8848-4C8E-87F8-BF42F0ED0086}" sibTransId="{96AFFB9A-E7FB-40FD-89DC-88A1A45FC056}"/>
    <dgm:cxn modelId="{55D3A686-52C5-4E5A-873B-1B6E35100CF7}" type="presOf" srcId="{5B077E9E-3055-4EA1-AB8B-976FC7DA2EC2}" destId="{95EAFD03-0DF2-494A-8197-402A39122C45}" srcOrd="1" destOrd="0" presId="urn:microsoft.com/office/officeart/2005/8/layout/pyramid1#1"/>
    <dgm:cxn modelId="{2EAF8A88-8C9D-40D0-8BD9-82581D332708}" type="presOf" srcId="{1B82ECBE-108C-490B-AC57-6D47CB4D4233}" destId="{0591816F-0C71-4940-A317-67EAAA5D2E39}" srcOrd="0" destOrd="0" presId="urn:microsoft.com/office/officeart/2005/8/layout/pyramid1#1"/>
    <dgm:cxn modelId="{E7F53589-4FF3-425F-B322-C943446898C9}" srcId="{1B82ECBE-108C-490B-AC57-6D47CB4D4233}" destId="{796E4018-66A6-4CB9-A6C5-F1917DAEC75B}" srcOrd="6" destOrd="0" parTransId="{4A9E4043-908D-40DB-9EAF-F267B4707D09}" sibTransId="{DF044E20-264A-45F8-A50A-552249D1EC29}"/>
    <dgm:cxn modelId="{84277289-CDB9-4F84-9282-65E97DD33E72}" type="presOf" srcId="{BC5D5197-0A99-40E8-A88F-A7D8D37EF920}" destId="{4A260B85-FFAC-489A-959D-2CFB2E3BE5CC}" srcOrd="0" destOrd="0" presId="urn:microsoft.com/office/officeart/2005/8/layout/pyramid1#1"/>
    <dgm:cxn modelId="{55B9ADA2-1513-4271-8C4F-D191EDD82E10}" type="presOf" srcId="{796E4018-66A6-4CB9-A6C5-F1917DAEC75B}" destId="{BCAEF9FB-B9C5-469C-9B92-A74E8E519D69}" srcOrd="0" destOrd="0" presId="urn:microsoft.com/office/officeart/2005/8/layout/pyramid1#1"/>
    <dgm:cxn modelId="{FA0CD6AE-3065-4E7F-86B7-71F8FFE4A2DA}" type="presOf" srcId="{9008CEDB-A97E-4F54-9755-5A2347B2006C}" destId="{6E5F9C15-944E-40B5-87E1-FBD0663466F9}" srcOrd="0" destOrd="0" presId="urn:microsoft.com/office/officeart/2005/8/layout/pyramid1#1"/>
    <dgm:cxn modelId="{3EA80AC2-C8D4-43FF-BE39-240312F56F6B}" srcId="{1B82ECBE-108C-490B-AC57-6D47CB4D4233}" destId="{996694A7-79B4-4772-9C8A-3744292AF04F}" srcOrd="3" destOrd="0" parTransId="{ED799172-C3C2-4EA2-BB2D-419CA9D5C524}" sibTransId="{BC688752-E022-4016-AA56-4F92F6A8010E}"/>
    <dgm:cxn modelId="{E431DBC4-9789-4404-9438-98A4F1214256}" srcId="{1B82ECBE-108C-490B-AC57-6D47CB4D4233}" destId="{BC5D5197-0A99-40E8-A88F-A7D8D37EF920}" srcOrd="2" destOrd="0" parTransId="{910F92B8-F431-4171-8221-9D2D84A2DD78}" sibTransId="{071E5757-059E-4BB9-81D8-924BD7E684E7}"/>
    <dgm:cxn modelId="{CE87BBD3-46C4-4742-B5AF-575CD5B64D3E}" srcId="{1B82ECBE-108C-490B-AC57-6D47CB4D4233}" destId="{65122F4C-88F5-4394-82B6-6AE5FB85B1D6}" srcOrd="9" destOrd="0" parTransId="{187E8F6F-040B-436F-8064-65CBFD615BBA}" sibTransId="{838B7899-6E7C-4F4A-8276-E6BDC58CCA9F}"/>
    <dgm:cxn modelId="{8748EFD9-9C9B-4AFE-9A1E-E27EF3B07905}" type="presOf" srcId="{5B077E9E-3055-4EA1-AB8B-976FC7DA2EC2}" destId="{28AF4243-234F-42A2-9296-66F3F1CA33D9}" srcOrd="0" destOrd="0" presId="urn:microsoft.com/office/officeart/2005/8/layout/pyramid1#1"/>
    <dgm:cxn modelId="{2C2E86DD-BC56-460F-BC27-C9BA19431926}" type="presOf" srcId="{1AD433C8-E30C-4B6D-AB46-DC641741B09F}" destId="{03234492-7236-443B-9670-CBB4CB129025}" srcOrd="0" destOrd="0" presId="urn:microsoft.com/office/officeart/2005/8/layout/pyramid1#1"/>
    <dgm:cxn modelId="{9BDBAEDD-2F2A-40C4-B2AD-3C4D0CEC9896}" srcId="{1B82ECBE-108C-490B-AC57-6D47CB4D4233}" destId="{9008CEDB-A97E-4F54-9755-5A2347B2006C}" srcOrd="8" destOrd="0" parTransId="{073C26E8-3C74-44AF-9651-DF3C1A56D10D}" sibTransId="{AC70CD6D-1B8E-411C-8E45-9B31ED1166B6}"/>
    <dgm:cxn modelId="{498943E9-7B6A-4292-9D67-1649D9B2948F}" type="presOf" srcId="{1AD433C8-E30C-4B6D-AB46-DC641741B09F}" destId="{ACB85DCE-D2AD-45AA-B78C-A1BA6B6A4F7A}" srcOrd="1" destOrd="0" presId="urn:microsoft.com/office/officeart/2005/8/layout/pyramid1#1"/>
    <dgm:cxn modelId="{F27E4DED-9070-48DF-A503-473A09592002}" type="presOf" srcId="{796E4018-66A6-4CB9-A6C5-F1917DAEC75B}" destId="{A72DCFDB-219D-49E8-B870-764F9D9C5502}" srcOrd="1" destOrd="0" presId="urn:microsoft.com/office/officeart/2005/8/layout/pyramid1#1"/>
    <dgm:cxn modelId="{8A52D1F2-1489-4764-8601-4AF5309CB4FF}" type="presOf" srcId="{6F9C4B95-ECB2-4C41-B286-C53F8852B7DC}" destId="{1759501E-4A84-4994-9EC4-AD975A93A33E}" srcOrd="1" destOrd="0" presId="urn:microsoft.com/office/officeart/2005/8/layout/pyramid1#1"/>
    <dgm:cxn modelId="{8B6467F6-6118-4ACD-B273-270F1C3EE55F}" type="presOf" srcId="{249938B9-0CF4-4D36-873E-CD4E5C31D81A}" destId="{081261CB-F479-426A-B565-2B1AECF279C9}" srcOrd="1" destOrd="0" presId="urn:microsoft.com/office/officeart/2005/8/layout/pyramid1#1"/>
    <dgm:cxn modelId="{4E609E1B-BD20-4B82-9492-F01957A3715C}" type="presParOf" srcId="{0591816F-0C71-4940-A317-67EAAA5D2E39}" destId="{BF846B89-D4B4-4EF3-A4A0-C18904D978CC}" srcOrd="0" destOrd="0" presId="urn:microsoft.com/office/officeart/2005/8/layout/pyramid1#1"/>
    <dgm:cxn modelId="{67A65A22-7916-4733-975A-239A634881B8}" type="presParOf" srcId="{BF846B89-D4B4-4EF3-A4A0-C18904D978CC}" destId="{03234492-7236-443B-9670-CBB4CB129025}" srcOrd="0" destOrd="0" presId="urn:microsoft.com/office/officeart/2005/8/layout/pyramid1#1"/>
    <dgm:cxn modelId="{69461945-A50A-4E1D-B01E-20B033FE700E}" type="presParOf" srcId="{BF846B89-D4B4-4EF3-A4A0-C18904D978CC}" destId="{ACB85DCE-D2AD-45AA-B78C-A1BA6B6A4F7A}" srcOrd="1" destOrd="0" presId="urn:microsoft.com/office/officeart/2005/8/layout/pyramid1#1"/>
    <dgm:cxn modelId="{7161328A-BAA7-41D1-970E-AD04E9D18A5E}" type="presParOf" srcId="{0591816F-0C71-4940-A317-67EAAA5D2E39}" destId="{9A88CFBF-7C76-46A6-8D0F-3A09C9FB5693}" srcOrd="1" destOrd="0" presId="urn:microsoft.com/office/officeart/2005/8/layout/pyramid1#1"/>
    <dgm:cxn modelId="{3CE21869-4C72-45B9-AA7E-8110537A15C4}" type="presParOf" srcId="{9A88CFBF-7C76-46A6-8D0F-3A09C9FB5693}" destId="{EB356823-4AE8-4480-8129-E51860D19CBC}" srcOrd="0" destOrd="0" presId="urn:microsoft.com/office/officeart/2005/8/layout/pyramid1#1"/>
    <dgm:cxn modelId="{456504AA-8FAA-4007-B165-EDF4E58E5CF1}" type="presParOf" srcId="{9A88CFBF-7C76-46A6-8D0F-3A09C9FB5693}" destId="{081261CB-F479-426A-B565-2B1AECF279C9}" srcOrd="1" destOrd="0" presId="urn:microsoft.com/office/officeart/2005/8/layout/pyramid1#1"/>
    <dgm:cxn modelId="{EA4EB4E3-2892-4506-9FBF-E77CEFEBD457}" type="presParOf" srcId="{0591816F-0C71-4940-A317-67EAAA5D2E39}" destId="{114B29D3-4AB2-4027-915B-D1F66C9A7D10}" srcOrd="2" destOrd="0" presId="urn:microsoft.com/office/officeart/2005/8/layout/pyramid1#1"/>
    <dgm:cxn modelId="{0FA0303F-8AB7-4877-8B04-EA065030367F}" type="presParOf" srcId="{114B29D3-4AB2-4027-915B-D1F66C9A7D10}" destId="{4A260B85-FFAC-489A-959D-2CFB2E3BE5CC}" srcOrd="0" destOrd="0" presId="urn:microsoft.com/office/officeart/2005/8/layout/pyramid1#1"/>
    <dgm:cxn modelId="{D0C7F7A1-AC01-479C-A667-CF356E47847F}" type="presParOf" srcId="{114B29D3-4AB2-4027-915B-D1F66C9A7D10}" destId="{7081BB7C-8D95-4C0A-963B-B508E1B0475D}" srcOrd="1" destOrd="0" presId="urn:microsoft.com/office/officeart/2005/8/layout/pyramid1#1"/>
    <dgm:cxn modelId="{F8436C10-5442-4B5E-AE94-919498290FBB}" type="presParOf" srcId="{0591816F-0C71-4940-A317-67EAAA5D2E39}" destId="{F829EF59-D144-45EB-8A16-40EEC1C4EA20}" srcOrd="3" destOrd="0" presId="urn:microsoft.com/office/officeart/2005/8/layout/pyramid1#1"/>
    <dgm:cxn modelId="{2E5D056E-78C5-499B-8C20-54AC645A6CC8}" type="presParOf" srcId="{F829EF59-D144-45EB-8A16-40EEC1C4EA20}" destId="{72E13476-FC23-41C7-8220-C68F764BC430}" srcOrd="0" destOrd="0" presId="urn:microsoft.com/office/officeart/2005/8/layout/pyramid1#1"/>
    <dgm:cxn modelId="{D3B2E22A-0CD7-48FA-9CC5-146487C1D8AC}" type="presParOf" srcId="{F829EF59-D144-45EB-8A16-40EEC1C4EA20}" destId="{AA5FBFB4-2D1E-415A-B671-1AB0A3E7D5AD}" srcOrd="1" destOrd="0" presId="urn:microsoft.com/office/officeart/2005/8/layout/pyramid1#1"/>
    <dgm:cxn modelId="{FC0118BB-8C25-4F9A-AAAA-F1EE062F857E}" type="presParOf" srcId="{0591816F-0C71-4940-A317-67EAAA5D2E39}" destId="{3549624C-DF07-47CB-9556-47BAE1F6B7C5}" srcOrd="4" destOrd="0" presId="urn:microsoft.com/office/officeart/2005/8/layout/pyramid1#1"/>
    <dgm:cxn modelId="{A5FC83F5-287B-4807-A57D-5938BF8C4C64}" type="presParOf" srcId="{3549624C-DF07-47CB-9556-47BAE1F6B7C5}" destId="{9AD53E49-1733-4C51-9E93-65FF79C72F2A}" srcOrd="0" destOrd="0" presId="urn:microsoft.com/office/officeart/2005/8/layout/pyramid1#1"/>
    <dgm:cxn modelId="{5DAAE42C-6D8D-4910-BD0E-B75E5703908F}" type="presParOf" srcId="{3549624C-DF07-47CB-9556-47BAE1F6B7C5}" destId="{6AF93249-E320-4335-81BB-2C00598BA5E1}" srcOrd="1" destOrd="0" presId="urn:microsoft.com/office/officeart/2005/8/layout/pyramid1#1"/>
    <dgm:cxn modelId="{1F6F2CE6-8836-4C8D-8D6D-7F8F925DEFA6}" type="presParOf" srcId="{0591816F-0C71-4940-A317-67EAAA5D2E39}" destId="{616E99E1-BC59-4AAD-8195-CA923A8125E0}" srcOrd="5" destOrd="0" presId="urn:microsoft.com/office/officeart/2005/8/layout/pyramid1#1"/>
    <dgm:cxn modelId="{05A10E32-CAAF-434D-AA8B-51B58BCC07F1}" type="presParOf" srcId="{616E99E1-BC59-4AAD-8195-CA923A8125E0}" destId="{04F6F502-096A-45E3-9814-D28F71D8C67B}" srcOrd="0" destOrd="0" presId="urn:microsoft.com/office/officeart/2005/8/layout/pyramid1#1"/>
    <dgm:cxn modelId="{7051986A-0417-415A-B82F-6F5FB0E32100}" type="presParOf" srcId="{616E99E1-BC59-4AAD-8195-CA923A8125E0}" destId="{1759501E-4A84-4994-9EC4-AD975A93A33E}" srcOrd="1" destOrd="0" presId="urn:microsoft.com/office/officeart/2005/8/layout/pyramid1#1"/>
    <dgm:cxn modelId="{251040AD-FFB1-4D63-85D9-D3D6CDB095B6}" type="presParOf" srcId="{0591816F-0C71-4940-A317-67EAAA5D2E39}" destId="{3B63BF1A-7F5B-4295-BD58-C250971365AF}" srcOrd="6" destOrd="0" presId="urn:microsoft.com/office/officeart/2005/8/layout/pyramid1#1"/>
    <dgm:cxn modelId="{F2EB68FD-DBCA-4CB9-85FC-5F6D5BAAF22B}" type="presParOf" srcId="{3B63BF1A-7F5B-4295-BD58-C250971365AF}" destId="{BCAEF9FB-B9C5-469C-9B92-A74E8E519D69}" srcOrd="0" destOrd="0" presId="urn:microsoft.com/office/officeart/2005/8/layout/pyramid1#1"/>
    <dgm:cxn modelId="{764EE5A0-F123-45A3-932A-A75B564A8434}" type="presParOf" srcId="{3B63BF1A-7F5B-4295-BD58-C250971365AF}" destId="{A72DCFDB-219D-49E8-B870-764F9D9C5502}" srcOrd="1" destOrd="0" presId="urn:microsoft.com/office/officeart/2005/8/layout/pyramid1#1"/>
    <dgm:cxn modelId="{96E003F7-A483-4BF2-9F63-461481C08A2B}" type="presParOf" srcId="{0591816F-0C71-4940-A317-67EAAA5D2E39}" destId="{51C46223-56CD-4462-B89C-105906335FFE}" srcOrd="7" destOrd="0" presId="urn:microsoft.com/office/officeart/2005/8/layout/pyramid1#1"/>
    <dgm:cxn modelId="{37906756-38F1-4779-A426-51CBEA9DAAA7}" type="presParOf" srcId="{51C46223-56CD-4462-B89C-105906335FFE}" destId="{28AF4243-234F-42A2-9296-66F3F1CA33D9}" srcOrd="0" destOrd="0" presId="urn:microsoft.com/office/officeart/2005/8/layout/pyramid1#1"/>
    <dgm:cxn modelId="{9A5D1DB8-D97B-4498-A681-E8AF5E402EF1}" type="presParOf" srcId="{51C46223-56CD-4462-B89C-105906335FFE}" destId="{95EAFD03-0DF2-494A-8197-402A39122C45}" srcOrd="1" destOrd="0" presId="urn:microsoft.com/office/officeart/2005/8/layout/pyramid1#1"/>
    <dgm:cxn modelId="{3B8FCAE8-EC50-4E8E-922E-41794EFB73AB}" type="presParOf" srcId="{0591816F-0C71-4940-A317-67EAAA5D2E39}" destId="{393386AA-27B0-4788-92B1-20F18D370910}" srcOrd="8" destOrd="0" presId="urn:microsoft.com/office/officeart/2005/8/layout/pyramid1#1"/>
    <dgm:cxn modelId="{F2911B9C-0B37-4C7F-9688-3402DEB27EE4}" type="presParOf" srcId="{393386AA-27B0-4788-92B1-20F18D370910}" destId="{6E5F9C15-944E-40B5-87E1-FBD0663466F9}" srcOrd="0" destOrd="0" presId="urn:microsoft.com/office/officeart/2005/8/layout/pyramid1#1"/>
    <dgm:cxn modelId="{AFC35866-0E56-4686-A8F2-5DA96F1549DC}" type="presParOf" srcId="{393386AA-27B0-4788-92B1-20F18D370910}" destId="{6F369B64-D75D-4F19-9DC2-683AA610A58B}" srcOrd="1" destOrd="0" presId="urn:microsoft.com/office/officeart/2005/8/layout/pyramid1#1"/>
    <dgm:cxn modelId="{7115BCF2-B9B2-42C7-9EFB-BC4A04E8E81A}" type="presParOf" srcId="{0591816F-0C71-4940-A317-67EAAA5D2E39}" destId="{A7F462F2-A1C7-45B6-8727-41FE4327938E}" srcOrd="9" destOrd="0" presId="urn:microsoft.com/office/officeart/2005/8/layout/pyramid1#1"/>
    <dgm:cxn modelId="{94481BFA-DEEB-4A95-8AA7-2757401FE8C9}" type="presParOf" srcId="{A7F462F2-A1C7-45B6-8727-41FE4327938E}" destId="{54244BDD-84F5-43F9-A1ED-C6DE4EDDEDB8}" srcOrd="0" destOrd="0" presId="urn:microsoft.com/office/officeart/2005/8/layout/pyramid1#1"/>
    <dgm:cxn modelId="{F6EF64AB-5F87-4A61-AD98-5CAB90493551}" type="presParOf" srcId="{A7F462F2-A1C7-45B6-8727-41FE4327938E}" destId="{88CEFBA6-FAC9-46A9-A6ED-D863D3F63EB1}" srcOrd="1" destOrd="0" presId="urn:microsoft.com/office/officeart/2005/8/layout/pyramid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82ECBE-108C-490B-AC57-6D47CB4D4233}" type="doc">
      <dgm:prSet loTypeId="urn:microsoft.com/office/officeart/2005/8/layout/pyramid1#1" loCatId="pyramid" qsTypeId="urn:microsoft.com/office/officeart/2005/8/quickstyle/simple1#1" qsCatId="simple" csTypeId="urn:microsoft.com/office/officeart/2005/8/colors/accent1_2#1" csCatId="accent1" phldr="1"/>
      <dgm:spPr/>
    </dgm:pt>
    <dgm:pt modelId="{249938B9-0CF4-4D36-873E-CD4E5C31D81A}">
      <dgm:prSet phldrT="[文本]" custT="1"/>
      <dgm:spPr>
        <a:xfrm>
          <a:off x="823137" y="335300"/>
          <a:ext cx="411568" cy="335300"/>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8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L9</a:t>
          </a:r>
          <a:endParaRPr lang="zh-CN" altLang="en-US" sz="8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764B4799-6CA0-437E-9CE9-B94EAB095258}" type="parTrans" cxnId="{58FC3281-0E9F-46AD-8654-DAE197E49BC6}">
      <dgm:prSet/>
      <dgm:spPr/>
      <dgm:t>
        <a:bodyPr/>
        <a:lstStyle/>
        <a:p>
          <a:endParaRPr lang="zh-CN" altLang="en-US"/>
        </a:p>
      </dgm:t>
    </dgm:pt>
    <dgm:pt modelId="{2E62B291-5CDD-4E74-89FC-5ADBF5FC78D3}" type="sibTrans" cxnId="{58FC3281-0E9F-46AD-8654-DAE197E49BC6}">
      <dgm:prSet/>
      <dgm:spPr/>
      <dgm:t>
        <a:bodyPr/>
        <a:lstStyle/>
        <a:p>
          <a:endParaRPr lang="zh-CN" altLang="en-US"/>
        </a:p>
      </dgm:t>
    </dgm:pt>
    <dgm:pt modelId="{BC5D5197-0A99-40E8-A88F-A7D8D37EF920}">
      <dgm:prSet phldrT="[文本]" custT="1"/>
      <dgm:spPr>
        <a:xfrm>
          <a:off x="720245" y="670601"/>
          <a:ext cx="617352" cy="335300"/>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L8</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910F92B8-F431-4171-8221-9D2D84A2DD78}" type="parTrans" cxnId="{E431DBC4-9789-4404-9438-98A4F1214256}">
      <dgm:prSet/>
      <dgm:spPr/>
      <dgm:t>
        <a:bodyPr/>
        <a:lstStyle/>
        <a:p>
          <a:endParaRPr lang="zh-CN" altLang="en-US"/>
        </a:p>
      </dgm:t>
    </dgm:pt>
    <dgm:pt modelId="{071E5757-059E-4BB9-81D8-924BD7E684E7}" type="sibTrans" cxnId="{E431DBC4-9789-4404-9438-98A4F1214256}">
      <dgm:prSet/>
      <dgm:spPr/>
      <dgm:t>
        <a:bodyPr/>
        <a:lstStyle/>
        <a:p>
          <a:endParaRPr lang="zh-CN" altLang="en-US"/>
        </a:p>
      </dgm:t>
    </dgm:pt>
    <dgm:pt modelId="{996694A7-79B4-4772-9C8A-3744292AF04F}">
      <dgm:prSet phldrT="[文本]" custT="1"/>
      <dgm:spPr>
        <a:xfrm>
          <a:off x="617352" y="1005902"/>
          <a:ext cx="823137" cy="335300"/>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L7</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ED799172-C3C2-4EA2-BB2D-419CA9D5C524}" type="parTrans" cxnId="{3EA80AC2-C8D4-43FF-BE39-240312F56F6B}">
      <dgm:prSet/>
      <dgm:spPr/>
      <dgm:t>
        <a:bodyPr/>
        <a:lstStyle/>
        <a:p>
          <a:endParaRPr lang="zh-CN" altLang="en-US"/>
        </a:p>
      </dgm:t>
    </dgm:pt>
    <dgm:pt modelId="{BC688752-E022-4016-AA56-4F92F6A8010E}" type="sibTrans" cxnId="{3EA80AC2-C8D4-43FF-BE39-240312F56F6B}">
      <dgm:prSet/>
      <dgm:spPr/>
      <dgm:t>
        <a:bodyPr/>
        <a:lstStyle/>
        <a:p>
          <a:endParaRPr lang="zh-CN" altLang="en-US"/>
        </a:p>
      </dgm:t>
    </dgm:pt>
    <dgm:pt modelId="{7566B0B7-B7D4-4254-8B19-4386A17F39C5}">
      <dgm:prSet phldrT="[文本]" custT="1"/>
      <dgm:spPr>
        <a:xfrm>
          <a:off x="514460" y="1341202"/>
          <a:ext cx="1028921" cy="335300"/>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L6</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AC038960-6414-4D22-A395-33FA89DC01EB}" type="parTrans" cxnId="{8ED68146-9009-4D08-BF1E-32D69586EEBA}">
      <dgm:prSet/>
      <dgm:spPr/>
      <dgm:t>
        <a:bodyPr/>
        <a:lstStyle/>
        <a:p>
          <a:endParaRPr lang="zh-CN" altLang="en-US"/>
        </a:p>
      </dgm:t>
    </dgm:pt>
    <dgm:pt modelId="{7491148D-97CB-4A48-BF0E-55F93106B4A8}" type="sibTrans" cxnId="{8ED68146-9009-4D08-BF1E-32D69586EEBA}">
      <dgm:prSet/>
      <dgm:spPr/>
      <dgm:t>
        <a:bodyPr/>
        <a:lstStyle/>
        <a:p>
          <a:endParaRPr lang="zh-CN" altLang="en-US"/>
        </a:p>
      </dgm:t>
    </dgm:pt>
    <dgm:pt modelId="{796E4018-66A6-4CB9-A6C5-F1917DAEC75B}">
      <dgm:prSet phldrT="[文本]" custT="1"/>
      <dgm:spPr>
        <a:xfrm>
          <a:off x="308676" y="2011804"/>
          <a:ext cx="1440490" cy="335300"/>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L4</a:t>
          </a:r>
        </a:p>
      </dgm:t>
    </dgm:pt>
    <dgm:pt modelId="{4A9E4043-908D-40DB-9EAF-F267B4707D09}" type="parTrans" cxnId="{E7F53589-4FF3-425F-B322-C943446898C9}">
      <dgm:prSet/>
      <dgm:spPr/>
      <dgm:t>
        <a:bodyPr/>
        <a:lstStyle/>
        <a:p>
          <a:endParaRPr lang="zh-CN" altLang="en-US"/>
        </a:p>
      </dgm:t>
    </dgm:pt>
    <dgm:pt modelId="{DF044E20-264A-45F8-A50A-552249D1EC29}" type="sibTrans" cxnId="{E7F53589-4FF3-425F-B322-C943446898C9}">
      <dgm:prSet/>
      <dgm:spPr/>
      <dgm:t>
        <a:bodyPr/>
        <a:lstStyle/>
        <a:p>
          <a:endParaRPr lang="zh-CN" altLang="en-US"/>
        </a:p>
      </dgm:t>
    </dgm:pt>
    <dgm:pt modelId="{9008CEDB-A97E-4F54-9755-5A2347B2006C}">
      <dgm:prSet phldrT="[文本]" custT="1"/>
      <dgm:spPr>
        <a:xfrm>
          <a:off x="102892" y="2682405"/>
          <a:ext cx="1852058" cy="335300"/>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L2</a:t>
          </a:r>
        </a:p>
      </dgm:t>
    </dgm:pt>
    <dgm:pt modelId="{073C26E8-3C74-44AF-9651-DF3C1A56D10D}" type="parTrans" cxnId="{9BDBAEDD-2F2A-40C4-B2AD-3C4D0CEC9896}">
      <dgm:prSet/>
      <dgm:spPr/>
      <dgm:t>
        <a:bodyPr/>
        <a:lstStyle/>
        <a:p>
          <a:endParaRPr lang="zh-CN" altLang="en-US"/>
        </a:p>
      </dgm:t>
    </dgm:pt>
    <dgm:pt modelId="{AC70CD6D-1B8E-411C-8E45-9B31ED1166B6}" type="sibTrans" cxnId="{9BDBAEDD-2F2A-40C4-B2AD-3C4D0CEC9896}">
      <dgm:prSet/>
      <dgm:spPr/>
      <dgm:t>
        <a:bodyPr/>
        <a:lstStyle/>
        <a:p>
          <a:endParaRPr lang="zh-CN" altLang="en-US"/>
        </a:p>
      </dgm:t>
    </dgm:pt>
    <dgm:pt modelId="{65122F4C-88F5-4394-82B6-6AE5FB85B1D6}">
      <dgm:prSet phldrT="[文本]" custT="1"/>
      <dgm:spPr>
        <a:xfrm>
          <a:off x="0" y="3017706"/>
          <a:ext cx="2057842" cy="335300"/>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a:t>
          </a:r>
        </a:p>
      </dgm:t>
    </dgm:pt>
    <dgm:pt modelId="{187E8F6F-040B-436F-8064-65CBFD615BBA}" type="parTrans" cxnId="{CE87BBD3-46C4-4742-B5AF-575CD5B64D3E}">
      <dgm:prSet/>
      <dgm:spPr/>
      <dgm:t>
        <a:bodyPr/>
        <a:lstStyle/>
        <a:p>
          <a:endParaRPr lang="zh-CN" altLang="en-US"/>
        </a:p>
      </dgm:t>
    </dgm:pt>
    <dgm:pt modelId="{838B7899-6E7C-4F4A-8276-E6BDC58CCA9F}" type="sibTrans" cxnId="{CE87BBD3-46C4-4742-B5AF-575CD5B64D3E}">
      <dgm:prSet/>
      <dgm:spPr/>
      <dgm:t>
        <a:bodyPr/>
        <a:lstStyle/>
        <a:p>
          <a:endParaRPr lang="zh-CN" altLang="en-US"/>
        </a:p>
      </dgm:t>
    </dgm:pt>
    <dgm:pt modelId="{1AD433C8-E30C-4B6D-AB46-DC641741B09F}">
      <dgm:prSet phldrT="[文本]" custT="1"/>
      <dgm:spPr>
        <a:xfrm>
          <a:off x="926029" y="0"/>
          <a:ext cx="205784" cy="335300"/>
        </a:xfrm>
        <a:prstGeom prst="trapezoid">
          <a:avLst>
            <a:gd name="adj" fmla="val 50000"/>
          </a:avLst>
        </a:prstGeom>
        <a:solidFill>
          <a:srgbClr val="00B05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38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L10</a:t>
          </a:r>
          <a:endParaRPr lang="zh-CN" altLang="en-US" sz="38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F5540DC5-08B7-4CC1-9807-D47D3E01A74B}" type="sibTrans" cxnId="{E1F47466-FD27-4106-A789-0278A53A6FEC}">
      <dgm:prSet/>
      <dgm:spPr/>
      <dgm:t>
        <a:bodyPr/>
        <a:lstStyle/>
        <a:p>
          <a:endParaRPr lang="zh-CN" altLang="en-US"/>
        </a:p>
      </dgm:t>
    </dgm:pt>
    <dgm:pt modelId="{7B8250D6-1B8C-4389-BA6E-B819D7DD7972}" type="parTrans" cxnId="{E1F47466-FD27-4106-A789-0278A53A6FEC}">
      <dgm:prSet/>
      <dgm:spPr/>
      <dgm:t>
        <a:bodyPr/>
        <a:lstStyle/>
        <a:p>
          <a:endParaRPr lang="zh-CN" altLang="en-US"/>
        </a:p>
      </dgm:t>
    </dgm:pt>
    <dgm:pt modelId="{5B077E9E-3055-4EA1-AB8B-976FC7DA2EC2}">
      <dgm:prSet phldrT="[文本]" custT="1"/>
      <dgm:spPr>
        <a:xfrm>
          <a:off x="205784" y="2347104"/>
          <a:ext cx="1646274" cy="335300"/>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L3</a:t>
          </a:r>
        </a:p>
      </dgm:t>
    </dgm:pt>
    <dgm:pt modelId="{FA34AC35-8848-4C8E-87F8-BF42F0ED0086}" type="parTrans" cxnId="{C2311C82-309A-4E40-BCCE-5767B491522E}">
      <dgm:prSet/>
      <dgm:spPr/>
      <dgm:t>
        <a:bodyPr/>
        <a:lstStyle/>
        <a:p>
          <a:endParaRPr lang="zh-CN" altLang="en-US"/>
        </a:p>
      </dgm:t>
    </dgm:pt>
    <dgm:pt modelId="{96AFFB9A-E7FB-40FD-89DC-88A1A45FC056}" type="sibTrans" cxnId="{C2311C82-309A-4E40-BCCE-5767B491522E}">
      <dgm:prSet/>
      <dgm:spPr/>
      <dgm:t>
        <a:bodyPr/>
        <a:lstStyle/>
        <a:p>
          <a:endParaRPr lang="zh-CN" altLang="en-US"/>
        </a:p>
      </dgm:t>
    </dgm:pt>
    <dgm:pt modelId="{6F9C4B95-ECB2-4C41-B286-C53F8852B7DC}">
      <dgm:prSet phldrT="[文本]" custT="1"/>
      <dgm:spPr>
        <a:xfrm>
          <a:off x="514460" y="1341202"/>
          <a:ext cx="1028921" cy="335300"/>
        </a:xfrm>
        <a:solidFill>
          <a:srgbClr val="00B0F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L5</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4BE10319-8510-4883-BD9E-46A4045DB468}" type="parTrans" cxnId="{B09AE769-E8CE-4FC8-8303-F9F1112FD6EB}">
      <dgm:prSet/>
      <dgm:spPr/>
      <dgm:t>
        <a:bodyPr/>
        <a:lstStyle/>
        <a:p>
          <a:endParaRPr lang="zh-CN" altLang="en-US"/>
        </a:p>
      </dgm:t>
    </dgm:pt>
    <dgm:pt modelId="{62DDC0E0-E6E4-47D0-918D-1C61EB3DF3CB}" type="sibTrans" cxnId="{B09AE769-E8CE-4FC8-8303-F9F1112FD6EB}">
      <dgm:prSet/>
      <dgm:spPr/>
      <dgm:t>
        <a:bodyPr/>
        <a:lstStyle/>
        <a:p>
          <a:endParaRPr lang="zh-CN" altLang="en-US"/>
        </a:p>
      </dgm:t>
    </dgm:pt>
    <dgm:pt modelId="{0591816F-0C71-4940-A317-67EAAA5D2E39}" type="pres">
      <dgm:prSet presAssocID="{1B82ECBE-108C-490B-AC57-6D47CB4D4233}" presName="Name0" presStyleCnt="0">
        <dgm:presLayoutVars>
          <dgm:dir/>
          <dgm:animLvl val="lvl"/>
          <dgm:resizeHandles val="exact"/>
        </dgm:presLayoutVars>
      </dgm:prSet>
      <dgm:spPr/>
    </dgm:pt>
    <dgm:pt modelId="{BF846B89-D4B4-4EF3-A4A0-C18904D978CC}" type="pres">
      <dgm:prSet presAssocID="{1AD433C8-E30C-4B6D-AB46-DC641741B09F}" presName="Name8" presStyleCnt="0"/>
      <dgm:spPr/>
    </dgm:pt>
    <dgm:pt modelId="{03234492-7236-443B-9670-CBB4CB129025}" type="pres">
      <dgm:prSet presAssocID="{1AD433C8-E30C-4B6D-AB46-DC641741B09F}" presName="level" presStyleLbl="node1" presStyleIdx="0" presStyleCnt="10">
        <dgm:presLayoutVars>
          <dgm:chMax val="1"/>
          <dgm:bulletEnabled val="1"/>
        </dgm:presLayoutVars>
      </dgm:prSet>
      <dgm:spPr/>
    </dgm:pt>
    <dgm:pt modelId="{ACB85DCE-D2AD-45AA-B78C-A1BA6B6A4F7A}" type="pres">
      <dgm:prSet presAssocID="{1AD433C8-E30C-4B6D-AB46-DC641741B09F}" presName="levelTx" presStyleLbl="revTx" presStyleIdx="0" presStyleCnt="0">
        <dgm:presLayoutVars>
          <dgm:chMax val="1"/>
          <dgm:bulletEnabled val="1"/>
        </dgm:presLayoutVars>
      </dgm:prSet>
      <dgm:spPr/>
    </dgm:pt>
    <dgm:pt modelId="{9A88CFBF-7C76-46A6-8D0F-3A09C9FB5693}" type="pres">
      <dgm:prSet presAssocID="{249938B9-0CF4-4D36-873E-CD4E5C31D81A}" presName="Name8" presStyleCnt="0"/>
      <dgm:spPr/>
    </dgm:pt>
    <dgm:pt modelId="{EB356823-4AE8-4480-8129-E51860D19CBC}" type="pres">
      <dgm:prSet presAssocID="{249938B9-0CF4-4D36-873E-CD4E5C31D81A}" presName="level" presStyleLbl="node1" presStyleIdx="1" presStyleCnt="10">
        <dgm:presLayoutVars>
          <dgm:chMax val="1"/>
          <dgm:bulletEnabled val="1"/>
        </dgm:presLayoutVars>
      </dgm:prSet>
      <dgm:spPr/>
    </dgm:pt>
    <dgm:pt modelId="{081261CB-F479-426A-B565-2B1AECF279C9}" type="pres">
      <dgm:prSet presAssocID="{249938B9-0CF4-4D36-873E-CD4E5C31D81A}" presName="levelTx" presStyleLbl="revTx" presStyleIdx="0" presStyleCnt="0">
        <dgm:presLayoutVars>
          <dgm:chMax val="1"/>
          <dgm:bulletEnabled val="1"/>
        </dgm:presLayoutVars>
      </dgm:prSet>
      <dgm:spPr/>
    </dgm:pt>
    <dgm:pt modelId="{114B29D3-4AB2-4027-915B-D1F66C9A7D10}" type="pres">
      <dgm:prSet presAssocID="{BC5D5197-0A99-40E8-A88F-A7D8D37EF920}" presName="Name8" presStyleCnt="0"/>
      <dgm:spPr/>
    </dgm:pt>
    <dgm:pt modelId="{4A260B85-FFAC-489A-959D-2CFB2E3BE5CC}" type="pres">
      <dgm:prSet presAssocID="{BC5D5197-0A99-40E8-A88F-A7D8D37EF920}" presName="level" presStyleLbl="node1" presStyleIdx="2" presStyleCnt="10">
        <dgm:presLayoutVars>
          <dgm:chMax val="1"/>
          <dgm:bulletEnabled val="1"/>
        </dgm:presLayoutVars>
      </dgm:prSet>
      <dgm:spPr/>
    </dgm:pt>
    <dgm:pt modelId="{7081BB7C-8D95-4C0A-963B-B508E1B0475D}" type="pres">
      <dgm:prSet presAssocID="{BC5D5197-0A99-40E8-A88F-A7D8D37EF920}" presName="levelTx" presStyleLbl="revTx" presStyleIdx="0" presStyleCnt="0">
        <dgm:presLayoutVars>
          <dgm:chMax val="1"/>
          <dgm:bulletEnabled val="1"/>
        </dgm:presLayoutVars>
      </dgm:prSet>
      <dgm:spPr/>
    </dgm:pt>
    <dgm:pt modelId="{F829EF59-D144-45EB-8A16-40EEC1C4EA20}" type="pres">
      <dgm:prSet presAssocID="{996694A7-79B4-4772-9C8A-3744292AF04F}" presName="Name8" presStyleCnt="0"/>
      <dgm:spPr/>
    </dgm:pt>
    <dgm:pt modelId="{72E13476-FC23-41C7-8220-C68F764BC430}" type="pres">
      <dgm:prSet presAssocID="{996694A7-79B4-4772-9C8A-3744292AF04F}" presName="level" presStyleLbl="node1" presStyleIdx="3" presStyleCnt="10">
        <dgm:presLayoutVars>
          <dgm:chMax val="1"/>
          <dgm:bulletEnabled val="1"/>
        </dgm:presLayoutVars>
      </dgm:prSet>
      <dgm:spPr/>
    </dgm:pt>
    <dgm:pt modelId="{AA5FBFB4-2D1E-415A-B671-1AB0A3E7D5AD}" type="pres">
      <dgm:prSet presAssocID="{996694A7-79B4-4772-9C8A-3744292AF04F}" presName="levelTx" presStyleLbl="revTx" presStyleIdx="0" presStyleCnt="0">
        <dgm:presLayoutVars>
          <dgm:chMax val="1"/>
          <dgm:bulletEnabled val="1"/>
        </dgm:presLayoutVars>
      </dgm:prSet>
      <dgm:spPr/>
    </dgm:pt>
    <dgm:pt modelId="{3549624C-DF07-47CB-9556-47BAE1F6B7C5}" type="pres">
      <dgm:prSet presAssocID="{7566B0B7-B7D4-4254-8B19-4386A17F39C5}" presName="Name8" presStyleCnt="0"/>
      <dgm:spPr/>
    </dgm:pt>
    <dgm:pt modelId="{9AD53E49-1733-4C51-9E93-65FF79C72F2A}" type="pres">
      <dgm:prSet presAssocID="{7566B0B7-B7D4-4254-8B19-4386A17F39C5}" presName="level" presStyleLbl="node1" presStyleIdx="4" presStyleCnt="10">
        <dgm:presLayoutVars>
          <dgm:chMax val="1"/>
          <dgm:bulletEnabled val="1"/>
        </dgm:presLayoutVars>
      </dgm:prSet>
      <dgm:spPr/>
    </dgm:pt>
    <dgm:pt modelId="{6AF93249-E320-4335-81BB-2C00598BA5E1}" type="pres">
      <dgm:prSet presAssocID="{7566B0B7-B7D4-4254-8B19-4386A17F39C5}" presName="levelTx" presStyleLbl="revTx" presStyleIdx="0" presStyleCnt="0">
        <dgm:presLayoutVars>
          <dgm:chMax val="1"/>
          <dgm:bulletEnabled val="1"/>
        </dgm:presLayoutVars>
      </dgm:prSet>
      <dgm:spPr/>
    </dgm:pt>
    <dgm:pt modelId="{616E99E1-BC59-4AAD-8195-CA923A8125E0}" type="pres">
      <dgm:prSet presAssocID="{6F9C4B95-ECB2-4C41-B286-C53F8852B7DC}" presName="Name8" presStyleCnt="0"/>
      <dgm:spPr/>
    </dgm:pt>
    <dgm:pt modelId="{04F6F502-096A-45E3-9814-D28F71D8C67B}" type="pres">
      <dgm:prSet presAssocID="{6F9C4B95-ECB2-4C41-B286-C53F8852B7DC}" presName="level" presStyleLbl="node1" presStyleIdx="5" presStyleCnt="10">
        <dgm:presLayoutVars>
          <dgm:chMax val="1"/>
          <dgm:bulletEnabled val="1"/>
        </dgm:presLayoutVars>
      </dgm:prSet>
      <dgm:spPr>
        <a:prstGeom prst="trapezoid">
          <a:avLst>
            <a:gd name="adj" fmla="val 30125"/>
          </a:avLst>
        </a:prstGeom>
      </dgm:spPr>
    </dgm:pt>
    <dgm:pt modelId="{1759501E-4A84-4994-9EC4-AD975A93A33E}" type="pres">
      <dgm:prSet presAssocID="{6F9C4B95-ECB2-4C41-B286-C53F8852B7DC}" presName="levelTx" presStyleLbl="revTx" presStyleIdx="0" presStyleCnt="0">
        <dgm:presLayoutVars>
          <dgm:chMax val="1"/>
          <dgm:bulletEnabled val="1"/>
        </dgm:presLayoutVars>
      </dgm:prSet>
      <dgm:spPr/>
    </dgm:pt>
    <dgm:pt modelId="{3B63BF1A-7F5B-4295-BD58-C250971365AF}" type="pres">
      <dgm:prSet presAssocID="{796E4018-66A6-4CB9-A6C5-F1917DAEC75B}" presName="Name8" presStyleCnt="0"/>
      <dgm:spPr/>
    </dgm:pt>
    <dgm:pt modelId="{BCAEF9FB-B9C5-469C-9B92-A74E8E519D69}" type="pres">
      <dgm:prSet presAssocID="{796E4018-66A6-4CB9-A6C5-F1917DAEC75B}" presName="level" presStyleLbl="node1" presStyleIdx="6" presStyleCnt="10">
        <dgm:presLayoutVars>
          <dgm:chMax val="1"/>
          <dgm:bulletEnabled val="1"/>
        </dgm:presLayoutVars>
      </dgm:prSet>
      <dgm:spPr/>
    </dgm:pt>
    <dgm:pt modelId="{A72DCFDB-219D-49E8-B870-764F9D9C5502}" type="pres">
      <dgm:prSet presAssocID="{796E4018-66A6-4CB9-A6C5-F1917DAEC75B}" presName="levelTx" presStyleLbl="revTx" presStyleIdx="0" presStyleCnt="0">
        <dgm:presLayoutVars>
          <dgm:chMax val="1"/>
          <dgm:bulletEnabled val="1"/>
        </dgm:presLayoutVars>
      </dgm:prSet>
      <dgm:spPr/>
    </dgm:pt>
    <dgm:pt modelId="{51C46223-56CD-4462-B89C-105906335FFE}" type="pres">
      <dgm:prSet presAssocID="{5B077E9E-3055-4EA1-AB8B-976FC7DA2EC2}" presName="Name8" presStyleCnt="0"/>
      <dgm:spPr/>
    </dgm:pt>
    <dgm:pt modelId="{28AF4243-234F-42A2-9296-66F3F1CA33D9}" type="pres">
      <dgm:prSet presAssocID="{5B077E9E-3055-4EA1-AB8B-976FC7DA2EC2}" presName="level" presStyleLbl="node1" presStyleIdx="7" presStyleCnt="10">
        <dgm:presLayoutVars>
          <dgm:chMax val="1"/>
          <dgm:bulletEnabled val="1"/>
        </dgm:presLayoutVars>
      </dgm:prSet>
      <dgm:spPr/>
    </dgm:pt>
    <dgm:pt modelId="{95EAFD03-0DF2-494A-8197-402A39122C45}" type="pres">
      <dgm:prSet presAssocID="{5B077E9E-3055-4EA1-AB8B-976FC7DA2EC2}" presName="levelTx" presStyleLbl="revTx" presStyleIdx="0" presStyleCnt="0">
        <dgm:presLayoutVars>
          <dgm:chMax val="1"/>
          <dgm:bulletEnabled val="1"/>
        </dgm:presLayoutVars>
      </dgm:prSet>
      <dgm:spPr/>
    </dgm:pt>
    <dgm:pt modelId="{393386AA-27B0-4788-92B1-20F18D370910}" type="pres">
      <dgm:prSet presAssocID="{9008CEDB-A97E-4F54-9755-5A2347B2006C}" presName="Name8" presStyleCnt="0"/>
      <dgm:spPr/>
    </dgm:pt>
    <dgm:pt modelId="{6E5F9C15-944E-40B5-87E1-FBD0663466F9}" type="pres">
      <dgm:prSet presAssocID="{9008CEDB-A97E-4F54-9755-5A2347B2006C}" presName="level" presStyleLbl="node1" presStyleIdx="8" presStyleCnt="10">
        <dgm:presLayoutVars>
          <dgm:chMax val="1"/>
          <dgm:bulletEnabled val="1"/>
        </dgm:presLayoutVars>
      </dgm:prSet>
      <dgm:spPr/>
    </dgm:pt>
    <dgm:pt modelId="{6F369B64-D75D-4F19-9DC2-683AA610A58B}" type="pres">
      <dgm:prSet presAssocID="{9008CEDB-A97E-4F54-9755-5A2347B2006C}" presName="levelTx" presStyleLbl="revTx" presStyleIdx="0" presStyleCnt="0">
        <dgm:presLayoutVars>
          <dgm:chMax val="1"/>
          <dgm:bulletEnabled val="1"/>
        </dgm:presLayoutVars>
      </dgm:prSet>
      <dgm:spPr/>
    </dgm:pt>
    <dgm:pt modelId="{A7F462F2-A1C7-45B6-8727-41FE4327938E}" type="pres">
      <dgm:prSet presAssocID="{65122F4C-88F5-4394-82B6-6AE5FB85B1D6}" presName="Name8" presStyleCnt="0"/>
      <dgm:spPr/>
    </dgm:pt>
    <dgm:pt modelId="{54244BDD-84F5-43F9-A1ED-C6DE4EDDEDB8}" type="pres">
      <dgm:prSet presAssocID="{65122F4C-88F5-4394-82B6-6AE5FB85B1D6}" presName="level" presStyleLbl="node1" presStyleIdx="9" presStyleCnt="10" custLinFactNeighborX="1393">
        <dgm:presLayoutVars>
          <dgm:chMax val="1"/>
          <dgm:bulletEnabled val="1"/>
        </dgm:presLayoutVars>
      </dgm:prSet>
      <dgm:spPr/>
    </dgm:pt>
    <dgm:pt modelId="{88CEFBA6-FAC9-46A9-A6ED-D863D3F63EB1}" type="pres">
      <dgm:prSet presAssocID="{65122F4C-88F5-4394-82B6-6AE5FB85B1D6}" presName="levelTx" presStyleLbl="revTx" presStyleIdx="0" presStyleCnt="0">
        <dgm:presLayoutVars>
          <dgm:chMax val="1"/>
          <dgm:bulletEnabled val="1"/>
        </dgm:presLayoutVars>
      </dgm:prSet>
      <dgm:spPr/>
    </dgm:pt>
  </dgm:ptLst>
  <dgm:cxnLst>
    <dgm:cxn modelId="{C2699A0E-98E5-45D3-9998-D3FF9C00089A}" type="presOf" srcId="{9008CEDB-A97E-4F54-9755-5A2347B2006C}" destId="{6F369B64-D75D-4F19-9DC2-683AA610A58B}" srcOrd="1" destOrd="0" presId="urn:microsoft.com/office/officeart/2005/8/layout/pyramid1#1"/>
    <dgm:cxn modelId="{B1C5F840-2C02-4A3A-AC80-8DB8C50A5767}" type="presOf" srcId="{996694A7-79B4-4772-9C8A-3744292AF04F}" destId="{AA5FBFB4-2D1E-415A-B671-1AB0A3E7D5AD}" srcOrd="1" destOrd="0" presId="urn:microsoft.com/office/officeart/2005/8/layout/pyramid1#1"/>
    <dgm:cxn modelId="{E1F47466-FD27-4106-A789-0278A53A6FEC}" srcId="{1B82ECBE-108C-490B-AC57-6D47CB4D4233}" destId="{1AD433C8-E30C-4B6D-AB46-DC641741B09F}" srcOrd="0" destOrd="0" parTransId="{7B8250D6-1B8C-4389-BA6E-B819D7DD7972}" sibTransId="{F5540DC5-08B7-4CC1-9807-D47D3E01A74B}"/>
    <dgm:cxn modelId="{8ED68146-9009-4D08-BF1E-32D69586EEBA}" srcId="{1B82ECBE-108C-490B-AC57-6D47CB4D4233}" destId="{7566B0B7-B7D4-4254-8B19-4386A17F39C5}" srcOrd="4" destOrd="0" parTransId="{AC038960-6414-4D22-A395-33FA89DC01EB}" sibTransId="{7491148D-97CB-4A48-BF0E-55F93106B4A8}"/>
    <dgm:cxn modelId="{B09AE769-E8CE-4FC8-8303-F9F1112FD6EB}" srcId="{1B82ECBE-108C-490B-AC57-6D47CB4D4233}" destId="{6F9C4B95-ECB2-4C41-B286-C53F8852B7DC}" srcOrd="5" destOrd="0" parTransId="{4BE10319-8510-4883-BD9E-46A4045DB468}" sibTransId="{62DDC0E0-E6E4-47D0-918D-1C61EB3DF3CB}"/>
    <dgm:cxn modelId="{29B72D6A-7E03-4919-8AB3-67D2B45826EE}" type="presOf" srcId="{249938B9-0CF4-4D36-873E-CD4E5C31D81A}" destId="{EB356823-4AE8-4480-8129-E51860D19CBC}" srcOrd="0" destOrd="0" presId="urn:microsoft.com/office/officeart/2005/8/layout/pyramid1#1"/>
    <dgm:cxn modelId="{6DC7A66B-3414-4248-832A-2B4E7F941AB0}" type="presOf" srcId="{7566B0B7-B7D4-4254-8B19-4386A17F39C5}" destId="{9AD53E49-1733-4C51-9E93-65FF79C72F2A}" srcOrd="0" destOrd="0" presId="urn:microsoft.com/office/officeart/2005/8/layout/pyramid1#1"/>
    <dgm:cxn modelId="{E2D7BF6F-E337-49BD-B362-D01BD8235B63}" type="presOf" srcId="{996694A7-79B4-4772-9C8A-3744292AF04F}" destId="{72E13476-FC23-41C7-8220-C68F764BC430}" srcOrd="0" destOrd="0" presId="urn:microsoft.com/office/officeart/2005/8/layout/pyramid1#1"/>
    <dgm:cxn modelId="{F4B8C56F-9A39-41A1-872C-8A60588CDEE8}" type="presOf" srcId="{65122F4C-88F5-4394-82B6-6AE5FB85B1D6}" destId="{88CEFBA6-FAC9-46A9-A6ED-D863D3F63EB1}" srcOrd="1" destOrd="0" presId="urn:microsoft.com/office/officeart/2005/8/layout/pyramid1#1"/>
    <dgm:cxn modelId="{8E769C77-2DCC-47B9-BE8F-A0C23CA7DDFA}" type="presOf" srcId="{65122F4C-88F5-4394-82B6-6AE5FB85B1D6}" destId="{54244BDD-84F5-43F9-A1ED-C6DE4EDDEDB8}" srcOrd="0" destOrd="0" presId="urn:microsoft.com/office/officeart/2005/8/layout/pyramid1#1"/>
    <dgm:cxn modelId="{38E94E79-DD9D-4878-98B9-4780758A73AE}" type="presOf" srcId="{7566B0B7-B7D4-4254-8B19-4386A17F39C5}" destId="{6AF93249-E320-4335-81BB-2C00598BA5E1}" srcOrd="1" destOrd="0" presId="urn:microsoft.com/office/officeart/2005/8/layout/pyramid1#1"/>
    <dgm:cxn modelId="{49FA6D7A-36A3-4F9F-AEB2-2675E1B7E157}" type="presOf" srcId="{BC5D5197-0A99-40E8-A88F-A7D8D37EF920}" destId="{7081BB7C-8D95-4C0A-963B-B508E1B0475D}" srcOrd="1" destOrd="0" presId="urn:microsoft.com/office/officeart/2005/8/layout/pyramid1#1"/>
    <dgm:cxn modelId="{FC5C917F-B00F-4693-92C6-A46B2A5DC4BE}" type="presOf" srcId="{6F9C4B95-ECB2-4C41-B286-C53F8852B7DC}" destId="{04F6F502-096A-45E3-9814-D28F71D8C67B}" srcOrd="0" destOrd="0" presId="urn:microsoft.com/office/officeart/2005/8/layout/pyramid1#1"/>
    <dgm:cxn modelId="{58FC3281-0E9F-46AD-8654-DAE197E49BC6}" srcId="{1B82ECBE-108C-490B-AC57-6D47CB4D4233}" destId="{249938B9-0CF4-4D36-873E-CD4E5C31D81A}" srcOrd="1" destOrd="0" parTransId="{764B4799-6CA0-437E-9CE9-B94EAB095258}" sibTransId="{2E62B291-5CDD-4E74-89FC-5ADBF5FC78D3}"/>
    <dgm:cxn modelId="{C2311C82-309A-4E40-BCCE-5767B491522E}" srcId="{1B82ECBE-108C-490B-AC57-6D47CB4D4233}" destId="{5B077E9E-3055-4EA1-AB8B-976FC7DA2EC2}" srcOrd="7" destOrd="0" parTransId="{FA34AC35-8848-4C8E-87F8-BF42F0ED0086}" sibTransId="{96AFFB9A-E7FB-40FD-89DC-88A1A45FC056}"/>
    <dgm:cxn modelId="{55D3A686-52C5-4E5A-873B-1B6E35100CF7}" type="presOf" srcId="{5B077E9E-3055-4EA1-AB8B-976FC7DA2EC2}" destId="{95EAFD03-0DF2-494A-8197-402A39122C45}" srcOrd="1" destOrd="0" presId="urn:microsoft.com/office/officeart/2005/8/layout/pyramid1#1"/>
    <dgm:cxn modelId="{2EAF8A88-8C9D-40D0-8BD9-82581D332708}" type="presOf" srcId="{1B82ECBE-108C-490B-AC57-6D47CB4D4233}" destId="{0591816F-0C71-4940-A317-67EAAA5D2E39}" srcOrd="0" destOrd="0" presId="urn:microsoft.com/office/officeart/2005/8/layout/pyramid1#1"/>
    <dgm:cxn modelId="{E7F53589-4FF3-425F-B322-C943446898C9}" srcId="{1B82ECBE-108C-490B-AC57-6D47CB4D4233}" destId="{796E4018-66A6-4CB9-A6C5-F1917DAEC75B}" srcOrd="6" destOrd="0" parTransId="{4A9E4043-908D-40DB-9EAF-F267B4707D09}" sibTransId="{DF044E20-264A-45F8-A50A-552249D1EC29}"/>
    <dgm:cxn modelId="{84277289-CDB9-4F84-9282-65E97DD33E72}" type="presOf" srcId="{BC5D5197-0A99-40E8-A88F-A7D8D37EF920}" destId="{4A260B85-FFAC-489A-959D-2CFB2E3BE5CC}" srcOrd="0" destOrd="0" presId="urn:microsoft.com/office/officeart/2005/8/layout/pyramid1#1"/>
    <dgm:cxn modelId="{55B9ADA2-1513-4271-8C4F-D191EDD82E10}" type="presOf" srcId="{796E4018-66A6-4CB9-A6C5-F1917DAEC75B}" destId="{BCAEF9FB-B9C5-469C-9B92-A74E8E519D69}" srcOrd="0" destOrd="0" presId="urn:microsoft.com/office/officeart/2005/8/layout/pyramid1#1"/>
    <dgm:cxn modelId="{FA0CD6AE-3065-4E7F-86B7-71F8FFE4A2DA}" type="presOf" srcId="{9008CEDB-A97E-4F54-9755-5A2347B2006C}" destId="{6E5F9C15-944E-40B5-87E1-FBD0663466F9}" srcOrd="0" destOrd="0" presId="urn:microsoft.com/office/officeart/2005/8/layout/pyramid1#1"/>
    <dgm:cxn modelId="{3EA80AC2-C8D4-43FF-BE39-240312F56F6B}" srcId="{1B82ECBE-108C-490B-AC57-6D47CB4D4233}" destId="{996694A7-79B4-4772-9C8A-3744292AF04F}" srcOrd="3" destOrd="0" parTransId="{ED799172-C3C2-4EA2-BB2D-419CA9D5C524}" sibTransId="{BC688752-E022-4016-AA56-4F92F6A8010E}"/>
    <dgm:cxn modelId="{E431DBC4-9789-4404-9438-98A4F1214256}" srcId="{1B82ECBE-108C-490B-AC57-6D47CB4D4233}" destId="{BC5D5197-0A99-40E8-A88F-A7D8D37EF920}" srcOrd="2" destOrd="0" parTransId="{910F92B8-F431-4171-8221-9D2D84A2DD78}" sibTransId="{071E5757-059E-4BB9-81D8-924BD7E684E7}"/>
    <dgm:cxn modelId="{CE87BBD3-46C4-4742-B5AF-575CD5B64D3E}" srcId="{1B82ECBE-108C-490B-AC57-6D47CB4D4233}" destId="{65122F4C-88F5-4394-82B6-6AE5FB85B1D6}" srcOrd="9" destOrd="0" parTransId="{187E8F6F-040B-436F-8064-65CBFD615BBA}" sibTransId="{838B7899-6E7C-4F4A-8276-E6BDC58CCA9F}"/>
    <dgm:cxn modelId="{8748EFD9-9C9B-4AFE-9A1E-E27EF3B07905}" type="presOf" srcId="{5B077E9E-3055-4EA1-AB8B-976FC7DA2EC2}" destId="{28AF4243-234F-42A2-9296-66F3F1CA33D9}" srcOrd="0" destOrd="0" presId="urn:microsoft.com/office/officeart/2005/8/layout/pyramid1#1"/>
    <dgm:cxn modelId="{2C2E86DD-BC56-460F-BC27-C9BA19431926}" type="presOf" srcId="{1AD433C8-E30C-4B6D-AB46-DC641741B09F}" destId="{03234492-7236-443B-9670-CBB4CB129025}" srcOrd="0" destOrd="0" presId="urn:microsoft.com/office/officeart/2005/8/layout/pyramid1#1"/>
    <dgm:cxn modelId="{9BDBAEDD-2F2A-40C4-B2AD-3C4D0CEC9896}" srcId="{1B82ECBE-108C-490B-AC57-6D47CB4D4233}" destId="{9008CEDB-A97E-4F54-9755-5A2347B2006C}" srcOrd="8" destOrd="0" parTransId="{073C26E8-3C74-44AF-9651-DF3C1A56D10D}" sibTransId="{AC70CD6D-1B8E-411C-8E45-9B31ED1166B6}"/>
    <dgm:cxn modelId="{498943E9-7B6A-4292-9D67-1649D9B2948F}" type="presOf" srcId="{1AD433C8-E30C-4B6D-AB46-DC641741B09F}" destId="{ACB85DCE-D2AD-45AA-B78C-A1BA6B6A4F7A}" srcOrd="1" destOrd="0" presId="urn:microsoft.com/office/officeart/2005/8/layout/pyramid1#1"/>
    <dgm:cxn modelId="{F27E4DED-9070-48DF-A503-473A09592002}" type="presOf" srcId="{796E4018-66A6-4CB9-A6C5-F1917DAEC75B}" destId="{A72DCFDB-219D-49E8-B870-764F9D9C5502}" srcOrd="1" destOrd="0" presId="urn:microsoft.com/office/officeart/2005/8/layout/pyramid1#1"/>
    <dgm:cxn modelId="{8A52D1F2-1489-4764-8601-4AF5309CB4FF}" type="presOf" srcId="{6F9C4B95-ECB2-4C41-B286-C53F8852B7DC}" destId="{1759501E-4A84-4994-9EC4-AD975A93A33E}" srcOrd="1" destOrd="0" presId="urn:microsoft.com/office/officeart/2005/8/layout/pyramid1#1"/>
    <dgm:cxn modelId="{8B6467F6-6118-4ACD-B273-270F1C3EE55F}" type="presOf" srcId="{249938B9-0CF4-4D36-873E-CD4E5C31D81A}" destId="{081261CB-F479-426A-B565-2B1AECF279C9}" srcOrd="1" destOrd="0" presId="urn:microsoft.com/office/officeart/2005/8/layout/pyramid1#1"/>
    <dgm:cxn modelId="{4E609E1B-BD20-4B82-9492-F01957A3715C}" type="presParOf" srcId="{0591816F-0C71-4940-A317-67EAAA5D2E39}" destId="{BF846B89-D4B4-4EF3-A4A0-C18904D978CC}" srcOrd="0" destOrd="0" presId="urn:microsoft.com/office/officeart/2005/8/layout/pyramid1#1"/>
    <dgm:cxn modelId="{67A65A22-7916-4733-975A-239A634881B8}" type="presParOf" srcId="{BF846B89-D4B4-4EF3-A4A0-C18904D978CC}" destId="{03234492-7236-443B-9670-CBB4CB129025}" srcOrd="0" destOrd="0" presId="urn:microsoft.com/office/officeart/2005/8/layout/pyramid1#1"/>
    <dgm:cxn modelId="{69461945-A50A-4E1D-B01E-20B033FE700E}" type="presParOf" srcId="{BF846B89-D4B4-4EF3-A4A0-C18904D978CC}" destId="{ACB85DCE-D2AD-45AA-B78C-A1BA6B6A4F7A}" srcOrd="1" destOrd="0" presId="urn:microsoft.com/office/officeart/2005/8/layout/pyramid1#1"/>
    <dgm:cxn modelId="{7161328A-BAA7-41D1-970E-AD04E9D18A5E}" type="presParOf" srcId="{0591816F-0C71-4940-A317-67EAAA5D2E39}" destId="{9A88CFBF-7C76-46A6-8D0F-3A09C9FB5693}" srcOrd="1" destOrd="0" presId="urn:microsoft.com/office/officeart/2005/8/layout/pyramid1#1"/>
    <dgm:cxn modelId="{3CE21869-4C72-45B9-AA7E-8110537A15C4}" type="presParOf" srcId="{9A88CFBF-7C76-46A6-8D0F-3A09C9FB5693}" destId="{EB356823-4AE8-4480-8129-E51860D19CBC}" srcOrd="0" destOrd="0" presId="urn:microsoft.com/office/officeart/2005/8/layout/pyramid1#1"/>
    <dgm:cxn modelId="{456504AA-8FAA-4007-B165-EDF4E58E5CF1}" type="presParOf" srcId="{9A88CFBF-7C76-46A6-8D0F-3A09C9FB5693}" destId="{081261CB-F479-426A-B565-2B1AECF279C9}" srcOrd="1" destOrd="0" presId="urn:microsoft.com/office/officeart/2005/8/layout/pyramid1#1"/>
    <dgm:cxn modelId="{EA4EB4E3-2892-4506-9FBF-E77CEFEBD457}" type="presParOf" srcId="{0591816F-0C71-4940-A317-67EAAA5D2E39}" destId="{114B29D3-4AB2-4027-915B-D1F66C9A7D10}" srcOrd="2" destOrd="0" presId="urn:microsoft.com/office/officeart/2005/8/layout/pyramid1#1"/>
    <dgm:cxn modelId="{0FA0303F-8AB7-4877-8B04-EA065030367F}" type="presParOf" srcId="{114B29D3-4AB2-4027-915B-D1F66C9A7D10}" destId="{4A260B85-FFAC-489A-959D-2CFB2E3BE5CC}" srcOrd="0" destOrd="0" presId="urn:microsoft.com/office/officeart/2005/8/layout/pyramid1#1"/>
    <dgm:cxn modelId="{D0C7F7A1-AC01-479C-A667-CF356E47847F}" type="presParOf" srcId="{114B29D3-4AB2-4027-915B-D1F66C9A7D10}" destId="{7081BB7C-8D95-4C0A-963B-B508E1B0475D}" srcOrd="1" destOrd="0" presId="urn:microsoft.com/office/officeart/2005/8/layout/pyramid1#1"/>
    <dgm:cxn modelId="{F8436C10-5442-4B5E-AE94-919498290FBB}" type="presParOf" srcId="{0591816F-0C71-4940-A317-67EAAA5D2E39}" destId="{F829EF59-D144-45EB-8A16-40EEC1C4EA20}" srcOrd="3" destOrd="0" presId="urn:microsoft.com/office/officeart/2005/8/layout/pyramid1#1"/>
    <dgm:cxn modelId="{2E5D056E-78C5-499B-8C20-54AC645A6CC8}" type="presParOf" srcId="{F829EF59-D144-45EB-8A16-40EEC1C4EA20}" destId="{72E13476-FC23-41C7-8220-C68F764BC430}" srcOrd="0" destOrd="0" presId="urn:microsoft.com/office/officeart/2005/8/layout/pyramid1#1"/>
    <dgm:cxn modelId="{D3B2E22A-0CD7-48FA-9CC5-146487C1D8AC}" type="presParOf" srcId="{F829EF59-D144-45EB-8A16-40EEC1C4EA20}" destId="{AA5FBFB4-2D1E-415A-B671-1AB0A3E7D5AD}" srcOrd="1" destOrd="0" presId="urn:microsoft.com/office/officeart/2005/8/layout/pyramid1#1"/>
    <dgm:cxn modelId="{FC0118BB-8C25-4F9A-AAAA-F1EE062F857E}" type="presParOf" srcId="{0591816F-0C71-4940-A317-67EAAA5D2E39}" destId="{3549624C-DF07-47CB-9556-47BAE1F6B7C5}" srcOrd="4" destOrd="0" presId="urn:microsoft.com/office/officeart/2005/8/layout/pyramid1#1"/>
    <dgm:cxn modelId="{A5FC83F5-287B-4807-A57D-5938BF8C4C64}" type="presParOf" srcId="{3549624C-DF07-47CB-9556-47BAE1F6B7C5}" destId="{9AD53E49-1733-4C51-9E93-65FF79C72F2A}" srcOrd="0" destOrd="0" presId="urn:microsoft.com/office/officeart/2005/8/layout/pyramid1#1"/>
    <dgm:cxn modelId="{5DAAE42C-6D8D-4910-BD0E-B75E5703908F}" type="presParOf" srcId="{3549624C-DF07-47CB-9556-47BAE1F6B7C5}" destId="{6AF93249-E320-4335-81BB-2C00598BA5E1}" srcOrd="1" destOrd="0" presId="urn:microsoft.com/office/officeart/2005/8/layout/pyramid1#1"/>
    <dgm:cxn modelId="{1F6F2CE6-8836-4C8D-8D6D-7F8F925DEFA6}" type="presParOf" srcId="{0591816F-0C71-4940-A317-67EAAA5D2E39}" destId="{616E99E1-BC59-4AAD-8195-CA923A8125E0}" srcOrd="5" destOrd="0" presId="urn:microsoft.com/office/officeart/2005/8/layout/pyramid1#1"/>
    <dgm:cxn modelId="{05A10E32-CAAF-434D-AA8B-51B58BCC07F1}" type="presParOf" srcId="{616E99E1-BC59-4AAD-8195-CA923A8125E0}" destId="{04F6F502-096A-45E3-9814-D28F71D8C67B}" srcOrd="0" destOrd="0" presId="urn:microsoft.com/office/officeart/2005/8/layout/pyramid1#1"/>
    <dgm:cxn modelId="{7051986A-0417-415A-B82F-6F5FB0E32100}" type="presParOf" srcId="{616E99E1-BC59-4AAD-8195-CA923A8125E0}" destId="{1759501E-4A84-4994-9EC4-AD975A93A33E}" srcOrd="1" destOrd="0" presId="urn:microsoft.com/office/officeart/2005/8/layout/pyramid1#1"/>
    <dgm:cxn modelId="{251040AD-FFB1-4D63-85D9-D3D6CDB095B6}" type="presParOf" srcId="{0591816F-0C71-4940-A317-67EAAA5D2E39}" destId="{3B63BF1A-7F5B-4295-BD58-C250971365AF}" srcOrd="6" destOrd="0" presId="urn:microsoft.com/office/officeart/2005/8/layout/pyramid1#1"/>
    <dgm:cxn modelId="{F2EB68FD-DBCA-4CB9-85FC-5F6D5BAAF22B}" type="presParOf" srcId="{3B63BF1A-7F5B-4295-BD58-C250971365AF}" destId="{BCAEF9FB-B9C5-469C-9B92-A74E8E519D69}" srcOrd="0" destOrd="0" presId="urn:microsoft.com/office/officeart/2005/8/layout/pyramid1#1"/>
    <dgm:cxn modelId="{764EE5A0-F123-45A3-932A-A75B564A8434}" type="presParOf" srcId="{3B63BF1A-7F5B-4295-BD58-C250971365AF}" destId="{A72DCFDB-219D-49E8-B870-764F9D9C5502}" srcOrd="1" destOrd="0" presId="urn:microsoft.com/office/officeart/2005/8/layout/pyramid1#1"/>
    <dgm:cxn modelId="{96E003F7-A483-4BF2-9F63-461481C08A2B}" type="presParOf" srcId="{0591816F-0C71-4940-A317-67EAAA5D2E39}" destId="{51C46223-56CD-4462-B89C-105906335FFE}" srcOrd="7" destOrd="0" presId="urn:microsoft.com/office/officeart/2005/8/layout/pyramid1#1"/>
    <dgm:cxn modelId="{37906756-38F1-4779-A426-51CBEA9DAAA7}" type="presParOf" srcId="{51C46223-56CD-4462-B89C-105906335FFE}" destId="{28AF4243-234F-42A2-9296-66F3F1CA33D9}" srcOrd="0" destOrd="0" presId="urn:microsoft.com/office/officeart/2005/8/layout/pyramid1#1"/>
    <dgm:cxn modelId="{9A5D1DB8-D97B-4498-A681-E8AF5E402EF1}" type="presParOf" srcId="{51C46223-56CD-4462-B89C-105906335FFE}" destId="{95EAFD03-0DF2-494A-8197-402A39122C45}" srcOrd="1" destOrd="0" presId="urn:microsoft.com/office/officeart/2005/8/layout/pyramid1#1"/>
    <dgm:cxn modelId="{3B8FCAE8-EC50-4E8E-922E-41794EFB73AB}" type="presParOf" srcId="{0591816F-0C71-4940-A317-67EAAA5D2E39}" destId="{393386AA-27B0-4788-92B1-20F18D370910}" srcOrd="8" destOrd="0" presId="urn:microsoft.com/office/officeart/2005/8/layout/pyramid1#1"/>
    <dgm:cxn modelId="{F2911B9C-0B37-4C7F-9688-3402DEB27EE4}" type="presParOf" srcId="{393386AA-27B0-4788-92B1-20F18D370910}" destId="{6E5F9C15-944E-40B5-87E1-FBD0663466F9}" srcOrd="0" destOrd="0" presId="urn:microsoft.com/office/officeart/2005/8/layout/pyramid1#1"/>
    <dgm:cxn modelId="{AFC35866-0E56-4686-A8F2-5DA96F1549DC}" type="presParOf" srcId="{393386AA-27B0-4788-92B1-20F18D370910}" destId="{6F369B64-D75D-4F19-9DC2-683AA610A58B}" srcOrd="1" destOrd="0" presId="urn:microsoft.com/office/officeart/2005/8/layout/pyramid1#1"/>
    <dgm:cxn modelId="{7115BCF2-B9B2-42C7-9EFB-BC4A04E8E81A}" type="presParOf" srcId="{0591816F-0C71-4940-A317-67EAAA5D2E39}" destId="{A7F462F2-A1C7-45B6-8727-41FE4327938E}" srcOrd="9" destOrd="0" presId="urn:microsoft.com/office/officeart/2005/8/layout/pyramid1#1"/>
    <dgm:cxn modelId="{94481BFA-DEEB-4A95-8AA7-2757401FE8C9}" type="presParOf" srcId="{A7F462F2-A1C7-45B6-8727-41FE4327938E}" destId="{54244BDD-84F5-43F9-A1ED-C6DE4EDDEDB8}" srcOrd="0" destOrd="0" presId="urn:microsoft.com/office/officeart/2005/8/layout/pyramid1#1"/>
    <dgm:cxn modelId="{F6EF64AB-5F87-4A61-AD98-5CAB90493551}" type="presParOf" srcId="{A7F462F2-A1C7-45B6-8727-41FE4327938E}" destId="{88CEFBA6-FAC9-46A9-A6ED-D863D3F63EB1}" srcOrd="1" destOrd="0" presId="urn:microsoft.com/office/officeart/2005/8/layout/pyramid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B82ECBE-108C-490B-AC57-6D47CB4D4233}" type="doc">
      <dgm:prSet loTypeId="urn:microsoft.com/office/officeart/2005/8/layout/pyramid1#2" loCatId="pyramid" qsTypeId="urn:microsoft.com/office/officeart/2005/8/quickstyle/simple1#2" qsCatId="simple" csTypeId="urn:microsoft.com/office/officeart/2005/8/colors/accent1_2#2" csCatId="accent1" phldr="1"/>
      <dgm:spPr/>
    </dgm:pt>
    <dgm:pt modelId="{249938B9-0CF4-4D36-873E-CD4E5C31D81A}">
      <dgm:prSet phldrT="[文本]" custT="1"/>
      <dgm:spPr>
        <a:xfrm>
          <a:off x="823137" y="335300"/>
          <a:ext cx="411568" cy="335300"/>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8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L9</a:t>
          </a:r>
          <a:endParaRPr lang="zh-CN" altLang="en-US" sz="8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764B4799-6CA0-437E-9CE9-B94EAB095258}" type="parTrans" cxnId="{58FC3281-0E9F-46AD-8654-DAE197E49BC6}">
      <dgm:prSet/>
      <dgm:spPr/>
      <dgm:t>
        <a:bodyPr/>
        <a:lstStyle/>
        <a:p>
          <a:endParaRPr lang="zh-CN" altLang="en-US"/>
        </a:p>
      </dgm:t>
    </dgm:pt>
    <dgm:pt modelId="{2E62B291-5CDD-4E74-89FC-5ADBF5FC78D3}" type="sibTrans" cxnId="{58FC3281-0E9F-46AD-8654-DAE197E49BC6}">
      <dgm:prSet/>
      <dgm:spPr/>
      <dgm:t>
        <a:bodyPr/>
        <a:lstStyle/>
        <a:p>
          <a:endParaRPr lang="zh-CN" altLang="en-US"/>
        </a:p>
      </dgm:t>
    </dgm:pt>
    <dgm:pt modelId="{BC5D5197-0A99-40E8-A88F-A7D8D37EF920}">
      <dgm:prSet phldrT="[文本]" custT="1"/>
      <dgm:spPr>
        <a:xfrm>
          <a:off x="720245" y="670601"/>
          <a:ext cx="617352" cy="335300"/>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L8</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910F92B8-F431-4171-8221-9D2D84A2DD78}" type="parTrans" cxnId="{E431DBC4-9789-4404-9438-98A4F1214256}">
      <dgm:prSet/>
      <dgm:spPr/>
      <dgm:t>
        <a:bodyPr/>
        <a:lstStyle/>
        <a:p>
          <a:endParaRPr lang="zh-CN" altLang="en-US"/>
        </a:p>
      </dgm:t>
    </dgm:pt>
    <dgm:pt modelId="{071E5757-059E-4BB9-81D8-924BD7E684E7}" type="sibTrans" cxnId="{E431DBC4-9789-4404-9438-98A4F1214256}">
      <dgm:prSet/>
      <dgm:spPr/>
      <dgm:t>
        <a:bodyPr/>
        <a:lstStyle/>
        <a:p>
          <a:endParaRPr lang="zh-CN" altLang="en-US"/>
        </a:p>
      </dgm:t>
    </dgm:pt>
    <dgm:pt modelId="{996694A7-79B4-4772-9C8A-3744292AF04F}">
      <dgm:prSet phldrT="[文本]" custT="1"/>
      <dgm:spPr>
        <a:xfrm>
          <a:off x="617352" y="1005902"/>
          <a:ext cx="823137" cy="335300"/>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L7</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ED799172-C3C2-4EA2-BB2D-419CA9D5C524}" type="parTrans" cxnId="{3EA80AC2-C8D4-43FF-BE39-240312F56F6B}">
      <dgm:prSet/>
      <dgm:spPr/>
      <dgm:t>
        <a:bodyPr/>
        <a:lstStyle/>
        <a:p>
          <a:endParaRPr lang="zh-CN" altLang="en-US"/>
        </a:p>
      </dgm:t>
    </dgm:pt>
    <dgm:pt modelId="{BC688752-E022-4016-AA56-4F92F6A8010E}" type="sibTrans" cxnId="{3EA80AC2-C8D4-43FF-BE39-240312F56F6B}">
      <dgm:prSet/>
      <dgm:spPr/>
      <dgm:t>
        <a:bodyPr/>
        <a:lstStyle/>
        <a:p>
          <a:endParaRPr lang="zh-CN" altLang="en-US"/>
        </a:p>
      </dgm:t>
    </dgm:pt>
    <dgm:pt modelId="{7566B0B7-B7D4-4254-8B19-4386A17F39C5}">
      <dgm:prSet phldrT="[文本]" custT="1"/>
      <dgm:spPr>
        <a:xfrm>
          <a:off x="514460" y="1341202"/>
          <a:ext cx="1028921" cy="335300"/>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L6</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AC038960-6414-4D22-A395-33FA89DC01EB}" type="parTrans" cxnId="{8ED68146-9009-4D08-BF1E-32D69586EEBA}">
      <dgm:prSet/>
      <dgm:spPr/>
      <dgm:t>
        <a:bodyPr/>
        <a:lstStyle/>
        <a:p>
          <a:endParaRPr lang="zh-CN" altLang="en-US"/>
        </a:p>
      </dgm:t>
    </dgm:pt>
    <dgm:pt modelId="{7491148D-97CB-4A48-BF0E-55F93106B4A8}" type="sibTrans" cxnId="{8ED68146-9009-4D08-BF1E-32D69586EEBA}">
      <dgm:prSet/>
      <dgm:spPr/>
      <dgm:t>
        <a:bodyPr/>
        <a:lstStyle/>
        <a:p>
          <a:endParaRPr lang="zh-CN" altLang="en-US"/>
        </a:p>
      </dgm:t>
    </dgm:pt>
    <dgm:pt modelId="{796E4018-66A6-4CB9-A6C5-F1917DAEC75B}">
      <dgm:prSet phldrT="[文本]" custT="1"/>
      <dgm:spPr>
        <a:xfrm>
          <a:off x="308676" y="2011804"/>
          <a:ext cx="1440490" cy="335300"/>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L4</a:t>
          </a:r>
        </a:p>
      </dgm:t>
    </dgm:pt>
    <dgm:pt modelId="{4A9E4043-908D-40DB-9EAF-F267B4707D09}" type="parTrans" cxnId="{E7F53589-4FF3-425F-B322-C943446898C9}">
      <dgm:prSet/>
      <dgm:spPr/>
      <dgm:t>
        <a:bodyPr/>
        <a:lstStyle/>
        <a:p>
          <a:endParaRPr lang="zh-CN" altLang="en-US"/>
        </a:p>
      </dgm:t>
    </dgm:pt>
    <dgm:pt modelId="{DF044E20-264A-45F8-A50A-552249D1EC29}" type="sibTrans" cxnId="{E7F53589-4FF3-425F-B322-C943446898C9}">
      <dgm:prSet/>
      <dgm:spPr/>
      <dgm:t>
        <a:bodyPr/>
        <a:lstStyle/>
        <a:p>
          <a:endParaRPr lang="zh-CN" altLang="en-US"/>
        </a:p>
      </dgm:t>
    </dgm:pt>
    <dgm:pt modelId="{9008CEDB-A97E-4F54-9755-5A2347B2006C}">
      <dgm:prSet phldrT="[文本]" custT="1"/>
      <dgm:spPr>
        <a:xfrm>
          <a:off x="102892" y="2682405"/>
          <a:ext cx="1852058" cy="335300"/>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L2</a:t>
          </a:r>
        </a:p>
      </dgm:t>
    </dgm:pt>
    <dgm:pt modelId="{073C26E8-3C74-44AF-9651-DF3C1A56D10D}" type="parTrans" cxnId="{9BDBAEDD-2F2A-40C4-B2AD-3C4D0CEC9896}">
      <dgm:prSet/>
      <dgm:spPr/>
      <dgm:t>
        <a:bodyPr/>
        <a:lstStyle/>
        <a:p>
          <a:endParaRPr lang="zh-CN" altLang="en-US"/>
        </a:p>
      </dgm:t>
    </dgm:pt>
    <dgm:pt modelId="{AC70CD6D-1B8E-411C-8E45-9B31ED1166B6}" type="sibTrans" cxnId="{9BDBAEDD-2F2A-40C4-B2AD-3C4D0CEC9896}">
      <dgm:prSet/>
      <dgm:spPr/>
      <dgm:t>
        <a:bodyPr/>
        <a:lstStyle/>
        <a:p>
          <a:endParaRPr lang="zh-CN" altLang="en-US"/>
        </a:p>
      </dgm:t>
    </dgm:pt>
    <dgm:pt modelId="{65122F4C-88F5-4394-82B6-6AE5FB85B1D6}">
      <dgm:prSet phldrT="[文本]" custT="1"/>
      <dgm:spPr>
        <a:xfrm>
          <a:off x="0" y="3017706"/>
          <a:ext cx="2057842" cy="335300"/>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a:t>
          </a:r>
        </a:p>
      </dgm:t>
    </dgm:pt>
    <dgm:pt modelId="{187E8F6F-040B-436F-8064-65CBFD615BBA}" type="parTrans" cxnId="{CE87BBD3-46C4-4742-B5AF-575CD5B64D3E}">
      <dgm:prSet/>
      <dgm:spPr/>
      <dgm:t>
        <a:bodyPr/>
        <a:lstStyle/>
        <a:p>
          <a:endParaRPr lang="zh-CN" altLang="en-US"/>
        </a:p>
      </dgm:t>
    </dgm:pt>
    <dgm:pt modelId="{838B7899-6E7C-4F4A-8276-E6BDC58CCA9F}" type="sibTrans" cxnId="{CE87BBD3-46C4-4742-B5AF-575CD5B64D3E}">
      <dgm:prSet/>
      <dgm:spPr/>
      <dgm:t>
        <a:bodyPr/>
        <a:lstStyle/>
        <a:p>
          <a:endParaRPr lang="zh-CN" altLang="en-US"/>
        </a:p>
      </dgm:t>
    </dgm:pt>
    <dgm:pt modelId="{1AD433C8-E30C-4B6D-AB46-DC641741B09F}">
      <dgm:prSet phldrT="[文本]" custT="1"/>
      <dgm:spPr>
        <a:xfrm>
          <a:off x="926029" y="0"/>
          <a:ext cx="205784" cy="335300"/>
        </a:xfrm>
        <a:prstGeom prst="trapezoid">
          <a:avLst>
            <a:gd name="adj" fmla="val 50000"/>
          </a:avLst>
        </a:prstGeom>
        <a:solidFill>
          <a:srgbClr val="00B05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38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L10</a:t>
          </a:r>
          <a:endParaRPr lang="zh-CN" altLang="en-US" sz="38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F5540DC5-08B7-4CC1-9807-D47D3E01A74B}" type="sibTrans" cxnId="{E1F47466-FD27-4106-A789-0278A53A6FEC}">
      <dgm:prSet/>
      <dgm:spPr/>
      <dgm:t>
        <a:bodyPr/>
        <a:lstStyle/>
        <a:p>
          <a:endParaRPr lang="zh-CN" altLang="en-US"/>
        </a:p>
      </dgm:t>
    </dgm:pt>
    <dgm:pt modelId="{7B8250D6-1B8C-4389-BA6E-B819D7DD7972}" type="parTrans" cxnId="{E1F47466-FD27-4106-A789-0278A53A6FEC}">
      <dgm:prSet/>
      <dgm:spPr/>
      <dgm:t>
        <a:bodyPr/>
        <a:lstStyle/>
        <a:p>
          <a:endParaRPr lang="zh-CN" altLang="en-US"/>
        </a:p>
      </dgm:t>
    </dgm:pt>
    <dgm:pt modelId="{5B077E9E-3055-4EA1-AB8B-976FC7DA2EC2}">
      <dgm:prSet phldrT="[文本]" custT="1"/>
      <dgm:spPr>
        <a:xfrm>
          <a:off x="205784" y="2347104"/>
          <a:ext cx="1646274" cy="335300"/>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L3</a:t>
          </a:r>
        </a:p>
      </dgm:t>
    </dgm:pt>
    <dgm:pt modelId="{FA34AC35-8848-4C8E-87F8-BF42F0ED0086}" type="parTrans" cxnId="{C2311C82-309A-4E40-BCCE-5767B491522E}">
      <dgm:prSet/>
      <dgm:spPr/>
      <dgm:t>
        <a:bodyPr/>
        <a:lstStyle/>
        <a:p>
          <a:endParaRPr lang="zh-CN" altLang="en-US"/>
        </a:p>
      </dgm:t>
    </dgm:pt>
    <dgm:pt modelId="{96AFFB9A-E7FB-40FD-89DC-88A1A45FC056}" type="sibTrans" cxnId="{C2311C82-309A-4E40-BCCE-5767B491522E}">
      <dgm:prSet/>
      <dgm:spPr/>
      <dgm:t>
        <a:bodyPr/>
        <a:lstStyle/>
        <a:p>
          <a:endParaRPr lang="zh-CN" altLang="en-US"/>
        </a:p>
      </dgm:t>
    </dgm:pt>
    <dgm:pt modelId="{6F9C4B95-ECB2-4C41-B286-C53F8852B7DC}">
      <dgm:prSet phldrT="[文本]" custT="1"/>
      <dgm:spPr>
        <a:xfrm>
          <a:off x="514460" y="1341202"/>
          <a:ext cx="1028921" cy="335300"/>
        </a:xfrm>
        <a:solidFill>
          <a:srgbClr val="00B0F0"/>
        </a:solidFill>
        <a:ln w="12700" cap="flat" cmpd="sng" algn="ctr">
          <a:solidFill>
            <a:sysClr val="window" lastClr="FFFFFF">
              <a:hueOff val="0"/>
              <a:satOff val="0"/>
              <a:lumOff val="0"/>
              <a:alphaOff val="0"/>
            </a:sysClr>
          </a:solidFill>
          <a:prstDash val="solid"/>
          <a:miter lim="800000"/>
        </a:ln>
        <a:effectLst/>
      </dgm:spPr>
      <dgm:t>
        <a:bodyPr/>
        <a:lstStyle/>
        <a:p>
          <a:r>
            <a:rPr lang="en-US" altLang="zh-CN"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L5</a:t>
          </a:r>
          <a:endParaRPr lang="zh-CN" altLang="en-US" sz="1000" b="1" i="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gm:t>
    </dgm:pt>
    <dgm:pt modelId="{4BE10319-8510-4883-BD9E-46A4045DB468}" type="parTrans" cxnId="{B09AE769-E8CE-4FC8-8303-F9F1112FD6EB}">
      <dgm:prSet/>
      <dgm:spPr/>
      <dgm:t>
        <a:bodyPr/>
        <a:lstStyle/>
        <a:p>
          <a:endParaRPr lang="zh-CN" altLang="en-US"/>
        </a:p>
      </dgm:t>
    </dgm:pt>
    <dgm:pt modelId="{62DDC0E0-E6E4-47D0-918D-1C61EB3DF3CB}" type="sibTrans" cxnId="{B09AE769-E8CE-4FC8-8303-F9F1112FD6EB}">
      <dgm:prSet/>
      <dgm:spPr/>
      <dgm:t>
        <a:bodyPr/>
        <a:lstStyle/>
        <a:p>
          <a:endParaRPr lang="zh-CN" altLang="en-US"/>
        </a:p>
      </dgm:t>
    </dgm:pt>
    <dgm:pt modelId="{0591816F-0C71-4940-A317-67EAAA5D2E39}" type="pres">
      <dgm:prSet presAssocID="{1B82ECBE-108C-490B-AC57-6D47CB4D4233}" presName="Name0" presStyleCnt="0">
        <dgm:presLayoutVars>
          <dgm:dir/>
          <dgm:animLvl val="lvl"/>
          <dgm:resizeHandles val="exact"/>
        </dgm:presLayoutVars>
      </dgm:prSet>
      <dgm:spPr/>
    </dgm:pt>
    <dgm:pt modelId="{BF846B89-D4B4-4EF3-A4A0-C18904D978CC}" type="pres">
      <dgm:prSet presAssocID="{1AD433C8-E30C-4B6D-AB46-DC641741B09F}" presName="Name8" presStyleCnt="0"/>
      <dgm:spPr/>
    </dgm:pt>
    <dgm:pt modelId="{03234492-7236-443B-9670-CBB4CB129025}" type="pres">
      <dgm:prSet presAssocID="{1AD433C8-E30C-4B6D-AB46-DC641741B09F}" presName="level" presStyleLbl="node1" presStyleIdx="0" presStyleCnt="10">
        <dgm:presLayoutVars>
          <dgm:chMax val="1"/>
          <dgm:bulletEnabled val="1"/>
        </dgm:presLayoutVars>
      </dgm:prSet>
      <dgm:spPr/>
    </dgm:pt>
    <dgm:pt modelId="{ACB85DCE-D2AD-45AA-B78C-A1BA6B6A4F7A}" type="pres">
      <dgm:prSet presAssocID="{1AD433C8-E30C-4B6D-AB46-DC641741B09F}" presName="levelTx" presStyleLbl="revTx" presStyleIdx="0" presStyleCnt="0">
        <dgm:presLayoutVars>
          <dgm:chMax val="1"/>
          <dgm:bulletEnabled val="1"/>
        </dgm:presLayoutVars>
      </dgm:prSet>
      <dgm:spPr/>
    </dgm:pt>
    <dgm:pt modelId="{9A88CFBF-7C76-46A6-8D0F-3A09C9FB5693}" type="pres">
      <dgm:prSet presAssocID="{249938B9-0CF4-4D36-873E-CD4E5C31D81A}" presName="Name8" presStyleCnt="0"/>
      <dgm:spPr/>
    </dgm:pt>
    <dgm:pt modelId="{EB356823-4AE8-4480-8129-E51860D19CBC}" type="pres">
      <dgm:prSet presAssocID="{249938B9-0CF4-4D36-873E-CD4E5C31D81A}" presName="level" presStyleLbl="node1" presStyleIdx="1" presStyleCnt="10">
        <dgm:presLayoutVars>
          <dgm:chMax val="1"/>
          <dgm:bulletEnabled val="1"/>
        </dgm:presLayoutVars>
      </dgm:prSet>
      <dgm:spPr/>
    </dgm:pt>
    <dgm:pt modelId="{081261CB-F479-426A-B565-2B1AECF279C9}" type="pres">
      <dgm:prSet presAssocID="{249938B9-0CF4-4D36-873E-CD4E5C31D81A}" presName="levelTx" presStyleLbl="revTx" presStyleIdx="0" presStyleCnt="0">
        <dgm:presLayoutVars>
          <dgm:chMax val="1"/>
          <dgm:bulletEnabled val="1"/>
        </dgm:presLayoutVars>
      </dgm:prSet>
      <dgm:spPr/>
    </dgm:pt>
    <dgm:pt modelId="{114B29D3-4AB2-4027-915B-D1F66C9A7D10}" type="pres">
      <dgm:prSet presAssocID="{BC5D5197-0A99-40E8-A88F-A7D8D37EF920}" presName="Name8" presStyleCnt="0"/>
      <dgm:spPr/>
    </dgm:pt>
    <dgm:pt modelId="{4A260B85-FFAC-489A-959D-2CFB2E3BE5CC}" type="pres">
      <dgm:prSet presAssocID="{BC5D5197-0A99-40E8-A88F-A7D8D37EF920}" presName="level" presStyleLbl="node1" presStyleIdx="2" presStyleCnt="10">
        <dgm:presLayoutVars>
          <dgm:chMax val="1"/>
          <dgm:bulletEnabled val="1"/>
        </dgm:presLayoutVars>
      </dgm:prSet>
      <dgm:spPr/>
    </dgm:pt>
    <dgm:pt modelId="{7081BB7C-8D95-4C0A-963B-B508E1B0475D}" type="pres">
      <dgm:prSet presAssocID="{BC5D5197-0A99-40E8-A88F-A7D8D37EF920}" presName="levelTx" presStyleLbl="revTx" presStyleIdx="0" presStyleCnt="0">
        <dgm:presLayoutVars>
          <dgm:chMax val="1"/>
          <dgm:bulletEnabled val="1"/>
        </dgm:presLayoutVars>
      </dgm:prSet>
      <dgm:spPr/>
    </dgm:pt>
    <dgm:pt modelId="{F829EF59-D144-45EB-8A16-40EEC1C4EA20}" type="pres">
      <dgm:prSet presAssocID="{996694A7-79B4-4772-9C8A-3744292AF04F}" presName="Name8" presStyleCnt="0"/>
      <dgm:spPr/>
    </dgm:pt>
    <dgm:pt modelId="{72E13476-FC23-41C7-8220-C68F764BC430}" type="pres">
      <dgm:prSet presAssocID="{996694A7-79B4-4772-9C8A-3744292AF04F}" presName="level" presStyleLbl="node1" presStyleIdx="3" presStyleCnt="10">
        <dgm:presLayoutVars>
          <dgm:chMax val="1"/>
          <dgm:bulletEnabled val="1"/>
        </dgm:presLayoutVars>
      </dgm:prSet>
      <dgm:spPr/>
    </dgm:pt>
    <dgm:pt modelId="{AA5FBFB4-2D1E-415A-B671-1AB0A3E7D5AD}" type="pres">
      <dgm:prSet presAssocID="{996694A7-79B4-4772-9C8A-3744292AF04F}" presName="levelTx" presStyleLbl="revTx" presStyleIdx="0" presStyleCnt="0">
        <dgm:presLayoutVars>
          <dgm:chMax val="1"/>
          <dgm:bulletEnabled val="1"/>
        </dgm:presLayoutVars>
      </dgm:prSet>
      <dgm:spPr/>
    </dgm:pt>
    <dgm:pt modelId="{3549624C-DF07-47CB-9556-47BAE1F6B7C5}" type="pres">
      <dgm:prSet presAssocID="{7566B0B7-B7D4-4254-8B19-4386A17F39C5}" presName="Name8" presStyleCnt="0"/>
      <dgm:spPr/>
    </dgm:pt>
    <dgm:pt modelId="{9AD53E49-1733-4C51-9E93-65FF79C72F2A}" type="pres">
      <dgm:prSet presAssocID="{7566B0B7-B7D4-4254-8B19-4386A17F39C5}" presName="level" presStyleLbl="node1" presStyleIdx="4" presStyleCnt="10">
        <dgm:presLayoutVars>
          <dgm:chMax val="1"/>
          <dgm:bulletEnabled val="1"/>
        </dgm:presLayoutVars>
      </dgm:prSet>
      <dgm:spPr/>
    </dgm:pt>
    <dgm:pt modelId="{6AF93249-E320-4335-81BB-2C00598BA5E1}" type="pres">
      <dgm:prSet presAssocID="{7566B0B7-B7D4-4254-8B19-4386A17F39C5}" presName="levelTx" presStyleLbl="revTx" presStyleIdx="0" presStyleCnt="0">
        <dgm:presLayoutVars>
          <dgm:chMax val="1"/>
          <dgm:bulletEnabled val="1"/>
        </dgm:presLayoutVars>
      </dgm:prSet>
      <dgm:spPr/>
    </dgm:pt>
    <dgm:pt modelId="{616E99E1-BC59-4AAD-8195-CA923A8125E0}" type="pres">
      <dgm:prSet presAssocID="{6F9C4B95-ECB2-4C41-B286-C53F8852B7DC}" presName="Name8" presStyleCnt="0"/>
      <dgm:spPr/>
    </dgm:pt>
    <dgm:pt modelId="{04F6F502-096A-45E3-9814-D28F71D8C67B}" type="pres">
      <dgm:prSet presAssocID="{6F9C4B95-ECB2-4C41-B286-C53F8852B7DC}" presName="level" presStyleLbl="node1" presStyleIdx="5" presStyleCnt="10">
        <dgm:presLayoutVars>
          <dgm:chMax val="1"/>
          <dgm:bulletEnabled val="1"/>
        </dgm:presLayoutVars>
      </dgm:prSet>
      <dgm:spPr>
        <a:prstGeom prst="trapezoid">
          <a:avLst>
            <a:gd name="adj" fmla="val 29355"/>
          </a:avLst>
        </a:prstGeom>
      </dgm:spPr>
    </dgm:pt>
    <dgm:pt modelId="{1759501E-4A84-4994-9EC4-AD975A93A33E}" type="pres">
      <dgm:prSet presAssocID="{6F9C4B95-ECB2-4C41-B286-C53F8852B7DC}" presName="levelTx" presStyleLbl="revTx" presStyleIdx="0" presStyleCnt="0">
        <dgm:presLayoutVars>
          <dgm:chMax val="1"/>
          <dgm:bulletEnabled val="1"/>
        </dgm:presLayoutVars>
      </dgm:prSet>
      <dgm:spPr/>
    </dgm:pt>
    <dgm:pt modelId="{3B63BF1A-7F5B-4295-BD58-C250971365AF}" type="pres">
      <dgm:prSet presAssocID="{796E4018-66A6-4CB9-A6C5-F1917DAEC75B}" presName="Name8" presStyleCnt="0"/>
      <dgm:spPr/>
    </dgm:pt>
    <dgm:pt modelId="{BCAEF9FB-B9C5-469C-9B92-A74E8E519D69}" type="pres">
      <dgm:prSet presAssocID="{796E4018-66A6-4CB9-A6C5-F1917DAEC75B}" presName="level" presStyleLbl="node1" presStyleIdx="6" presStyleCnt="10">
        <dgm:presLayoutVars>
          <dgm:chMax val="1"/>
          <dgm:bulletEnabled val="1"/>
        </dgm:presLayoutVars>
      </dgm:prSet>
      <dgm:spPr/>
    </dgm:pt>
    <dgm:pt modelId="{A72DCFDB-219D-49E8-B870-764F9D9C5502}" type="pres">
      <dgm:prSet presAssocID="{796E4018-66A6-4CB9-A6C5-F1917DAEC75B}" presName="levelTx" presStyleLbl="revTx" presStyleIdx="0" presStyleCnt="0">
        <dgm:presLayoutVars>
          <dgm:chMax val="1"/>
          <dgm:bulletEnabled val="1"/>
        </dgm:presLayoutVars>
      </dgm:prSet>
      <dgm:spPr/>
    </dgm:pt>
    <dgm:pt modelId="{51C46223-56CD-4462-B89C-105906335FFE}" type="pres">
      <dgm:prSet presAssocID="{5B077E9E-3055-4EA1-AB8B-976FC7DA2EC2}" presName="Name8" presStyleCnt="0"/>
      <dgm:spPr/>
    </dgm:pt>
    <dgm:pt modelId="{28AF4243-234F-42A2-9296-66F3F1CA33D9}" type="pres">
      <dgm:prSet presAssocID="{5B077E9E-3055-4EA1-AB8B-976FC7DA2EC2}" presName="level" presStyleLbl="node1" presStyleIdx="7" presStyleCnt="10">
        <dgm:presLayoutVars>
          <dgm:chMax val="1"/>
          <dgm:bulletEnabled val="1"/>
        </dgm:presLayoutVars>
      </dgm:prSet>
      <dgm:spPr/>
    </dgm:pt>
    <dgm:pt modelId="{95EAFD03-0DF2-494A-8197-402A39122C45}" type="pres">
      <dgm:prSet presAssocID="{5B077E9E-3055-4EA1-AB8B-976FC7DA2EC2}" presName="levelTx" presStyleLbl="revTx" presStyleIdx="0" presStyleCnt="0">
        <dgm:presLayoutVars>
          <dgm:chMax val="1"/>
          <dgm:bulletEnabled val="1"/>
        </dgm:presLayoutVars>
      </dgm:prSet>
      <dgm:spPr/>
    </dgm:pt>
    <dgm:pt modelId="{393386AA-27B0-4788-92B1-20F18D370910}" type="pres">
      <dgm:prSet presAssocID="{9008CEDB-A97E-4F54-9755-5A2347B2006C}" presName="Name8" presStyleCnt="0"/>
      <dgm:spPr/>
    </dgm:pt>
    <dgm:pt modelId="{6E5F9C15-944E-40B5-87E1-FBD0663466F9}" type="pres">
      <dgm:prSet presAssocID="{9008CEDB-A97E-4F54-9755-5A2347B2006C}" presName="level" presStyleLbl="node1" presStyleIdx="8" presStyleCnt="10">
        <dgm:presLayoutVars>
          <dgm:chMax val="1"/>
          <dgm:bulletEnabled val="1"/>
        </dgm:presLayoutVars>
      </dgm:prSet>
      <dgm:spPr/>
    </dgm:pt>
    <dgm:pt modelId="{6F369B64-D75D-4F19-9DC2-683AA610A58B}" type="pres">
      <dgm:prSet presAssocID="{9008CEDB-A97E-4F54-9755-5A2347B2006C}" presName="levelTx" presStyleLbl="revTx" presStyleIdx="0" presStyleCnt="0">
        <dgm:presLayoutVars>
          <dgm:chMax val="1"/>
          <dgm:bulletEnabled val="1"/>
        </dgm:presLayoutVars>
      </dgm:prSet>
      <dgm:spPr/>
    </dgm:pt>
    <dgm:pt modelId="{A7F462F2-A1C7-45B6-8727-41FE4327938E}" type="pres">
      <dgm:prSet presAssocID="{65122F4C-88F5-4394-82B6-6AE5FB85B1D6}" presName="Name8" presStyleCnt="0"/>
      <dgm:spPr/>
    </dgm:pt>
    <dgm:pt modelId="{54244BDD-84F5-43F9-A1ED-C6DE4EDDEDB8}" type="pres">
      <dgm:prSet presAssocID="{65122F4C-88F5-4394-82B6-6AE5FB85B1D6}" presName="level" presStyleLbl="node1" presStyleIdx="9" presStyleCnt="10" custLinFactNeighborX="1393">
        <dgm:presLayoutVars>
          <dgm:chMax val="1"/>
          <dgm:bulletEnabled val="1"/>
        </dgm:presLayoutVars>
      </dgm:prSet>
      <dgm:spPr/>
    </dgm:pt>
    <dgm:pt modelId="{88CEFBA6-FAC9-46A9-A6ED-D863D3F63EB1}" type="pres">
      <dgm:prSet presAssocID="{65122F4C-88F5-4394-82B6-6AE5FB85B1D6}" presName="levelTx" presStyleLbl="revTx" presStyleIdx="0" presStyleCnt="0">
        <dgm:presLayoutVars>
          <dgm:chMax val="1"/>
          <dgm:bulletEnabled val="1"/>
        </dgm:presLayoutVars>
      </dgm:prSet>
      <dgm:spPr/>
    </dgm:pt>
  </dgm:ptLst>
  <dgm:cxnLst>
    <dgm:cxn modelId="{C2699A0E-98E5-45D3-9998-D3FF9C00089A}" type="presOf" srcId="{9008CEDB-A97E-4F54-9755-5A2347B2006C}" destId="{6F369B64-D75D-4F19-9DC2-683AA610A58B}" srcOrd="1" destOrd="0" presId="urn:microsoft.com/office/officeart/2005/8/layout/pyramid1#2"/>
    <dgm:cxn modelId="{B1C5F840-2C02-4A3A-AC80-8DB8C50A5767}" type="presOf" srcId="{996694A7-79B4-4772-9C8A-3744292AF04F}" destId="{AA5FBFB4-2D1E-415A-B671-1AB0A3E7D5AD}" srcOrd="1" destOrd="0" presId="urn:microsoft.com/office/officeart/2005/8/layout/pyramid1#2"/>
    <dgm:cxn modelId="{E1F47466-FD27-4106-A789-0278A53A6FEC}" srcId="{1B82ECBE-108C-490B-AC57-6D47CB4D4233}" destId="{1AD433C8-E30C-4B6D-AB46-DC641741B09F}" srcOrd="0" destOrd="0" parTransId="{7B8250D6-1B8C-4389-BA6E-B819D7DD7972}" sibTransId="{F5540DC5-08B7-4CC1-9807-D47D3E01A74B}"/>
    <dgm:cxn modelId="{8ED68146-9009-4D08-BF1E-32D69586EEBA}" srcId="{1B82ECBE-108C-490B-AC57-6D47CB4D4233}" destId="{7566B0B7-B7D4-4254-8B19-4386A17F39C5}" srcOrd="4" destOrd="0" parTransId="{AC038960-6414-4D22-A395-33FA89DC01EB}" sibTransId="{7491148D-97CB-4A48-BF0E-55F93106B4A8}"/>
    <dgm:cxn modelId="{B09AE769-E8CE-4FC8-8303-F9F1112FD6EB}" srcId="{1B82ECBE-108C-490B-AC57-6D47CB4D4233}" destId="{6F9C4B95-ECB2-4C41-B286-C53F8852B7DC}" srcOrd="5" destOrd="0" parTransId="{4BE10319-8510-4883-BD9E-46A4045DB468}" sibTransId="{62DDC0E0-E6E4-47D0-918D-1C61EB3DF3CB}"/>
    <dgm:cxn modelId="{29B72D6A-7E03-4919-8AB3-67D2B45826EE}" type="presOf" srcId="{249938B9-0CF4-4D36-873E-CD4E5C31D81A}" destId="{EB356823-4AE8-4480-8129-E51860D19CBC}" srcOrd="0" destOrd="0" presId="urn:microsoft.com/office/officeart/2005/8/layout/pyramid1#2"/>
    <dgm:cxn modelId="{6DC7A66B-3414-4248-832A-2B4E7F941AB0}" type="presOf" srcId="{7566B0B7-B7D4-4254-8B19-4386A17F39C5}" destId="{9AD53E49-1733-4C51-9E93-65FF79C72F2A}" srcOrd="0" destOrd="0" presId="urn:microsoft.com/office/officeart/2005/8/layout/pyramid1#2"/>
    <dgm:cxn modelId="{E2D7BF6F-E337-49BD-B362-D01BD8235B63}" type="presOf" srcId="{996694A7-79B4-4772-9C8A-3744292AF04F}" destId="{72E13476-FC23-41C7-8220-C68F764BC430}" srcOrd="0" destOrd="0" presId="urn:microsoft.com/office/officeart/2005/8/layout/pyramid1#2"/>
    <dgm:cxn modelId="{F4B8C56F-9A39-41A1-872C-8A60588CDEE8}" type="presOf" srcId="{65122F4C-88F5-4394-82B6-6AE5FB85B1D6}" destId="{88CEFBA6-FAC9-46A9-A6ED-D863D3F63EB1}" srcOrd="1" destOrd="0" presId="urn:microsoft.com/office/officeart/2005/8/layout/pyramid1#2"/>
    <dgm:cxn modelId="{8E769C77-2DCC-47B9-BE8F-A0C23CA7DDFA}" type="presOf" srcId="{65122F4C-88F5-4394-82B6-6AE5FB85B1D6}" destId="{54244BDD-84F5-43F9-A1ED-C6DE4EDDEDB8}" srcOrd="0" destOrd="0" presId="urn:microsoft.com/office/officeart/2005/8/layout/pyramid1#2"/>
    <dgm:cxn modelId="{38E94E79-DD9D-4878-98B9-4780758A73AE}" type="presOf" srcId="{7566B0B7-B7D4-4254-8B19-4386A17F39C5}" destId="{6AF93249-E320-4335-81BB-2C00598BA5E1}" srcOrd="1" destOrd="0" presId="urn:microsoft.com/office/officeart/2005/8/layout/pyramid1#2"/>
    <dgm:cxn modelId="{49FA6D7A-36A3-4F9F-AEB2-2675E1B7E157}" type="presOf" srcId="{BC5D5197-0A99-40E8-A88F-A7D8D37EF920}" destId="{7081BB7C-8D95-4C0A-963B-B508E1B0475D}" srcOrd="1" destOrd="0" presId="urn:microsoft.com/office/officeart/2005/8/layout/pyramid1#2"/>
    <dgm:cxn modelId="{FC5C917F-B00F-4693-92C6-A46B2A5DC4BE}" type="presOf" srcId="{6F9C4B95-ECB2-4C41-B286-C53F8852B7DC}" destId="{04F6F502-096A-45E3-9814-D28F71D8C67B}" srcOrd="0" destOrd="0" presId="urn:microsoft.com/office/officeart/2005/8/layout/pyramid1#2"/>
    <dgm:cxn modelId="{58FC3281-0E9F-46AD-8654-DAE197E49BC6}" srcId="{1B82ECBE-108C-490B-AC57-6D47CB4D4233}" destId="{249938B9-0CF4-4D36-873E-CD4E5C31D81A}" srcOrd="1" destOrd="0" parTransId="{764B4799-6CA0-437E-9CE9-B94EAB095258}" sibTransId="{2E62B291-5CDD-4E74-89FC-5ADBF5FC78D3}"/>
    <dgm:cxn modelId="{C2311C82-309A-4E40-BCCE-5767B491522E}" srcId="{1B82ECBE-108C-490B-AC57-6D47CB4D4233}" destId="{5B077E9E-3055-4EA1-AB8B-976FC7DA2EC2}" srcOrd="7" destOrd="0" parTransId="{FA34AC35-8848-4C8E-87F8-BF42F0ED0086}" sibTransId="{96AFFB9A-E7FB-40FD-89DC-88A1A45FC056}"/>
    <dgm:cxn modelId="{55D3A686-52C5-4E5A-873B-1B6E35100CF7}" type="presOf" srcId="{5B077E9E-3055-4EA1-AB8B-976FC7DA2EC2}" destId="{95EAFD03-0DF2-494A-8197-402A39122C45}" srcOrd="1" destOrd="0" presId="urn:microsoft.com/office/officeart/2005/8/layout/pyramid1#2"/>
    <dgm:cxn modelId="{2EAF8A88-8C9D-40D0-8BD9-82581D332708}" type="presOf" srcId="{1B82ECBE-108C-490B-AC57-6D47CB4D4233}" destId="{0591816F-0C71-4940-A317-67EAAA5D2E39}" srcOrd="0" destOrd="0" presId="urn:microsoft.com/office/officeart/2005/8/layout/pyramid1#2"/>
    <dgm:cxn modelId="{E7F53589-4FF3-425F-B322-C943446898C9}" srcId="{1B82ECBE-108C-490B-AC57-6D47CB4D4233}" destId="{796E4018-66A6-4CB9-A6C5-F1917DAEC75B}" srcOrd="6" destOrd="0" parTransId="{4A9E4043-908D-40DB-9EAF-F267B4707D09}" sibTransId="{DF044E20-264A-45F8-A50A-552249D1EC29}"/>
    <dgm:cxn modelId="{84277289-CDB9-4F84-9282-65E97DD33E72}" type="presOf" srcId="{BC5D5197-0A99-40E8-A88F-A7D8D37EF920}" destId="{4A260B85-FFAC-489A-959D-2CFB2E3BE5CC}" srcOrd="0" destOrd="0" presId="urn:microsoft.com/office/officeart/2005/8/layout/pyramid1#2"/>
    <dgm:cxn modelId="{55B9ADA2-1513-4271-8C4F-D191EDD82E10}" type="presOf" srcId="{796E4018-66A6-4CB9-A6C5-F1917DAEC75B}" destId="{BCAEF9FB-B9C5-469C-9B92-A74E8E519D69}" srcOrd="0" destOrd="0" presId="urn:microsoft.com/office/officeart/2005/8/layout/pyramid1#2"/>
    <dgm:cxn modelId="{FA0CD6AE-3065-4E7F-86B7-71F8FFE4A2DA}" type="presOf" srcId="{9008CEDB-A97E-4F54-9755-5A2347B2006C}" destId="{6E5F9C15-944E-40B5-87E1-FBD0663466F9}" srcOrd="0" destOrd="0" presId="urn:microsoft.com/office/officeart/2005/8/layout/pyramid1#2"/>
    <dgm:cxn modelId="{3EA80AC2-C8D4-43FF-BE39-240312F56F6B}" srcId="{1B82ECBE-108C-490B-AC57-6D47CB4D4233}" destId="{996694A7-79B4-4772-9C8A-3744292AF04F}" srcOrd="3" destOrd="0" parTransId="{ED799172-C3C2-4EA2-BB2D-419CA9D5C524}" sibTransId="{BC688752-E022-4016-AA56-4F92F6A8010E}"/>
    <dgm:cxn modelId="{E431DBC4-9789-4404-9438-98A4F1214256}" srcId="{1B82ECBE-108C-490B-AC57-6D47CB4D4233}" destId="{BC5D5197-0A99-40E8-A88F-A7D8D37EF920}" srcOrd="2" destOrd="0" parTransId="{910F92B8-F431-4171-8221-9D2D84A2DD78}" sibTransId="{071E5757-059E-4BB9-81D8-924BD7E684E7}"/>
    <dgm:cxn modelId="{CE87BBD3-46C4-4742-B5AF-575CD5B64D3E}" srcId="{1B82ECBE-108C-490B-AC57-6D47CB4D4233}" destId="{65122F4C-88F5-4394-82B6-6AE5FB85B1D6}" srcOrd="9" destOrd="0" parTransId="{187E8F6F-040B-436F-8064-65CBFD615BBA}" sibTransId="{838B7899-6E7C-4F4A-8276-E6BDC58CCA9F}"/>
    <dgm:cxn modelId="{8748EFD9-9C9B-4AFE-9A1E-E27EF3B07905}" type="presOf" srcId="{5B077E9E-3055-4EA1-AB8B-976FC7DA2EC2}" destId="{28AF4243-234F-42A2-9296-66F3F1CA33D9}" srcOrd="0" destOrd="0" presId="urn:microsoft.com/office/officeart/2005/8/layout/pyramid1#2"/>
    <dgm:cxn modelId="{2C2E86DD-BC56-460F-BC27-C9BA19431926}" type="presOf" srcId="{1AD433C8-E30C-4B6D-AB46-DC641741B09F}" destId="{03234492-7236-443B-9670-CBB4CB129025}" srcOrd="0" destOrd="0" presId="urn:microsoft.com/office/officeart/2005/8/layout/pyramid1#2"/>
    <dgm:cxn modelId="{9BDBAEDD-2F2A-40C4-B2AD-3C4D0CEC9896}" srcId="{1B82ECBE-108C-490B-AC57-6D47CB4D4233}" destId="{9008CEDB-A97E-4F54-9755-5A2347B2006C}" srcOrd="8" destOrd="0" parTransId="{073C26E8-3C74-44AF-9651-DF3C1A56D10D}" sibTransId="{AC70CD6D-1B8E-411C-8E45-9B31ED1166B6}"/>
    <dgm:cxn modelId="{498943E9-7B6A-4292-9D67-1649D9B2948F}" type="presOf" srcId="{1AD433C8-E30C-4B6D-AB46-DC641741B09F}" destId="{ACB85DCE-D2AD-45AA-B78C-A1BA6B6A4F7A}" srcOrd="1" destOrd="0" presId="urn:microsoft.com/office/officeart/2005/8/layout/pyramid1#2"/>
    <dgm:cxn modelId="{F27E4DED-9070-48DF-A503-473A09592002}" type="presOf" srcId="{796E4018-66A6-4CB9-A6C5-F1917DAEC75B}" destId="{A72DCFDB-219D-49E8-B870-764F9D9C5502}" srcOrd="1" destOrd="0" presId="urn:microsoft.com/office/officeart/2005/8/layout/pyramid1#2"/>
    <dgm:cxn modelId="{8A52D1F2-1489-4764-8601-4AF5309CB4FF}" type="presOf" srcId="{6F9C4B95-ECB2-4C41-B286-C53F8852B7DC}" destId="{1759501E-4A84-4994-9EC4-AD975A93A33E}" srcOrd="1" destOrd="0" presId="urn:microsoft.com/office/officeart/2005/8/layout/pyramid1#2"/>
    <dgm:cxn modelId="{8B6467F6-6118-4ACD-B273-270F1C3EE55F}" type="presOf" srcId="{249938B9-0CF4-4D36-873E-CD4E5C31D81A}" destId="{081261CB-F479-426A-B565-2B1AECF279C9}" srcOrd="1" destOrd="0" presId="urn:microsoft.com/office/officeart/2005/8/layout/pyramid1#2"/>
    <dgm:cxn modelId="{4E609E1B-BD20-4B82-9492-F01957A3715C}" type="presParOf" srcId="{0591816F-0C71-4940-A317-67EAAA5D2E39}" destId="{BF846B89-D4B4-4EF3-A4A0-C18904D978CC}" srcOrd="0" destOrd="0" presId="urn:microsoft.com/office/officeart/2005/8/layout/pyramid1#2"/>
    <dgm:cxn modelId="{67A65A22-7916-4733-975A-239A634881B8}" type="presParOf" srcId="{BF846B89-D4B4-4EF3-A4A0-C18904D978CC}" destId="{03234492-7236-443B-9670-CBB4CB129025}" srcOrd="0" destOrd="0" presId="urn:microsoft.com/office/officeart/2005/8/layout/pyramid1#2"/>
    <dgm:cxn modelId="{69461945-A50A-4E1D-B01E-20B033FE700E}" type="presParOf" srcId="{BF846B89-D4B4-4EF3-A4A0-C18904D978CC}" destId="{ACB85DCE-D2AD-45AA-B78C-A1BA6B6A4F7A}" srcOrd="1" destOrd="0" presId="urn:microsoft.com/office/officeart/2005/8/layout/pyramid1#2"/>
    <dgm:cxn modelId="{7161328A-BAA7-41D1-970E-AD04E9D18A5E}" type="presParOf" srcId="{0591816F-0C71-4940-A317-67EAAA5D2E39}" destId="{9A88CFBF-7C76-46A6-8D0F-3A09C9FB5693}" srcOrd="1" destOrd="0" presId="urn:microsoft.com/office/officeart/2005/8/layout/pyramid1#2"/>
    <dgm:cxn modelId="{3CE21869-4C72-45B9-AA7E-8110537A15C4}" type="presParOf" srcId="{9A88CFBF-7C76-46A6-8D0F-3A09C9FB5693}" destId="{EB356823-4AE8-4480-8129-E51860D19CBC}" srcOrd="0" destOrd="0" presId="urn:microsoft.com/office/officeart/2005/8/layout/pyramid1#2"/>
    <dgm:cxn modelId="{456504AA-8FAA-4007-B165-EDF4E58E5CF1}" type="presParOf" srcId="{9A88CFBF-7C76-46A6-8D0F-3A09C9FB5693}" destId="{081261CB-F479-426A-B565-2B1AECF279C9}" srcOrd="1" destOrd="0" presId="urn:microsoft.com/office/officeart/2005/8/layout/pyramid1#2"/>
    <dgm:cxn modelId="{EA4EB4E3-2892-4506-9FBF-E77CEFEBD457}" type="presParOf" srcId="{0591816F-0C71-4940-A317-67EAAA5D2E39}" destId="{114B29D3-4AB2-4027-915B-D1F66C9A7D10}" srcOrd="2" destOrd="0" presId="urn:microsoft.com/office/officeart/2005/8/layout/pyramid1#2"/>
    <dgm:cxn modelId="{0FA0303F-8AB7-4877-8B04-EA065030367F}" type="presParOf" srcId="{114B29D3-4AB2-4027-915B-D1F66C9A7D10}" destId="{4A260B85-FFAC-489A-959D-2CFB2E3BE5CC}" srcOrd="0" destOrd="0" presId="urn:microsoft.com/office/officeart/2005/8/layout/pyramid1#2"/>
    <dgm:cxn modelId="{D0C7F7A1-AC01-479C-A667-CF356E47847F}" type="presParOf" srcId="{114B29D3-4AB2-4027-915B-D1F66C9A7D10}" destId="{7081BB7C-8D95-4C0A-963B-B508E1B0475D}" srcOrd="1" destOrd="0" presId="urn:microsoft.com/office/officeart/2005/8/layout/pyramid1#2"/>
    <dgm:cxn modelId="{F8436C10-5442-4B5E-AE94-919498290FBB}" type="presParOf" srcId="{0591816F-0C71-4940-A317-67EAAA5D2E39}" destId="{F829EF59-D144-45EB-8A16-40EEC1C4EA20}" srcOrd="3" destOrd="0" presId="urn:microsoft.com/office/officeart/2005/8/layout/pyramid1#2"/>
    <dgm:cxn modelId="{2E5D056E-78C5-499B-8C20-54AC645A6CC8}" type="presParOf" srcId="{F829EF59-D144-45EB-8A16-40EEC1C4EA20}" destId="{72E13476-FC23-41C7-8220-C68F764BC430}" srcOrd="0" destOrd="0" presId="urn:microsoft.com/office/officeart/2005/8/layout/pyramid1#2"/>
    <dgm:cxn modelId="{D3B2E22A-0CD7-48FA-9CC5-146487C1D8AC}" type="presParOf" srcId="{F829EF59-D144-45EB-8A16-40EEC1C4EA20}" destId="{AA5FBFB4-2D1E-415A-B671-1AB0A3E7D5AD}" srcOrd="1" destOrd="0" presId="urn:microsoft.com/office/officeart/2005/8/layout/pyramid1#2"/>
    <dgm:cxn modelId="{FC0118BB-8C25-4F9A-AAAA-F1EE062F857E}" type="presParOf" srcId="{0591816F-0C71-4940-A317-67EAAA5D2E39}" destId="{3549624C-DF07-47CB-9556-47BAE1F6B7C5}" srcOrd="4" destOrd="0" presId="urn:microsoft.com/office/officeart/2005/8/layout/pyramid1#2"/>
    <dgm:cxn modelId="{A5FC83F5-287B-4807-A57D-5938BF8C4C64}" type="presParOf" srcId="{3549624C-DF07-47CB-9556-47BAE1F6B7C5}" destId="{9AD53E49-1733-4C51-9E93-65FF79C72F2A}" srcOrd="0" destOrd="0" presId="urn:microsoft.com/office/officeart/2005/8/layout/pyramid1#2"/>
    <dgm:cxn modelId="{5DAAE42C-6D8D-4910-BD0E-B75E5703908F}" type="presParOf" srcId="{3549624C-DF07-47CB-9556-47BAE1F6B7C5}" destId="{6AF93249-E320-4335-81BB-2C00598BA5E1}" srcOrd="1" destOrd="0" presId="urn:microsoft.com/office/officeart/2005/8/layout/pyramid1#2"/>
    <dgm:cxn modelId="{1F6F2CE6-8836-4C8D-8D6D-7F8F925DEFA6}" type="presParOf" srcId="{0591816F-0C71-4940-A317-67EAAA5D2E39}" destId="{616E99E1-BC59-4AAD-8195-CA923A8125E0}" srcOrd="5" destOrd="0" presId="urn:microsoft.com/office/officeart/2005/8/layout/pyramid1#2"/>
    <dgm:cxn modelId="{05A10E32-CAAF-434D-AA8B-51B58BCC07F1}" type="presParOf" srcId="{616E99E1-BC59-4AAD-8195-CA923A8125E0}" destId="{04F6F502-096A-45E3-9814-D28F71D8C67B}" srcOrd="0" destOrd="0" presId="urn:microsoft.com/office/officeart/2005/8/layout/pyramid1#2"/>
    <dgm:cxn modelId="{7051986A-0417-415A-B82F-6F5FB0E32100}" type="presParOf" srcId="{616E99E1-BC59-4AAD-8195-CA923A8125E0}" destId="{1759501E-4A84-4994-9EC4-AD975A93A33E}" srcOrd="1" destOrd="0" presId="urn:microsoft.com/office/officeart/2005/8/layout/pyramid1#2"/>
    <dgm:cxn modelId="{251040AD-FFB1-4D63-85D9-D3D6CDB095B6}" type="presParOf" srcId="{0591816F-0C71-4940-A317-67EAAA5D2E39}" destId="{3B63BF1A-7F5B-4295-BD58-C250971365AF}" srcOrd="6" destOrd="0" presId="urn:microsoft.com/office/officeart/2005/8/layout/pyramid1#2"/>
    <dgm:cxn modelId="{F2EB68FD-DBCA-4CB9-85FC-5F6D5BAAF22B}" type="presParOf" srcId="{3B63BF1A-7F5B-4295-BD58-C250971365AF}" destId="{BCAEF9FB-B9C5-469C-9B92-A74E8E519D69}" srcOrd="0" destOrd="0" presId="urn:microsoft.com/office/officeart/2005/8/layout/pyramid1#2"/>
    <dgm:cxn modelId="{764EE5A0-F123-45A3-932A-A75B564A8434}" type="presParOf" srcId="{3B63BF1A-7F5B-4295-BD58-C250971365AF}" destId="{A72DCFDB-219D-49E8-B870-764F9D9C5502}" srcOrd="1" destOrd="0" presId="urn:microsoft.com/office/officeart/2005/8/layout/pyramid1#2"/>
    <dgm:cxn modelId="{96E003F7-A483-4BF2-9F63-461481C08A2B}" type="presParOf" srcId="{0591816F-0C71-4940-A317-67EAAA5D2E39}" destId="{51C46223-56CD-4462-B89C-105906335FFE}" srcOrd="7" destOrd="0" presId="urn:microsoft.com/office/officeart/2005/8/layout/pyramid1#2"/>
    <dgm:cxn modelId="{37906756-38F1-4779-A426-51CBEA9DAAA7}" type="presParOf" srcId="{51C46223-56CD-4462-B89C-105906335FFE}" destId="{28AF4243-234F-42A2-9296-66F3F1CA33D9}" srcOrd="0" destOrd="0" presId="urn:microsoft.com/office/officeart/2005/8/layout/pyramid1#2"/>
    <dgm:cxn modelId="{9A5D1DB8-D97B-4498-A681-E8AF5E402EF1}" type="presParOf" srcId="{51C46223-56CD-4462-B89C-105906335FFE}" destId="{95EAFD03-0DF2-494A-8197-402A39122C45}" srcOrd="1" destOrd="0" presId="urn:microsoft.com/office/officeart/2005/8/layout/pyramid1#2"/>
    <dgm:cxn modelId="{3B8FCAE8-EC50-4E8E-922E-41794EFB73AB}" type="presParOf" srcId="{0591816F-0C71-4940-A317-67EAAA5D2E39}" destId="{393386AA-27B0-4788-92B1-20F18D370910}" srcOrd="8" destOrd="0" presId="urn:microsoft.com/office/officeart/2005/8/layout/pyramid1#2"/>
    <dgm:cxn modelId="{F2911B9C-0B37-4C7F-9688-3402DEB27EE4}" type="presParOf" srcId="{393386AA-27B0-4788-92B1-20F18D370910}" destId="{6E5F9C15-944E-40B5-87E1-FBD0663466F9}" srcOrd="0" destOrd="0" presId="urn:microsoft.com/office/officeart/2005/8/layout/pyramid1#2"/>
    <dgm:cxn modelId="{AFC35866-0E56-4686-A8F2-5DA96F1549DC}" type="presParOf" srcId="{393386AA-27B0-4788-92B1-20F18D370910}" destId="{6F369B64-D75D-4F19-9DC2-683AA610A58B}" srcOrd="1" destOrd="0" presId="urn:microsoft.com/office/officeart/2005/8/layout/pyramid1#2"/>
    <dgm:cxn modelId="{7115BCF2-B9B2-42C7-9EFB-BC4A04E8E81A}" type="presParOf" srcId="{0591816F-0C71-4940-A317-67EAAA5D2E39}" destId="{A7F462F2-A1C7-45B6-8727-41FE4327938E}" srcOrd="9" destOrd="0" presId="urn:microsoft.com/office/officeart/2005/8/layout/pyramid1#2"/>
    <dgm:cxn modelId="{94481BFA-DEEB-4A95-8AA7-2757401FE8C9}" type="presParOf" srcId="{A7F462F2-A1C7-45B6-8727-41FE4327938E}" destId="{54244BDD-84F5-43F9-A1ED-C6DE4EDDEDB8}" srcOrd="0" destOrd="0" presId="urn:microsoft.com/office/officeart/2005/8/layout/pyramid1#2"/>
    <dgm:cxn modelId="{F6EF64AB-5F87-4A61-AD98-5CAB90493551}" type="presParOf" srcId="{A7F462F2-A1C7-45B6-8727-41FE4327938E}" destId="{88CEFBA6-FAC9-46A9-A6ED-D863D3F63EB1}" srcOrd="1" destOrd="0" presId="urn:microsoft.com/office/officeart/2005/8/layout/pyramid1#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52C524E-E378-4452-BF0A-A0A3866BC767}" type="doc">
      <dgm:prSet loTypeId="urn:microsoft.com/office/officeart/2005/8/layout/gear1#1" loCatId="relationship" qsTypeId="urn:microsoft.com/office/officeart/2005/8/quickstyle/simple2#1" qsCatId="simple" csTypeId="urn:microsoft.com/office/officeart/2005/8/colors/accent6_1#1" csCatId="accent1" phldr="0"/>
      <dgm:spPr/>
    </dgm:pt>
    <dgm:pt modelId="{7E8B1F82-EF80-457C-BED7-75A20D544121}">
      <dgm:prSet phldrT="[文本]" phldr="0" custT="0"/>
      <dgm:spPr/>
      <dgm:t>
        <a:bodyPr vert="horz" wrap="square"/>
        <a:lstStyle/>
        <a:p>
          <a:pPr>
            <a:lnSpc>
              <a:spcPct val="100000"/>
            </a:lnSpc>
            <a:spcBef>
              <a:spcPct val="0"/>
            </a:spcBef>
            <a:spcAft>
              <a:spcPct val="35000"/>
            </a:spcAft>
          </a:pPr>
          <a:r>
            <a:rPr lang="zh-CN" altLang="en-US">
              <a:latin typeface="微软雅黑" panose="020B0503020204020204" charset="-122"/>
              <a:ea typeface="微软雅黑" panose="020B0503020204020204" charset="-122"/>
            </a:rPr>
            <a:t>方法</a:t>
          </a:r>
        </a:p>
      </dgm:t>
    </dgm:pt>
    <dgm:pt modelId="{7A599613-81AA-4227-B23E-7E1424FCAFFD}" type="parTrans" cxnId="{F4F4DD9E-1271-4400-BB87-63334692EE60}">
      <dgm:prSet/>
      <dgm:spPr/>
    </dgm:pt>
    <dgm:pt modelId="{388FB089-8815-4CC5-BEC2-8351C6C4D26E}" type="sibTrans" cxnId="{F4F4DD9E-1271-4400-BB87-63334692EE60}">
      <dgm:prSet/>
      <dgm:spPr/>
    </dgm:pt>
    <dgm:pt modelId="{169B2B45-EE9E-4D5E-8F79-2395CEEDDEB9}">
      <dgm:prSet phldrT="[文本]" phldr="0" custT="0"/>
      <dgm:spPr/>
      <dgm:t>
        <a:bodyPr vert="horz" wrap="square"/>
        <a:lstStyle/>
        <a:p>
          <a:pPr>
            <a:lnSpc>
              <a:spcPct val="100000"/>
            </a:lnSpc>
            <a:spcBef>
              <a:spcPct val="0"/>
            </a:spcBef>
            <a:spcAft>
              <a:spcPct val="35000"/>
            </a:spcAft>
          </a:pPr>
          <a:r>
            <a:rPr lang="zh-CN" altLang="en-US">
              <a:latin typeface="微软雅黑" panose="020B0503020204020204" charset="-122"/>
              <a:ea typeface="微软雅黑" panose="020B0503020204020204" charset="-122"/>
            </a:rPr>
            <a:t>策略</a:t>
          </a:r>
        </a:p>
      </dgm:t>
    </dgm:pt>
    <dgm:pt modelId="{44DC231B-242F-49CA-BDE1-754DFB780424}" type="parTrans" cxnId="{EED5834A-8496-482F-92D4-CF03A67BA719}">
      <dgm:prSet/>
      <dgm:spPr/>
    </dgm:pt>
    <dgm:pt modelId="{9E53AD26-49D7-417F-B52F-7FBB3C332B0F}" type="sibTrans" cxnId="{EED5834A-8496-482F-92D4-CF03A67BA719}">
      <dgm:prSet/>
      <dgm:spPr/>
    </dgm:pt>
    <dgm:pt modelId="{A5CBED62-2D3A-4840-A346-4A151325BF8F}">
      <dgm:prSet phldrT="[文本]" phldr="0" custT="0"/>
      <dgm:spPr/>
      <dgm:t>
        <a:bodyPr vert="horz" wrap="square"/>
        <a:lstStyle/>
        <a:p>
          <a:pPr>
            <a:lnSpc>
              <a:spcPct val="100000"/>
            </a:lnSpc>
            <a:spcBef>
              <a:spcPct val="0"/>
            </a:spcBef>
            <a:spcAft>
              <a:spcPct val="35000"/>
            </a:spcAft>
          </a:pPr>
          <a:r>
            <a:rPr lang="zh-CN" altLang="en-US">
              <a:latin typeface="微软雅黑" panose="020B0503020204020204" charset="-122"/>
              <a:ea typeface="微软雅黑" panose="020B0503020204020204" charset="-122"/>
            </a:rPr>
            <a:t>目标</a:t>
          </a:r>
        </a:p>
      </dgm:t>
    </dgm:pt>
    <dgm:pt modelId="{52B71577-2B98-4615-891F-0252EEC0143E}" type="parTrans" cxnId="{59B25AF8-2C7D-4C81-AFF1-14E7DE53AAF9}">
      <dgm:prSet/>
      <dgm:spPr/>
    </dgm:pt>
    <dgm:pt modelId="{D3332EEB-0DA7-4D05-A841-61257CD17616}" type="sibTrans" cxnId="{59B25AF8-2C7D-4C81-AFF1-14E7DE53AAF9}">
      <dgm:prSet/>
      <dgm:spPr/>
    </dgm:pt>
    <dgm:pt modelId="{0AC678EE-BF41-43CC-9251-D1217E80E25E}" type="pres">
      <dgm:prSet presAssocID="{152C524E-E378-4452-BF0A-A0A3866BC767}" presName="composite" presStyleCnt="0">
        <dgm:presLayoutVars>
          <dgm:chMax val="3"/>
          <dgm:animLvl val="lvl"/>
          <dgm:resizeHandles val="exact"/>
        </dgm:presLayoutVars>
      </dgm:prSet>
      <dgm:spPr/>
    </dgm:pt>
    <dgm:pt modelId="{AADEDC73-ACB3-45A3-973A-ABF8505B3A7B}" type="pres">
      <dgm:prSet presAssocID="{7E8B1F82-EF80-457C-BED7-75A20D544121}" presName="gear1" presStyleLbl="node1" presStyleIdx="0" presStyleCnt="3">
        <dgm:presLayoutVars>
          <dgm:chMax val="1"/>
          <dgm:bulletEnabled val="1"/>
        </dgm:presLayoutVars>
      </dgm:prSet>
      <dgm:spPr/>
    </dgm:pt>
    <dgm:pt modelId="{FD5126D6-DA6F-4292-A1CD-B9B71E940B47}" type="pres">
      <dgm:prSet presAssocID="{7E8B1F82-EF80-457C-BED7-75A20D544121}" presName="gear1srcNode" presStyleLbl="node1" presStyleIdx="0" presStyleCnt="3"/>
      <dgm:spPr/>
    </dgm:pt>
    <dgm:pt modelId="{38377115-3CED-4DD3-BBC1-2D3BAEE3F400}" type="pres">
      <dgm:prSet presAssocID="{7E8B1F82-EF80-457C-BED7-75A20D544121}" presName="gear1dstNode" presStyleLbl="node1" presStyleIdx="0" presStyleCnt="3"/>
      <dgm:spPr/>
    </dgm:pt>
    <dgm:pt modelId="{F496F5E5-47DD-4BF1-BD06-1907B05D2EC1}" type="pres">
      <dgm:prSet presAssocID="{169B2B45-EE9E-4D5E-8F79-2395CEEDDEB9}" presName="gear2" presStyleLbl="node1" presStyleIdx="1" presStyleCnt="3">
        <dgm:presLayoutVars>
          <dgm:chMax val="1"/>
          <dgm:bulletEnabled val="1"/>
        </dgm:presLayoutVars>
      </dgm:prSet>
      <dgm:spPr/>
    </dgm:pt>
    <dgm:pt modelId="{4B2CC2E8-6009-4937-9137-ADD5DC8273ED}" type="pres">
      <dgm:prSet presAssocID="{169B2B45-EE9E-4D5E-8F79-2395CEEDDEB9}" presName="gear2srcNode" presStyleLbl="node1" presStyleIdx="1" presStyleCnt="3"/>
      <dgm:spPr/>
    </dgm:pt>
    <dgm:pt modelId="{CC1B951D-68BA-4CD8-9775-AEFAFF502CFD}" type="pres">
      <dgm:prSet presAssocID="{169B2B45-EE9E-4D5E-8F79-2395CEEDDEB9}" presName="gear2dstNode" presStyleLbl="node1" presStyleIdx="1" presStyleCnt="3"/>
      <dgm:spPr/>
    </dgm:pt>
    <dgm:pt modelId="{76CE85FB-F342-4BD1-9F0F-FFCA043EA794}" type="pres">
      <dgm:prSet presAssocID="{A5CBED62-2D3A-4840-A346-4A151325BF8F}" presName="gear3" presStyleLbl="node1" presStyleIdx="2" presStyleCnt="3"/>
      <dgm:spPr/>
    </dgm:pt>
    <dgm:pt modelId="{E95A3E6F-3909-46F0-88ED-FD2ABE60E921}" type="pres">
      <dgm:prSet presAssocID="{A5CBED62-2D3A-4840-A346-4A151325BF8F}" presName="gear3tx" presStyleLbl="node1" presStyleIdx="2" presStyleCnt="3">
        <dgm:presLayoutVars>
          <dgm:chMax val="1"/>
          <dgm:bulletEnabled val="1"/>
        </dgm:presLayoutVars>
      </dgm:prSet>
      <dgm:spPr/>
    </dgm:pt>
    <dgm:pt modelId="{7B4C9C98-24B9-4C2D-AE2C-7DA6F48E3628}" type="pres">
      <dgm:prSet presAssocID="{A5CBED62-2D3A-4840-A346-4A151325BF8F}" presName="gear3srcNode" presStyleLbl="node1" presStyleIdx="2" presStyleCnt="3"/>
      <dgm:spPr/>
    </dgm:pt>
    <dgm:pt modelId="{47C1C2C8-E8F0-4BEF-B213-33A25D32490E}" type="pres">
      <dgm:prSet presAssocID="{A5CBED62-2D3A-4840-A346-4A151325BF8F}" presName="gear3dstNode" presStyleLbl="node1" presStyleIdx="2" presStyleCnt="3"/>
      <dgm:spPr/>
    </dgm:pt>
    <dgm:pt modelId="{4FAAE36F-7EB2-4031-8CB6-7228D4CF8085}" type="pres">
      <dgm:prSet presAssocID="{388FB089-8815-4CC5-BEC2-8351C6C4D26E}" presName="connector1" presStyleLbl="sibTrans2D1" presStyleIdx="0" presStyleCnt="3"/>
      <dgm:spPr/>
    </dgm:pt>
    <dgm:pt modelId="{E7D6F9AF-4641-422B-BA8E-29C15AC420EB}" type="pres">
      <dgm:prSet presAssocID="{9E53AD26-49D7-417F-B52F-7FBB3C332B0F}" presName="connector2" presStyleLbl="sibTrans2D1" presStyleIdx="1" presStyleCnt="3"/>
      <dgm:spPr/>
    </dgm:pt>
    <dgm:pt modelId="{FC1BADD2-F83B-463D-AD5E-D94B5D6E0055}" type="pres">
      <dgm:prSet presAssocID="{D3332EEB-0DA7-4D05-A841-61257CD17616}" presName="connector3" presStyleLbl="sibTrans2D1" presStyleIdx="2" presStyleCnt="3"/>
      <dgm:spPr/>
    </dgm:pt>
  </dgm:ptLst>
  <dgm:cxnLst>
    <dgm:cxn modelId="{09B7DF04-B4C7-4057-9F8D-5F0B9C13B10C}" type="presOf" srcId="{169B2B45-EE9E-4D5E-8F79-2395CEEDDEB9}" destId="{CC1B951D-68BA-4CD8-9775-AEFAFF502CFD}" srcOrd="2" destOrd="0" presId="urn:microsoft.com/office/officeart/2005/8/layout/gear1#1"/>
    <dgm:cxn modelId="{59A6FE16-A620-4DB3-8D0A-5BDF12E6BD78}" type="presOf" srcId="{388FB089-8815-4CC5-BEC2-8351C6C4D26E}" destId="{4FAAE36F-7EB2-4031-8CB6-7228D4CF8085}" srcOrd="0" destOrd="0" presId="urn:microsoft.com/office/officeart/2005/8/layout/gear1#1"/>
    <dgm:cxn modelId="{8CE7AE30-F6DF-4AE6-975F-5D1CB2AB6A42}" type="presOf" srcId="{A5CBED62-2D3A-4840-A346-4A151325BF8F}" destId="{76CE85FB-F342-4BD1-9F0F-FFCA043EA794}" srcOrd="0" destOrd="0" presId="urn:microsoft.com/office/officeart/2005/8/layout/gear1#1"/>
    <dgm:cxn modelId="{1D43AB37-4321-461F-B90A-C0C3D8CAFE37}" type="presOf" srcId="{A5CBED62-2D3A-4840-A346-4A151325BF8F}" destId="{7B4C9C98-24B9-4C2D-AE2C-7DA6F48E3628}" srcOrd="1" destOrd="0" presId="urn:microsoft.com/office/officeart/2005/8/layout/gear1#1"/>
    <dgm:cxn modelId="{EED5834A-8496-482F-92D4-CF03A67BA719}" srcId="{152C524E-E378-4452-BF0A-A0A3866BC767}" destId="{169B2B45-EE9E-4D5E-8F79-2395CEEDDEB9}" srcOrd="1" destOrd="0" parTransId="{44DC231B-242F-49CA-BDE1-754DFB780424}" sibTransId="{9E53AD26-49D7-417F-B52F-7FBB3C332B0F}"/>
    <dgm:cxn modelId="{9614D47C-2537-4CB4-B7F2-305697B41A0E}" type="presOf" srcId="{169B2B45-EE9E-4D5E-8F79-2395CEEDDEB9}" destId="{F496F5E5-47DD-4BF1-BD06-1907B05D2EC1}" srcOrd="0" destOrd="0" presId="urn:microsoft.com/office/officeart/2005/8/layout/gear1#1"/>
    <dgm:cxn modelId="{61E69C83-2C81-45BC-BFE0-3D3E33116BE6}" type="presOf" srcId="{9E53AD26-49D7-417F-B52F-7FBB3C332B0F}" destId="{E7D6F9AF-4641-422B-BA8E-29C15AC420EB}" srcOrd="0" destOrd="0" presId="urn:microsoft.com/office/officeart/2005/8/layout/gear1#1"/>
    <dgm:cxn modelId="{F4F4DD9E-1271-4400-BB87-63334692EE60}" srcId="{152C524E-E378-4452-BF0A-A0A3866BC767}" destId="{7E8B1F82-EF80-457C-BED7-75A20D544121}" srcOrd="0" destOrd="0" parTransId="{7A599613-81AA-4227-B23E-7E1424FCAFFD}" sibTransId="{388FB089-8815-4CC5-BEC2-8351C6C4D26E}"/>
    <dgm:cxn modelId="{633727A0-AD0A-41D7-B946-D5586FCA320D}" type="presOf" srcId="{169B2B45-EE9E-4D5E-8F79-2395CEEDDEB9}" destId="{4B2CC2E8-6009-4937-9137-ADD5DC8273ED}" srcOrd="1" destOrd="0" presId="urn:microsoft.com/office/officeart/2005/8/layout/gear1#1"/>
    <dgm:cxn modelId="{3960E8A8-CD44-466F-BFAF-48B36D53240F}" type="presOf" srcId="{7E8B1F82-EF80-457C-BED7-75A20D544121}" destId="{AADEDC73-ACB3-45A3-973A-ABF8505B3A7B}" srcOrd="0" destOrd="0" presId="urn:microsoft.com/office/officeart/2005/8/layout/gear1#1"/>
    <dgm:cxn modelId="{365DE1C8-8EAD-4FE9-A0B8-C4013A9A0653}" type="presOf" srcId="{A5CBED62-2D3A-4840-A346-4A151325BF8F}" destId="{E95A3E6F-3909-46F0-88ED-FD2ABE60E921}" srcOrd="3" destOrd="0" presId="urn:microsoft.com/office/officeart/2005/8/layout/gear1#1"/>
    <dgm:cxn modelId="{3F8E1BD2-A387-47F9-B227-C7106967E9F1}" type="presOf" srcId="{7E8B1F82-EF80-457C-BED7-75A20D544121}" destId="{38377115-3CED-4DD3-BBC1-2D3BAEE3F400}" srcOrd="2" destOrd="0" presId="urn:microsoft.com/office/officeart/2005/8/layout/gear1#1"/>
    <dgm:cxn modelId="{FEC251DA-11BB-4D24-809D-141554025D92}" type="presOf" srcId="{152C524E-E378-4452-BF0A-A0A3866BC767}" destId="{0AC678EE-BF41-43CC-9251-D1217E80E25E}" srcOrd="0" destOrd="0" presId="urn:microsoft.com/office/officeart/2005/8/layout/gear1#1"/>
    <dgm:cxn modelId="{C689B2DC-4CA1-46A9-A5EC-FF01B71FF040}" type="presOf" srcId="{D3332EEB-0DA7-4D05-A841-61257CD17616}" destId="{FC1BADD2-F83B-463D-AD5E-D94B5D6E0055}" srcOrd="0" destOrd="0" presId="urn:microsoft.com/office/officeart/2005/8/layout/gear1#1"/>
    <dgm:cxn modelId="{8B4EADE1-7723-490E-9D5D-B63AD835F65B}" type="presOf" srcId="{7E8B1F82-EF80-457C-BED7-75A20D544121}" destId="{FD5126D6-DA6F-4292-A1CD-B9B71E940B47}" srcOrd="1" destOrd="0" presId="urn:microsoft.com/office/officeart/2005/8/layout/gear1#1"/>
    <dgm:cxn modelId="{DAEC10F2-6BE6-4FD0-9756-D18A62AE8863}" type="presOf" srcId="{A5CBED62-2D3A-4840-A346-4A151325BF8F}" destId="{47C1C2C8-E8F0-4BEF-B213-33A25D32490E}" srcOrd="2" destOrd="0" presId="urn:microsoft.com/office/officeart/2005/8/layout/gear1#1"/>
    <dgm:cxn modelId="{59B25AF8-2C7D-4C81-AFF1-14E7DE53AAF9}" srcId="{152C524E-E378-4452-BF0A-A0A3866BC767}" destId="{A5CBED62-2D3A-4840-A346-4A151325BF8F}" srcOrd="2" destOrd="0" parTransId="{52B71577-2B98-4615-891F-0252EEC0143E}" sibTransId="{D3332EEB-0DA7-4D05-A841-61257CD17616}"/>
    <dgm:cxn modelId="{DA845D99-4F7E-4FF5-9640-84A91F633435}" type="presParOf" srcId="{0AC678EE-BF41-43CC-9251-D1217E80E25E}" destId="{AADEDC73-ACB3-45A3-973A-ABF8505B3A7B}" srcOrd="0" destOrd="0" presId="urn:microsoft.com/office/officeart/2005/8/layout/gear1#1"/>
    <dgm:cxn modelId="{52CEA466-DE36-4DB2-987C-33A47DE8B034}" type="presParOf" srcId="{0AC678EE-BF41-43CC-9251-D1217E80E25E}" destId="{FD5126D6-DA6F-4292-A1CD-B9B71E940B47}" srcOrd="1" destOrd="0" presId="urn:microsoft.com/office/officeart/2005/8/layout/gear1#1"/>
    <dgm:cxn modelId="{D237FDB5-96D1-44E0-8280-E63C3001AC72}" type="presParOf" srcId="{0AC678EE-BF41-43CC-9251-D1217E80E25E}" destId="{38377115-3CED-4DD3-BBC1-2D3BAEE3F400}" srcOrd="2" destOrd="0" presId="urn:microsoft.com/office/officeart/2005/8/layout/gear1#1"/>
    <dgm:cxn modelId="{977C9A6E-C0E4-4BF8-854B-E6F21511E463}" type="presParOf" srcId="{0AC678EE-BF41-43CC-9251-D1217E80E25E}" destId="{F496F5E5-47DD-4BF1-BD06-1907B05D2EC1}" srcOrd="3" destOrd="0" presId="urn:microsoft.com/office/officeart/2005/8/layout/gear1#1"/>
    <dgm:cxn modelId="{314E677F-79B1-48BA-A383-889275B1893B}" type="presParOf" srcId="{0AC678EE-BF41-43CC-9251-D1217E80E25E}" destId="{4B2CC2E8-6009-4937-9137-ADD5DC8273ED}" srcOrd="4" destOrd="0" presId="urn:microsoft.com/office/officeart/2005/8/layout/gear1#1"/>
    <dgm:cxn modelId="{3E4AC5BE-A934-4D93-B070-747EAE452B70}" type="presParOf" srcId="{0AC678EE-BF41-43CC-9251-D1217E80E25E}" destId="{CC1B951D-68BA-4CD8-9775-AEFAFF502CFD}" srcOrd="5" destOrd="0" presId="urn:microsoft.com/office/officeart/2005/8/layout/gear1#1"/>
    <dgm:cxn modelId="{21D4F793-CB1B-41D7-A7A7-2EFC2F32634B}" type="presParOf" srcId="{0AC678EE-BF41-43CC-9251-D1217E80E25E}" destId="{76CE85FB-F342-4BD1-9F0F-FFCA043EA794}" srcOrd="6" destOrd="0" presId="urn:microsoft.com/office/officeart/2005/8/layout/gear1#1"/>
    <dgm:cxn modelId="{9D91749E-078E-4814-8EF3-989C0346F3F1}" type="presParOf" srcId="{0AC678EE-BF41-43CC-9251-D1217E80E25E}" destId="{E95A3E6F-3909-46F0-88ED-FD2ABE60E921}" srcOrd="7" destOrd="0" presId="urn:microsoft.com/office/officeart/2005/8/layout/gear1#1"/>
    <dgm:cxn modelId="{D0C5F790-AEBB-4F67-9827-E8C83F6C2117}" type="presParOf" srcId="{0AC678EE-BF41-43CC-9251-D1217E80E25E}" destId="{7B4C9C98-24B9-4C2D-AE2C-7DA6F48E3628}" srcOrd="8" destOrd="0" presId="urn:microsoft.com/office/officeart/2005/8/layout/gear1#1"/>
    <dgm:cxn modelId="{1CF7638D-19E2-496D-8A84-9D153C0978BF}" type="presParOf" srcId="{0AC678EE-BF41-43CC-9251-D1217E80E25E}" destId="{47C1C2C8-E8F0-4BEF-B213-33A25D32490E}" srcOrd="9" destOrd="0" presId="urn:microsoft.com/office/officeart/2005/8/layout/gear1#1"/>
    <dgm:cxn modelId="{4EE91CCD-3A59-4A1D-B31D-5B8225EBFA34}" type="presParOf" srcId="{0AC678EE-BF41-43CC-9251-D1217E80E25E}" destId="{4FAAE36F-7EB2-4031-8CB6-7228D4CF8085}" srcOrd="10" destOrd="0" presId="urn:microsoft.com/office/officeart/2005/8/layout/gear1#1"/>
    <dgm:cxn modelId="{4D75C2E8-DBF6-4E18-94BF-2F6E570B1196}" type="presParOf" srcId="{0AC678EE-BF41-43CC-9251-D1217E80E25E}" destId="{E7D6F9AF-4641-422B-BA8E-29C15AC420EB}" srcOrd="11" destOrd="0" presId="urn:microsoft.com/office/officeart/2005/8/layout/gear1#1"/>
    <dgm:cxn modelId="{CEFA172F-C82F-4484-AAE9-9B542B14C8DB}" type="presParOf" srcId="{0AC678EE-BF41-43CC-9251-D1217E80E25E}" destId="{FC1BADD2-F83B-463D-AD5E-D94B5D6E0055}" srcOrd="12" destOrd="0" presId="urn:microsoft.com/office/officeart/2005/8/layout/gear1#1"/>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ADB5165-29DA-40E4-8CF1-67AA1017F4DF}" type="doc">
      <dgm:prSet loTypeId="urn:microsoft.com/office/officeart/2009/layout/CircleArrowProcess#1" loCatId="process" qsTypeId="urn:microsoft.com/office/officeart/2005/8/quickstyle/simple2#2" qsCatId="simple" csTypeId="urn:microsoft.com/office/officeart/2005/8/colors/accent6_1#2" csCatId="accent1" phldr="0"/>
      <dgm:spPr/>
      <dgm:t>
        <a:bodyPr/>
        <a:lstStyle/>
        <a:p>
          <a:endParaRPr lang="zh-CN" altLang="en-US"/>
        </a:p>
      </dgm:t>
    </dgm:pt>
    <dgm:pt modelId="{1F18B811-B6C4-4E9E-B75F-E68888D2B754}">
      <dgm:prSet phldrT="[文本]" phldr="0" custT="0"/>
      <dgm:spPr/>
      <dgm:t>
        <a:bodyPr vert="horz" wrap="square"/>
        <a:lstStyle/>
        <a:p>
          <a:pPr>
            <a:lnSpc>
              <a:spcPct val="100000"/>
            </a:lnSpc>
            <a:spcBef>
              <a:spcPct val="0"/>
            </a:spcBef>
            <a:spcAft>
              <a:spcPct val="35000"/>
            </a:spcAft>
          </a:pPr>
          <a:r>
            <a:rPr lang="zh-CN" altLang="en-US" b="1">
              <a:solidFill>
                <a:srgbClr val="00B050"/>
              </a:solidFill>
            </a:rPr>
            <a:t>好关系</a:t>
          </a:r>
        </a:p>
      </dgm:t>
    </dgm:pt>
    <dgm:pt modelId="{39F221A0-D930-4524-B286-5041480B8FA5}" type="parTrans" cxnId="{1EA8BD59-9AC8-4F47-843C-76B0B5AFB292}">
      <dgm:prSet/>
      <dgm:spPr/>
      <dgm:t>
        <a:bodyPr/>
        <a:lstStyle/>
        <a:p>
          <a:endParaRPr lang="zh-CN" altLang="en-US"/>
        </a:p>
      </dgm:t>
    </dgm:pt>
    <dgm:pt modelId="{808440FA-46F9-4FB5-9A52-0D4B96A1C329}" type="sibTrans" cxnId="{1EA8BD59-9AC8-4F47-843C-76B0B5AFB292}">
      <dgm:prSet/>
      <dgm:spPr/>
      <dgm:t>
        <a:bodyPr/>
        <a:lstStyle/>
        <a:p>
          <a:endParaRPr lang="zh-CN" altLang="en-US"/>
        </a:p>
      </dgm:t>
    </dgm:pt>
    <dgm:pt modelId="{0EC68BAA-45B4-43C2-A277-337EA6F9C30A}">
      <dgm:prSet phldrT="[文本]" phldr="0" custT="0"/>
      <dgm:spPr/>
      <dgm:t>
        <a:bodyPr vert="horz" wrap="square"/>
        <a:lstStyle/>
        <a:p>
          <a:pPr>
            <a:lnSpc>
              <a:spcPct val="100000"/>
            </a:lnSpc>
            <a:spcBef>
              <a:spcPct val="0"/>
            </a:spcBef>
            <a:spcAft>
              <a:spcPct val="35000"/>
            </a:spcAft>
          </a:pPr>
          <a:r>
            <a:rPr lang="zh-CN" altLang="en-US"/>
            <a:t>带来</a:t>
          </a:r>
        </a:p>
      </dgm:t>
    </dgm:pt>
    <dgm:pt modelId="{74E1C1F9-DBE5-45DE-ABCA-4EAB89E7BD46}" type="parTrans" cxnId="{9DFCD5F9-D260-49EB-A4B2-05807641D1E1}">
      <dgm:prSet/>
      <dgm:spPr/>
      <dgm:t>
        <a:bodyPr/>
        <a:lstStyle/>
        <a:p>
          <a:endParaRPr lang="zh-CN" altLang="en-US"/>
        </a:p>
      </dgm:t>
    </dgm:pt>
    <dgm:pt modelId="{B14E47DD-7335-43B1-AA39-9A37DC959B2D}" type="sibTrans" cxnId="{9DFCD5F9-D260-49EB-A4B2-05807641D1E1}">
      <dgm:prSet/>
      <dgm:spPr/>
      <dgm:t>
        <a:bodyPr/>
        <a:lstStyle/>
        <a:p>
          <a:endParaRPr lang="zh-CN" altLang="en-US"/>
        </a:p>
      </dgm:t>
    </dgm:pt>
    <dgm:pt modelId="{9191245A-08B2-492B-8F4C-F0BB23674A76}">
      <dgm:prSet phldrT="[文本]" phldr="0" custT="1"/>
      <dgm:spPr/>
      <dgm:t>
        <a:bodyPr vert="horz" wrap="square"/>
        <a:lstStyle/>
        <a:p>
          <a:pPr>
            <a:lnSpc>
              <a:spcPct val="100000"/>
            </a:lnSpc>
            <a:spcBef>
              <a:spcPct val="0"/>
            </a:spcBef>
            <a:spcAft>
              <a:spcPct val="35000"/>
            </a:spcAft>
          </a:pPr>
          <a:r>
            <a:rPr lang="zh-CN" altLang="en-US" sz="1800" b="1">
              <a:solidFill>
                <a:srgbClr val="FF0000"/>
              </a:solidFill>
            </a:rPr>
            <a:t>好交易</a:t>
          </a:r>
        </a:p>
      </dgm:t>
    </dgm:pt>
    <dgm:pt modelId="{88B912E5-FDBE-47AD-B6CC-5D82B19F2810}" type="parTrans" cxnId="{BF6EB1FF-B176-4D17-B36F-066190A21FF5}">
      <dgm:prSet/>
      <dgm:spPr/>
      <dgm:t>
        <a:bodyPr/>
        <a:lstStyle/>
        <a:p>
          <a:endParaRPr lang="zh-CN" altLang="en-US"/>
        </a:p>
      </dgm:t>
    </dgm:pt>
    <dgm:pt modelId="{BDF1CE3D-63BD-4B26-AEBD-1516CE58D66C}" type="sibTrans" cxnId="{BF6EB1FF-B176-4D17-B36F-066190A21FF5}">
      <dgm:prSet/>
      <dgm:spPr/>
      <dgm:t>
        <a:bodyPr/>
        <a:lstStyle/>
        <a:p>
          <a:endParaRPr lang="zh-CN" altLang="en-US"/>
        </a:p>
      </dgm:t>
    </dgm:pt>
    <dgm:pt modelId="{FC7D71FE-C5B8-49A0-8DAE-85BE5AE974BC}" type="pres">
      <dgm:prSet presAssocID="{3ADB5165-29DA-40E4-8CF1-67AA1017F4DF}" presName="Name0" presStyleCnt="0">
        <dgm:presLayoutVars>
          <dgm:chMax val="7"/>
          <dgm:chPref val="7"/>
          <dgm:dir/>
          <dgm:animLvl val="lvl"/>
        </dgm:presLayoutVars>
      </dgm:prSet>
      <dgm:spPr/>
    </dgm:pt>
    <dgm:pt modelId="{AECC728B-0484-4C16-8415-E924988BF362}" type="pres">
      <dgm:prSet presAssocID="{1F18B811-B6C4-4E9E-B75F-E68888D2B754}" presName="Accent1" presStyleCnt="0"/>
      <dgm:spPr/>
    </dgm:pt>
    <dgm:pt modelId="{2B58B044-31E5-4900-BEF2-0561C35E9287}" type="pres">
      <dgm:prSet presAssocID="{1F18B811-B6C4-4E9E-B75F-E68888D2B754}" presName="Accent" presStyleLbl="node1" presStyleIdx="0" presStyleCnt="3"/>
      <dgm:spPr/>
    </dgm:pt>
    <dgm:pt modelId="{868A1768-D971-44A0-9296-883AA6C351ED}" type="pres">
      <dgm:prSet presAssocID="{1F18B811-B6C4-4E9E-B75F-E68888D2B754}" presName="Parent1" presStyleLbl="revTx" presStyleIdx="0" presStyleCnt="3">
        <dgm:presLayoutVars>
          <dgm:chMax val="1"/>
          <dgm:chPref val="1"/>
          <dgm:bulletEnabled val="1"/>
        </dgm:presLayoutVars>
      </dgm:prSet>
      <dgm:spPr/>
    </dgm:pt>
    <dgm:pt modelId="{2C8DF182-23DB-4A36-BE33-8CDFC15EB7DF}" type="pres">
      <dgm:prSet presAssocID="{0EC68BAA-45B4-43C2-A277-337EA6F9C30A}" presName="Accent2" presStyleCnt="0"/>
      <dgm:spPr/>
    </dgm:pt>
    <dgm:pt modelId="{82F5C82C-3C8C-44AC-B495-DCAFE372B3B8}" type="pres">
      <dgm:prSet presAssocID="{0EC68BAA-45B4-43C2-A277-337EA6F9C30A}" presName="Accent" presStyleLbl="node1" presStyleIdx="1" presStyleCnt="3"/>
      <dgm:spPr/>
    </dgm:pt>
    <dgm:pt modelId="{A51B79B2-94EA-48E8-9F5B-CCC2F37FE992}" type="pres">
      <dgm:prSet presAssocID="{0EC68BAA-45B4-43C2-A277-337EA6F9C30A}" presName="Parent2" presStyleLbl="revTx" presStyleIdx="1" presStyleCnt="3">
        <dgm:presLayoutVars>
          <dgm:chMax val="1"/>
          <dgm:chPref val="1"/>
          <dgm:bulletEnabled val="1"/>
        </dgm:presLayoutVars>
      </dgm:prSet>
      <dgm:spPr/>
    </dgm:pt>
    <dgm:pt modelId="{C863CCF9-412A-484D-B839-E1C116F89683}" type="pres">
      <dgm:prSet presAssocID="{9191245A-08B2-492B-8F4C-F0BB23674A76}" presName="Accent3" presStyleCnt="0"/>
      <dgm:spPr/>
    </dgm:pt>
    <dgm:pt modelId="{D8B093BC-2378-41D5-BB68-CF2D7261907B}" type="pres">
      <dgm:prSet presAssocID="{9191245A-08B2-492B-8F4C-F0BB23674A76}" presName="Accent" presStyleLbl="node1" presStyleIdx="2" presStyleCnt="3"/>
      <dgm:spPr/>
    </dgm:pt>
    <dgm:pt modelId="{69052E6C-D2A5-4989-93EA-93D0C254E4EB}" type="pres">
      <dgm:prSet presAssocID="{9191245A-08B2-492B-8F4C-F0BB23674A76}" presName="Parent3" presStyleLbl="revTx" presStyleIdx="2" presStyleCnt="3">
        <dgm:presLayoutVars>
          <dgm:chMax val="1"/>
          <dgm:chPref val="1"/>
          <dgm:bulletEnabled val="1"/>
        </dgm:presLayoutVars>
      </dgm:prSet>
      <dgm:spPr/>
    </dgm:pt>
  </dgm:ptLst>
  <dgm:cxnLst>
    <dgm:cxn modelId="{74CB212B-5A7D-4472-8779-B3CB454BD623}" type="presOf" srcId="{9191245A-08B2-492B-8F4C-F0BB23674A76}" destId="{69052E6C-D2A5-4989-93EA-93D0C254E4EB}" srcOrd="0" destOrd="0" presId="urn:microsoft.com/office/officeart/2009/layout/CircleArrowProcess#1"/>
    <dgm:cxn modelId="{1EA8BD59-9AC8-4F47-843C-76B0B5AFB292}" srcId="{3ADB5165-29DA-40E4-8CF1-67AA1017F4DF}" destId="{1F18B811-B6C4-4E9E-B75F-E68888D2B754}" srcOrd="0" destOrd="0" parTransId="{39F221A0-D930-4524-B286-5041480B8FA5}" sibTransId="{808440FA-46F9-4FB5-9A52-0D4B96A1C329}"/>
    <dgm:cxn modelId="{8E977488-6E48-4BB8-8791-F02CE763E36A}" type="presOf" srcId="{3ADB5165-29DA-40E4-8CF1-67AA1017F4DF}" destId="{FC7D71FE-C5B8-49A0-8DAE-85BE5AE974BC}" srcOrd="0" destOrd="0" presId="urn:microsoft.com/office/officeart/2009/layout/CircleArrowProcess#1"/>
    <dgm:cxn modelId="{0F822C9C-3A77-476A-94D6-FD12A9FEBFE4}" type="presOf" srcId="{0EC68BAA-45B4-43C2-A277-337EA6F9C30A}" destId="{A51B79B2-94EA-48E8-9F5B-CCC2F37FE992}" srcOrd="0" destOrd="0" presId="urn:microsoft.com/office/officeart/2009/layout/CircleArrowProcess#1"/>
    <dgm:cxn modelId="{5EEBCBE4-FB4E-4FDE-84BA-A65609C5FCE1}" type="presOf" srcId="{1F18B811-B6C4-4E9E-B75F-E68888D2B754}" destId="{868A1768-D971-44A0-9296-883AA6C351ED}" srcOrd="0" destOrd="0" presId="urn:microsoft.com/office/officeart/2009/layout/CircleArrowProcess#1"/>
    <dgm:cxn modelId="{9DFCD5F9-D260-49EB-A4B2-05807641D1E1}" srcId="{3ADB5165-29DA-40E4-8CF1-67AA1017F4DF}" destId="{0EC68BAA-45B4-43C2-A277-337EA6F9C30A}" srcOrd="1" destOrd="0" parTransId="{74E1C1F9-DBE5-45DE-ABCA-4EAB89E7BD46}" sibTransId="{B14E47DD-7335-43B1-AA39-9A37DC959B2D}"/>
    <dgm:cxn modelId="{BF6EB1FF-B176-4D17-B36F-066190A21FF5}" srcId="{3ADB5165-29DA-40E4-8CF1-67AA1017F4DF}" destId="{9191245A-08B2-492B-8F4C-F0BB23674A76}" srcOrd="2" destOrd="0" parTransId="{88B912E5-FDBE-47AD-B6CC-5D82B19F2810}" sibTransId="{BDF1CE3D-63BD-4B26-AEBD-1516CE58D66C}"/>
    <dgm:cxn modelId="{EC0CD60B-4C8F-4369-BC1E-71FB4EDADAB9}" type="presParOf" srcId="{FC7D71FE-C5B8-49A0-8DAE-85BE5AE974BC}" destId="{AECC728B-0484-4C16-8415-E924988BF362}" srcOrd="0" destOrd="0" presId="urn:microsoft.com/office/officeart/2009/layout/CircleArrowProcess#1"/>
    <dgm:cxn modelId="{D8BC955A-7693-4BBB-96D7-897C5A062227}" type="presParOf" srcId="{AECC728B-0484-4C16-8415-E924988BF362}" destId="{2B58B044-31E5-4900-BEF2-0561C35E9287}" srcOrd="0" destOrd="0" presId="urn:microsoft.com/office/officeart/2009/layout/CircleArrowProcess#1"/>
    <dgm:cxn modelId="{B974368F-48DF-48E8-964C-16922074918A}" type="presParOf" srcId="{FC7D71FE-C5B8-49A0-8DAE-85BE5AE974BC}" destId="{868A1768-D971-44A0-9296-883AA6C351ED}" srcOrd="1" destOrd="0" presId="urn:microsoft.com/office/officeart/2009/layout/CircleArrowProcess#1"/>
    <dgm:cxn modelId="{45DC8AA0-83B0-4395-8323-600B1924A5A1}" type="presParOf" srcId="{FC7D71FE-C5B8-49A0-8DAE-85BE5AE974BC}" destId="{2C8DF182-23DB-4A36-BE33-8CDFC15EB7DF}" srcOrd="2" destOrd="0" presId="urn:microsoft.com/office/officeart/2009/layout/CircleArrowProcess#1"/>
    <dgm:cxn modelId="{9B698F7E-E877-4B95-86E2-E03800DEA788}" type="presParOf" srcId="{2C8DF182-23DB-4A36-BE33-8CDFC15EB7DF}" destId="{82F5C82C-3C8C-44AC-B495-DCAFE372B3B8}" srcOrd="0" destOrd="0" presId="urn:microsoft.com/office/officeart/2009/layout/CircleArrowProcess#1"/>
    <dgm:cxn modelId="{F59A5350-2FF5-49CB-8F46-D6EA4ED3FAFB}" type="presParOf" srcId="{FC7D71FE-C5B8-49A0-8DAE-85BE5AE974BC}" destId="{A51B79B2-94EA-48E8-9F5B-CCC2F37FE992}" srcOrd="3" destOrd="0" presId="urn:microsoft.com/office/officeart/2009/layout/CircleArrowProcess#1"/>
    <dgm:cxn modelId="{1E69A7CD-C7D3-4D80-89EB-D528BCD87D35}" type="presParOf" srcId="{FC7D71FE-C5B8-49A0-8DAE-85BE5AE974BC}" destId="{C863CCF9-412A-484D-B839-E1C116F89683}" srcOrd="4" destOrd="0" presId="urn:microsoft.com/office/officeart/2009/layout/CircleArrowProcess#1"/>
    <dgm:cxn modelId="{A66097FA-6554-458D-911B-BE1575E558EE}" type="presParOf" srcId="{C863CCF9-412A-484D-B839-E1C116F89683}" destId="{D8B093BC-2378-41D5-BB68-CF2D7261907B}" srcOrd="0" destOrd="0" presId="urn:microsoft.com/office/officeart/2009/layout/CircleArrowProcess#1"/>
    <dgm:cxn modelId="{76238921-4488-4671-B638-C7E5153B0F91}" type="presParOf" srcId="{FC7D71FE-C5B8-49A0-8DAE-85BE5AE974BC}" destId="{69052E6C-D2A5-4989-93EA-93D0C254E4EB}" srcOrd="5" destOrd="0" presId="urn:microsoft.com/office/officeart/2009/layout/CircleArrow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234492-7236-443B-9670-CBB4CB129025}">
      <dsp:nvSpPr>
        <dsp:cNvPr id="0" name=""/>
        <dsp:cNvSpPr/>
      </dsp:nvSpPr>
      <dsp:spPr>
        <a:xfrm>
          <a:off x="1742738" y="0"/>
          <a:ext cx="387275" cy="479073"/>
        </a:xfrm>
        <a:prstGeom prst="trapezoid">
          <a:avLst>
            <a:gd name="adj" fmla="val 50000"/>
          </a:avLst>
        </a:prstGeom>
        <a:solidFill>
          <a:srgbClr val="00B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168910">
            <a:lnSpc>
              <a:spcPct val="90000"/>
            </a:lnSpc>
            <a:spcBef>
              <a:spcPct val="0"/>
            </a:spcBef>
            <a:spcAft>
              <a:spcPct val="35000"/>
            </a:spcAft>
            <a:buNone/>
          </a:pPr>
          <a:r>
            <a:rPr lang="en-US" altLang="zh-CN" sz="38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L10</a:t>
          </a:r>
          <a:endParaRPr lang="zh-CN" altLang="en-US" sz="38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871830" y="159691"/>
        <a:ext cx="129091" cy="319382"/>
      </dsp:txXfrm>
    </dsp:sp>
    <dsp:sp modelId="{EB356823-4AE8-4480-8129-E51860D19CBC}">
      <dsp:nvSpPr>
        <dsp:cNvPr id="0" name=""/>
        <dsp:cNvSpPr/>
      </dsp:nvSpPr>
      <dsp:spPr>
        <a:xfrm>
          <a:off x="1549100" y="479073"/>
          <a:ext cx="774550" cy="479073"/>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altLang="zh-CN" sz="8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L9</a:t>
          </a:r>
          <a:endParaRPr lang="zh-CN" altLang="en-US" sz="8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782656" y="572335"/>
        <a:ext cx="307439" cy="385811"/>
      </dsp:txXfrm>
    </dsp:sp>
    <dsp:sp modelId="{4A260B85-FFAC-489A-959D-2CFB2E3BE5CC}">
      <dsp:nvSpPr>
        <dsp:cNvPr id="0" name=""/>
        <dsp:cNvSpPr/>
      </dsp:nvSpPr>
      <dsp:spPr>
        <a:xfrm>
          <a:off x="1355463" y="958147"/>
          <a:ext cx="1161825" cy="479073"/>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L8</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656791" y="1020322"/>
        <a:ext cx="559168" cy="416898"/>
      </dsp:txXfrm>
    </dsp:sp>
    <dsp:sp modelId="{72E13476-FC23-41C7-8220-C68F764BC430}">
      <dsp:nvSpPr>
        <dsp:cNvPr id="0" name=""/>
        <dsp:cNvSpPr/>
      </dsp:nvSpPr>
      <dsp:spPr>
        <a:xfrm>
          <a:off x="1161825" y="1437221"/>
          <a:ext cx="1549100" cy="479073"/>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L7</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530927" y="1483852"/>
        <a:ext cx="810897" cy="432442"/>
      </dsp:txXfrm>
    </dsp:sp>
    <dsp:sp modelId="{9AD53E49-1733-4C51-9E93-65FF79C72F2A}">
      <dsp:nvSpPr>
        <dsp:cNvPr id="0" name=""/>
        <dsp:cNvSpPr/>
      </dsp:nvSpPr>
      <dsp:spPr>
        <a:xfrm>
          <a:off x="968188" y="1916295"/>
          <a:ext cx="1936376" cy="479073"/>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L6</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405062" y="1953600"/>
        <a:ext cx="1062626" cy="441768"/>
      </dsp:txXfrm>
    </dsp:sp>
    <dsp:sp modelId="{04F6F502-096A-45E3-9814-D28F71D8C67B}">
      <dsp:nvSpPr>
        <dsp:cNvPr id="0" name=""/>
        <dsp:cNvSpPr/>
      </dsp:nvSpPr>
      <dsp:spPr>
        <a:xfrm>
          <a:off x="774550" y="2395369"/>
          <a:ext cx="2323651" cy="479073"/>
        </a:xfrm>
        <a:prstGeom prst="trapezoid">
          <a:avLst>
            <a:gd name="adj" fmla="val 40419"/>
          </a:avLst>
        </a:prstGeom>
        <a:solidFill>
          <a:srgbClr val="00B0F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L5</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181189" y="2395369"/>
        <a:ext cx="1510373" cy="479073"/>
      </dsp:txXfrm>
    </dsp:sp>
    <dsp:sp modelId="{BCAEF9FB-B9C5-469C-9B92-A74E8E519D69}">
      <dsp:nvSpPr>
        <dsp:cNvPr id="0" name=""/>
        <dsp:cNvSpPr/>
      </dsp:nvSpPr>
      <dsp:spPr>
        <a:xfrm>
          <a:off x="580912" y="2874443"/>
          <a:ext cx="2710926" cy="479073"/>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L4</a:t>
          </a:r>
        </a:p>
      </dsp:txBody>
      <dsp:txXfrm>
        <a:off x="1153333" y="2901089"/>
        <a:ext cx="1566084" cy="452427"/>
      </dsp:txXfrm>
    </dsp:sp>
    <dsp:sp modelId="{28AF4243-234F-42A2-9296-66F3F1CA33D9}">
      <dsp:nvSpPr>
        <dsp:cNvPr id="0" name=""/>
        <dsp:cNvSpPr/>
      </dsp:nvSpPr>
      <dsp:spPr>
        <a:xfrm>
          <a:off x="387275" y="3353517"/>
          <a:ext cx="3098201" cy="479073"/>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L3</a:t>
          </a:r>
        </a:p>
      </dsp:txBody>
      <dsp:txXfrm>
        <a:off x="1027469" y="3376832"/>
        <a:ext cx="1817813" cy="455758"/>
      </dsp:txXfrm>
    </dsp:sp>
    <dsp:sp modelId="{6E5F9C15-944E-40B5-87E1-FBD0663466F9}">
      <dsp:nvSpPr>
        <dsp:cNvPr id="0" name=""/>
        <dsp:cNvSpPr/>
      </dsp:nvSpPr>
      <dsp:spPr>
        <a:xfrm>
          <a:off x="193637" y="3832591"/>
          <a:ext cx="3485476" cy="479073"/>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L2</a:t>
          </a:r>
        </a:p>
      </dsp:txBody>
      <dsp:txXfrm>
        <a:off x="901605" y="3853316"/>
        <a:ext cx="2069541" cy="458348"/>
      </dsp:txXfrm>
    </dsp:sp>
    <dsp:sp modelId="{54244BDD-84F5-43F9-A1ED-C6DE4EDDEDB8}">
      <dsp:nvSpPr>
        <dsp:cNvPr id="0" name=""/>
        <dsp:cNvSpPr/>
      </dsp:nvSpPr>
      <dsp:spPr>
        <a:xfrm>
          <a:off x="0" y="4311665"/>
          <a:ext cx="3872752" cy="479073"/>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a:t>
          </a:r>
        </a:p>
      </dsp:txBody>
      <dsp:txXfrm>
        <a:off x="775740" y="4330317"/>
        <a:ext cx="2321270" cy="4604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234492-7236-443B-9670-CBB4CB129025}">
      <dsp:nvSpPr>
        <dsp:cNvPr id="0" name=""/>
        <dsp:cNvSpPr/>
      </dsp:nvSpPr>
      <dsp:spPr>
        <a:xfrm>
          <a:off x="1185672" y="0"/>
          <a:ext cx="263482" cy="437303"/>
        </a:xfrm>
        <a:prstGeom prst="trapezoid">
          <a:avLst>
            <a:gd name="adj" fmla="val 50000"/>
          </a:avLst>
        </a:prstGeom>
        <a:solidFill>
          <a:srgbClr val="00B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168910">
            <a:lnSpc>
              <a:spcPct val="90000"/>
            </a:lnSpc>
            <a:spcBef>
              <a:spcPct val="0"/>
            </a:spcBef>
            <a:spcAft>
              <a:spcPct val="35000"/>
            </a:spcAft>
            <a:buNone/>
          </a:pPr>
          <a:r>
            <a:rPr lang="en-US" altLang="zh-CN" sz="38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L10</a:t>
          </a:r>
          <a:endParaRPr lang="zh-CN" altLang="en-US" sz="38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273499" y="145768"/>
        <a:ext cx="87828" cy="291535"/>
      </dsp:txXfrm>
    </dsp:sp>
    <dsp:sp modelId="{EB356823-4AE8-4480-8129-E51860D19CBC}">
      <dsp:nvSpPr>
        <dsp:cNvPr id="0" name=""/>
        <dsp:cNvSpPr/>
      </dsp:nvSpPr>
      <dsp:spPr>
        <a:xfrm>
          <a:off x="1053930" y="437303"/>
          <a:ext cx="526965" cy="437303"/>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altLang="zh-CN" sz="8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L9</a:t>
          </a:r>
          <a:endParaRPr lang="zh-CN" altLang="en-US" sz="8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216223" y="526766"/>
        <a:ext cx="202379" cy="347840"/>
      </dsp:txXfrm>
    </dsp:sp>
    <dsp:sp modelId="{4A260B85-FFAC-489A-959D-2CFB2E3BE5CC}">
      <dsp:nvSpPr>
        <dsp:cNvPr id="0" name=""/>
        <dsp:cNvSpPr/>
      </dsp:nvSpPr>
      <dsp:spPr>
        <a:xfrm>
          <a:off x="922189" y="874606"/>
          <a:ext cx="790448" cy="437303"/>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L8</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149980" y="950751"/>
        <a:ext cx="334865" cy="361158"/>
      </dsp:txXfrm>
    </dsp:sp>
    <dsp:sp modelId="{72E13476-FC23-41C7-8220-C68F764BC430}">
      <dsp:nvSpPr>
        <dsp:cNvPr id="0" name=""/>
        <dsp:cNvSpPr/>
      </dsp:nvSpPr>
      <dsp:spPr>
        <a:xfrm>
          <a:off x="790448" y="1311909"/>
          <a:ext cx="1053930" cy="437303"/>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L7</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064348" y="1369018"/>
        <a:ext cx="506129" cy="380194"/>
      </dsp:txXfrm>
    </dsp:sp>
    <dsp:sp modelId="{9AD53E49-1733-4C51-9E93-65FF79C72F2A}">
      <dsp:nvSpPr>
        <dsp:cNvPr id="0" name=""/>
        <dsp:cNvSpPr/>
      </dsp:nvSpPr>
      <dsp:spPr>
        <a:xfrm>
          <a:off x="658706" y="1749213"/>
          <a:ext cx="1317413" cy="437303"/>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L6</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978717" y="1794900"/>
        <a:ext cx="677392" cy="391616"/>
      </dsp:txXfrm>
    </dsp:sp>
    <dsp:sp modelId="{04F6F502-096A-45E3-9814-D28F71D8C67B}">
      <dsp:nvSpPr>
        <dsp:cNvPr id="0" name=""/>
        <dsp:cNvSpPr/>
      </dsp:nvSpPr>
      <dsp:spPr>
        <a:xfrm>
          <a:off x="526965" y="2186516"/>
          <a:ext cx="1580896" cy="437303"/>
        </a:xfrm>
        <a:prstGeom prst="trapezoid">
          <a:avLst>
            <a:gd name="adj" fmla="val 30125"/>
          </a:avLst>
        </a:prstGeom>
        <a:solidFill>
          <a:srgbClr val="00B0F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L5</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803622" y="2186516"/>
        <a:ext cx="1027582" cy="437303"/>
      </dsp:txXfrm>
    </dsp:sp>
    <dsp:sp modelId="{BCAEF9FB-B9C5-469C-9B92-A74E8E519D69}">
      <dsp:nvSpPr>
        <dsp:cNvPr id="0" name=""/>
        <dsp:cNvSpPr/>
      </dsp:nvSpPr>
      <dsp:spPr>
        <a:xfrm>
          <a:off x="395224" y="2623819"/>
          <a:ext cx="1844378" cy="437303"/>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L4</a:t>
          </a:r>
        </a:p>
      </dsp:txBody>
      <dsp:txXfrm>
        <a:off x="807453" y="2656453"/>
        <a:ext cx="1019920" cy="404669"/>
      </dsp:txXfrm>
    </dsp:sp>
    <dsp:sp modelId="{28AF4243-234F-42A2-9296-66F3F1CA33D9}">
      <dsp:nvSpPr>
        <dsp:cNvPr id="0" name=""/>
        <dsp:cNvSpPr/>
      </dsp:nvSpPr>
      <dsp:spPr>
        <a:xfrm>
          <a:off x="263482" y="3061123"/>
          <a:ext cx="2107861" cy="437303"/>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L3</a:t>
          </a:r>
        </a:p>
      </dsp:txBody>
      <dsp:txXfrm>
        <a:off x="721821" y="3089677"/>
        <a:ext cx="1191184" cy="408749"/>
      </dsp:txXfrm>
    </dsp:sp>
    <dsp:sp modelId="{6E5F9C15-944E-40B5-87E1-FBD0663466F9}">
      <dsp:nvSpPr>
        <dsp:cNvPr id="0" name=""/>
        <dsp:cNvSpPr/>
      </dsp:nvSpPr>
      <dsp:spPr>
        <a:xfrm>
          <a:off x="131741" y="3498426"/>
          <a:ext cx="2371344" cy="437303"/>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L2</a:t>
          </a:r>
        </a:p>
      </dsp:txBody>
      <dsp:txXfrm>
        <a:off x="636189" y="3523808"/>
        <a:ext cx="1362447" cy="411921"/>
      </dsp:txXfrm>
    </dsp:sp>
    <dsp:sp modelId="{54244BDD-84F5-43F9-A1ED-C6DE4EDDEDB8}">
      <dsp:nvSpPr>
        <dsp:cNvPr id="0" name=""/>
        <dsp:cNvSpPr/>
      </dsp:nvSpPr>
      <dsp:spPr>
        <a:xfrm>
          <a:off x="0" y="3935729"/>
          <a:ext cx="2634827" cy="437303"/>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a:t>
          </a:r>
        </a:p>
      </dsp:txBody>
      <dsp:txXfrm>
        <a:off x="550557" y="3958573"/>
        <a:ext cx="1533711" cy="41445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234492-7236-443B-9670-CBB4CB129025}">
      <dsp:nvSpPr>
        <dsp:cNvPr id="0" name=""/>
        <dsp:cNvSpPr/>
      </dsp:nvSpPr>
      <dsp:spPr>
        <a:xfrm>
          <a:off x="1147953" y="0"/>
          <a:ext cx="255100" cy="434509"/>
        </a:xfrm>
        <a:prstGeom prst="trapezoid">
          <a:avLst>
            <a:gd name="adj" fmla="val 50000"/>
          </a:avLst>
        </a:prstGeom>
        <a:solidFill>
          <a:srgbClr val="00B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168910">
            <a:lnSpc>
              <a:spcPct val="90000"/>
            </a:lnSpc>
            <a:spcBef>
              <a:spcPct val="0"/>
            </a:spcBef>
            <a:spcAft>
              <a:spcPct val="35000"/>
            </a:spcAft>
            <a:buNone/>
          </a:pPr>
          <a:r>
            <a:rPr lang="en-US" altLang="zh-CN" sz="38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L10</a:t>
          </a:r>
          <a:endParaRPr lang="zh-CN" altLang="en-US" sz="38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232986" y="144836"/>
        <a:ext cx="85034" cy="289673"/>
      </dsp:txXfrm>
    </dsp:sp>
    <dsp:sp modelId="{EB356823-4AE8-4480-8129-E51860D19CBC}">
      <dsp:nvSpPr>
        <dsp:cNvPr id="0" name=""/>
        <dsp:cNvSpPr/>
      </dsp:nvSpPr>
      <dsp:spPr>
        <a:xfrm>
          <a:off x="1020402" y="434509"/>
          <a:ext cx="510201" cy="434509"/>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altLang="zh-CN" sz="8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L9</a:t>
          </a:r>
          <a:endParaRPr lang="zh-CN" altLang="en-US" sz="8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177533" y="523401"/>
        <a:ext cx="195940" cy="345617"/>
      </dsp:txXfrm>
    </dsp:sp>
    <dsp:sp modelId="{4A260B85-FFAC-489A-959D-2CFB2E3BE5CC}">
      <dsp:nvSpPr>
        <dsp:cNvPr id="0" name=""/>
        <dsp:cNvSpPr/>
      </dsp:nvSpPr>
      <dsp:spPr>
        <a:xfrm>
          <a:off x="892852" y="869018"/>
          <a:ext cx="765302" cy="434509"/>
        </a:xfrm>
        <a:prstGeom prst="trapezoid">
          <a:avLst>
            <a:gd name="adj" fmla="val 30687"/>
          </a:avLst>
        </a:prstGeom>
        <a:solidFill>
          <a:srgbClr val="00B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L8</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115672" y="946663"/>
        <a:ext cx="319662" cy="356864"/>
      </dsp:txXfrm>
    </dsp:sp>
    <dsp:sp modelId="{72E13476-FC23-41C7-8220-C68F764BC430}">
      <dsp:nvSpPr>
        <dsp:cNvPr id="0" name=""/>
        <dsp:cNvSpPr/>
      </dsp:nvSpPr>
      <dsp:spPr>
        <a:xfrm>
          <a:off x="765302" y="1303527"/>
          <a:ext cx="1020402" cy="434509"/>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L7</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1032764" y="1361761"/>
        <a:ext cx="485477" cy="376275"/>
      </dsp:txXfrm>
    </dsp:sp>
    <dsp:sp modelId="{9AD53E49-1733-4C51-9E93-65FF79C72F2A}">
      <dsp:nvSpPr>
        <dsp:cNvPr id="0" name=""/>
        <dsp:cNvSpPr/>
      </dsp:nvSpPr>
      <dsp:spPr>
        <a:xfrm>
          <a:off x="637751" y="1738037"/>
          <a:ext cx="1275503" cy="434509"/>
        </a:xfrm>
        <a:prstGeom prst="trapezoid">
          <a:avLst>
            <a:gd name="adj" fmla="val 30687"/>
          </a:avLst>
        </a:prstGeom>
        <a:solidFill>
          <a:srgbClr val="00B0F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L6</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949856" y="1784624"/>
        <a:ext cx="651293" cy="387922"/>
      </dsp:txXfrm>
    </dsp:sp>
    <dsp:sp modelId="{04F6F502-096A-45E3-9814-D28F71D8C67B}">
      <dsp:nvSpPr>
        <dsp:cNvPr id="0" name=""/>
        <dsp:cNvSpPr/>
      </dsp:nvSpPr>
      <dsp:spPr>
        <a:xfrm>
          <a:off x="510201" y="2172546"/>
          <a:ext cx="1530604" cy="434509"/>
        </a:xfrm>
        <a:prstGeom prst="trapezoid">
          <a:avLst>
            <a:gd name="adj" fmla="val 29355"/>
          </a:avLst>
        </a:prstGeom>
        <a:solidFill>
          <a:srgbClr val="00B0F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L5</a:t>
          </a:r>
          <a:endParaRPr lang="zh-CN" altLang="en-US"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endParaRPr>
        </a:p>
      </dsp:txBody>
      <dsp:txXfrm>
        <a:off x="778057" y="2172546"/>
        <a:ext cx="994892" cy="434509"/>
      </dsp:txXfrm>
    </dsp:sp>
    <dsp:sp modelId="{BCAEF9FB-B9C5-469C-9B92-A74E8E519D69}">
      <dsp:nvSpPr>
        <dsp:cNvPr id="0" name=""/>
        <dsp:cNvSpPr/>
      </dsp:nvSpPr>
      <dsp:spPr>
        <a:xfrm>
          <a:off x="382651" y="2607055"/>
          <a:ext cx="1785704" cy="434509"/>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L4</a:t>
          </a:r>
        </a:p>
      </dsp:txBody>
      <dsp:txXfrm>
        <a:off x="784041" y="2640332"/>
        <a:ext cx="982924" cy="401232"/>
      </dsp:txXfrm>
    </dsp:sp>
    <dsp:sp modelId="{28AF4243-234F-42A2-9296-66F3F1CA33D9}">
      <dsp:nvSpPr>
        <dsp:cNvPr id="0" name=""/>
        <dsp:cNvSpPr/>
      </dsp:nvSpPr>
      <dsp:spPr>
        <a:xfrm>
          <a:off x="255100" y="3041565"/>
          <a:ext cx="2040805" cy="434509"/>
        </a:xfrm>
        <a:prstGeom prst="trapezoid">
          <a:avLst>
            <a:gd name="adj" fmla="val 30687"/>
          </a:avLst>
        </a:prstGeom>
        <a:solidFill>
          <a:srgbClr val="0070C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L3</a:t>
          </a:r>
        </a:p>
      </dsp:txBody>
      <dsp:txXfrm>
        <a:off x="701133" y="3070682"/>
        <a:ext cx="1148739" cy="405392"/>
      </dsp:txXfrm>
    </dsp:sp>
    <dsp:sp modelId="{6E5F9C15-944E-40B5-87E1-FBD0663466F9}">
      <dsp:nvSpPr>
        <dsp:cNvPr id="0" name=""/>
        <dsp:cNvSpPr/>
      </dsp:nvSpPr>
      <dsp:spPr>
        <a:xfrm>
          <a:off x="127550" y="3476074"/>
          <a:ext cx="2295906" cy="434509"/>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L2</a:t>
          </a:r>
        </a:p>
      </dsp:txBody>
      <dsp:txXfrm>
        <a:off x="618225" y="3501956"/>
        <a:ext cx="1314555" cy="408627"/>
      </dsp:txXfrm>
    </dsp:sp>
    <dsp:sp modelId="{54244BDD-84F5-43F9-A1ED-C6DE4EDDEDB8}">
      <dsp:nvSpPr>
        <dsp:cNvPr id="0" name=""/>
        <dsp:cNvSpPr/>
      </dsp:nvSpPr>
      <dsp:spPr>
        <a:xfrm>
          <a:off x="0" y="3910583"/>
          <a:ext cx="2551007" cy="434509"/>
        </a:xfrm>
        <a:prstGeom prst="trapezoid">
          <a:avLst>
            <a:gd name="adj" fmla="val 30687"/>
          </a:avLst>
        </a:prstGeom>
        <a:solidFill>
          <a:srgbClr val="7030A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altLang="zh-CN" sz="1000" b="1" i="0" kern="1200" baseline="0" dirty="0">
              <a:solidFill>
                <a:sysClr val="windowText" lastClr="000000">
                  <a:hueOff val="0"/>
                  <a:satOff val="0"/>
                  <a:lumOff val="0"/>
                  <a:alphaOff val="0"/>
                </a:sysClr>
              </a:solidFill>
              <a:latin typeface="微软雅黑" panose="020B0503020204020204" charset="-122"/>
              <a:ea typeface="微软雅黑" panose="020B0503020204020204" charset="-122"/>
              <a:cs typeface="+mn-cs"/>
            </a:rPr>
            <a:t>L1</a:t>
          </a:r>
        </a:p>
      </dsp:txBody>
      <dsp:txXfrm>
        <a:off x="535318" y="3933877"/>
        <a:ext cx="1480370" cy="41121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DEDC73-ACB3-45A3-973A-ABF8505B3A7B}">
      <dsp:nvSpPr>
        <dsp:cNvPr id="0" name=""/>
        <dsp:cNvSpPr/>
      </dsp:nvSpPr>
      <dsp:spPr>
        <a:xfrm>
          <a:off x="3194714" y="1929527"/>
          <a:ext cx="2358310" cy="2358310"/>
        </a:xfrm>
        <a:prstGeom prst="gear9">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100000"/>
            </a:lnSpc>
            <a:spcBef>
              <a:spcPct val="0"/>
            </a:spcBef>
            <a:spcAft>
              <a:spcPct val="35000"/>
            </a:spcAft>
            <a:buNone/>
          </a:pPr>
          <a:r>
            <a:rPr lang="zh-CN" altLang="en-US" sz="3000" kern="1200">
              <a:latin typeface="微软雅黑" panose="020B0503020204020204" charset="-122"/>
              <a:ea typeface="微软雅黑" panose="020B0503020204020204" charset="-122"/>
            </a:rPr>
            <a:t>方法</a:t>
          </a:r>
        </a:p>
      </dsp:txBody>
      <dsp:txXfrm>
        <a:off x="3668839" y="2481950"/>
        <a:ext cx="1410060" cy="1212220"/>
      </dsp:txXfrm>
    </dsp:sp>
    <dsp:sp modelId="{F496F5E5-47DD-4BF1-BD06-1907B05D2EC1}">
      <dsp:nvSpPr>
        <dsp:cNvPr id="0" name=""/>
        <dsp:cNvSpPr/>
      </dsp:nvSpPr>
      <dsp:spPr>
        <a:xfrm>
          <a:off x="1822605" y="1372108"/>
          <a:ext cx="1715135" cy="1715135"/>
        </a:xfrm>
        <a:prstGeom prst="gear6">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100000"/>
            </a:lnSpc>
            <a:spcBef>
              <a:spcPct val="0"/>
            </a:spcBef>
            <a:spcAft>
              <a:spcPct val="35000"/>
            </a:spcAft>
            <a:buNone/>
          </a:pPr>
          <a:r>
            <a:rPr lang="zh-CN" altLang="en-US" sz="3000" kern="1200">
              <a:latin typeface="微软雅黑" panose="020B0503020204020204" charset="-122"/>
              <a:ea typeface="微软雅黑" panose="020B0503020204020204" charset="-122"/>
            </a:rPr>
            <a:t>策略</a:t>
          </a:r>
        </a:p>
      </dsp:txBody>
      <dsp:txXfrm>
        <a:off x="2254395" y="1806508"/>
        <a:ext cx="851555" cy="846335"/>
      </dsp:txXfrm>
    </dsp:sp>
    <dsp:sp modelId="{76CE85FB-F342-4BD1-9F0F-FFCA043EA794}">
      <dsp:nvSpPr>
        <dsp:cNvPr id="0" name=""/>
        <dsp:cNvSpPr/>
      </dsp:nvSpPr>
      <dsp:spPr>
        <a:xfrm rot="20700000">
          <a:off x="2783256" y="188839"/>
          <a:ext cx="1680482" cy="1680482"/>
        </a:xfrm>
        <a:prstGeom prst="gear6">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100000"/>
            </a:lnSpc>
            <a:spcBef>
              <a:spcPct val="0"/>
            </a:spcBef>
            <a:spcAft>
              <a:spcPct val="35000"/>
            </a:spcAft>
            <a:buNone/>
          </a:pPr>
          <a:r>
            <a:rPr lang="zh-CN" altLang="en-US" sz="3000" kern="1200">
              <a:latin typeface="微软雅黑" panose="020B0503020204020204" charset="-122"/>
              <a:ea typeface="微软雅黑" panose="020B0503020204020204" charset="-122"/>
            </a:rPr>
            <a:t>目标</a:t>
          </a:r>
        </a:p>
      </dsp:txBody>
      <dsp:txXfrm rot="-20700000">
        <a:off x="3151835" y="557418"/>
        <a:ext cx="943324" cy="943324"/>
      </dsp:txXfrm>
    </dsp:sp>
    <dsp:sp modelId="{4FAAE36F-7EB2-4031-8CB6-7228D4CF8085}">
      <dsp:nvSpPr>
        <dsp:cNvPr id="0" name=""/>
        <dsp:cNvSpPr/>
      </dsp:nvSpPr>
      <dsp:spPr>
        <a:xfrm>
          <a:off x="3014401" y="1573079"/>
          <a:ext cx="3018637" cy="3018637"/>
        </a:xfrm>
        <a:prstGeom prst="circularArrow">
          <a:avLst>
            <a:gd name="adj1" fmla="val 4687"/>
            <a:gd name="adj2" fmla="val 299029"/>
            <a:gd name="adj3" fmla="val 2518412"/>
            <a:gd name="adj4" fmla="val 15856446"/>
            <a:gd name="adj5" fmla="val 5469"/>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sp>
    <dsp:sp modelId="{E7D6F9AF-4641-422B-BA8E-29C15AC420EB}">
      <dsp:nvSpPr>
        <dsp:cNvPr id="0" name=""/>
        <dsp:cNvSpPr/>
      </dsp:nvSpPr>
      <dsp:spPr>
        <a:xfrm>
          <a:off x="1518858" y="992212"/>
          <a:ext cx="2193229" cy="2193229"/>
        </a:xfrm>
        <a:prstGeom prst="leftCircularArrow">
          <a:avLst>
            <a:gd name="adj1" fmla="val 6452"/>
            <a:gd name="adj2" fmla="val 429999"/>
            <a:gd name="adj3" fmla="val 10489124"/>
            <a:gd name="adj4" fmla="val 14837806"/>
            <a:gd name="adj5" fmla="val 7527"/>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sp>
    <dsp:sp modelId="{FC1BADD2-F83B-463D-AD5E-D94B5D6E0055}">
      <dsp:nvSpPr>
        <dsp:cNvPr id="0" name=""/>
        <dsp:cNvSpPr/>
      </dsp:nvSpPr>
      <dsp:spPr>
        <a:xfrm>
          <a:off x="2394543" y="-179650"/>
          <a:ext cx="2364742" cy="2364742"/>
        </a:xfrm>
        <a:prstGeom prst="circularArrow">
          <a:avLst>
            <a:gd name="adj1" fmla="val 5984"/>
            <a:gd name="adj2" fmla="val 394124"/>
            <a:gd name="adj3" fmla="val 13313824"/>
            <a:gd name="adj4" fmla="val 10508221"/>
            <a:gd name="adj5" fmla="val 6981"/>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58B044-31E5-4900-BEF2-0561C35E9287}">
      <dsp:nvSpPr>
        <dsp:cNvPr id="0" name=""/>
        <dsp:cNvSpPr/>
      </dsp:nvSpPr>
      <dsp:spPr bwMode="white">
        <a:xfrm>
          <a:off x="1051074" y="0"/>
          <a:ext cx="1342993" cy="1343197"/>
        </a:xfrm>
        <a:prstGeom prst="circularArrow">
          <a:avLst>
            <a:gd name="adj1" fmla="val 10980"/>
            <a:gd name="adj2" fmla="val 1142322"/>
            <a:gd name="adj3" fmla="val 4500000"/>
            <a:gd name="adj4" fmla="val 10800000"/>
            <a:gd name="adj5" fmla="val 1250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hemeClr val="accent6">
            <a:shade val="80000"/>
          </a:schemeClr>
        </a:lnRef>
        <a:fillRef idx="1">
          <a:schemeClr val="lt1"/>
        </a:fillRef>
        <a:effectRef idx="1">
          <a:scrgbClr r="0" g="0" b="0"/>
        </a:effectRef>
        <a:fontRef idx="minor">
          <a:schemeClr val="lt1"/>
        </a:fontRef>
      </dsp:style>
    </dsp:sp>
    <dsp:sp modelId="{868A1768-D971-44A0-9296-883AA6C351ED}">
      <dsp:nvSpPr>
        <dsp:cNvPr id="0" name=""/>
        <dsp:cNvSpPr/>
      </dsp:nvSpPr>
      <dsp:spPr bwMode="white">
        <a:xfrm>
          <a:off x="1347920" y="484935"/>
          <a:ext cx="746275" cy="373048"/>
        </a:xfrm>
        <a:prstGeom prst="rect">
          <a:avLst/>
        </a:prstGeom>
        <a:noFill/>
        <a:ln>
          <a:noFill/>
        </a:ln>
        <a:effectLst/>
      </dsp:spPr>
      <dsp:style>
        <a:lnRef idx="0">
          <a:schemeClr val="dk1">
            <a:alpha val="0"/>
          </a:schemeClr>
        </a:lnRef>
        <a:fillRef idx="0">
          <a:schemeClr val="lt1">
            <a:alpha val="0"/>
          </a:schemeClr>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1600200">
            <a:lnSpc>
              <a:spcPct val="100000"/>
            </a:lnSpc>
            <a:spcBef>
              <a:spcPct val="0"/>
            </a:spcBef>
            <a:spcAft>
              <a:spcPct val="35000"/>
            </a:spcAft>
            <a:buNone/>
          </a:pPr>
          <a:r>
            <a:rPr lang="zh-CN" altLang="en-US" sz="3600" b="1" kern="1200">
              <a:solidFill>
                <a:srgbClr val="00B050"/>
              </a:solidFill>
            </a:rPr>
            <a:t>好关系</a:t>
          </a:r>
        </a:p>
      </dsp:txBody>
      <dsp:txXfrm>
        <a:off x="1347920" y="484935"/>
        <a:ext cx="746275" cy="373048"/>
      </dsp:txXfrm>
    </dsp:sp>
    <dsp:sp modelId="{82F5C82C-3C8C-44AC-B495-DCAFE372B3B8}">
      <dsp:nvSpPr>
        <dsp:cNvPr id="0" name=""/>
        <dsp:cNvSpPr/>
      </dsp:nvSpPr>
      <dsp:spPr bwMode="white">
        <a:xfrm>
          <a:off x="678063" y="771767"/>
          <a:ext cx="1342993" cy="1343197"/>
        </a:xfrm>
        <a:prstGeom prst="leftCircularArrow">
          <a:avLst>
            <a:gd name="adj1" fmla="val 10980"/>
            <a:gd name="adj2" fmla="val 1142322"/>
            <a:gd name="adj3" fmla="val 6300000"/>
            <a:gd name="adj4" fmla="val 18900000"/>
            <a:gd name="adj5" fmla="val 1250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hemeClr val="accent6">
            <a:shade val="80000"/>
          </a:schemeClr>
        </a:lnRef>
        <a:fillRef idx="1">
          <a:schemeClr val="lt1"/>
        </a:fillRef>
        <a:effectRef idx="1">
          <a:scrgbClr r="0" g="0" b="0"/>
        </a:effectRef>
        <a:fontRef idx="minor">
          <a:schemeClr val="lt1"/>
        </a:fontRef>
      </dsp:style>
    </dsp:sp>
    <dsp:sp modelId="{A51B79B2-94EA-48E8-9F5B-CCC2F37FE992}">
      <dsp:nvSpPr>
        <dsp:cNvPr id="0" name=""/>
        <dsp:cNvSpPr/>
      </dsp:nvSpPr>
      <dsp:spPr bwMode="white">
        <a:xfrm>
          <a:off x="976421" y="1261166"/>
          <a:ext cx="746275" cy="373048"/>
        </a:xfrm>
        <a:prstGeom prst="rect">
          <a:avLst/>
        </a:prstGeom>
        <a:noFill/>
        <a:ln>
          <a:noFill/>
        </a:ln>
        <a:effectLst/>
      </dsp:spPr>
      <dsp:style>
        <a:lnRef idx="0">
          <a:schemeClr val="dk1">
            <a:alpha val="0"/>
          </a:schemeClr>
        </a:lnRef>
        <a:fillRef idx="0">
          <a:schemeClr val="lt1">
            <a:alpha val="0"/>
          </a:schemeClr>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1600200">
            <a:lnSpc>
              <a:spcPct val="100000"/>
            </a:lnSpc>
            <a:spcBef>
              <a:spcPct val="0"/>
            </a:spcBef>
            <a:spcAft>
              <a:spcPct val="35000"/>
            </a:spcAft>
            <a:buNone/>
          </a:pPr>
          <a:r>
            <a:rPr lang="zh-CN" altLang="en-US" sz="3600" kern="1200">
              <a:solidFill>
                <a:schemeClr val="tx1"/>
              </a:solidFill>
            </a:rPr>
            <a:t>带来</a:t>
          </a:r>
        </a:p>
      </dsp:txBody>
      <dsp:txXfrm>
        <a:off x="976421" y="1261166"/>
        <a:ext cx="746275" cy="373048"/>
      </dsp:txXfrm>
    </dsp:sp>
    <dsp:sp modelId="{D8B093BC-2378-41D5-BB68-CF2D7261907B}">
      <dsp:nvSpPr>
        <dsp:cNvPr id="0" name=""/>
        <dsp:cNvSpPr/>
      </dsp:nvSpPr>
      <dsp:spPr bwMode="white">
        <a:xfrm>
          <a:off x="1146660" y="1635888"/>
          <a:ext cx="1153839" cy="1154302"/>
        </a:xfrm>
        <a:prstGeom prst="blockArc">
          <a:avLst>
            <a:gd name="adj1" fmla="val 13500000"/>
            <a:gd name="adj2" fmla="val 10800000"/>
            <a:gd name="adj3" fmla="val 12740"/>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3">
          <a:schemeClr val="accent6">
            <a:shade val="80000"/>
          </a:schemeClr>
        </a:lnRef>
        <a:fillRef idx="1">
          <a:schemeClr val="lt1"/>
        </a:fillRef>
        <a:effectRef idx="1">
          <a:scrgbClr r="0" g="0" b="0"/>
        </a:effectRef>
        <a:fontRef idx="minor">
          <a:schemeClr val="lt1"/>
        </a:fontRef>
      </dsp:style>
    </dsp:sp>
    <dsp:sp modelId="{69052E6C-D2A5-4989-93EA-93D0C254E4EB}">
      <dsp:nvSpPr>
        <dsp:cNvPr id="0" name=""/>
        <dsp:cNvSpPr/>
      </dsp:nvSpPr>
      <dsp:spPr bwMode="white">
        <a:xfrm>
          <a:off x="1349685" y="2038513"/>
          <a:ext cx="746275" cy="373048"/>
        </a:xfrm>
        <a:prstGeom prst="rect">
          <a:avLst/>
        </a:prstGeom>
        <a:noFill/>
        <a:ln>
          <a:noFill/>
        </a:ln>
        <a:effectLst/>
      </dsp:spPr>
      <dsp:style>
        <a:lnRef idx="0">
          <a:schemeClr val="dk1">
            <a:alpha val="0"/>
          </a:schemeClr>
        </a:lnRef>
        <a:fillRef idx="0">
          <a:schemeClr val="lt1">
            <a:alpha val="0"/>
          </a:schemeClr>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100000"/>
            </a:lnSpc>
            <a:spcBef>
              <a:spcPct val="0"/>
            </a:spcBef>
            <a:spcAft>
              <a:spcPct val="35000"/>
            </a:spcAft>
            <a:buNone/>
          </a:pPr>
          <a:r>
            <a:rPr lang="zh-CN" altLang="en-US" sz="1800" b="1" kern="1200">
              <a:solidFill>
                <a:srgbClr val="FF0000"/>
              </a:solidFill>
            </a:rPr>
            <a:t>好交易</a:t>
          </a:r>
        </a:p>
      </dsp:txBody>
      <dsp:txXfrm>
        <a:off x="1349685" y="2038513"/>
        <a:ext cx="746275" cy="373048"/>
      </dsp:txXfrm>
    </dsp:sp>
  </dsp:spTree>
</dsp:drawing>
</file>

<file path=ppt/diagrams/layout1.xml><?xml version="1.0" encoding="utf-8"?>
<dgm:layoutDef xmlns:dgm="http://schemas.openxmlformats.org/drawingml/2006/diagram" xmlns:a="http://schemas.openxmlformats.org/drawingml/2006/main" uniqueId="urn:microsoft.com/office/officeart/2005/8/layout/pyramid1#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pyraLvlNode" val="level"/>
          <dgm:param type="pyraAcctTxNode" val="acctTx"/>
          <dgm:param type="pyraAcctBkgdNode" val="acctBkgd"/>
          <dgm:param type="linDir" val="fromB"/>
          <dgm:param type="txDir" val="fromT"/>
          <dgm:param type="pyraAcctPos" val="aft"/>
          <dgm:param type="pyraAcctTxMar" val="step"/>
        </dgm:alg>
      </dgm:if>
      <dgm:else name="Name3">
        <dgm:alg type="pyra">
          <dgm:param type="pyraLvlNode" val="level"/>
          <dgm:param type="pyraAcctTxNode" val="acctTx"/>
          <dgm:param type="pyraAcctBkgdNode" val="acctBkgd"/>
          <dgm:param type="linDir" val="fromB"/>
          <dgm:param type="txDir" val="fromT"/>
          <dgm:param type="pyraAcctPos" val="bef"/>
          <dgm:param type="pyraAcctTxMar" val="step"/>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pyramid1#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pyraLvlNode" val="level"/>
          <dgm:param type="pyraAcctTxNode" val="acctTx"/>
          <dgm:param type="pyraAcctBkgdNode" val="acctBkgd"/>
          <dgm:param type="linDir" val="fromB"/>
          <dgm:param type="txDir" val="fromT"/>
          <dgm:param type="pyraAcctPos" val="aft"/>
          <dgm:param type="pyraAcctTxMar" val="step"/>
        </dgm:alg>
      </dgm:if>
      <dgm:else name="Name3">
        <dgm:alg type="pyra">
          <dgm:param type="pyraLvlNode" val="level"/>
          <dgm:param type="pyraAcctTxNode" val="acctTx"/>
          <dgm:param type="pyraAcctBkgdNode" val="acctBkgd"/>
          <dgm:param type="linDir" val="fromB"/>
          <dgm:param type="txDir" val="fromT"/>
          <dgm:param type="pyraAcctPos" val="bef"/>
          <dgm:param type="pyraAcctTxMar" val="step"/>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pyramid1#2">
  <dgm:title val=""/>
  <dgm:desc val=""/>
  <dgm:catLst>
    <dgm:cat type="pyramid" pri="1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pyraLvlNode" val="level"/>
          <dgm:param type="pyraAcctTxNode" val="acctTx"/>
          <dgm:param type="pyraAcctBkgdNode" val="acctBkgd"/>
          <dgm:param type="linDir" val="fromB"/>
          <dgm:param type="txDir" val="fromT"/>
          <dgm:param type="pyraAcctPos" val="aft"/>
          <dgm:param type="pyraAcctTxMar" val="step"/>
        </dgm:alg>
      </dgm:if>
      <dgm:else name="Name3">
        <dgm:alg type="pyra">
          <dgm:param type="pyraLvlNode" val="level"/>
          <dgm:param type="pyraAcctTxNode" val="acctTx"/>
          <dgm:param type="pyraAcctBkgdNode" val="acctBkgd"/>
          <dgm:param type="linDir" val="fromB"/>
          <dgm:param type="txDir" val="fromT"/>
          <dgm:param type="pyraAcctPos" val="bef"/>
          <dgm:param type="pyraAcctTxMar" val="step"/>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gear1#1">
  <dgm:title val=""/>
  <dgm:desc val=""/>
  <dgm:catLst>
    <dgm:cat type="relationship" pri="3000"/>
    <dgm:cat type="process" pri="28000"/>
    <dgm:cat type="cycle" pri="14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srcNode" val="gear1srcNode"/>
          <dgm:param type="dstNode" val="gear1dstNode"/>
          <dgm:param type="connRout" val="curv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srcNode" val="gear2srcNode"/>
          <dgm:param type="dstNode" val="gear2dstNode"/>
          <dgm:param type="connRout" val="curv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srcNode" val="gear3srcNode"/>
          <dgm:param type="dstNode" val="gear3dstNode"/>
          <dgm:param type="connRout" val="curv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9/layout/CircleArrowProcess#1">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rSet csTypeId="urn:microsoft.com/office/officeart/2005/8/colors/accent6_5"/>
        </dgm:pt>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1">
  <dgm:title val=""/>
  <dgm:desc val=""/>
  <dgm:catLst>
    <dgm:cat type="simple" pri="102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2">
  <dgm:title val=""/>
  <dgm:desc val=""/>
  <dgm:catLst>
    <dgm:cat type="simple" pri="102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0F9B84EA-7D68-4D60-9CB1-D50884785D1C}" type="datetimeFigureOut">
              <a:rPr lang="zh-CN" altLang="en-US" strike="noStrike" noProof="1" smtClean="0">
                <a:latin typeface="微软雅黑" panose="020B0503020204020204" charset="-122"/>
                <a:ea typeface="微软雅黑" panose="020B0503020204020204" charset="-122"/>
                <a:cs typeface="+mn-cs"/>
              </a:rPr>
              <a:t>2019/7/31</a:t>
            </a:fld>
            <a:endParaRPr lang="zh-CN" altLang="en-US" strike="noStrike" noProof="1">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8D4E0FC9-F1F8-4FAE-9988-3BA365CFD46F}" type="slidenum">
              <a:rPr lang="zh-CN" altLang="en-US" strike="noStrike" noProof="1" smtClean="0">
                <a:latin typeface="微软雅黑" panose="020B0503020204020204" charset="-122"/>
                <a:ea typeface="微软雅黑" panose="020B0503020204020204" charset="-122"/>
                <a:cs typeface="+mn-cs"/>
              </a:rPr>
              <a:t>‹#›</a:t>
            </a:fld>
            <a:endParaRPr lang="zh-CN" altLang="en-US" strike="noStrike" noProof="1">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png>
</file>

<file path=ppt/media/image34.jpeg>
</file>

<file path=ppt/media/image35.png>
</file>

<file path=ppt/media/image36.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pPr fontAlgn="auto"/>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pPr fontAlgn="auto"/>
            <a:fld id="{1AC49D05-6128-4D0D-A32A-06A5E73B386C}" type="datetimeFigureOut">
              <a:rPr lang="zh-CN" altLang="en-US" strike="noStrike" noProof="1" smtClean="0">
                <a:latin typeface="微软雅黑" panose="020B0503020204020204" charset="-122"/>
                <a:ea typeface="微软雅黑" panose="020B0503020204020204" charset="-122"/>
                <a:cs typeface="+mn-cs"/>
              </a:rPr>
              <a:t>2019/7/31</a:t>
            </a:fld>
            <a:endParaRPr lang="zh-CN" altLang="en-US" strike="noStrike" noProof="1"/>
          </a:p>
        </p:txBody>
      </p:sp>
      <p:sp>
        <p:nvSpPr>
          <p:cNvPr id="26628"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26629"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lstStyle/>
          <a:p>
            <a:pPr lvl="0"/>
            <a:r>
              <a:rPr lang="zh-CN" altLang="en-US"/>
              <a:t>单击此处编辑母版文本样式</a:t>
            </a:r>
          </a:p>
          <a:p>
            <a:pPr lvl="1" indent="0"/>
            <a:r>
              <a:rPr lang="zh-CN" altLang="en-US"/>
              <a:t>第二级</a:t>
            </a:r>
          </a:p>
          <a:p>
            <a:pPr lvl="2" indent="0"/>
            <a:r>
              <a:rPr lang="zh-CN" altLang="en-US"/>
              <a:t>第三级</a:t>
            </a:r>
          </a:p>
          <a:p>
            <a:pPr lvl="3" indent="0"/>
            <a:r>
              <a:rPr lang="zh-CN" altLang="en-US"/>
              <a:t>第四级</a:t>
            </a:r>
          </a:p>
          <a:p>
            <a:pPr lvl="4" indent="0"/>
            <a:r>
              <a:rPr lang="zh-CN" altLang="en-US"/>
              <a:t>第五级</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pPr fontAlgn="auto"/>
            <a:fld id="{5849F42C-2DAE-424C-A4B8-3140182C3E9F}" type="slidenum">
              <a:rPr lang="zh-CN" altLang="en-US" strike="noStrike" noProof="1" smtClean="0">
                <a:latin typeface="微软雅黑" panose="020B0503020204020204" charset="-122"/>
                <a:ea typeface="微软雅黑" panose="020B0503020204020204" charset="-122"/>
                <a:cs typeface="+mn-cs"/>
              </a:rPr>
              <a:t>‹#›</a:t>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p:cNvSpPr>
            <a:spLocks noGrp="1" noRot="1" noChangeAspect="1"/>
          </p:cNvSpPr>
          <p:nvPr>
            <p:ph type="sldImg"/>
          </p:nvPr>
        </p:nvSpPr>
        <p:spPr/>
      </p:sp>
      <p:sp>
        <p:nvSpPr>
          <p:cNvPr id="30722" name="备注占位符 2"/>
          <p:cNvSpPr>
            <a:spLocks noGrp="1"/>
          </p:cNvSpPr>
          <p:nvPr>
            <p:ph type="body"/>
          </p:nvPr>
        </p:nvSpPr>
        <p:spPr/>
        <p:txBody>
          <a:bodyPr lIns="91440" tIns="45720" rIns="91440" bIns="45720" anchor="t"/>
          <a:lstStyle/>
          <a:p>
            <a:pPr lvl="0"/>
            <a:endParaRPr lang="zh-CN" altLang="en-US" dirty="0"/>
          </a:p>
        </p:txBody>
      </p:sp>
      <p:sp>
        <p:nvSpPr>
          <p:cNvPr id="30723"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lstStyle/>
          <a:p>
            <a:pPr lvl="0" algn="r"/>
            <a:fld id="{9A0DB2DC-4C9A-4742-B13C-FB6460FD3503}" type="slidenum">
              <a:rPr lang="zh-CN" altLang="en-US" sz="1200">
                <a:latin typeface="微软雅黑" panose="020B0503020204020204" charset="-122"/>
                <a:ea typeface="微软雅黑" panose="020B0503020204020204" charset="-122"/>
              </a:rPr>
              <a:t>3</a:t>
            </a:fld>
            <a:endParaRPr lang="zh-CN" altLang="en-US" sz="1200">
              <a:latin typeface="微软雅黑" panose="020B0503020204020204" charset="-122"/>
              <a:ea typeface="微软雅黑" panose="020B0503020204020204"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12</a:t>
            </a:fld>
            <a:endParaRPr lang="zh-CN" altLang="en-US"/>
          </a:p>
        </p:txBody>
      </p:sp>
    </p:spTree>
    <p:extLst>
      <p:ext uri="{BB962C8B-B14F-4D97-AF65-F5344CB8AC3E}">
        <p14:creationId xmlns:p14="http://schemas.microsoft.com/office/powerpoint/2010/main" val="868406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13</a:t>
            </a:fld>
            <a:endParaRPr lang="zh-CN" altLang="en-US"/>
          </a:p>
        </p:txBody>
      </p:sp>
    </p:spTree>
    <p:extLst>
      <p:ext uri="{BB962C8B-B14F-4D97-AF65-F5344CB8AC3E}">
        <p14:creationId xmlns:p14="http://schemas.microsoft.com/office/powerpoint/2010/main" val="14499639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14</a:t>
            </a:fld>
            <a:endParaRPr lang="zh-CN" altLang="en-US"/>
          </a:p>
        </p:txBody>
      </p:sp>
    </p:spTree>
    <p:extLst>
      <p:ext uri="{BB962C8B-B14F-4D97-AF65-F5344CB8AC3E}">
        <p14:creationId xmlns:p14="http://schemas.microsoft.com/office/powerpoint/2010/main" val="36128680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15</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16</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17</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18</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19</a:t>
            </a:fld>
            <a:endParaRPr lang="zh-CN" altLang="en-US"/>
          </a:p>
        </p:txBody>
      </p:sp>
    </p:spTree>
    <p:extLst>
      <p:ext uri="{BB962C8B-B14F-4D97-AF65-F5344CB8AC3E}">
        <p14:creationId xmlns:p14="http://schemas.microsoft.com/office/powerpoint/2010/main" val="29034949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20</a:t>
            </a:fld>
            <a:endParaRPr lang="zh-CN" altLang="en-US"/>
          </a:p>
        </p:txBody>
      </p:sp>
    </p:spTree>
    <p:extLst>
      <p:ext uri="{BB962C8B-B14F-4D97-AF65-F5344CB8AC3E}">
        <p14:creationId xmlns:p14="http://schemas.microsoft.com/office/powerpoint/2010/main" val="21163395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21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4</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22</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23</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24</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25</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26</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幻灯片图像占位符 1"/>
          <p:cNvSpPr>
            <a:spLocks noGrp="1" noRot="1" noChangeAspect="1"/>
          </p:cNvSpPr>
          <p:nvPr>
            <p:ph type="sldImg"/>
          </p:nvPr>
        </p:nvSpPr>
        <p:spPr/>
      </p:sp>
      <p:sp>
        <p:nvSpPr>
          <p:cNvPr id="68610" name="备注占位符 2"/>
          <p:cNvSpPr>
            <a:spLocks noGrp="1"/>
          </p:cNvSpPr>
          <p:nvPr>
            <p:ph type="body"/>
          </p:nvPr>
        </p:nvSpPr>
        <p:spPr/>
        <p:txBody>
          <a:bodyPr lIns="91440" tIns="45720" rIns="91440" bIns="45720" anchor="t"/>
          <a:lstStyle/>
          <a:p>
            <a:pPr lvl="0"/>
            <a:endParaRPr lang="zh-CN" altLang="en-US" dirty="0"/>
          </a:p>
        </p:txBody>
      </p:sp>
      <p:sp>
        <p:nvSpPr>
          <p:cNvPr id="68611"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lstStyle/>
          <a:p>
            <a:pPr lvl="0" algn="r"/>
            <a:fld id="{9A0DB2DC-4C9A-4742-B13C-FB6460FD3503}" type="slidenum">
              <a:rPr lang="zh-CN" altLang="en-US" sz="1200">
                <a:latin typeface="微软雅黑" panose="020B0503020204020204" charset="-122"/>
                <a:ea typeface="微软雅黑" panose="020B0503020204020204" charset="-122"/>
              </a:rPr>
              <a:t>30</a:t>
            </a:fld>
            <a:endParaRPr lang="zh-CN" altLang="en-US" sz="1200">
              <a:latin typeface="微软雅黑" panose="020B0503020204020204" charset="-122"/>
              <a:ea typeface="微软雅黑" panose="020B0503020204020204"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幻灯片图像占位符 1"/>
          <p:cNvSpPr>
            <a:spLocks noGrp="1" noRot="1" noChangeAspect="1"/>
          </p:cNvSpPr>
          <p:nvPr>
            <p:ph type="sldImg"/>
          </p:nvPr>
        </p:nvSpPr>
        <p:spPr/>
      </p:sp>
      <p:sp>
        <p:nvSpPr>
          <p:cNvPr id="8294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幻灯片图像占位符 1"/>
          <p:cNvSpPr>
            <a:spLocks noGrp="1" noRot="1" noChangeAspect="1"/>
          </p:cNvSpPr>
          <p:nvPr>
            <p:ph type="sldImg"/>
          </p:nvPr>
        </p:nvSpPr>
        <p:spPr/>
      </p:sp>
      <p:sp>
        <p:nvSpPr>
          <p:cNvPr id="87042"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幻灯片图像占位符 1"/>
          <p:cNvSpPr>
            <a:spLocks noGrp="1" noRot="1" noChangeAspect="1"/>
          </p:cNvSpPr>
          <p:nvPr>
            <p:ph type="sldImg"/>
          </p:nvPr>
        </p:nvSpPr>
        <p:spPr/>
      </p:sp>
      <p:sp>
        <p:nvSpPr>
          <p:cNvPr id="89090"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幻灯片图像占位符 1"/>
          <p:cNvSpPr>
            <a:spLocks noGrp="1" noRot="1" noChangeAspect="1"/>
          </p:cNvSpPr>
          <p:nvPr>
            <p:ph type="sldImg"/>
          </p:nvPr>
        </p:nvSpPr>
        <p:spPr/>
      </p:sp>
      <p:sp>
        <p:nvSpPr>
          <p:cNvPr id="9113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5</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幻灯片图像占位符 1"/>
          <p:cNvSpPr>
            <a:spLocks noGrp="1" noRot="1" noChangeAspect="1"/>
          </p:cNvSpPr>
          <p:nvPr>
            <p:ph type="sldImg"/>
          </p:nvPr>
        </p:nvSpPr>
        <p:spPr/>
      </p:sp>
      <p:sp>
        <p:nvSpPr>
          <p:cNvPr id="9318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幻灯片图像占位符 1"/>
          <p:cNvSpPr>
            <a:spLocks noGrp="1" noRot="1" noChangeAspect="1"/>
          </p:cNvSpPr>
          <p:nvPr>
            <p:ph type="sldImg"/>
          </p:nvPr>
        </p:nvSpPr>
        <p:spPr/>
      </p:sp>
      <p:sp>
        <p:nvSpPr>
          <p:cNvPr id="95234"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幻灯片图像占位符 1"/>
          <p:cNvSpPr>
            <a:spLocks noGrp="1" noRot="1" noChangeAspect="1"/>
          </p:cNvSpPr>
          <p:nvPr>
            <p:ph type="sldImg"/>
          </p:nvPr>
        </p:nvSpPr>
        <p:spPr>
          <a:xfrm>
            <a:off x="482600" y="1279525"/>
            <a:ext cx="6138863" cy="3454400"/>
          </a:xfrm>
        </p:spPr>
      </p:sp>
      <p:sp>
        <p:nvSpPr>
          <p:cNvPr id="97282"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幻灯片图像占位符 1"/>
          <p:cNvSpPr>
            <a:spLocks noGrp="1" noRot="1" noChangeAspect="1"/>
          </p:cNvSpPr>
          <p:nvPr>
            <p:ph type="sldImg"/>
          </p:nvPr>
        </p:nvSpPr>
        <p:spPr>
          <a:xfrm>
            <a:off x="482600" y="1279525"/>
            <a:ext cx="6138863" cy="3454400"/>
          </a:xfrm>
        </p:spPr>
      </p:sp>
      <p:sp>
        <p:nvSpPr>
          <p:cNvPr id="99330"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幻灯片图像占位符 1"/>
          <p:cNvSpPr>
            <a:spLocks noGrp="1" noRot="1" noChangeAspect="1"/>
          </p:cNvSpPr>
          <p:nvPr>
            <p:ph type="sldImg"/>
          </p:nvPr>
        </p:nvSpPr>
        <p:spPr/>
      </p:sp>
      <p:sp>
        <p:nvSpPr>
          <p:cNvPr id="10342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幻灯片图像占位符 1"/>
          <p:cNvSpPr>
            <a:spLocks noGrp="1" noRot="1" noChangeAspect="1"/>
          </p:cNvSpPr>
          <p:nvPr>
            <p:ph type="sldImg"/>
          </p:nvPr>
        </p:nvSpPr>
        <p:spPr/>
      </p:sp>
      <p:sp>
        <p:nvSpPr>
          <p:cNvPr id="105474"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幻灯片图像占位符 1"/>
          <p:cNvSpPr>
            <a:spLocks noGrp="1" noRot="1" noChangeAspect="1"/>
          </p:cNvSpPr>
          <p:nvPr>
            <p:ph type="sldImg"/>
          </p:nvPr>
        </p:nvSpPr>
        <p:spPr/>
      </p:sp>
      <p:sp>
        <p:nvSpPr>
          <p:cNvPr id="107522"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6</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7</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800"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8</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、会员订单与非会员订单</a:t>
            </a:r>
          </a:p>
        </p:txBody>
      </p:sp>
      <p:sp>
        <p:nvSpPr>
          <p:cNvPr id="4" name="灯片编号占位符 3"/>
          <p:cNvSpPr>
            <a:spLocks noGrp="1"/>
          </p:cNvSpPr>
          <p:nvPr>
            <p:ph type="sldNum" sz="quarter" idx="10"/>
          </p:nvPr>
        </p:nvSpPr>
        <p:spPr/>
        <p:txBody>
          <a:bodyPr/>
          <a:lstStyle/>
          <a:p>
            <a:fld id="{8289CC7E-E2FF-400E-8C07-9DC611C95C37}" type="slidenum">
              <a:rPr lang="zh-CN" altLang="en-US" smtClean="0"/>
              <a:t>9</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10</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89CC7E-E2FF-400E-8C07-9DC611C95C37}" type="slidenum">
              <a:rPr lang="zh-CN" altLang="en-US" smtClean="0"/>
              <a:t>11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ags" Target="../tags/tag26.xml"/><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tags" Target="../tags/tag29.xml"/><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slideMaster" Target="../slideMasters/slideMaster2.xml"/><Relationship Id="rId5" Type="http://schemas.openxmlformats.org/officeDocument/2006/relationships/tags" Target="../tags/tag42.xml"/><Relationship Id="rId4" Type="http://schemas.openxmlformats.org/officeDocument/2006/relationships/tags" Target="../tags/tag41.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slideMaster" Target="../slideMasters/slideMaster2.xml"/><Relationship Id="rId5" Type="http://schemas.openxmlformats.org/officeDocument/2006/relationships/tags" Target="../tags/tag47.xml"/><Relationship Id="rId4" Type="http://schemas.openxmlformats.org/officeDocument/2006/relationships/tags" Target="../tags/tag46.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slideMaster" Target="../slideMasters/slideMaster2.xml"/><Relationship Id="rId5" Type="http://schemas.openxmlformats.org/officeDocument/2006/relationships/tags" Target="../tags/tag52.xml"/><Relationship Id="rId4" Type="http://schemas.openxmlformats.org/officeDocument/2006/relationships/tags" Target="../tags/tag51.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55.xml"/><Relationship Id="rId7" Type="http://schemas.openxmlformats.org/officeDocument/2006/relationships/slideMaster" Target="../slideMasters/slideMaster2.xml"/><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66.xml"/><Relationship Id="rId3" Type="http://schemas.openxmlformats.org/officeDocument/2006/relationships/tags" Target="../tags/tag61.xml"/><Relationship Id="rId7" Type="http://schemas.openxmlformats.org/officeDocument/2006/relationships/tags" Target="../tags/tag65.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tags" Target="../tags/tag64.xml"/><Relationship Id="rId5" Type="http://schemas.openxmlformats.org/officeDocument/2006/relationships/tags" Target="../tags/tag63.xml"/><Relationship Id="rId4" Type="http://schemas.openxmlformats.org/officeDocument/2006/relationships/tags" Target="../tags/tag62.xml"/><Relationship Id="rId9"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tags" Target="../tags/tag67.xml"/><Relationship Id="rId5" Type="http://schemas.openxmlformats.org/officeDocument/2006/relationships/slideMaster" Target="../slideMasters/slideMaster2.xml"/><Relationship Id="rId4" Type="http://schemas.openxmlformats.org/officeDocument/2006/relationships/tags" Target="../tags/tag70.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tags" Target="../tags/tag71.xml"/><Relationship Id="rId4"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76.xml"/><Relationship Id="rId7" Type="http://schemas.openxmlformats.org/officeDocument/2006/relationships/slideMaster" Target="../slideMasters/slideMaster2.xml"/><Relationship Id="rId2" Type="http://schemas.openxmlformats.org/officeDocument/2006/relationships/tags" Target="../tags/tag75.xml"/><Relationship Id="rId1" Type="http://schemas.openxmlformats.org/officeDocument/2006/relationships/tags" Target="../tags/tag74.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tags" Target="../tags/tag77.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slideMaster" Target="../slideMasters/slideMaster2.xml"/><Relationship Id="rId5" Type="http://schemas.openxmlformats.org/officeDocument/2006/relationships/tags" Target="../tags/tag84.xml"/><Relationship Id="rId4" Type="http://schemas.openxmlformats.org/officeDocument/2006/relationships/tags" Target="../tags/tag83.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tags" Target="../tags/tag85.xml"/><Relationship Id="rId5" Type="http://schemas.openxmlformats.org/officeDocument/2006/relationships/slideMaster" Target="../slideMasters/slideMaster2.xml"/><Relationship Id="rId4" Type="http://schemas.openxmlformats.org/officeDocument/2006/relationships/tags" Target="../tags/tag88.xml"/></Relationships>
</file>

<file path=ppt/slideLayouts/_rels/slideLayout22.xml.rels><?xml version="1.0" encoding="UTF-8" standalone="yes"?>
<Relationships xmlns="http://schemas.openxmlformats.org/package/2006/relationships"><Relationship Id="rId3" Type="http://schemas.openxmlformats.org/officeDocument/2006/relationships/tags" Target="../tags/tag91.xml"/><Relationship Id="rId2" Type="http://schemas.openxmlformats.org/officeDocument/2006/relationships/tags" Target="../tags/tag90.xml"/><Relationship Id="rId1" Type="http://schemas.openxmlformats.org/officeDocument/2006/relationships/tags" Target="../tags/tag89.xml"/><Relationship Id="rId5" Type="http://schemas.openxmlformats.org/officeDocument/2006/relationships/slideMaster" Target="../slideMasters/slideMaster2.xml"/><Relationship Id="rId4" Type="http://schemas.openxmlformats.org/officeDocument/2006/relationships/tags" Target="../tags/tag9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3.xml"/><Relationship Id="rId1" Type="http://schemas.openxmlformats.org/officeDocument/2006/relationships/tags" Target="../tags/tag98.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3.xml"/><Relationship Id="rId1" Type="http://schemas.openxmlformats.org/officeDocument/2006/relationships/tags" Target="../tags/tag99.xml"/></Relationships>
</file>

<file path=ppt/slideLayouts/_rels/slideLayout25.xml.rels><?xml version="1.0" encoding="UTF-8" standalone="yes"?>
<Relationships xmlns="http://schemas.openxmlformats.org/package/2006/relationships"><Relationship Id="rId3" Type="http://schemas.openxmlformats.org/officeDocument/2006/relationships/tags" Target="../tags/tag102.xml"/><Relationship Id="rId2" Type="http://schemas.openxmlformats.org/officeDocument/2006/relationships/tags" Target="../tags/tag101.xml"/><Relationship Id="rId1" Type="http://schemas.openxmlformats.org/officeDocument/2006/relationships/tags" Target="../tags/tag100.xml"/><Relationship Id="rId4"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tags" Target="../tags/tag103.xml"/><Relationship Id="rId4"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108.xml"/><Relationship Id="rId2" Type="http://schemas.openxmlformats.org/officeDocument/2006/relationships/tags" Target="../tags/tag107.xml"/><Relationship Id="rId1" Type="http://schemas.openxmlformats.org/officeDocument/2006/relationships/tags" Target="../tags/tag106.xml"/><Relationship Id="rId4"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tags" Target="../tags/tag109.xml"/><Relationship Id="rId4"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tags" Target="../tags/tag112.xml"/><Relationship Id="rId4"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tags" Target="../tags/tag117.xml"/><Relationship Id="rId2" Type="http://schemas.openxmlformats.org/officeDocument/2006/relationships/tags" Target="../tags/tag116.xml"/><Relationship Id="rId1" Type="http://schemas.openxmlformats.org/officeDocument/2006/relationships/tags" Target="../tags/tag115.xml"/><Relationship Id="rId4"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tags" Target="../tags/tag120.xml"/><Relationship Id="rId2" Type="http://schemas.openxmlformats.org/officeDocument/2006/relationships/tags" Target="../tags/tag119.xml"/><Relationship Id="rId1" Type="http://schemas.openxmlformats.org/officeDocument/2006/relationships/tags" Target="../tags/tag118.xml"/><Relationship Id="rId4"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tags" Target="../tags/tag123.xml"/><Relationship Id="rId2" Type="http://schemas.openxmlformats.org/officeDocument/2006/relationships/tags" Target="../tags/tag122.xml"/><Relationship Id="rId1" Type="http://schemas.openxmlformats.org/officeDocument/2006/relationships/tags" Target="../tags/tag121.xml"/><Relationship Id="rId4"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tags" Target="../tags/tag126.xml"/><Relationship Id="rId2" Type="http://schemas.openxmlformats.org/officeDocument/2006/relationships/tags" Target="../tags/tag125.xml"/><Relationship Id="rId1" Type="http://schemas.openxmlformats.org/officeDocument/2006/relationships/tags" Target="../tags/tag124.xml"/><Relationship Id="rId4"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tags" Target="../tags/tag20.xml"/><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tags" Target="../tags/tag23.xml"/><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pic>
        <p:nvPicPr>
          <p:cNvPr id="3075" name="图片 3"/>
          <p:cNvPicPr>
            <a:picLocks noChangeAspect="1"/>
          </p:cNvPicPr>
          <p:nvPr userDrawn="1"/>
        </p:nvPicPr>
        <p:blipFill>
          <a:blip r:embed="rId3"/>
          <a:stretch>
            <a:fillRect/>
          </a:stretch>
        </p:blipFill>
        <p:spPr>
          <a:xfrm>
            <a:off x="9999663" y="68263"/>
            <a:ext cx="2133600" cy="704850"/>
          </a:xfrm>
          <a:prstGeom prst="rect">
            <a:avLst/>
          </a:prstGeom>
          <a:noFill/>
          <a:ln w="9525">
            <a:noFill/>
          </a:ln>
        </p:spPr>
      </p:pic>
      <p:sp>
        <p:nvSpPr>
          <p:cNvPr id="5" name="矩形 4"/>
          <p:cNvSpPr/>
          <p:nvPr userDrawn="1"/>
        </p:nvSpPr>
        <p:spPr>
          <a:xfrm>
            <a:off x="0" y="-9525"/>
            <a:ext cx="171450" cy="855663"/>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cxnSp>
        <p:nvCxnSpPr>
          <p:cNvPr id="7" name="直接连接符 6"/>
          <p:cNvCxnSpPr/>
          <p:nvPr userDrawn="1"/>
        </p:nvCxnSpPr>
        <p:spPr>
          <a:xfrm>
            <a:off x="0" y="846138"/>
            <a:ext cx="12188825" cy="0"/>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sp>
        <p:nvSpPr>
          <p:cNvPr id="19" name="文本框 1"/>
          <p:cNvSpPr txBox="1"/>
          <p:nvPr userDrawn="1"/>
        </p:nvSpPr>
        <p:spPr>
          <a:xfrm>
            <a:off x="4019550" y="1954213"/>
            <a:ext cx="4616450" cy="569913"/>
          </a:xfrm>
          <a:prstGeom prst="rect">
            <a:avLst/>
          </a:prstGeom>
          <a:noFill/>
        </p:spPr>
        <p:txBody>
          <a:bodyPr wrap="square" lIns="0" tIns="0" rIns="0" bIns="0" rtlCol="0" anchor="ctr" anchorCtr="0">
            <a:noAutofit/>
          </a:bodyPr>
          <a:lstStyle/>
          <a:p>
            <a:pPr fontAlgn="auto">
              <a:lnSpc>
                <a:spcPct val="90000"/>
              </a:lnSpc>
              <a:spcBef>
                <a:spcPct val="0"/>
              </a:spcBef>
              <a:defRPr/>
            </a:pPr>
            <a:endParaRPr lang="zh-CN" altLang="en-US" sz="2800" b="1" strike="noStrike" spc="300" noProof="1">
              <a:solidFill>
                <a:schemeClr val="tx1"/>
              </a:solidFill>
              <a:latin typeface="微软雅黑" panose="020B0503020204020204" charset="-122"/>
              <a:ea typeface="微软雅黑" panose="020B0503020204020204" charset="-122"/>
              <a:sym typeface="+mn-ea"/>
            </a:endParaRPr>
          </a:p>
        </p:txBody>
      </p:sp>
      <p:sp>
        <p:nvSpPr>
          <p:cNvPr id="6" name="标题 5"/>
          <p:cNvSpPr>
            <a:spLocks noGrp="1"/>
          </p:cNvSpPr>
          <p:nvPr>
            <p:ph type="title" hasCustomPrompt="1"/>
          </p:nvPr>
        </p:nvSpPr>
        <p:spPr>
          <a:xfrm>
            <a:off x="172085" y="198755"/>
            <a:ext cx="5379085" cy="6477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fontAlgn="auto"/>
            <a:r>
              <a:rPr lang="en-US" altLang="zh-CN" strike="noStrike" noProof="1">
                <a:latin typeface="微软雅黑" panose="020B0503020204020204" charset="-122"/>
                <a:ea typeface="微软雅黑" panose="020B0503020204020204" charset="-122"/>
                <a:sym typeface="+mn-ea"/>
              </a:rPr>
              <a:t>        </a:t>
            </a:r>
            <a:endParaRPr strike="noStrike" noProof="1">
              <a:sym typeface="+mn-ea"/>
            </a:endParaRPr>
          </a:p>
        </p:txBody>
      </p:sp>
      <p:sp>
        <p:nvSpPr>
          <p:cNvPr id="18" name="灯片编号占位符 17"/>
          <p:cNvSpPr>
            <a:spLocks noGrp="1"/>
          </p:cNvSpPr>
          <p:nvPr>
            <p:ph type="sldNum" sz="quarter" idx="12"/>
            <p:custDataLst>
              <p:tags r:id="rId1"/>
            </p:custDataLst>
          </p:nvPr>
        </p:nvSpPr>
        <p:spPr>
          <a:xfrm>
            <a:off x="171450" y="6496050"/>
            <a:ext cx="1079500" cy="298450"/>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
        <p:nvSpPr>
          <p:cNvPr id="2" name="页脚占位符 1"/>
          <p:cNvSpPr>
            <a:spLocks noGrp="1"/>
          </p:cNvSpPr>
          <p:nvPr>
            <p:ph type="ftr" sz="quarter" idx="13"/>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Tree>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solidFill>
        <a:effectLst/>
      </p:bgPr>
    </p:bg>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fontAlgn="auto"/>
            <a:r>
              <a:rPr lang="zh-CN" altLang="en-US" strike="noStrike" noProof="1"/>
              <a:t>单击此处编辑母版文本样式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3" name="日期占位符 2"/>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4" name="页脚占位符 3"/>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5" name="灯片编号占位符 4"/>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fontAlgn="auto"/>
            <a:r>
              <a:rPr strike="noStrike" noProof="1">
                <a:sym typeface="+mn-ea"/>
              </a:rPr>
              <a:t>单击此处编辑标题</a:t>
            </a:r>
          </a:p>
        </p:txBody>
      </p:sp>
      <p:sp>
        <p:nvSpPr>
          <p:cNvPr id="3" name="日期占位符 2"/>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4" name="页脚占位符 3"/>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5" name="灯片编号占位符 4"/>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2019/7/31</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2019/7/31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p>
        </p:txBody>
      </p:sp>
      <p:sp>
        <p:nvSpPr>
          <p:cNvPr id="3" name="文本占位符 2"/>
          <p:cNvSpPr>
            <a:spLocks noGrp="1"/>
          </p:cNvSpPr>
          <p:nvPr>
            <p:ph type="body" idx="1"/>
            <p:custDataLst>
              <p:tags r:id="rId2"/>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2019/7/31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2019/7/31</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2019/7/31</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2019/7/31</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2019/7/31</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2019/7/31</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grpSp>
        <p:nvGrpSpPr>
          <p:cNvPr id="4099" name="组合 7"/>
          <p:cNvGrpSpPr/>
          <p:nvPr userDrawn="1"/>
        </p:nvGrpSpPr>
        <p:grpSpPr>
          <a:xfrm>
            <a:off x="3425825" y="963613"/>
            <a:ext cx="5683250" cy="1087437"/>
            <a:chOff x="3771012" y="1582972"/>
            <a:chExt cx="5527343" cy="736979"/>
          </a:xfrm>
        </p:grpSpPr>
        <p:sp>
          <p:nvSpPr>
            <p:cNvPr id="10" name="圆角矩形 9"/>
            <p:cNvSpPr/>
            <p:nvPr/>
          </p:nvSpPr>
          <p:spPr>
            <a:xfrm>
              <a:off x="3825602" y="1582972"/>
              <a:ext cx="5472753" cy="736979"/>
            </a:xfrm>
            <a:prstGeom prst="roundRect">
              <a:avLst/>
            </a:prstGeom>
            <a:solidFill>
              <a:schemeClr val="accent6">
                <a:lumMod val="40000"/>
                <a:lumOff val="60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latin typeface="微软雅黑" panose="020B0503020204020204" charset="-122"/>
                <a:ea typeface="微软雅黑" panose="020B0503020204020204" charset="-122"/>
              </a:endParaRPr>
            </a:p>
          </p:txBody>
        </p:sp>
        <p:sp>
          <p:nvSpPr>
            <p:cNvPr id="11" name="圆角矩形 10"/>
            <p:cNvSpPr/>
            <p:nvPr/>
          </p:nvSpPr>
          <p:spPr>
            <a:xfrm>
              <a:off x="3771012" y="1619066"/>
              <a:ext cx="5486399" cy="694061"/>
            </a:xfrm>
            <a:prstGeom prst="roundRect">
              <a:avLst/>
            </a:prstGeom>
            <a:solidFill>
              <a:srgbClr val="A9D18E">
                <a:alpha val="5019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latin typeface="微软雅黑" panose="020B0503020204020204" charset="-122"/>
                <a:ea typeface="微软雅黑" panose="020B0503020204020204" charset="-122"/>
              </a:endParaRPr>
            </a:p>
          </p:txBody>
        </p:sp>
      </p:grpSp>
      <p:cxnSp>
        <p:nvCxnSpPr>
          <p:cNvPr id="7" name="直接连接符 6"/>
          <p:cNvCxnSpPr/>
          <p:nvPr userDrawn="1"/>
        </p:nvCxnSpPr>
        <p:spPr>
          <a:xfrm>
            <a:off x="0" y="846138"/>
            <a:ext cx="12188825" cy="0"/>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pic>
        <p:nvPicPr>
          <p:cNvPr id="4103" name="图片 8"/>
          <p:cNvPicPr>
            <a:picLocks noChangeAspect="1"/>
          </p:cNvPicPr>
          <p:nvPr userDrawn="1"/>
        </p:nvPicPr>
        <p:blipFill>
          <a:blip r:embed="rId3"/>
          <a:stretch>
            <a:fillRect/>
          </a:stretch>
        </p:blipFill>
        <p:spPr>
          <a:xfrm>
            <a:off x="9999663" y="68263"/>
            <a:ext cx="2133600" cy="704850"/>
          </a:xfrm>
          <a:prstGeom prst="rect">
            <a:avLst/>
          </a:prstGeom>
          <a:noFill/>
          <a:ln w="9525">
            <a:noFill/>
          </a:ln>
        </p:spPr>
      </p:pic>
      <p:sp>
        <p:nvSpPr>
          <p:cNvPr id="13" name="矩形 12"/>
          <p:cNvSpPr/>
          <p:nvPr userDrawn="1"/>
        </p:nvSpPr>
        <p:spPr>
          <a:xfrm>
            <a:off x="0" y="-9525"/>
            <a:ext cx="171450" cy="855663"/>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 name="文本框 1"/>
          <p:cNvSpPr txBox="1"/>
          <p:nvPr userDrawn="1"/>
        </p:nvSpPr>
        <p:spPr>
          <a:xfrm>
            <a:off x="4141788" y="1965325"/>
            <a:ext cx="4616450" cy="568325"/>
          </a:xfrm>
          <a:prstGeom prst="rect">
            <a:avLst/>
          </a:prstGeom>
          <a:noFill/>
        </p:spPr>
        <p:txBody>
          <a:bodyPr wrap="square" lIns="0" tIns="0" rIns="0" bIns="0" rtlCol="0" anchor="ctr" anchorCtr="0">
            <a:noAutofit/>
          </a:bodyPr>
          <a:lstStyle/>
          <a:p>
            <a:pPr fontAlgn="auto">
              <a:lnSpc>
                <a:spcPct val="90000"/>
              </a:lnSpc>
              <a:spcBef>
                <a:spcPct val="0"/>
              </a:spcBef>
              <a:defRPr/>
            </a:pPr>
            <a:endParaRPr lang="zh-CN" altLang="en-US" sz="2800" b="1" strike="noStrike" spc="300" noProof="1">
              <a:solidFill>
                <a:schemeClr val="tx1"/>
              </a:solidFill>
              <a:latin typeface="微软雅黑" panose="020B0503020204020204" charset="-122"/>
              <a:ea typeface="微软雅黑" panose="020B0503020204020204" charset="-122"/>
              <a:sym typeface="+mn-ea"/>
            </a:endParaRPr>
          </a:p>
        </p:txBody>
      </p:sp>
      <p:sp>
        <p:nvSpPr>
          <p:cNvPr id="4106" name="标题 5"/>
          <p:cNvSpPr>
            <a:spLocks noGrp="1"/>
          </p:cNvSpPr>
          <p:nvPr userDrawn="1">
            <p:custDataLst>
              <p:tags r:id="rId1"/>
            </p:custDataLst>
          </p:nvPr>
        </p:nvSpPr>
        <p:spPr>
          <a:xfrm>
            <a:off x="3606800" y="3105150"/>
            <a:ext cx="5378450" cy="647700"/>
          </a:xfrm>
          <a:prstGeom prst="rect">
            <a:avLst/>
          </a:prstGeom>
          <a:noFill/>
          <a:ln w="9525">
            <a:noFill/>
          </a:ln>
        </p:spPr>
        <p:txBody>
          <a:bodyPr lIns="101600" tIns="38100" rIns="76200" bIns="38100" anchor="ctr"/>
          <a:lstStyle/>
          <a:p>
            <a:pPr lvl="0"/>
            <a:endParaRPr lang="zh-CN" altLang="zh-CN" sz="2000" b="1" u="none" baseline="0" dirty="0">
              <a:latin typeface="Arial" panose="020B0604020202020204" pitchFamily="34" charset="0"/>
              <a:ea typeface="微软雅黑" panose="020B0503020204020204" charset="-122"/>
              <a:sym typeface="微软雅黑" panose="020B0503020204020204" charset="-122"/>
            </a:endParaRPr>
          </a:p>
        </p:txBody>
      </p:sp>
      <p:sp>
        <p:nvSpPr>
          <p:cNvPr id="14" name="标题 13"/>
          <p:cNvSpPr>
            <a:spLocks noGrp="1"/>
          </p:cNvSpPr>
          <p:nvPr>
            <p:ph type="title"/>
          </p:nvPr>
        </p:nvSpPr>
        <p:spPr>
          <a:xfrm>
            <a:off x="3688080" y="1183640"/>
            <a:ext cx="5379085" cy="6477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2" name="页脚占位符 1"/>
          <p:cNvSpPr>
            <a:spLocks noGrp="1"/>
          </p:cNvSpPr>
          <p:nvPr>
            <p:ph type="ftr" sz="quarter" idx="10"/>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3" name="灯片编号占位符 2"/>
          <p:cNvSpPr>
            <a:spLocks noGrp="1"/>
          </p:cNvSpPr>
          <p:nvPr>
            <p:ph type="sldNum" sz="quarter" idx="11"/>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2"/>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2019/7/31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2019/7/31</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2019/7/31</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pic>
        <p:nvPicPr>
          <p:cNvPr id="14339" name="图片 3"/>
          <p:cNvPicPr>
            <a:picLocks noChangeAspect="1"/>
          </p:cNvPicPr>
          <p:nvPr userDrawn="1"/>
        </p:nvPicPr>
        <p:blipFill>
          <a:blip r:embed="rId3"/>
          <a:stretch>
            <a:fillRect/>
          </a:stretch>
        </p:blipFill>
        <p:spPr>
          <a:xfrm>
            <a:off x="9999663" y="68263"/>
            <a:ext cx="2133600" cy="704850"/>
          </a:xfrm>
          <a:prstGeom prst="rect">
            <a:avLst/>
          </a:prstGeom>
          <a:noFill/>
          <a:ln w="9525">
            <a:noFill/>
          </a:ln>
        </p:spPr>
      </p:pic>
      <p:sp>
        <p:nvSpPr>
          <p:cNvPr id="5" name="矩形 4"/>
          <p:cNvSpPr/>
          <p:nvPr userDrawn="1"/>
        </p:nvSpPr>
        <p:spPr>
          <a:xfrm>
            <a:off x="0" y="-9525"/>
            <a:ext cx="171450" cy="855663"/>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cxnSp>
        <p:nvCxnSpPr>
          <p:cNvPr id="7" name="直接连接符 6"/>
          <p:cNvCxnSpPr/>
          <p:nvPr userDrawn="1"/>
        </p:nvCxnSpPr>
        <p:spPr>
          <a:xfrm>
            <a:off x="0" y="846138"/>
            <a:ext cx="12188825" cy="0"/>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sp>
        <p:nvSpPr>
          <p:cNvPr id="19" name="文本框 1"/>
          <p:cNvSpPr txBox="1"/>
          <p:nvPr userDrawn="1"/>
        </p:nvSpPr>
        <p:spPr>
          <a:xfrm>
            <a:off x="4019550" y="1954213"/>
            <a:ext cx="4616450" cy="569913"/>
          </a:xfrm>
          <a:prstGeom prst="rect">
            <a:avLst/>
          </a:prstGeom>
          <a:noFill/>
        </p:spPr>
        <p:txBody>
          <a:bodyPr wrap="square" lIns="0" tIns="0" rIns="0" bIns="0" rtlCol="0" anchor="ctr" anchorCtr="0">
            <a:noAutofit/>
          </a:bodyPr>
          <a:lstStyle/>
          <a:p>
            <a:pPr fontAlgn="auto">
              <a:lnSpc>
                <a:spcPct val="90000"/>
              </a:lnSpc>
              <a:spcBef>
                <a:spcPct val="0"/>
              </a:spcBef>
              <a:defRPr/>
            </a:pPr>
            <a:endParaRPr lang="zh-CN" altLang="en-US" sz="2800" b="1" strike="noStrike" spc="300" noProof="1">
              <a:solidFill>
                <a:schemeClr val="tx1"/>
              </a:solidFill>
              <a:latin typeface="微软雅黑" panose="020B0503020204020204" charset="-122"/>
              <a:ea typeface="微软雅黑" panose="020B0503020204020204" charset="-122"/>
              <a:sym typeface="+mn-ea"/>
            </a:endParaRPr>
          </a:p>
        </p:txBody>
      </p:sp>
      <p:sp>
        <p:nvSpPr>
          <p:cNvPr id="6" name="标题 5"/>
          <p:cNvSpPr>
            <a:spLocks noGrp="1"/>
          </p:cNvSpPr>
          <p:nvPr>
            <p:ph type="title" hasCustomPrompt="1"/>
          </p:nvPr>
        </p:nvSpPr>
        <p:spPr>
          <a:xfrm>
            <a:off x="172085" y="198755"/>
            <a:ext cx="5379085" cy="6477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fontAlgn="auto"/>
            <a:r>
              <a:rPr lang="en-US" altLang="zh-CN" strike="noStrike" noProof="1">
                <a:latin typeface="微软雅黑" panose="020B0503020204020204" charset="-122"/>
                <a:ea typeface="微软雅黑" panose="020B0503020204020204" charset="-122"/>
                <a:sym typeface="+mn-ea"/>
              </a:rPr>
              <a:t>        </a:t>
            </a:r>
            <a:endParaRPr strike="noStrike" noProof="1">
              <a:sym typeface="+mn-ea"/>
            </a:endParaRPr>
          </a:p>
        </p:txBody>
      </p:sp>
      <p:sp>
        <p:nvSpPr>
          <p:cNvPr id="18" name="灯片编号占位符 17"/>
          <p:cNvSpPr>
            <a:spLocks noGrp="1"/>
          </p:cNvSpPr>
          <p:nvPr>
            <p:ph type="sldNum" sz="quarter" idx="12"/>
            <p:custDataLst>
              <p:tags r:id="rId1"/>
            </p:custDataLst>
          </p:nvPr>
        </p:nvSpPr>
        <p:spPr>
          <a:xfrm>
            <a:off x="171450" y="6496050"/>
            <a:ext cx="1079500" cy="298450"/>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
        <p:nvSpPr>
          <p:cNvPr id="2" name="页脚占位符 1"/>
          <p:cNvSpPr>
            <a:spLocks noGrp="1"/>
          </p:cNvSpPr>
          <p:nvPr>
            <p:ph type="ftr" sz="quarter" idx="13"/>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Tree>
  </p:cSld>
  <p:clrMapOvr>
    <a:masterClrMapping/>
  </p:clrMapOvr>
  <p:hf sldNum="0" hd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grpSp>
        <p:nvGrpSpPr>
          <p:cNvPr id="15363" name="组合 7"/>
          <p:cNvGrpSpPr/>
          <p:nvPr userDrawn="1"/>
        </p:nvGrpSpPr>
        <p:grpSpPr>
          <a:xfrm>
            <a:off x="3425825" y="1706563"/>
            <a:ext cx="5683250" cy="1087437"/>
            <a:chOff x="3771012" y="1582972"/>
            <a:chExt cx="5527343" cy="736979"/>
          </a:xfrm>
        </p:grpSpPr>
        <p:sp>
          <p:nvSpPr>
            <p:cNvPr id="10" name="圆角矩形 9"/>
            <p:cNvSpPr/>
            <p:nvPr/>
          </p:nvSpPr>
          <p:spPr>
            <a:xfrm>
              <a:off x="3825602" y="1582972"/>
              <a:ext cx="5472753" cy="736979"/>
            </a:xfrm>
            <a:prstGeom prst="roundRect">
              <a:avLst/>
            </a:prstGeom>
            <a:solidFill>
              <a:schemeClr val="accent6">
                <a:lumMod val="40000"/>
                <a:lumOff val="60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latin typeface="微软雅黑" panose="020B0503020204020204" charset="-122"/>
                <a:ea typeface="微软雅黑" panose="020B0503020204020204" charset="-122"/>
              </a:endParaRPr>
            </a:p>
          </p:txBody>
        </p:sp>
        <p:sp>
          <p:nvSpPr>
            <p:cNvPr id="11" name="圆角矩形 10"/>
            <p:cNvSpPr/>
            <p:nvPr/>
          </p:nvSpPr>
          <p:spPr>
            <a:xfrm>
              <a:off x="3771012" y="1619066"/>
              <a:ext cx="5486399" cy="694061"/>
            </a:xfrm>
            <a:prstGeom prst="roundRect">
              <a:avLst/>
            </a:prstGeom>
            <a:solidFill>
              <a:srgbClr val="A9D18E">
                <a:alpha val="5019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latin typeface="微软雅黑" panose="020B0503020204020204" charset="-122"/>
                <a:ea typeface="微软雅黑" panose="020B0503020204020204" charset="-122"/>
              </a:endParaRPr>
            </a:p>
          </p:txBody>
        </p:sp>
      </p:grpSp>
      <p:cxnSp>
        <p:nvCxnSpPr>
          <p:cNvPr id="7" name="直接连接符 6"/>
          <p:cNvCxnSpPr/>
          <p:nvPr userDrawn="1"/>
        </p:nvCxnSpPr>
        <p:spPr>
          <a:xfrm>
            <a:off x="0" y="846138"/>
            <a:ext cx="12188825" cy="0"/>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pic>
        <p:nvPicPr>
          <p:cNvPr id="15367" name="图片 8"/>
          <p:cNvPicPr>
            <a:picLocks noChangeAspect="1"/>
          </p:cNvPicPr>
          <p:nvPr userDrawn="1"/>
        </p:nvPicPr>
        <p:blipFill>
          <a:blip r:embed="rId3"/>
          <a:stretch>
            <a:fillRect/>
          </a:stretch>
        </p:blipFill>
        <p:spPr>
          <a:xfrm>
            <a:off x="9999663" y="68263"/>
            <a:ext cx="2133600" cy="704850"/>
          </a:xfrm>
          <a:prstGeom prst="rect">
            <a:avLst/>
          </a:prstGeom>
          <a:noFill/>
          <a:ln w="9525">
            <a:noFill/>
          </a:ln>
        </p:spPr>
      </p:pic>
      <p:sp>
        <p:nvSpPr>
          <p:cNvPr id="13" name="矩形 12"/>
          <p:cNvSpPr/>
          <p:nvPr userDrawn="1"/>
        </p:nvSpPr>
        <p:spPr>
          <a:xfrm>
            <a:off x="0" y="-9525"/>
            <a:ext cx="171450" cy="855663"/>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 name="文本框 1"/>
          <p:cNvSpPr txBox="1"/>
          <p:nvPr userDrawn="1"/>
        </p:nvSpPr>
        <p:spPr>
          <a:xfrm>
            <a:off x="4141788" y="1965325"/>
            <a:ext cx="4616450" cy="568325"/>
          </a:xfrm>
          <a:prstGeom prst="rect">
            <a:avLst/>
          </a:prstGeom>
          <a:noFill/>
        </p:spPr>
        <p:txBody>
          <a:bodyPr wrap="square" lIns="0" tIns="0" rIns="0" bIns="0" rtlCol="0" anchor="ctr" anchorCtr="0">
            <a:noAutofit/>
          </a:bodyPr>
          <a:lstStyle/>
          <a:p>
            <a:pPr fontAlgn="auto">
              <a:lnSpc>
                <a:spcPct val="90000"/>
              </a:lnSpc>
              <a:spcBef>
                <a:spcPct val="0"/>
              </a:spcBef>
              <a:defRPr/>
            </a:pPr>
            <a:endParaRPr lang="zh-CN" altLang="en-US" sz="2800" b="1" strike="noStrike" spc="300" noProof="1">
              <a:solidFill>
                <a:schemeClr val="tx1"/>
              </a:solidFill>
              <a:latin typeface="微软雅黑" panose="020B0503020204020204" charset="-122"/>
              <a:ea typeface="微软雅黑" panose="020B0503020204020204" charset="-122"/>
              <a:sym typeface="+mn-ea"/>
            </a:endParaRPr>
          </a:p>
        </p:txBody>
      </p:sp>
      <p:sp>
        <p:nvSpPr>
          <p:cNvPr id="15370" name="标题 5"/>
          <p:cNvSpPr>
            <a:spLocks noGrp="1"/>
          </p:cNvSpPr>
          <p:nvPr userDrawn="1">
            <p:custDataLst>
              <p:tags r:id="rId1"/>
            </p:custDataLst>
          </p:nvPr>
        </p:nvSpPr>
        <p:spPr>
          <a:xfrm>
            <a:off x="3606800" y="3105150"/>
            <a:ext cx="5378450" cy="647700"/>
          </a:xfrm>
          <a:prstGeom prst="rect">
            <a:avLst/>
          </a:prstGeom>
          <a:noFill/>
          <a:ln w="9525">
            <a:noFill/>
          </a:ln>
        </p:spPr>
        <p:txBody>
          <a:bodyPr lIns="101600" tIns="38100" rIns="76200" bIns="38100" anchor="ctr"/>
          <a:lstStyle/>
          <a:p>
            <a:pPr lvl="0"/>
            <a:endParaRPr lang="zh-CN" altLang="zh-CN" sz="2000" b="1" u="none" baseline="0" dirty="0">
              <a:latin typeface="Arial" panose="020B0604020202020204" pitchFamily="34" charset="0"/>
              <a:ea typeface="微软雅黑" panose="020B0503020204020204" charset="-122"/>
              <a:sym typeface="微软雅黑" panose="020B0503020204020204" charset="-122"/>
            </a:endParaRPr>
          </a:p>
        </p:txBody>
      </p:sp>
      <p:sp>
        <p:nvSpPr>
          <p:cNvPr id="14" name="标题 13"/>
          <p:cNvSpPr>
            <a:spLocks noGrp="1"/>
          </p:cNvSpPr>
          <p:nvPr>
            <p:ph type="title"/>
          </p:nvPr>
        </p:nvSpPr>
        <p:spPr>
          <a:xfrm>
            <a:off x="3688080" y="1886585"/>
            <a:ext cx="5379085" cy="6477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2" name="页脚占位符 1"/>
          <p:cNvSpPr>
            <a:spLocks noGrp="1"/>
          </p:cNvSpPr>
          <p:nvPr>
            <p:ph type="ftr" sz="quarter" idx="10"/>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3" name="灯片编号占位符 2"/>
          <p:cNvSpPr>
            <a:spLocks noGrp="1"/>
          </p:cNvSpPr>
          <p:nvPr>
            <p:ph type="sldNum" sz="quarter" idx="11"/>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pPr fontAlgn="auto"/>
            <a:r>
              <a:rPr lang="zh-CN" altLang="en-US" strike="noStrike" noProof="1"/>
              <a:t>单击此处编辑母版标题样式</a:t>
            </a:r>
          </a:p>
        </p:txBody>
      </p:sp>
      <p:sp>
        <p:nvSpPr>
          <p:cNvPr id="3" name="文本占位符 2"/>
          <p:cNvSpPr>
            <a:spLocks noGrp="1"/>
          </p:cNvSpPr>
          <p:nvPr>
            <p:ph type="body" idx="1"/>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a:t>单击此处编辑母版文本样式</a:t>
            </a:r>
          </a:p>
        </p:txBody>
      </p:sp>
      <p:sp>
        <p:nvSpPr>
          <p:cNvPr id="4" name="日期占位符 3"/>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5" name="页脚占位符 4"/>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6" name="灯片编号占位符 5"/>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3" name="内容占位符 2"/>
          <p:cNvSpPr>
            <a:spLocks noGrp="1"/>
          </p:cNvSpPr>
          <p:nvPr>
            <p:ph sz="half" idx="1"/>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fontAlgn="auto"/>
            <a:r>
              <a:rPr strike="noStrike" noProof="1">
                <a:sym typeface="+mn-ea"/>
              </a:rPr>
              <a:t>单击此处编辑母版文本样式</a:t>
            </a:r>
          </a:p>
          <a:p>
            <a:pPr lvl="1" fontAlgn="auto"/>
            <a:r>
              <a:rPr strike="noStrike" noProof="1">
                <a:sym typeface="+mn-ea"/>
              </a:rPr>
              <a:t>第二级</a:t>
            </a:r>
          </a:p>
          <a:p>
            <a:pPr lvl="2" fontAlgn="auto"/>
            <a:r>
              <a:rPr strike="noStrike" noProof="1">
                <a:sym typeface="+mn-ea"/>
              </a:rPr>
              <a:t>第三级</a:t>
            </a:r>
          </a:p>
          <a:p>
            <a:pPr lvl="3" fontAlgn="auto"/>
            <a:r>
              <a:rPr strike="noStrike" noProof="1">
                <a:sym typeface="+mn-ea"/>
              </a:rPr>
              <a:t>第四级</a:t>
            </a:r>
          </a:p>
          <a:p>
            <a:pPr lvl="4" fontAlgn="auto"/>
            <a:r>
              <a:rPr strike="noStrike" noProof="1">
                <a:sym typeface="+mn-ea"/>
              </a:rPr>
              <a:t>第五级</a:t>
            </a:r>
          </a:p>
        </p:txBody>
      </p:sp>
      <p:sp>
        <p:nvSpPr>
          <p:cNvPr id="4" name="内容占位符 3"/>
          <p:cNvSpPr>
            <a:spLocks noGrp="1"/>
          </p:cNvSpPr>
          <p:nvPr>
            <p:ph sz="half" idx="2"/>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fontAlgn="auto"/>
            <a:r>
              <a:rPr lang="zh-CN" altLang="en-US" strike="noStrike" noProof="1"/>
              <a:t>单击此处编辑母版文本样式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5" name="日期占位符 4"/>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6" name="页脚占位符 5"/>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7" name="灯片编号占位符 6"/>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3" name="文本占位符 2"/>
          <p:cNvSpPr>
            <a:spLocks noGrp="1"/>
          </p:cNvSpPr>
          <p:nvPr>
            <p:ph type="body" idx="1" hasCustomPrompt="1"/>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单击此处编辑文本</a:t>
            </a:r>
          </a:p>
        </p:txBody>
      </p:sp>
      <p:sp>
        <p:nvSpPr>
          <p:cNvPr id="4" name="内容占位符 3"/>
          <p:cNvSpPr>
            <a:spLocks noGrp="1"/>
          </p:cNvSpPr>
          <p:nvPr>
            <p:ph sz="half" idx="2"/>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fontAlgn="auto"/>
            <a:r>
              <a:rPr strike="noStrike" noProof="1">
                <a:sym typeface="+mn-ea"/>
              </a:rPr>
              <a:t>单击此处编辑母版文本样式</a:t>
            </a:r>
          </a:p>
          <a:p>
            <a:pPr lvl="1" fontAlgn="auto"/>
            <a:r>
              <a:rPr strike="noStrike" noProof="1">
                <a:sym typeface="+mn-ea"/>
              </a:rPr>
              <a:t>第二级</a:t>
            </a:r>
          </a:p>
          <a:p>
            <a:pPr lvl="2" fontAlgn="auto"/>
            <a:r>
              <a:rPr strike="noStrike" noProof="1">
                <a:sym typeface="+mn-ea"/>
              </a:rPr>
              <a:t>第三级</a:t>
            </a:r>
          </a:p>
          <a:p>
            <a:pPr lvl="3" fontAlgn="auto"/>
            <a:r>
              <a:rPr strike="noStrike" noProof="1">
                <a:sym typeface="+mn-ea"/>
              </a:rPr>
              <a:t>第四级</a:t>
            </a:r>
          </a:p>
          <a:p>
            <a:pPr lvl="4" fontAlgn="auto"/>
            <a:r>
              <a:rPr strike="noStrike" noProof="1">
                <a:sym typeface="+mn-ea"/>
              </a:rPr>
              <a:t>第五级</a:t>
            </a:r>
          </a:p>
        </p:txBody>
      </p:sp>
      <p:sp>
        <p:nvSpPr>
          <p:cNvPr id="5" name="文本占位符 4"/>
          <p:cNvSpPr>
            <a:spLocks noGrp="1"/>
          </p:cNvSpPr>
          <p:nvPr>
            <p:ph type="body" sz="quarter" idx="3" hasCustomPrompt="1"/>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strike="noStrike" noProof="1">
                <a:sym typeface="+mn-ea"/>
              </a:rPr>
              <a:t>单击此处编辑文本</a:t>
            </a:r>
          </a:p>
        </p:txBody>
      </p:sp>
      <p:sp>
        <p:nvSpPr>
          <p:cNvPr id="6" name="内容占位符 5"/>
          <p:cNvSpPr>
            <a:spLocks noGrp="1"/>
          </p:cNvSpPr>
          <p:nvPr>
            <p:ph sz="quarter" idx="4"/>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fontAlgn="auto"/>
            <a:r>
              <a:rPr strike="noStrike" noProof="1">
                <a:sym typeface="+mn-ea"/>
              </a:rPr>
              <a:t>单击此处编辑母版文本样式</a:t>
            </a:r>
          </a:p>
          <a:p>
            <a:pPr lvl="1" fontAlgn="auto"/>
            <a:r>
              <a:rPr strike="noStrike" noProof="1">
                <a:sym typeface="+mn-ea"/>
              </a:rPr>
              <a:t>第二级</a:t>
            </a:r>
          </a:p>
          <a:p>
            <a:pPr lvl="2" fontAlgn="auto"/>
            <a:r>
              <a:rPr strike="noStrike" noProof="1">
                <a:sym typeface="+mn-ea"/>
              </a:rPr>
              <a:t>第三级</a:t>
            </a:r>
          </a:p>
          <a:p>
            <a:pPr lvl="3" fontAlgn="auto"/>
            <a:r>
              <a:rPr strike="noStrike" noProof="1">
                <a:sym typeface="+mn-ea"/>
              </a:rPr>
              <a:t>第四级</a:t>
            </a:r>
          </a:p>
          <a:p>
            <a:pPr lvl="4" fontAlgn="auto"/>
            <a:r>
              <a:rPr strike="noStrike" noProof="1">
                <a:sym typeface="+mn-ea"/>
              </a:rPr>
              <a:t>第五级</a:t>
            </a:r>
          </a:p>
        </p:txBody>
      </p:sp>
      <p:sp>
        <p:nvSpPr>
          <p:cNvPr id="7" name="日期占位符 6"/>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8" name="页脚占位符 7"/>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9" name="灯片编号占位符 8"/>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3" name="日期占位符 2"/>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4" name="页脚占位符 3"/>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5" name="灯片编号占位符 4"/>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3" name="页脚占位符 2"/>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4" name="灯片编号占位符 3"/>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13" name="矩形 12"/>
          <p:cNvSpPr/>
          <p:nvPr userDrawn="1"/>
        </p:nvSpPr>
        <p:spPr>
          <a:xfrm>
            <a:off x="0" y="-9525"/>
            <a:ext cx="171450" cy="855663"/>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cxnSp>
        <p:nvCxnSpPr>
          <p:cNvPr id="7" name="直接连接符 6"/>
          <p:cNvCxnSpPr/>
          <p:nvPr userDrawn="1"/>
        </p:nvCxnSpPr>
        <p:spPr>
          <a:xfrm>
            <a:off x="0" y="846138"/>
            <a:ext cx="12188825" cy="0"/>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pic>
        <p:nvPicPr>
          <p:cNvPr id="4103" name="图片 8"/>
          <p:cNvPicPr>
            <a:picLocks noChangeAspect="1"/>
          </p:cNvPicPr>
          <p:nvPr userDrawn="1"/>
        </p:nvPicPr>
        <p:blipFill>
          <a:blip r:embed="rId2"/>
          <a:stretch>
            <a:fillRect/>
          </a:stretch>
        </p:blipFill>
        <p:spPr>
          <a:xfrm>
            <a:off x="9999663" y="68263"/>
            <a:ext cx="2133600" cy="704850"/>
          </a:xfrm>
          <a:prstGeom prst="rect">
            <a:avLst/>
          </a:prstGeom>
          <a:noFill/>
          <a:ln w="9525">
            <a:noFill/>
          </a:ln>
        </p:spPr>
      </p:pic>
      <p:grpSp>
        <p:nvGrpSpPr>
          <p:cNvPr id="4099" name="组合 7"/>
          <p:cNvGrpSpPr/>
          <p:nvPr userDrawn="1"/>
        </p:nvGrpSpPr>
        <p:grpSpPr>
          <a:xfrm>
            <a:off x="3455670" y="1470343"/>
            <a:ext cx="5683250" cy="1087437"/>
            <a:chOff x="3771012" y="1582972"/>
            <a:chExt cx="5527343" cy="736979"/>
          </a:xfrm>
        </p:grpSpPr>
        <p:sp>
          <p:nvSpPr>
            <p:cNvPr id="10" name="圆角矩形 9"/>
            <p:cNvSpPr/>
            <p:nvPr/>
          </p:nvSpPr>
          <p:spPr>
            <a:xfrm>
              <a:off x="3825602" y="1582972"/>
              <a:ext cx="5472753" cy="736979"/>
            </a:xfrm>
            <a:prstGeom prst="roundRect">
              <a:avLst/>
            </a:prstGeom>
            <a:solidFill>
              <a:schemeClr val="accent6">
                <a:lumMod val="40000"/>
                <a:lumOff val="60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latin typeface="微软雅黑" panose="020B0503020204020204" charset="-122"/>
                <a:ea typeface="微软雅黑" panose="020B0503020204020204" charset="-122"/>
              </a:endParaRPr>
            </a:p>
          </p:txBody>
        </p:sp>
        <p:sp>
          <p:nvSpPr>
            <p:cNvPr id="11" name="圆角矩形 10"/>
            <p:cNvSpPr/>
            <p:nvPr/>
          </p:nvSpPr>
          <p:spPr>
            <a:xfrm>
              <a:off x="3771012" y="1619066"/>
              <a:ext cx="5486399" cy="694061"/>
            </a:xfrm>
            <a:prstGeom prst="roundRect">
              <a:avLst/>
            </a:prstGeom>
            <a:solidFill>
              <a:srgbClr val="A9D18E">
                <a:alpha val="5019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latin typeface="微软雅黑" panose="020B0503020204020204" charset="-122"/>
                <a:ea typeface="微软雅黑" panose="020B0503020204020204" charset="-122"/>
              </a:endParaRPr>
            </a:p>
          </p:txBody>
        </p:sp>
      </p:grpSp>
      <p:sp>
        <p:nvSpPr>
          <p:cNvPr id="14" name="标题 13"/>
          <p:cNvSpPr>
            <a:spLocks noGrp="1"/>
          </p:cNvSpPr>
          <p:nvPr>
            <p:ph type="title"/>
          </p:nvPr>
        </p:nvSpPr>
        <p:spPr>
          <a:xfrm>
            <a:off x="3717925" y="1690370"/>
            <a:ext cx="5379085" cy="6477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Tree>
  </p:cSld>
  <p:clrMapOvr>
    <a:masterClrMapping/>
  </p:clrMapOvr>
  <p:hf sldNum="0"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1"/>
        </a:solidFill>
        <a:effectLst/>
      </p:bgPr>
    </p:bg>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a:sym typeface="+mn-ea"/>
            </a:endParaRPr>
          </a:p>
        </p:txBody>
      </p:sp>
      <p:sp>
        <p:nvSpPr>
          <p:cNvPr id="4" name="文本占位符 3"/>
          <p:cNvSpPr>
            <a:spLocks noGrp="1"/>
          </p:cNvSpPr>
          <p:nvPr>
            <p:ph type="body" sz="half" idx="2"/>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fontAlgn="auto"/>
            <a:r>
              <a:rPr strike="noStrike" noProof="1">
                <a:sym typeface="+mn-ea"/>
              </a:rPr>
              <a:t>单击此处编辑母版文本样式</a:t>
            </a:r>
          </a:p>
        </p:txBody>
      </p:sp>
      <p:sp>
        <p:nvSpPr>
          <p:cNvPr id="9" name="标题 8"/>
          <p:cNvSpPr>
            <a:spLocks noGrp="1"/>
          </p:cNvSpPr>
          <p:nvPr>
            <p:ph type="title"/>
          </p:nvPr>
        </p:nvSpPr>
        <p:spPr/>
        <p:txBody>
          <a:bodyPr/>
          <a:lstStyle/>
          <a:p>
            <a:pPr fontAlgn="auto"/>
            <a:r>
              <a:rPr lang="zh-CN" altLang="en-US" strike="noStrike" noProof="1"/>
              <a:t>单击此处编辑母版标题样式</a:t>
            </a:r>
          </a:p>
        </p:txBody>
      </p:sp>
      <p:sp>
        <p:nvSpPr>
          <p:cNvPr id="5" name="日期占位符 4"/>
          <p:cNvSpPr>
            <a:spLocks noGrp="1"/>
          </p:cNvSpPr>
          <p:nvPr>
            <p:ph type="dt" sz="half" idx="10"/>
            <p:custDataLst>
              <p:tags r:id="rId1"/>
            </p:custDataLst>
          </p:nvPr>
        </p:nvSpPr>
        <p:spPr>
          <a:xfrm>
            <a:off x="879475" y="6350000"/>
            <a:ext cx="2700338" cy="315913"/>
          </a:xfrm>
        </p:spPr>
        <p:txBody>
          <a:bodyPr/>
          <a:lstStyle/>
          <a:p>
            <a:pPr fontAlgn="auto"/>
            <a:fld id="{9EFD9D74-47D9-4702-A33C-335B63B48DBF}" type="datetimeFigureOut">
              <a:rPr lang="zh-CN" altLang="en-US" strike="noStrike" noProof="1" smtClean="0">
                <a:latin typeface="+mn-lt"/>
                <a:ea typeface="+mn-ea"/>
                <a:cs typeface="+mn-cs"/>
              </a:rPr>
              <a:t>2019/7/31</a:t>
            </a:fld>
            <a:endParaRPr lang="zh-CN" altLang="en-US" strike="noStrike" noProof="1"/>
          </a:p>
        </p:txBody>
      </p:sp>
      <p:sp>
        <p:nvSpPr>
          <p:cNvPr id="6" name="页脚占位符 5"/>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7" name="灯片编号占位符 6"/>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FABC47A4-756D-490B-A52F-7D9E2C9FC05F}"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1"/>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3" name="竖排文字占位符 2"/>
          <p:cNvSpPr>
            <a:spLocks noGrp="1"/>
          </p:cNvSpPr>
          <p:nvPr>
            <p:ph type="body" orient="vert" idx="1"/>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fontAlgn="auto"/>
            <a:r>
              <a:rPr lang="zh-CN" altLang="en-US" strike="noStrike" noProof="1"/>
              <a:t>单击此处编辑母版文本样式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4" name="日期占位符 3"/>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5" name="页脚占位符 4"/>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6" name="灯片编号占位符 5"/>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solidFill>
        <a:effectLst/>
      </p:bgPr>
    </p:bg>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fontAlgn="auto"/>
            <a:r>
              <a:rPr lang="zh-CN" altLang="en-US" strike="noStrike" noProof="1"/>
              <a:t>单击此处编辑母版文本样式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3" name="日期占位符 2"/>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4" name="页脚占位符 3"/>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5" name="灯片编号占位符 4"/>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fontAlgn="auto"/>
            <a:r>
              <a:rPr strike="noStrike" noProof="1">
                <a:sym typeface="+mn-ea"/>
              </a:rPr>
              <a:t>单击此处编辑标题</a:t>
            </a:r>
          </a:p>
        </p:txBody>
      </p:sp>
      <p:sp>
        <p:nvSpPr>
          <p:cNvPr id="3" name="日期占位符 2"/>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4" name="页脚占位符 3"/>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5" name="灯片编号占位符 4"/>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3" name="内容占位符 2"/>
          <p:cNvSpPr>
            <a:spLocks noGrp="1"/>
          </p:cNvSpPr>
          <p:nvPr>
            <p:ph sz="half" idx="1"/>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fontAlgn="auto"/>
            <a:r>
              <a:rPr strike="noStrike" noProof="1">
                <a:sym typeface="+mn-ea"/>
              </a:rPr>
              <a:t>单击此处编辑母版文本样式</a:t>
            </a:r>
          </a:p>
          <a:p>
            <a:pPr lvl="1" fontAlgn="auto"/>
            <a:r>
              <a:rPr strike="noStrike" noProof="1">
                <a:sym typeface="+mn-ea"/>
              </a:rPr>
              <a:t>第二级</a:t>
            </a:r>
          </a:p>
          <a:p>
            <a:pPr lvl="2" fontAlgn="auto"/>
            <a:r>
              <a:rPr strike="noStrike" noProof="1">
                <a:sym typeface="+mn-ea"/>
              </a:rPr>
              <a:t>第三级</a:t>
            </a:r>
          </a:p>
          <a:p>
            <a:pPr lvl="3" fontAlgn="auto"/>
            <a:r>
              <a:rPr strike="noStrike" noProof="1">
                <a:sym typeface="+mn-ea"/>
              </a:rPr>
              <a:t>第四级</a:t>
            </a:r>
          </a:p>
          <a:p>
            <a:pPr lvl="4" fontAlgn="auto"/>
            <a:r>
              <a:rPr strike="noStrike" noProof="1">
                <a:sym typeface="+mn-ea"/>
              </a:rPr>
              <a:t>第五级</a:t>
            </a:r>
          </a:p>
        </p:txBody>
      </p:sp>
      <p:sp>
        <p:nvSpPr>
          <p:cNvPr id="4" name="内容占位符 3"/>
          <p:cNvSpPr>
            <a:spLocks noGrp="1"/>
          </p:cNvSpPr>
          <p:nvPr>
            <p:ph sz="half" idx="2"/>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fontAlgn="auto"/>
            <a:r>
              <a:rPr lang="zh-CN" altLang="en-US" strike="noStrike" noProof="1"/>
              <a:t>单击此处编辑母版文本样式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5" name="日期占位符 4"/>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6" name="页脚占位符 5"/>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7" name="灯片编号占位符 6"/>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3" name="文本占位符 2"/>
          <p:cNvSpPr>
            <a:spLocks noGrp="1"/>
          </p:cNvSpPr>
          <p:nvPr>
            <p:ph type="body" idx="1" hasCustomPrompt="1"/>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单击此处编辑文本</a:t>
            </a:r>
          </a:p>
        </p:txBody>
      </p:sp>
      <p:sp>
        <p:nvSpPr>
          <p:cNvPr id="4" name="内容占位符 3"/>
          <p:cNvSpPr>
            <a:spLocks noGrp="1"/>
          </p:cNvSpPr>
          <p:nvPr>
            <p:ph sz="half" idx="2"/>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fontAlgn="auto"/>
            <a:r>
              <a:rPr strike="noStrike" noProof="1">
                <a:sym typeface="+mn-ea"/>
              </a:rPr>
              <a:t>单击此处编辑母版文本样式</a:t>
            </a:r>
          </a:p>
          <a:p>
            <a:pPr lvl="1" fontAlgn="auto"/>
            <a:r>
              <a:rPr strike="noStrike" noProof="1">
                <a:sym typeface="+mn-ea"/>
              </a:rPr>
              <a:t>第二级</a:t>
            </a:r>
          </a:p>
          <a:p>
            <a:pPr lvl="2" fontAlgn="auto"/>
            <a:r>
              <a:rPr strike="noStrike" noProof="1">
                <a:sym typeface="+mn-ea"/>
              </a:rPr>
              <a:t>第三级</a:t>
            </a:r>
          </a:p>
          <a:p>
            <a:pPr lvl="3" fontAlgn="auto"/>
            <a:r>
              <a:rPr strike="noStrike" noProof="1">
                <a:sym typeface="+mn-ea"/>
              </a:rPr>
              <a:t>第四级</a:t>
            </a:r>
          </a:p>
          <a:p>
            <a:pPr lvl="4" fontAlgn="auto"/>
            <a:r>
              <a:rPr strike="noStrike" noProof="1">
                <a:sym typeface="+mn-ea"/>
              </a:rPr>
              <a:t>第五级</a:t>
            </a:r>
          </a:p>
        </p:txBody>
      </p:sp>
      <p:sp>
        <p:nvSpPr>
          <p:cNvPr id="5" name="文本占位符 4"/>
          <p:cNvSpPr>
            <a:spLocks noGrp="1"/>
          </p:cNvSpPr>
          <p:nvPr>
            <p:ph type="body" sz="quarter" idx="3" hasCustomPrompt="1"/>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strike="noStrike" noProof="1">
                <a:sym typeface="+mn-ea"/>
              </a:rPr>
              <a:t>单击此处编辑文本</a:t>
            </a:r>
          </a:p>
        </p:txBody>
      </p:sp>
      <p:sp>
        <p:nvSpPr>
          <p:cNvPr id="6" name="内容占位符 5"/>
          <p:cNvSpPr>
            <a:spLocks noGrp="1"/>
          </p:cNvSpPr>
          <p:nvPr>
            <p:ph sz="quarter" idx="4"/>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fontAlgn="auto"/>
            <a:r>
              <a:rPr strike="noStrike" noProof="1">
                <a:sym typeface="+mn-ea"/>
              </a:rPr>
              <a:t>单击此处编辑母版文本样式</a:t>
            </a:r>
          </a:p>
          <a:p>
            <a:pPr lvl="1" fontAlgn="auto"/>
            <a:r>
              <a:rPr strike="noStrike" noProof="1">
                <a:sym typeface="+mn-ea"/>
              </a:rPr>
              <a:t>第二级</a:t>
            </a:r>
          </a:p>
          <a:p>
            <a:pPr lvl="2" fontAlgn="auto"/>
            <a:r>
              <a:rPr strike="noStrike" noProof="1">
                <a:sym typeface="+mn-ea"/>
              </a:rPr>
              <a:t>第三级</a:t>
            </a:r>
          </a:p>
          <a:p>
            <a:pPr lvl="3" fontAlgn="auto"/>
            <a:r>
              <a:rPr strike="noStrike" noProof="1">
                <a:sym typeface="+mn-ea"/>
              </a:rPr>
              <a:t>第四级</a:t>
            </a:r>
          </a:p>
          <a:p>
            <a:pPr lvl="4" fontAlgn="auto"/>
            <a:r>
              <a:rPr strike="noStrike" noProof="1">
                <a:sym typeface="+mn-ea"/>
              </a:rPr>
              <a:t>第五级</a:t>
            </a:r>
          </a:p>
        </p:txBody>
      </p:sp>
      <p:sp>
        <p:nvSpPr>
          <p:cNvPr id="7" name="日期占位符 6"/>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8" name="页脚占位符 7"/>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9" name="灯片编号占位符 8"/>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3" name="日期占位符 2"/>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4" name="页脚占位符 3"/>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5" name="灯片编号占位符 4"/>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3" name="页脚占位符 2"/>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4" name="灯片编号占位符 3"/>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1"/>
        </a:solidFill>
        <a:effectLst/>
      </p:bgPr>
    </p:bg>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a:sym typeface="+mn-ea"/>
            </a:endParaRPr>
          </a:p>
        </p:txBody>
      </p:sp>
      <p:sp>
        <p:nvSpPr>
          <p:cNvPr id="4" name="文本占位符 3"/>
          <p:cNvSpPr>
            <a:spLocks noGrp="1"/>
          </p:cNvSpPr>
          <p:nvPr>
            <p:ph type="body" sz="half" idx="2"/>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fontAlgn="auto"/>
            <a:r>
              <a:rPr strike="noStrike" noProof="1">
                <a:sym typeface="+mn-ea"/>
              </a:rPr>
              <a:t>单击此处编辑母版文本样式</a:t>
            </a:r>
          </a:p>
        </p:txBody>
      </p:sp>
      <p:sp>
        <p:nvSpPr>
          <p:cNvPr id="9" name="标题 8"/>
          <p:cNvSpPr>
            <a:spLocks noGrp="1"/>
          </p:cNvSpPr>
          <p:nvPr>
            <p:ph type="title"/>
          </p:nvPr>
        </p:nvSpPr>
        <p:spPr/>
        <p:txBody>
          <a:bodyPr/>
          <a:lstStyle/>
          <a:p>
            <a:pPr fontAlgn="auto"/>
            <a:r>
              <a:rPr lang="zh-CN" altLang="en-US" strike="noStrike" noProof="1"/>
              <a:t>单击此处编辑母版标题样式</a:t>
            </a:r>
          </a:p>
        </p:txBody>
      </p:sp>
      <p:sp>
        <p:nvSpPr>
          <p:cNvPr id="5" name="日期占位符 4"/>
          <p:cNvSpPr>
            <a:spLocks noGrp="1"/>
          </p:cNvSpPr>
          <p:nvPr>
            <p:ph type="dt" sz="half" idx="10"/>
            <p:custDataLst>
              <p:tags r:id="rId1"/>
            </p:custDataLst>
          </p:nvPr>
        </p:nvSpPr>
        <p:spPr>
          <a:xfrm>
            <a:off x="879475" y="6350000"/>
            <a:ext cx="2700338" cy="315913"/>
          </a:xfrm>
        </p:spPr>
        <p:txBody>
          <a:bodyPr/>
          <a:lstStyle/>
          <a:p>
            <a:pPr fontAlgn="auto"/>
            <a:fld id="{9EFD9D74-47D9-4702-A33C-335B63B48DBF}" type="datetimeFigureOut">
              <a:rPr lang="zh-CN" altLang="en-US" strike="noStrike" noProof="1" smtClean="0">
                <a:latin typeface="+mn-lt"/>
                <a:ea typeface="+mn-ea"/>
                <a:cs typeface="+mn-cs"/>
              </a:rPr>
              <a:t>2019/7/31</a:t>
            </a:fld>
            <a:endParaRPr lang="zh-CN" altLang="en-US" strike="noStrike" noProof="1"/>
          </a:p>
        </p:txBody>
      </p:sp>
      <p:sp>
        <p:nvSpPr>
          <p:cNvPr id="6" name="页脚占位符 5"/>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7" name="灯片编号占位符 6"/>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FABC47A4-756D-490B-A52F-7D9E2C9FC05F}"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1"/>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fontAlgn="auto"/>
            <a:r>
              <a:rPr strike="noStrike" noProof="1">
                <a:sym typeface="+mn-ea"/>
              </a:rPr>
              <a:t>单击此处编辑母版标题样式</a:t>
            </a:r>
          </a:p>
        </p:txBody>
      </p:sp>
      <p:sp>
        <p:nvSpPr>
          <p:cNvPr id="3" name="竖排文字占位符 2"/>
          <p:cNvSpPr>
            <a:spLocks noGrp="1"/>
          </p:cNvSpPr>
          <p:nvPr>
            <p:ph type="body" orient="vert" idx="1"/>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fontAlgn="auto"/>
            <a:r>
              <a:rPr lang="zh-CN" altLang="en-US" strike="noStrike" noProof="1"/>
              <a:t>单击此处编辑母版文本样式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4" name="日期占位符 3"/>
          <p:cNvSpPr>
            <a:spLocks noGrp="1"/>
          </p:cNvSpPr>
          <p:nvPr>
            <p:ph type="dt" sz="half" idx="10"/>
            <p:custDataLst>
              <p:tags r:id="rId1"/>
            </p:custDataLst>
          </p:nvPr>
        </p:nvSpPr>
        <p:spPr>
          <a:xfrm>
            <a:off x="879475" y="6350000"/>
            <a:ext cx="2700338" cy="315913"/>
          </a:xfrm>
        </p:spPr>
        <p:txBody>
          <a:bodyPr/>
          <a:lstStyle/>
          <a:p>
            <a:pPr fontAlgn="auto"/>
            <a:fld id="{760FBDFE-C587-4B4C-A407-44438C67B59E}" type="datetimeFigureOut">
              <a:rPr lang="zh-CN" altLang="en-US" strike="noStrike" noProof="1" smtClean="0">
                <a:latin typeface="+mn-lt"/>
                <a:ea typeface="+mn-ea"/>
                <a:cs typeface="+mn-cs"/>
              </a:rPr>
              <a:t>2019/7/31</a:t>
            </a:fld>
            <a:endParaRPr lang="zh-CN" altLang="en-US" strike="noStrike" noProof="1"/>
          </a:p>
        </p:txBody>
      </p:sp>
      <p:sp>
        <p:nvSpPr>
          <p:cNvPr id="5" name="页脚占位符 4"/>
          <p:cNvSpPr>
            <a:spLocks noGrp="1"/>
          </p:cNvSpPr>
          <p:nvPr>
            <p:ph type="ftr" sz="quarter" idx="11"/>
            <p:custDataLst>
              <p:tags r:id="rId2"/>
            </p:custDataLst>
          </p:nvPr>
        </p:nvSpPr>
        <p:spPr>
          <a:xfrm>
            <a:off x="4116388" y="6350000"/>
            <a:ext cx="3959225" cy="315913"/>
          </a:xfrm>
          <a:prstGeom prst="rect">
            <a:avLst/>
          </a:prstGeom>
        </p:spPr>
        <p:txBody>
          <a:bodyPr vert="horz" lIns="91440" tIns="45720" rIns="91440" bIns="45720" rtlCol="0" anchor="ctr">
            <a:normAutofit/>
          </a:bodyPr>
          <a:lstStyle/>
          <a:p>
            <a:pPr fontAlgn="auto"/>
            <a:endParaRPr lang="zh-CN" altLang="en-US" strike="noStrike" noProof="1"/>
          </a:p>
        </p:txBody>
      </p:sp>
      <p:sp>
        <p:nvSpPr>
          <p:cNvPr id="6" name="灯片编号占位符 5"/>
          <p:cNvSpPr>
            <a:spLocks noGrp="1"/>
          </p:cNvSpPr>
          <p:nvPr>
            <p:ph type="sldNum" sz="quarter" idx="12"/>
            <p:custDataLst>
              <p:tags r:id="rId3"/>
            </p:custDataLst>
          </p:nvPr>
        </p:nvSpPr>
        <p:spPr>
          <a:xfrm>
            <a:off x="8610600" y="6350000"/>
            <a:ext cx="2700338" cy="315913"/>
          </a:xfrm>
          <a:prstGeom prst="rect">
            <a:avLst/>
          </a:prstGeom>
        </p:spPr>
        <p:txBody>
          <a:bodyPr vert="horz" lIns="91440" tIns="45720" rIns="91440" bIns="45720" rtlCol="0" anchor="ctr">
            <a:normAutofit/>
          </a:body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Tree>
  </p:cSld>
  <p:clrMapOvr>
    <a:masterClrMapping/>
  </p:clrMapOvr>
  <p:hf sldNum="0"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32.xml"/><Relationship Id="rId18" Type="http://schemas.openxmlformats.org/officeDocument/2006/relationships/tags" Target="../tags/tag37.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17" Type="http://schemas.openxmlformats.org/officeDocument/2006/relationships/tags" Target="../tags/tag36.xml"/><Relationship Id="rId2" Type="http://schemas.openxmlformats.org/officeDocument/2006/relationships/slideLayout" Target="../slideLayouts/slideLayout13.xml"/><Relationship Id="rId16" Type="http://schemas.openxmlformats.org/officeDocument/2006/relationships/tags" Target="../tags/tag35.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34.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ags" Target="../tags/tag9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17" Type="http://schemas.openxmlformats.org/officeDocument/2006/relationships/tags" Target="../tags/tag97.xml"/><Relationship Id="rId2" Type="http://schemas.openxmlformats.org/officeDocument/2006/relationships/slideLayout" Target="../slideLayouts/slideLayout24.xml"/><Relationship Id="rId16" Type="http://schemas.openxmlformats.org/officeDocument/2006/relationships/tags" Target="../tags/tag96.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tags" Target="../tags/tag95.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tags" Target="../tags/tag9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custDataLst>
              <p:tags r:id="rId13"/>
            </p:custDataLst>
          </p:nvPr>
        </p:nvSpPr>
        <p:spPr>
          <a:xfrm>
            <a:off x="669925" y="431800"/>
            <a:ext cx="10852150" cy="647700"/>
          </a:xfrm>
          <a:prstGeom prst="rect">
            <a:avLst/>
          </a:prstGeom>
          <a:noFill/>
          <a:ln w="9525">
            <a:noFill/>
          </a:ln>
        </p:spPr>
        <p:txBody>
          <a:bodyPr vert="horz" lIns="101600" tIns="38100" rIns="76200" bIns="38100" anchor="ctr"/>
          <a:lstStyle/>
          <a:p>
            <a:pPr lvl="0"/>
            <a:r>
              <a:rPr lang="zh-CN" altLang="en-US" dirty="0"/>
              <a:t>单击此处编辑母版标题样式</a:t>
            </a:r>
          </a:p>
        </p:txBody>
      </p:sp>
      <p:sp>
        <p:nvSpPr>
          <p:cNvPr id="1027" name="文本占位符 2"/>
          <p:cNvSpPr>
            <a:spLocks noGrp="1"/>
          </p:cNvSpPr>
          <p:nvPr>
            <p:ph type="body"/>
            <p:custDataLst>
              <p:tags r:id="rId14"/>
            </p:custDataLst>
          </p:nvPr>
        </p:nvSpPr>
        <p:spPr>
          <a:xfrm>
            <a:off x="669925" y="1295400"/>
            <a:ext cx="10852150" cy="5040313"/>
          </a:xfrm>
          <a:prstGeom prst="rect">
            <a:avLst/>
          </a:prstGeom>
          <a:noFill/>
          <a:ln w="9525">
            <a:noFill/>
          </a:ln>
        </p:spPr>
        <p:txBody>
          <a:bodyPr vert="horz" lIns="101600" tIns="0" rIns="82550" bIns="0" anchor="t"/>
          <a:lstStyle/>
          <a:p>
            <a:pPr lvl="0"/>
            <a:r>
              <a:rPr lang="zh-CN" altLang="en-US" dirty="0"/>
              <a:t>单击此处编辑母版文本样式</a:t>
            </a:r>
          </a:p>
          <a:p>
            <a:pPr lvl="1" indent="-228600"/>
            <a:r>
              <a:rPr lang="zh-CN" altLang="en-US" dirty="0"/>
              <a:t>第二级</a:t>
            </a:r>
          </a:p>
          <a:p>
            <a:pPr lvl="2" indent="-228600"/>
            <a:r>
              <a:rPr lang="zh-CN" altLang="en-US" dirty="0"/>
              <a:t>第三级</a:t>
            </a:r>
          </a:p>
          <a:p>
            <a:pPr lvl="3" indent="-228600"/>
            <a:r>
              <a:rPr lang="zh-CN" altLang="en-US" dirty="0"/>
              <a:t>第四级</a:t>
            </a:r>
          </a:p>
          <a:p>
            <a:pPr lvl="4" indent="-228600"/>
            <a:r>
              <a:rPr lang="zh-CN" altLang="en-US" dirty="0"/>
              <a:t>第五级</a:t>
            </a:r>
          </a:p>
        </p:txBody>
      </p:sp>
      <p:sp>
        <p:nvSpPr>
          <p:cNvPr id="5" name="页脚占位符 4"/>
          <p:cNvSpPr>
            <a:spLocks noGrp="1"/>
          </p:cNvSpPr>
          <p:nvPr>
            <p:ph type="ftr" sz="quarter" idx="3"/>
            <p:custDataLst>
              <p:tags r:id="rId15"/>
            </p:custDataLst>
          </p:nvPr>
        </p:nvSpPr>
        <p:spPr>
          <a:xfrm>
            <a:off x="4116388" y="6350000"/>
            <a:ext cx="3959225" cy="315913"/>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custDataLst>
              <p:tags r:id="rId16"/>
            </p:custDataLst>
          </p:nvPr>
        </p:nvSpPr>
        <p:spPr>
          <a:xfrm>
            <a:off x="8610600" y="6350000"/>
            <a:ext cx="2700338" cy="315913"/>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32000"/>
            <a:ext cx="10852237" cy="648000"/>
          </a:xfrm>
          <a:prstGeom prst="rect">
            <a:avLst/>
          </a:prstGeom>
        </p:spPr>
        <p:txBody>
          <a:bodyPr vert="horz" lIns="101600" tIns="38100" rIns="76200" bIns="38100" rtlCol="0" anchor="ctr" anchorCtr="0">
            <a:noAutofit/>
          </a:bodyPr>
          <a:lstStyle/>
          <a:p>
            <a:r>
              <a:rPr lang="zh-CN" altLang="en-US" dirty="0"/>
              <a:t>单击此处编辑母版标题样式</a:t>
            </a:r>
          </a:p>
        </p:txBody>
      </p:sp>
      <p:sp>
        <p:nvSpPr>
          <p:cNvPr id="3" name="文本占位符 2"/>
          <p:cNvSpPr>
            <a:spLocks noGrp="1"/>
          </p:cNvSpPr>
          <p:nvPr>
            <p:ph type="body" idx="1"/>
            <p:custDataLst>
              <p:tags r:id="rId14"/>
            </p:custDataLst>
          </p:nvPr>
        </p:nvSpPr>
        <p:spPr>
          <a:xfrm>
            <a:off x="669882" y="1296000"/>
            <a:ext cx="10852237" cy="5040000"/>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2019/7/31</a:t>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dirty="0"/>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标题占位符 1"/>
          <p:cNvSpPr>
            <a:spLocks noGrp="1"/>
          </p:cNvSpPr>
          <p:nvPr>
            <p:ph type="title"/>
            <p:custDataLst>
              <p:tags r:id="rId13"/>
            </p:custDataLst>
          </p:nvPr>
        </p:nvSpPr>
        <p:spPr>
          <a:xfrm>
            <a:off x="669925" y="431800"/>
            <a:ext cx="10852150" cy="647700"/>
          </a:xfrm>
          <a:prstGeom prst="rect">
            <a:avLst/>
          </a:prstGeom>
          <a:noFill/>
          <a:ln w="9525">
            <a:noFill/>
          </a:ln>
        </p:spPr>
        <p:txBody>
          <a:bodyPr vert="horz" lIns="101600" tIns="38100" rIns="76200" bIns="38100" anchor="ctr"/>
          <a:lstStyle/>
          <a:p>
            <a:pPr lvl="0"/>
            <a:r>
              <a:rPr lang="zh-CN" altLang="en-US" dirty="0"/>
              <a:t>单击此处编辑母版标题样式</a:t>
            </a:r>
          </a:p>
        </p:txBody>
      </p:sp>
      <p:sp>
        <p:nvSpPr>
          <p:cNvPr id="2051" name="文本占位符 2"/>
          <p:cNvSpPr>
            <a:spLocks noGrp="1"/>
          </p:cNvSpPr>
          <p:nvPr>
            <p:ph type="body"/>
            <p:custDataLst>
              <p:tags r:id="rId14"/>
            </p:custDataLst>
          </p:nvPr>
        </p:nvSpPr>
        <p:spPr>
          <a:xfrm>
            <a:off x="669925" y="1295400"/>
            <a:ext cx="10852150" cy="5040313"/>
          </a:xfrm>
          <a:prstGeom prst="rect">
            <a:avLst/>
          </a:prstGeom>
          <a:noFill/>
          <a:ln w="9525">
            <a:noFill/>
          </a:ln>
        </p:spPr>
        <p:txBody>
          <a:bodyPr vert="horz" lIns="101600" tIns="0" rIns="82550" bIns="0" anchor="t"/>
          <a:lstStyle/>
          <a:p>
            <a:pPr lvl="0"/>
            <a:r>
              <a:rPr lang="zh-CN" altLang="en-US" dirty="0"/>
              <a:t>单击此处编辑母版文本样式</a:t>
            </a:r>
          </a:p>
          <a:p>
            <a:pPr lvl="1" indent="-228600"/>
            <a:r>
              <a:rPr lang="zh-CN" altLang="en-US" dirty="0"/>
              <a:t>第二级</a:t>
            </a:r>
          </a:p>
          <a:p>
            <a:pPr lvl="2" indent="-228600"/>
            <a:r>
              <a:rPr lang="zh-CN" altLang="en-US" dirty="0"/>
              <a:t>第三级</a:t>
            </a:r>
          </a:p>
          <a:p>
            <a:pPr lvl="3" indent="-228600"/>
            <a:r>
              <a:rPr lang="zh-CN" altLang="en-US" dirty="0"/>
              <a:t>第四级</a:t>
            </a:r>
          </a:p>
          <a:p>
            <a:pPr lvl="4" indent="-228600"/>
            <a:r>
              <a:rPr lang="zh-CN" altLang="en-US" dirty="0"/>
              <a:t>第五级</a:t>
            </a:r>
          </a:p>
        </p:txBody>
      </p:sp>
      <p:sp>
        <p:nvSpPr>
          <p:cNvPr id="5" name="页脚占位符 4"/>
          <p:cNvSpPr>
            <a:spLocks noGrp="1"/>
          </p:cNvSpPr>
          <p:nvPr>
            <p:ph type="ftr" sz="quarter" idx="3"/>
            <p:custDataLst>
              <p:tags r:id="rId15"/>
            </p:custDataLst>
          </p:nvPr>
        </p:nvSpPr>
        <p:spPr>
          <a:xfrm>
            <a:off x="4116388" y="6350000"/>
            <a:ext cx="3959225" cy="315913"/>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custDataLst>
              <p:tags r:id="rId16"/>
            </p:custDataLst>
          </p:nvPr>
        </p:nvSpPr>
        <p:spPr>
          <a:xfrm>
            <a:off x="8610600" y="6350000"/>
            <a:ext cx="2700338" cy="315913"/>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pPr fontAlgn="auto"/>
            <a:fld id="{49AE70B2-8BF9-45C0-BB95-33D1B9D3A854}" type="slidenum">
              <a:rPr lang="zh-CN" altLang="en-US" strike="noStrike" noProof="1" smtClean="0">
                <a:latin typeface="+mn-lt"/>
                <a:ea typeface="+mn-ea"/>
                <a:cs typeface="+mn-cs"/>
              </a:rPr>
              <a:t>‹#›</a:t>
            </a:fld>
            <a:endParaRPr lang="zh-CN" altLang="en-US" strike="noStrike" noProof="1"/>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2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chart" Target="../charts/chart4.xml"/><Relationship Id="rId4" Type="http://schemas.openxmlformats.org/officeDocument/2006/relationships/chart" Target="../charts/char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chart" Target="../charts/chart6.xml"/><Relationship Id="rId4" Type="http://schemas.openxmlformats.org/officeDocument/2006/relationships/chart" Target="../charts/chart5.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chart" Target="../charts/chart8.xml"/><Relationship Id="rId4" Type="http://schemas.openxmlformats.org/officeDocument/2006/relationships/chart" Target="../charts/char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chart" Target="../charts/chart10.xml"/><Relationship Id="rId4" Type="http://schemas.openxmlformats.org/officeDocument/2006/relationships/chart" Target="../charts/chart9.xml"/></Relationships>
</file>

<file path=ppt/slides/_rels/slide1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hyperlink" Target="http://gahag.net/002834-woman-silhouette/" TargetMode="External"/><Relationship Id="rId5" Type="http://schemas.openxmlformats.org/officeDocument/2006/relationships/image" Target="../media/image14.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png"/><Relationship Id="rId4" Type="http://schemas.openxmlformats.org/officeDocument/2006/relationships/hyperlink" Target="http://gahag.net/002834-woman-silhouette/" TargetMode="External"/></Relationships>
</file>

<file path=ppt/slides/_rels/slide2.xml.rels><?xml version="1.0" encoding="UTF-8" standalone="yes"?>
<Relationships xmlns="http://schemas.openxmlformats.org/package/2006/relationships"><Relationship Id="rId8" Type="http://schemas.openxmlformats.org/officeDocument/2006/relationships/tags" Target="../tags/tag135.xml"/><Relationship Id="rId13" Type="http://schemas.openxmlformats.org/officeDocument/2006/relationships/tags" Target="../tags/tag140.xml"/><Relationship Id="rId18" Type="http://schemas.openxmlformats.org/officeDocument/2006/relationships/slideLayout" Target="../slideLayouts/slideLayout7.xml"/><Relationship Id="rId3" Type="http://schemas.openxmlformats.org/officeDocument/2006/relationships/tags" Target="../tags/tag130.xml"/><Relationship Id="rId7" Type="http://schemas.openxmlformats.org/officeDocument/2006/relationships/tags" Target="../tags/tag134.xml"/><Relationship Id="rId12" Type="http://schemas.openxmlformats.org/officeDocument/2006/relationships/tags" Target="../tags/tag139.xml"/><Relationship Id="rId17" Type="http://schemas.openxmlformats.org/officeDocument/2006/relationships/tags" Target="../tags/tag144.xml"/><Relationship Id="rId2" Type="http://schemas.openxmlformats.org/officeDocument/2006/relationships/tags" Target="../tags/tag129.xml"/><Relationship Id="rId16" Type="http://schemas.openxmlformats.org/officeDocument/2006/relationships/tags" Target="../tags/tag143.xml"/><Relationship Id="rId1" Type="http://schemas.openxmlformats.org/officeDocument/2006/relationships/tags" Target="../tags/tag128.xml"/><Relationship Id="rId6" Type="http://schemas.openxmlformats.org/officeDocument/2006/relationships/tags" Target="../tags/tag133.xml"/><Relationship Id="rId11" Type="http://schemas.openxmlformats.org/officeDocument/2006/relationships/tags" Target="../tags/tag138.xml"/><Relationship Id="rId5" Type="http://schemas.openxmlformats.org/officeDocument/2006/relationships/tags" Target="../tags/tag132.xml"/><Relationship Id="rId15" Type="http://schemas.openxmlformats.org/officeDocument/2006/relationships/tags" Target="../tags/tag142.xml"/><Relationship Id="rId10" Type="http://schemas.openxmlformats.org/officeDocument/2006/relationships/tags" Target="../tags/tag137.xml"/><Relationship Id="rId19" Type="http://schemas.openxmlformats.org/officeDocument/2006/relationships/image" Target="../media/image2.jpeg"/><Relationship Id="rId4" Type="http://schemas.openxmlformats.org/officeDocument/2006/relationships/tags" Target="../tags/tag131.xml"/><Relationship Id="rId9" Type="http://schemas.openxmlformats.org/officeDocument/2006/relationships/tags" Target="../tags/tag136.xml"/><Relationship Id="rId14" Type="http://schemas.openxmlformats.org/officeDocument/2006/relationships/tags" Target="../tags/tag14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chart" Target="../charts/chart14.xml"/><Relationship Id="rId5" Type="http://schemas.openxmlformats.org/officeDocument/2006/relationships/chart" Target="../charts/chart13.xml"/><Relationship Id="rId4" Type="http://schemas.openxmlformats.org/officeDocument/2006/relationships/chart" Target="../charts/char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chart" Target="../charts/chart16.xml"/><Relationship Id="rId4" Type="http://schemas.openxmlformats.org/officeDocument/2006/relationships/chart" Target="../charts/char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chart" Target="../charts/chart1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5.xml"/><Relationship Id="rId1" Type="http://schemas.openxmlformats.org/officeDocument/2006/relationships/slideLayout" Target="../slideLayouts/slideLayout2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8" Type="http://schemas.openxmlformats.org/officeDocument/2006/relationships/tags" Target="../tags/tag152.xml"/><Relationship Id="rId13" Type="http://schemas.openxmlformats.org/officeDocument/2006/relationships/tags" Target="../tags/tag157.xml"/><Relationship Id="rId3" Type="http://schemas.openxmlformats.org/officeDocument/2006/relationships/tags" Target="../tags/tag147.xml"/><Relationship Id="rId7" Type="http://schemas.openxmlformats.org/officeDocument/2006/relationships/tags" Target="../tags/tag151.xml"/><Relationship Id="rId12" Type="http://schemas.openxmlformats.org/officeDocument/2006/relationships/tags" Target="../tags/tag156.xml"/><Relationship Id="rId17" Type="http://schemas.openxmlformats.org/officeDocument/2006/relationships/slideLayout" Target="../slideLayouts/slideLayout23.xml"/><Relationship Id="rId2" Type="http://schemas.openxmlformats.org/officeDocument/2006/relationships/tags" Target="../tags/tag146.xml"/><Relationship Id="rId16" Type="http://schemas.openxmlformats.org/officeDocument/2006/relationships/tags" Target="../tags/tag160.xml"/><Relationship Id="rId1" Type="http://schemas.openxmlformats.org/officeDocument/2006/relationships/tags" Target="../tags/tag145.xml"/><Relationship Id="rId6" Type="http://schemas.openxmlformats.org/officeDocument/2006/relationships/tags" Target="../tags/tag150.xml"/><Relationship Id="rId11" Type="http://schemas.openxmlformats.org/officeDocument/2006/relationships/tags" Target="../tags/tag155.xml"/><Relationship Id="rId5" Type="http://schemas.openxmlformats.org/officeDocument/2006/relationships/tags" Target="../tags/tag149.xml"/><Relationship Id="rId15" Type="http://schemas.openxmlformats.org/officeDocument/2006/relationships/tags" Target="../tags/tag159.xml"/><Relationship Id="rId10" Type="http://schemas.openxmlformats.org/officeDocument/2006/relationships/tags" Target="../tags/tag154.xml"/><Relationship Id="rId4" Type="http://schemas.openxmlformats.org/officeDocument/2006/relationships/tags" Target="../tags/tag148.xml"/><Relationship Id="rId9" Type="http://schemas.openxmlformats.org/officeDocument/2006/relationships/tags" Target="../tags/tag153.xml"/><Relationship Id="rId14" Type="http://schemas.openxmlformats.org/officeDocument/2006/relationships/tags" Target="../tags/tag158.xml"/></Relationships>
</file>

<file path=ppt/slides/_rels/slide38.xml.rels><?xml version="1.0" encoding="UTF-8" standalone="yes"?>
<Relationships xmlns="http://schemas.openxmlformats.org/package/2006/relationships"><Relationship Id="rId13" Type="http://schemas.openxmlformats.org/officeDocument/2006/relationships/tags" Target="../tags/tag173.xml"/><Relationship Id="rId18" Type="http://schemas.openxmlformats.org/officeDocument/2006/relationships/tags" Target="../tags/tag178.xml"/><Relationship Id="rId26" Type="http://schemas.openxmlformats.org/officeDocument/2006/relationships/tags" Target="../tags/tag186.xml"/><Relationship Id="rId3" Type="http://schemas.openxmlformats.org/officeDocument/2006/relationships/tags" Target="../tags/tag163.xml"/><Relationship Id="rId21" Type="http://schemas.openxmlformats.org/officeDocument/2006/relationships/tags" Target="../tags/tag181.xml"/><Relationship Id="rId34" Type="http://schemas.openxmlformats.org/officeDocument/2006/relationships/tags" Target="../tags/tag194.xml"/><Relationship Id="rId7" Type="http://schemas.openxmlformats.org/officeDocument/2006/relationships/tags" Target="../tags/tag167.xml"/><Relationship Id="rId12" Type="http://schemas.openxmlformats.org/officeDocument/2006/relationships/tags" Target="../tags/tag172.xml"/><Relationship Id="rId17" Type="http://schemas.openxmlformats.org/officeDocument/2006/relationships/tags" Target="../tags/tag177.xml"/><Relationship Id="rId25" Type="http://schemas.openxmlformats.org/officeDocument/2006/relationships/tags" Target="../tags/tag185.xml"/><Relationship Id="rId33" Type="http://schemas.openxmlformats.org/officeDocument/2006/relationships/tags" Target="../tags/tag193.xml"/><Relationship Id="rId2" Type="http://schemas.openxmlformats.org/officeDocument/2006/relationships/tags" Target="../tags/tag162.xml"/><Relationship Id="rId16" Type="http://schemas.openxmlformats.org/officeDocument/2006/relationships/tags" Target="../tags/tag176.xml"/><Relationship Id="rId20" Type="http://schemas.openxmlformats.org/officeDocument/2006/relationships/tags" Target="../tags/tag180.xml"/><Relationship Id="rId29" Type="http://schemas.openxmlformats.org/officeDocument/2006/relationships/tags" Target="../tags/tag189.xml"/><Relationship Id="rId1" Type="http://schemas.openxmlformats.org/officeDocument/2006/relationships/tags" Target="../tags/tag161.xml"/><Relationship Id="rId6" Type="http://schemas.openxmlformats.org/officeDocument/2006/relationships/tags" Target="../tags/tag166.xml"/><Relationship Id="rId11" Type="http://schemas.openxmlformats.org/officeDocument/2006/relationships/tags" Target="../tags/tag171.xml"/><Relationship Id="rId24" Type="http://schemas.openxmlformats.org/officeDocument/2006/relationships/tags" Target="../tags/tag184.xml"/><Relationship Id="rId32" Type="http://schemas.openxmlformats.org/officeDocument/2006/relationships/tags" Target="../tags/tag192.xml"/><Relationship Id="rId5" Type="http://schemas.openxmlformats.org/officeDocument/2006/relationships/tags" Target="../tags/tag165.xml"/><Relationship Id="rId15" Type="http://schemas.openxmlformats.org/officeDocument/2006/relationships/tags" Target="../tags/tag175.xml"/><Relationship Id="rId23" Type="http://schemas.openxmlformats.org/officeDocument/2006/relationships/tags" Target="../tags/tag183.xml"/><Relationship Id="rId28" Type="http://schemas.openxmlformats.org/officeDocument/2006/relationships/tags" Target="../tags/tag188.xml"/><Relationship Id="rId36" Type="http://schemas.openxmlformats.org/officeDocument/2006/relationships/slideLayout" Target="../slideLayouts/slideLayout23.xml"/><Relationship Id="rId10" Type="http://schemas.openxmlformats.org/officeDocument/2006/relationships/tags" Target="../tags/tag170.xml"/><Relationship Id="rId19" Type="http://schemas.openxmlformats.org/officeDocument/2006/relationships/tags" Target="../tags/tag179.xml"/><Relationship Id="rId31" Type="http://schemas.openxmlformats.org/officeDocument/2006/relationships/tags" Target="../tags/tag191.xml"/><Relationship Id="rId4" Type="http://schemas.openxmlformats.org/officeDocument/2006/relationships/tags" Target="../tags/tag164.xml"/><Relationship Id="rId9" Type="http://schemas.openxmlformats.org/officeDocument/2006/relationships/tags" Target="../tags/tag169.xml"/><Relationship Id="rId14" Type="http://schemas.openxmlformats.org/officeDocument/2006/relationships/tags" Target="../tags/tag174.xml"/><Relationship Id="rId22" Type="http://schemas.openxmlformats.org/officeDocument/2006/relationships/tags" Target="../tags/tag182.xml"/><Relationship Id="rId27" Type="http://schemas.openxmlformats.org/officeDocument/2006/relationships/tags" Target="../tags/tag187.xml"/><Relationship Id="rId30" Type="http://schemas.openxmlformats.org/officeDocument/2006/relationships/tags" Target="../tags/tag190.xml"/><Relationship Id="rId35" Type="http://schemas.openxmlformats.org/officeDocument/2006/relationships/tags" Target="../tags/tag195.xml"/><Relationship Id="rId8" Type="http://schemas.openxmlformats.org/officeDocument/2006/relationships/tags" Target="../tags/tag168.xml"/></Relationships>
</file>

<file path=ppt/slides/_rels/slide39.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23.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3.xml"/><Relationship Id="rId5" Type="http://schemas.openxmlformats.org/officeDocument/2006/relationships/image" Target="../media/image26.png"/><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3.xml"/><Relationship Id="rId1" Type="http://schemas.openxmlformats.org/officeDocument/2006/relationships/tags" Target="../tags/tag19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chart" Target="../charts/chart21.xml"/><Relationship Id="rId4" Type="http://schemas.openxmlformats.org/officeDocument/2006/relationships/chart" Target="../charts/chart20.xml"/></Relationships>
</file>

<file path=ppt/slides/_rels/slide49.xml.rels><?xml version="1.0" encoding="UTF-8" standalone="yes"?>
<Relationships xmlns="http://schemas.openxmlformats.org/package/2006/relationships"><Relationship Id="rId3" Type="http://schemas.openxmlformats.org/officeDocument/2006/relationships/chart" Target="../charts/chart22.xml"/><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chart" Target="../charts/chart2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chart" Target="../charts/chart26.xml"/><Relationship Id="rId4" Type="http://schemas.openxmlformats.org/officeDocument/2006/relationships/chart" Target="../charts/chart25.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19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8" Type="http://schemas.openxmlformats.org/officeDocument/2006/relationships/slideLayout" Target="../slideLayouts/slideLayout1.xml"/><Relationship Id="rId13" Type="http://schemas.openxmlformats.org/officeDocument/2006/relationships/diagramColors" Target="../diagrams/colors4.xml"/><Relationship Id="rId3" Type="http://schemas.openxmlformats.org/officeDocument/2006/relationships/tags" Target="../tags/tag200.xml"/><Relationship Id="rId7" Type="http://schemas.openxmlformats.org/officeDocument/2006/relationships/tags" Target="../tags/tag204.xml"/><Relationship Id="rId12" Type="http://schemas.openxmlformats.org/officeDocument/2006/relationships/diagramQuickStyle" Target="../diagrams/quickStyle4.xml"/><Relationship Id="rId2" Type="http://schemas.openxmlformats.org/officeDocument/2006/relationships/tags" Target="../tags/tag199.xml"/><Relationship Id="rId1" Type="http://schemas.openxmlformats.org/officeDocument/2006/relationships/tags" Target="../tags/tag198.xml"/><Relationship Id="rId6" Type="http://schemas.openxmlformats.org/officeDocument/2006/relationships/tags" Target="../tags/tag203.xml"/><Relationship Id="rId11" Type="http://schemas.openxmlformats.org/officeDocument/2006/relationships/diagramLayout" Target="../diagrams/layout4.xml"/><Relationship Id="rId5" Type="http://schemas.openxmlformats.org/officeDocument/2006/relationships/tags" Target="../tags/tag202.xml"/><Relationship Id="rId10" Type="http://schemas.openxmlformats.org/officeDocument/2006/relationships/diagramData" Target="../diagrams/data4.xml"/><Relationship Id="rId4" Type="http://schemas.openxmlformats.org/officeDocument/2006/relationships/tags" Target="../tags/tag201.xml"/><Relationship Id="rId9" Type="http://schemas.openxmlformats.org/officeDocument/2006/relationships/notesSlide" Target="../notesSlides/notesSlide33.xml"/><Relationship Id="rId14" Type="http://schemas.microsoft.com/office/2007/relationships/diagramDrawing" Target="../diagrams/drawing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chart" Target="../charts/chart27.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chart" Target="../charts/chart29.xml"/><Relationship Id="rId2" Type="http://schemas.openxmlformats.org/officeDocument/2006/relationships/chart" Target="../charts/chart28.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chart" Target="../charts/chart30.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chart" Target="../charts/chart31.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chart" Target="../charts/chart32.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chart" Target="../charts/chart33.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207.xml"/><Relationship Id="rId7" Type="http://schemas.openxmlformats.org/officeDocument/2006/relationships/tags" Target="../tags/tag211.xml"/><Relationship Id="rId2" Type="http://schemas.openxmlformats.org/officeDocument/2006/relationships/tags" Target="../tags/tag206.xml"/><Relationship Id="rId1" Type="http://schemas.openxmlformats.org/officeDocument/2006/relationships/tags" Target="../tags/tag205.xml"/><Relationship Id="rId6" Type="http://schemas.openxmlformats.org/officeDocument/2006/relationships/tags" Target="../tags/tag210.xml"/><Relationship Id="rId5" Type="http://schemas.openxmlformats.org/officeDocument/2006/relationships/tags" Target="../tags/tag209.xml"/><Relationship Id="rId4" Type="http://schemas.openxmlformats.org/officeDocument/2006/relationships/tags" Target="../tags/tag208.xml"/></Relationships>
</file>

<file path=ppt/slides/_rels/slide73.xml.rels><?xml version="1.0" encoding="UTF-8" standalone="yes"?>
<Relationships xmlns="http://schemas.openxmlformats.org/package/2006/relationships"><Relationship Id="rId2" Type="http://schemas.openxmlformats.org/officeDocument/2006/relationships/chart" Target="../charts/chart34.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8" Type="http://schemas.openxmlformats.org/officeDocument/2006/relationships/tags" Target="../tags/tag219.xml"/><Relationship Id="rId13" Type="http://schemas.openxmlformats.org/officeDocument/2006/relationships/image" Target="../media/image32.jpeg"/><Relationship Id="rId3" Type="http://schemas.openxmlformats.org/officeDocument/2006/relationships/tags" Target="../tags/tag214.xml"/><Relationship Id="rId7" Type="http://schemas.openxmlformats.org/officeDocument/2006/relationships/tags" Target="../tags/tag218.xml"/><Relationship Id="rId12" Type="http://schemas.openxmlformats.org/officeDocument/2006/relationships/image" Target="../media/image31.jpeg"/><Relationship Id="rId2" Type="http://schemas.openxmlformats.org/officeDocument/2006/relationships/tags" Target="../tags/tag213.xml"/><Relationship Id="rId1" Type="http://schemas.openxmlformats.org/officeDocument/2006/relationships/tags" Target="../tags/tag212.xml"/><Relationship Id="rId6" Type="http://schemas.openxmlformats.org/officeDocument/2006/relationships/tags" Target="../tags/tag217.xml"/><Relationship Id="rId11" Type="http://schemas.openxmlformats.org/officeDocument/2006/relationships/image" Target="../media/image30.png"/><Relationship Id="rId5" Type="http://schemas.openxmlformats.org/officeDocument/2006/relationships/tags" Target="../tags/tag216.xml"/><Relationship Id="rId10" Type="http://schemas.openxmlformats.org/officeDocument/2006/relationships/slideLayout" Target="../slideLayouts/slideLayout1.xml"/><Relationship Id="rId4" Type="http://schemas.openxmlformats.org/officeDocument/2006/relationships/tags" Target="../tags/tag215.xml"/><Relationship Id="rId9" Type="http://schemas.openxmlformats.org/officeDocument/2006/relationships/tags" Target="../tags/tag220.xml"/></Relationships>
</file>

<file path=ppt/slides/_rels/slide77.xml.rels><?xml version="1.0" encoding="UTF-8" standalone="yes"?>
<Relationships xmlns="http://schemas.openxmlformats.org/package/2006/relationships"><Relationship Id="rId3" Type="http://schemas.openxmlformats.org/officeDocument/2006/relationships/image" Target="../media/image34.jpeg"/><Relationship Id="rId7" Type="http://schemas.openxmlformats.org/officeDocument/2006/relationships/image" Target="../media/image36.jpeg"/><Relationship Id="rId2" Type="http://schemas.openxmlformats.org/officeDocument/2006/relationships/image" Target="../media/image33.png"/><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35.png"/><Relationship Id="rId4" Type="http://schemas.openxmlformats.org/officeDocument/2006/relationships/image" Target="../media/image32.jpeg"/></Relationships>
</file>

<file path=ppt/slides/_rels/slide78.xml.rels><?xml version="1.0" encoding="UTF-8" standalone="yes"?>
<Relationships xmlns="http://schemas.openxmlformats.org/package/2006/relationships"><Relationship Id="rId13" Type="http://schemas.openxmlformats.org/officeDocument/2006/relationships/tags" Target="../tags/tag233.xml"/><Relationship Id="rId18" Type="http://schemas.openxmlformats.org/officeDocument/2006/relationships/tags" Target="../tags/tag238.xml"/><Relationship Id="rId26" Type="http://schemas.openxmlformats.org/officeDocument/2006/relationships/tags" Target="../tags/tag246.xml"/><Relationship Id="rId21" Type="http://schemas.openxmlformats.org/officeDocument/2006/relationships/tags" Target="../tags/tag241.xml"/><Relationship Id="rId34" Type="http://schemas.openxmlformats.org/officeDocument/2006/relationships/tags" Target="../tags/tag254.xml"/><Relationship Id="rId7" Type="http://schemas.openxmlformats.org/officeDocument/2006/relationships/tags" Target="../tags/tag227.xml"/><Relationship Id="rId12" Type="http://schemas.openxmlformats.org/officeDocument/2006/relationships/tags" Target="../tags/tag232.xml"/><Relationship Id="rId17" Type="http://schemas.openxmlformats.org/officeDocument/2006/relationships/tags" Target="../tags/tag237.xml"/><Relationship Id="rId25" Type="http://schemas.openxmlformats.org/officeDocument/2006/relationships/tags" Target="../tags/tag245.xml"/><Relationship Id="rId33" Type="http://schemas.openxmlformats.org/officeDocument/2006/relationships/tags" Target="../tags/tag253.xml"/><Relationship Id="rId2" Type="http://schemas.openxmlformats.org/officeDocument/2006/relationships/tags" Target="../tags/tag222.xml"/><Relationship Id="rId16" Type="http://schemas.openxmlformats.org/officeDocument/2006/relationships/tags" Target="../tags/tag236.xml"/><Relationship Id="rId20" Type="http://schemas.openxmlformats.org/officeDocument/2006/relationships/tags" Target="../tags/tag240.xml"/><Relationship Id="rId29" Type="http://schemas.openxmlformats.org/officeDocument/2006/relationships/tags" Target="../tags/tag249.xml"/><Relationship Id="rId1" Type="http://schemas.openxmlformats.org/officeDocument/2006/relationships/tags" Target="../tags/tag221.xml"/><Relationship Id="rId6" Type="http://schemas.openxmlformats.org/officeDocument/2006/relationships/tags" Target="../tags/tag226.xml"/><Relationship Id="rId11" Type="http://schemas.openxmlformats.org/officeDocument/2006/relationships/tags" Target="../tags/tag231.xml"/><Relationship Id="rId24" Type="http://schemas.openxmlformats.org/officeDocument/2006/relationships/tags" Target="../tags/tag244.xml"/><Relationship Id="rId32" Type="http://schemas.openxmlformats.org/officeDocument/2006/relationships/tags" Target="../tags/tag252.xml"/><Relationship Id="rId37" Type="http://schemas.openxmlformats.org/officeDocument/2006/relationships/slideLayout" Target="../slideLayouts/slideLayout1.xml"/><Relationship Id="rId5" Type="http://schemas.openxmlformats.org/officeDocument/2006/relationships/tags" Target="../tags/tag225.xml"/><Relationship Id="rId15" Type="http://schemas.openxmlformats.org/officeDocument/2006/relationships/tags" Target="../tags/tag235.xml"/><Relationship Id="rId23" Type="http://schemas.openxmlformats.org/officeDocument/2006/relationships/tags" Target="../tags/tag243.xml"/><Relationship Id="rId28" Type="http://schemas.openxmlformats.org/officeDocument/2006/relationships/tags" Target="../tags/tag248.xml"/><Relationship Id="rId36" Type="http://schemas.openxmlformats.org/officeDocument/2006/relationships/tags" Target="../tags/tag256.xml"/><Relationship Id="rId10" Type="http://schemas.openxmlformats.org/officeDocument/2006/relationships/tags" Target="../tags/tag230.xml"/><Relationship Id="rId19" Type="http://schemas.openxmlformats.org/officeDocument/2006/relationships/tags" Target="../tags/tag239.xml"/><Relationship Id="rId31" Type="http://schemas.openxmlformats.org/officeDocument/2006/relationships/tags" Target="../tags/tag251.xml"/><Relationship Id="rId4" Type="http://schemas.openxmlformats.org/officeDocument/2006/relationships/tags" Target="../tags/tag224.xml"/><Relationship Id="rId9" Type="http://schemas.openxmlformats.org/officeDocument/2006/relationships/tags" Target="../tags/tag229.xml"/><Relationship Id="rId14" Type="http://schemas.openxmlformats.org/officeDocument/2006/relationships/tags" Target="../tags/tag234.xml"/><Relationship Id="rId22" Type="http://schemas.openxmlformats.org/officeDocument/2006/relationships/tags" Target="../tags/tag242.xml"/><Relationship Id="rId27" Type="http://schemas.openxmlformats.org/officeDocument/2006/relationships/tags" Target="../tags/tag247.xml"/><Relationship Id="rId30" Type="http://schemas.openxmlformats.org/officeDocument/2006/relationships/tags" Target="../tags/tag250.xml"/><Relationship Id="rId35" Type="http://schemas.openxmlformats.org/officeDocument/2006/relationships/tags" Target="../tags/tag255.xml"/><Relationship Id="rId8" Type="http://schemas.openxmlformats.org/officeDocument/2006/relationships/tags" Target="../tags/tag228.xml"/><Relationship Id="rId3" Type="http://schemas.openxmlformats.org/officeDocument/2006/relationships/tags" Target="../tags/tag223.xml"/></Relationships>
</file>

<file path=ppt/slides/_rels/slide79.xml.rels><?xml version="1.0" encoding="UTF-8" standalone="yes"?>
<Relationships xmlns="http://schemas.openxmlformats.org/package/2006/relationships"><Relationship Id="rId13" Type="http://schemas.openxmlformats.org/officeDocument/2006/relationships/tags" Target="../tags/tag269.xml"/><Relationship Id="rId18" Type="http://schemas.openxmlformats.org/officeDocument/2006/relationships/tags" Target="../tags/tag274.xml"/><Relationship Id="rId26" Type="http://schemas.openxmlformats.org/officeDocument/2006/relationships/tags" Target="../tags/tag282.xml"/><Relationship Id="rId21" Type="http://schemas.openxmlformats.org/officeDocument/2006/relationships/tags" Target="../tags/tag277.xml"/><Relationship Id="rId34" Type="http://schemas.openxmlformats.org/officeDocument/2006/relationships/tags" Target="../tags/tag290.xml"/><Relationship Id="rId7" Type="http://schemas.openxmlformats.org/officeDocument/2006/relationships/tags" Target="../tags/tag263.xml"/><Relationship Id="rId12" Type="http://schemas.openxmlformats.org/officeDocument/2006/relationships/tags" Target="../tags/tag268.xml"/><Relationship Id="rId17" Type="http://schemas.openxmlformats.org/officeDocument/2006/relationships/tags" Target="../tags/tag273.xml"/><Relationship Id="rId25" Type="http://schemas.openxmlformats.org/officeDocument/2006/relationships/tags" Target="../tags/tag281.xml"/><Relationship Id="rId33" Type="http://schemas.openxmlformats.org/officeDocument/2006/relationships/tags" Target="../tags/tag289.xml"/><Relationship Id="rId2" Type="http://schemas.openxmlformats.org/officeDocument/2006/relationships/tags" Target="../tags/tag258.xml"/><Relationship Id="rId16" Type="http://schemas.openxmlformats.org/officeDocument/2006/relationships/tags" Target="../tags/tag272.xml"/><Relationship Id="rId20" Type="http://schemas.openxmlformats.org/officeDocument/2006/relationships/tags" Target="../tags/tag276.xml"/><Relationship Id="rId29" Type="http://schemas.openxmlformats.org/officeDocument/2006/relationships/tags" Target="../tags/tag285.xml"/><Relationship Id="rId1" Type="http://schemas.openxmlformats.org/officeDocument/2006/relationships/tags" Target="../tags/tag257.xml"/><Relationship Id="rId6" Type="http://schemas.openxmlformats.org/officeDocument/2006/relationships/tags" Target="../tags/tag262.xml"/><Relationship Id="rId11" Type="http://schemas.openxmlformats.org/officeDocument/2006/relationships/tags" Target="../tags/tag267.xml"/><Relationship Id="rId24" Type="http://schemas.openxmlformats.org/officeDocument/2006/relationships/tags" Target="../tags/tag280.xml"/><Relationship Id="rId32" Type="http://schemas.openxmlformats.org/officeDocument/2006/relationships/tags" Target="../tags/tag288.xml"/><Relationship Id="rId37" Type="http://schemas.openxmlformats.org/officeDocument/2006/relationships/slideLayout" Target="../slideLayouts/slideLayout1.xml"/><Relationship Id="rId5" Type="http://schemas.openxmlformats.org/officeDocument/2006/relationships/tags" Target="../tags/tag261.xml"/><Relationship Id="rId15" Type="http://schemas.openxmlformats.org/officeDocument/2006/relationships/tags" Target="../tags/tag271.xml"/><Relationship Id="rId23" Type="http://schemas.openxmlformats.org/officeDocument/2006/relationships/tags" Target="../tags/tag279.xml"/><Relationship Id="rId28" Type="http://schemas.openxmlformats.org/officeDocument/2006/relationships/tags" Target="../tags/tag284.xml"/><Relationship Id="rId36" Type="http://schemas.openxmlformats.org/officeDocument/2006/relationships/tags" Target="../tags/tag292.xml"/><Relationship Id="rId10" Type="http://schemas.openxmlformats.org/officeDocument/2006/relationships/tags" Target="../tags/tag266.xml"/><Relationship Id="rId19" Type="http://schemas.openxmlformats.org/officeDocument/2006/relationships/tags" Target="../tags/tag275.xml"/><Relationship Id="rId31" Type="http://schemas.openxmlformats.org/officeDocument/2006/relationships/tags" Target="../tags/tag287.xml"/><Relationship Id="rId4" Type="http://schemas.openxmlformats.org/officeDocument/2006/relationships/tags" Target="../tags/tag260.xml"/><Relationship Id="rId9" Type="http://schemas.openxmlformats.org/officeDocument/2006/relationships/tags" Target="../tags/tag265.xml"/><Relationship Id="rId14" Type="http://schemas.openxmlformats.org/officeDocument/2006/relationships/tags" Target="../tags/tag270.xml"/><Relationship Id="rId22" Type="http://schemas.openxmlformats.org/officeDocument/2006/relationships/tags" Target="../tags/tag278.xml"/><Relationship Id="rId27" Type="http://schemas.openxmlformats.org/officeDocument/2006/relationships/tags" Target="../tags/tag283.xml"/><Relationship Id="rId30" Type="http://schemas.openxmlformats.org/officeDocument/2006/relationships/tags" Target="../tags/tag286.xml"/><Relationship Id="rId35" Type="http://schemas.openxmlformats.org/officeDocument/2006/relationships/tags" Target="../tags/tag291.xml"/><Relationship Id="rId8" Type="http://schemas.openxmlformats.org/officeDocument/2006/relationships/tags" Target="../tags/tag264.xml"/><Relationship Id="rId3" Type="http://schemas.openxmlformats.org/officeDocument/2006/relationships/tags" Target="../tags/tag259.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0.xml.rels><?xml version="1.0" encoding="UTF-8" standalone="yes"?>
<Relationships xmlns="http://schemas.openxmlformats.org/package/2006/relationships"><Relationship Id="rId8" Type="http://schemas.openxmlformats.org/officeDocument/2006/relationships/tags" Target="../tags/tag300.xml"/><Relationship Id="rId13" Type="http://schemas.openxmlformats.org/officeDocument/2006/relationships/tags" Target="../tags/tag305.xml"/><Relationship Id="rId18" Type="http://schemas.openxmlformats.org/officeDocument/2006/relationships/tags" Target="../tags/tag310.xml"/><Relationship Id="rId3" Type="http://schemas.openxmlformats.org/officeDocument/2006/relationships/tags" Target="../tags/tag295.xml"/><Relationship Id="rId21" Type="http://schemas.openxmlformats.org/officeDocument/2006/relationships/tags" Target="../tags/tag313.xml"/><Relationship Id="rId7" Type="http://schemas.openxmlformats.org/officeDocument/2006/relationships/tags" Target="../tags/tag299.xml"/><Relationship Id="rId12" Type="http://schemas.openxmlformats.org/officeDocument/2006/relationships/tags" Target="../tags/tag304.xml"/><Relationship Id="rId17" Type="http://schemas.openxmlformats.org/officeDocument/2006/relationships/tags" Target="../tags/tag309.xml"/><Relationship Id="rId2" Type="http://schemas.openxmlformats.org/officeDocument/2006/relationships/tags" Target="../tags/tag294.xml"/><Relationship Id="rId16" Type="http://schemas.openxmlformats.org/officeDocument/2006/relationships/tags" Target="../tags/tag308.xml"/><Relationship Id="rId20" Type="http://schemas.openxmlformats.org/officeDocument/2006/relationships/tags" Target="../tags/tag312.xml"/><Relationship Id="rId1" Type="http://schemas.openxmlformats.org/officeDocument/2006/relationships/tags" Target="../tags/tag293.xml"/><Relationship Id="rId6" Type="http://schemas.openxmlformats.org/officeDocument/2006/relationships/tags" Target="../tags/tag298.xml"/><Relationship Id="rId11" Type="http://schemas.openxmlformats.org/officeDocument/2006/relationships/tags" Target="../tags/tag303.xml"/><Relationship Id="rId24" Type="http://schemas.openxmlformats.org/officeDocument/2006/relationships/slideLayout" Target="../slideLayouts/slideLayout1.xml"/><Relationship Id="rId5" Type="http://schemas.openxmlformats.org/officeDocument/2006/relationships/tags" Target="../tags/tag297.xml"/><Relationship Id="rId15" Type="http://schemas.openxmlformats.org/officeDocument/2006/relationships/tags" Target="../tags/tag307.xml"/><Relationship Id="rId23" Type="http://schemas.openxmlformats.org/officeDocument/2006/relationships/tags" Target="../tags/tag315.xml"/><Relationship Id="rId10" Type="http://schemas.openxmlformats.org/officeDocument/2006/relationships/tags" Target="../tags/tag302.xml"/><Relationship Id="rId19" Type="http://schemas.openxmlformats.org/officeDocument/2006/relationships/tags" Target="../tags/tag311.xml"/><Relationship Id="rId4" Type="http://schemas.openxmlformats.org/officeDocument/2006/relationships/tags" Target="../tags/tag296.xml"/><Relationship Id="rId9" Type="http://schemas.openxmlformats.org/officeDocument/2006/relationships/tags" Target="../tags/tag301.xml"/><Relationship Id="rId14" Type="http://schemas.openxmlformats.org/officeDocument/2006/relationships/tags" Target="../tags/tag306.xml"/><Relationship Id="rId22" Type="http://schemas.openxmlformats.org/officeDocument/2006/relationships/tags" Target="../tags/tag31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3" Type="http://schemas.openxmlformats.org/officeDocument/2006/relationships/tags" Target="../tags/tag328.xml"/><Relationship Id="rId18" Type="http://schemas.openxmlformats.org/officeDocument/2006/relationships/tags" Target="../tags/tag333.xml"/><Relationship Id="rId26" Type="http://schemas.openxmlformats.org/officeDocument/2006/relationships/tags" Target="../tags/tag341.xml"/><Relationship Id="rId21" Type="http://schemas.openxmlformats.org/officeDocument/2006/relationships/tags" Target="../tags/tag336.xml"/><Relationship Id="rId34" Type="http://schemas.openxmlformats.org/officeDocument/2006/relationships/tags" Target="../tags/tag349.xml"/><Relationship Id="rId7" Type="http://schemas.openxmlformats.org/officeDocument/2006/relationships/tags" Target="../tags/tag322.xml"/><Relationship Id="rId12" Type="http://schemas.openxmlformats.org/officeDocument/2006/relationships/tags" Target="../tags/tag327.xml"/><Relationship Id="rId17" Type="http://schemas.openxmlformats.org/officeDocument/2006/relationships/tags" Target="../tags/tag332.xml"/><Relationship Id="rId25" Type="http://schemas.openxmlformats.org/officeDocument/2006/relationships/tags" Target="../tags/tag340.xml"/><Relationship Id="rId33" Type="http://schemas.openxmlformats.org/officeDocument/2006/relationships/tags" Target="../tags/tag348.xml"/><Relationship Id="rId38" Type="http://schemas.openxmlformats.org/officeDocument/2006/relationships/slideLayout" Target="../slideLayouts/slideLayout1.xml"/><Relationship Id="rId2" Type="http://schemas.openxmlformats.org/officeDocument/2006/relationships/tags" Target="../tags/tag317.xml"/><Relationship Id="rId16" Type="http://schemas.openxmlformats.org/officeDocument/2006/relationships/tags" Target="../tags/tag331.xml"/><Relationship Id="rId20" Type="http://schemas.openxmlformats.org/officeDocument/2006/relationships/tags" Target="../tags/tag335.xml"/><Relationship Id="rId29" Type="http://schemas.openxmlformats.org/officeDocument/2006/relationships/tags" Target="../tags/tag344.xml"/><Relationship Id="rId1" Type="http://schemas.openxmlformats.org/officeDocument/2006/relationships/tags" Target="../tags/tag316.xml"/><Relationship Id="rId6" Type="http://schemas.openxmlformats.org/officeDocument/2006/relationships/tags" Target="../tags/tag321.xml"/><Relationship Id="rId11" Type="http://schemas.openxmlformats.org/officeDocument/2006/relationships/tags" Target="../tags/tag326.xml"/><Relationship Id="rId24" Type="http://schemas.openxmlformats.org/officeDocument/2006/relationships/tags" Target="../tags/tag339.xml"/><Relationship Id="rId32" Type="http://schemas.openxmlformats.org/officeDocument/2006/relationships/tags" Target="../tags/tag347.xml"/><Relationship Id="rId37" Type="http://schemas.openxmlformats.org/officeDocument/2006/relationships/tags" Target="../tags/tag352.xml"/><Relationship Id="rId5" Type="http://schemas.openxmlformats.org/officeDocument/2006/relationships/tags" Target="../tags/tag320.xml"/><Relationship Id="rId15" Type="http://schemas.openxmlformats.org/officeDocument/2006/relationships/tags" Target="../tags/tag330.xml"/><Relationship Id="rId23" Type="http://schemas.openxmlformats.org/officeDocument/2006/relationships/tags" Target="../tags/tag338.xml"/><Relationship Id="rId28" Type="http://schemas.openxmlformats.org/officeDocument/2006/relationships/tags" Target="../tags/tag343.xml"/><Relationship Id="rId36" Type="http://schemas.openxmlformats.org/officeDocument/2006/relationships/tags" Target="../tags/tag351.xml"/><Relationship Id="rId10" Type="http://schemas.openxmlformats.org/officeDocument/2006/relationships/tags" Target="../tags/tag325.xml"/><Relationship Id="rId19" Type="http://schemas.openxmlformats.org/officeDocument/2006/relationships/tags" Target="../tags/tag334.xml"/><Relationship Id="rId31" Type="http://schemas.openxmlformats.org/officeDocument/2006/relationships/tags" Target="../tags/tag346.xml"/><Relationship Id="rId4" Type="http://schemas.openxmlformats.org/officeDocument/2006/relationships/tags" Target="../tags/tag319.xml"/><Relationship Id="rId9" Type="http://schemas.openxmlformats.org/officeDocument/2006/relationships/tags" Target="../tags/tag324.xml"/><Relationship Id="rId14" Type="http://schemas.openxmlformats.org/officeDocument/2006/relationships/tags" Target="../tags/tag329.xml"/><Relationship Id="rId22" Type="http://schemas.openxmlformats.org/officeDocument/2006/relationships/tags" Target="../tags/tag337.xml"/><Relationship Id="rId27" Type="http://schemas.openxmlformats.org/officeDocument/2006/relationships/tags" Target="../tags/tag342.xml"/><Relationship Id="rId30" Type="http://schemas.openxmlformats.org/officeDocument/2006/relationships/tags" Target="../tags/tag345.xml"/><Relationship Id="rId35" Type="http://schemas.openxmlformats.org/officeDocument/2006/relationships/tags" Target="../tags/tag350.xml"/><Relationship Id="rId8" Type="http://schemas.openxmlformats.org/officeDocument/2006/relationships/tags" Target="../tags/tag323.xml"/><Relationship Id="rId3" Type="http://schemas.openxmlformats.org/officeDocument/2006/relationships/tags" Target="../tags/tag31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chart" Target="../charts/char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3"/>
          <p:cNvSpPr/>
          <p:nvPr/>
        </p:nvSpPr>
        <p:spPr>
          <a:xfrm>
            <a:off x="2986535" y="1536519"/>
            <a:ext cx="8610600" cy="1892300"/>
          </a:xfrm>
          <a:prstGeom prst="roundRect">
            <a:avLst>
              <a:gd name="adj" fmla="val 14654"/>
            </a:avLst>
          </a:prstGeom>
          <a:gradFill>
            <a:gsLst>
              <a:gs pos="35000">
                <a:schemeClr val="bg1"/>
              </a:gs>
              <a:gs pos="84000">
                <a:schemeClr val="bg1">
                  <a:lumMod val="95000"/>
                </a:schemeClr>
              </a:gs>
              <a:gs pos="100000">
                <a:srgbClr val="C8C8C8"/>
              </a:gs>
            </a:gsLst>
            <a:lin ang="18900000" scaled="0"/>
          </a:gradFill>
          <a:ln w="34925">
            <a:gradFill>
              <a:gsLst>
                <a:gs pos="50000">
                  <a:srgbClr val="F2F2F2"/>
                </a:gs>
                <a:gs pos="0">
                  <a:srgbClr val="FFFFFF"/>
                </a:gs>
                <a:gs pos="100000">
                  <a:srgbClr val="BFBFBF"/>
                </a:gs>
              </a:gsLst>
              <a:lin ang="8100000" scaled="0"/>
            </a:gradFill>
          </a:ln>
          <a:effectLst>
            <a:outerShdw blurRad="673100" dist="266700" dir="8100000" sx="99000" sy="99000" algn="tr"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C00000"/>
              </a:solidFill>
              <a:ea typeface="微软雅黑" panose="020B0503020204020204" charset="-122"/>
            </a:endParaRPr>
          </a:p>
        </p:txBody>
      </p:sp>
      <p:sp>
        <p:nvSpPr>
          <p:cNvPr id="8" name="椭圆 7"/>
          <p:cNvSpPr/>
          <p:nvPr/>
        </p:nvSpPr>
        <p:spPr>
          <a:xfrm>
            <a:off x="934630" y="1042951"/>
            <a:ext cx="2879419" cy="2879419"/>
          </a:xfrm>
          <a:prstGeom prst="ellipse">
            <a:avLst/>
          </a:prstGeom>
          <a:gradFill flip="none" rotWithShape="1">
            <a:gsLst>
              <a:gs pos="0">
                <a:schemeClr val="accent6">
                  <a:lumMod val="20000"/>
                  <a:lumOff val="80000"/>
                </a:schemeClr>
              </a:gs>
              <a:gs pos="52000">
                <a:schemeClr val="accent6">
                  <a:lumMod val="95000"/>
                  <a:lumOff val="5000"/>
                </a:schemeClr>
              </a:gs>
              <a:gs pos="100000">
                <a:schemeClr val="accent6">
                  <a:lumMod val="60000"/>
                </a:schemeClr>
              </a:gs>
            </a:gsLst>
            <a:path path="circle">
              <a:fillToRect l="50000" t="50000" r="50000" b="50000"/>
            </a:path>
            <a:tileRect/>
          </a:gradFill>
          <a:ln w="63500">
            <a:noFill/>
          </a:ln>
          <a:effectLst>
            <a:outerShdw blurRad="444500" dist="254000" dir="6900000" algn="ctr" rotWithShape="0">
              <a:srgbClr val="000000">
                <a:alpha val="4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trike="noStrike" noProof="1">
              <a:solidFill>
                <a:srgbClr val="C00000"/>
              </a:solidFill>
              <a:ea typeface="微软雅黑" panose="020B0503020204020204" charset="-122"/>
            </a:endParaRPr>
          </a:p>
        </p:txBody>
      </p:sp>
      <p:sp>
        <p:nvSpPr>
          <p:cNvPr id="27651" name="文本框 8"/>
          <p:cNvSpPr txBox="1"/>
          <p:nvPr/>
        </p:nvSpPr>
        <p:spPr>
          <a:xfrm>
            <a:off x="5159375" y="1982788"/>
            <a:ext cx="5486400" cy="830580"/>
          </a:xfrm>
          <a:prstGeom prst="rect">
            <a:avLst/>
          </a:prstGeom>
          <a:noFill/>
          <a:ln w="9525">
            <a:noFill/>
          </a:ln>
        </p:spPr>
        <p:txBody>
          <a:bodyPr wrap="none" lIns="0" tIns="0" rIns="0" bIns="0" anchor="t">
            <a:spAutoFit/>
          </a:bodyPr>
          <a:lstStyle/>
          <a:p>
            <a:pPr algn="ctr">
              <a:lnSpc>
                <a:spcPct val="150000"/>
              </a:lnSpc>
            </a:pPr>
            <a:r>
              <a:rPr lang="zh-CN" altLang="en-US" sz="3600" b="1" dirty="0">
                <a:solidFill>
                  <a:srgbClr val="181717"/>
                </a:solidFill>
                <a:latin typeface="微软雅黑" panose="020B0503020204020204" charset="-122"/>
                <a:ea typeface="微软雅黑" panose="020B0503020204020204" charset="-122"/>
              </a:rPr>
              <a:t>益丰大药房全渠道会员报告</a:t>
            </a:r>
            <a:endParaRPr lang="en-US" altLang="zh-CN" sz="3600" b="1" dirty="0">
              <a:solidFill>
                <a:srgbClr val="181717"/>
              </a:solidFill>
              <a:latin typeface="微软雅黑" panose="020B0503020204020204" charset="-122"/>
              <a:ea typeface="微软雅黑" panose="020B0503020204020204" charset="-122"/>
            </a:endParaRPr>
          </a:p>
        </p:txBody>
      </p:sp>
      <p:sp>
        <p:nvSpPr>
          <p:cNvPr id="14" name="椭圆 13"/>
          <p:cNvSpPr/>
          <p:nvPr/>
        </p:nvSpPr>
        <p:spPr>
          <a:xfrm>
            <a:off x="934461" y="645740"/>
            <a:ext cx="794421" cy="794421"/>
          </a:xfrm>
          <a:prstGeom prst="ellipse">
            <a:avLst/>
          </a:prstGeom>
          <a:gradFill flip="none" rotWithShape="1">
            <a:gsLst>
              <a:gs pos="0">
                <a:schemeClr val="accent6">
                  <a:lumMod val="0"/>
                  <a:lumOff val="100000"/>
                </a:schemeClr>
              </a:gs>
              <a:gs pos="0">
                <a:schemeClr val="accent6">
                  <a:lumMod val="0"/>
                  <a:lumOff val="100000"/>
                </a:schemeClr>
              </a:gs>
              <a:gs pos="100000">
                <a:schemeClr val="accent6">
                  <a:lumMod val="100000"/>
                </a:schemeClr>
              </a:gs>
            </a:gsLst>
            <a:path path="circle">
              <a:fillToRect l="50000" t="50000" r="50000" b="50000"/>
            </a:path>
            <a:tileRect/>
          </a:gradFill>
          <a:ln w="25400">
            <a:noFill/>
          </a:ln>
          <a:effectLst>
            <a:outerShdw blurRad="673100" dist="266700" dir="8100000" sx="99000" sy="99000" algn="tr"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C00000"/>
              </a:solidFill>
              <a:ea typeface="微软雅黑" panose="020B0503020204020204" charset="-122"/>
            </a:endParaRPr>
          </a:p>
        </p:txBody>
      </p:sp>
      <p:sp>
        <p:nvSpPr>
          <p:cNvPr id="15" name="椭圆 14"/>
          <p:cNvSpPr/>
          <p:nvPr/>
        </p:nvSpPr>
        <p:spPr>
          <a:xfrm>
            <a:off x="842073" y="4324320"/>
            <a:ext cx="280365" cy="280365"/>
          </a:xfrm>
          <a:prstGeom prst="ellipse">
            <a:avLst/>
          </a:prstGeom>
          <a:gradFill flip="none" rotWithShape="1">
            <a:gsLst>
              <a:gs pos="0">
                <a:schemeClr val="accent3">
                  <a:lumMod val="0"/>
                  <a:lumOff val="100000"/>
                </a:schemeClr>
              </a:gs>
              <a:gs pos="5000">
                <a:schemeClr val="accent3">
                  <a:lumMod val="0"/>
                  <a:lumOff val="100000"/>
                </a:schemeClr>
              </a:gs>
              <a:gs pos="100000">
                <a:schemeClr val="accent3">
                  <a:lumMod val="100000"/>
                </a:schemeClr>
              </a:gs>
            </a:gsLst>
            <a:path path="circle">
              <a:fillToRect l="50000" t="50000" r="50000" b="50000"/>
            </a:path>
            <a:tileRect/>
          </a:gradFill>
          <a:ln w="12700">
            <a:noFill/>
          </a:ln>
          <a:effectLst>
            <a:outerShdw blurRad="673100" dist="266700" dir="8100000" sx="99000" sy="99000" algn="tr"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C00000"/>
              </a:solidFill>
              <a:ea typeface="微软雅黑" panose="020B0503020204020204" charset="-122"/>
            </a:endParaRPr>
          </a:p>
        </p:txBody>
      </p:sp>
      <p:sp>
        <p:nvSpPr>
          <p:cNvPr id="10" name="椭圆 9"/>
          <p:cNvSpPr/>
          <p:nvPr/>
        </p:nvSpPr>
        <p:spPr>
          <a:xfrm>
            <a:off x="2024754" y="4067291"/>
            <a:ext cx="1111411" cy="1111411"/>
          </a:xfrm>
          <a:prstGeom prst="ellipse">
            <a:avLst/>
          </a:prstGeom>
          <a:gradFill flip="none" rotWithShape="1">
            <a:gsLst>
              <a:gs pos="0">
                <a:schemeClr val="accent6">
                  <a:lumMod val="0"/>
                  <a:lumOff val="100000"/>
                </a:schemeClr>
              </a:gs>
              <a:gs pos="0">
                <a:schemeClr val="accent6">
                  <a:lumMod val="0"/>
                  <a:lumOff val="100000"/>
                </a:schemeClr>
              </a:gs>
              <a:gs pos="100000">
                <a:srgbClr val="01A145"/>
              </a:gs>
            </a:gsLst>
            <a:path path="circle">
              <a:fillToRect l="50000" t="50000" r="50000" b="50000"/>
            </a:path>
            <a:tileRect/>
          </a:gradFill>
          <a:ln w="25400">
            <a:noFill/>
          </a:ln>
          <a:effectLst>
            <a:outerShdw blurRad="673100" dist="266700" dir="8100000" sx="99000" sy="99000" algn="tr"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C00000"/>
              </a:solidFill>
              <a:ea typeface="微软雅黑" panose="020B0503020204020204" charset="-122"/>
            </a:endParaRPr>
          </a:p>
        </p:txBody>
      </p:sp>
      <p:sp>
        <p:nvSpPr>
          <p:cNvPr id="27655" name="矩形 1"/>
          <p:cNvSpPr/>
          <p:nvPr/>
        </p:nvSpPr>
        <p:spPr>
          <a:xfrm>
            <a:off x="9261475" y="2767013"/>
            <a:ext cx="1162050" cy="276860"/>
          </a:xfrm>
          <a:prstGeom prst="rect">
            <a:avLst/>
          </a:prstGeom>
          <a:noFill/>
          <a:ln w="9525">
            <a:noFill/>
          </a:ln>
        </p:spPr>
        <p:txBody>
          <a:bodyPr wrap="none" lIns="0" tIns="0" rIns="0" bIns="0" anchor="t">
            <a:spAutoFit/>
          </a:bodyPr>
          <a:lstStyle/>
          <a:p>
            <a:r>
              <a:rPr lang="en-US" altLang="zh-CN" b="1" dirty="0">
                <a:solidFill>
                  <a:srgbClr val="181717"/>
                </a:solidFill>
                <a:latin typeface="微软雅黑" panose="020B0503020204020204" charset="-122"/>
                <a:ea typeface="微软雅黑" panose="020B0503020204020204" charset="-122"/>
              </a:rPr>
              <a:t>2019</a:t>
            </a:r>
            <a:r>
              <a:rPr lang="zh-CN" altLang="en-US" b="1" dirty="0">
                <a:solidFill>
                  <a:srgbClr val="181717"/>
                </a:solidFill>
                <a:latin typeface="微软雅黑" panose="020B0503020204020204" charset="-122"/>
                <a:ea typeface="微软雅黑" panose="020B0503020204020204" charset="-122"/>
              </a:rPr>
              <a:t>年</a:t>
            </a:r>
            <a:r>
              <a:rPr lang="en-US" altLang="zh-CN" b="1" dirty="0">
                <a:solidFill>
                  <a:srgbClr val="181717"/>
                </a:solidFill>
                <a:latin typeface="微软雅黑" panose="020B0503020204020204" charset="-122"/>
                <a:ea typeface="微软雅黑" panose="020B0503020204020204" charset="-122"/>
              </a:rPr>
              <a:t>7</a:t>
            </a:r>
            <a:r>
              <a:rPr lang="zh-CN" altLang="en-US" b="1" dirty="0">
                <a:solidFill>
                  <a:srgbClr val="181717"/>
                </a:solidFill>
                <a:latin typeface="微软雅黑" panose="020B0503020204020204" charset="-122"/>
                <a:ea typeface="微软雅黑" panose="020B0503020204020204" charset="-122"/>
              </a:rPr>
              <a:t>月</a:t>
            </a:r>
            <a:endParaRPr lang="zh-CN" altLang="en-US" dirty="0">
              <a:latin typeface="Arial" panose="020B0604020202020204" pitchFamily="34" charset="0"/>
              <a:ea typeface="微软雅黑" panose="020B0503020204020204" charset="-122"/>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年新增会员</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28857" y="5939073"/>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10</a:t>
            </a:fld>
            <a:endParaRPr lang="zh-HK" altLang="en-US" sz="1400" dirty="0"/>
          </a:p>
        </p:txBody>
      </p:sp>
      <p:sp>
        <p:nvSpPr>
          <p:cNvPr id="10" name="文本框 1"/>
          <p:cNvSpPr txBox="1"/>
          <p:nvPr/>
        </p:nvSpPr>
        <p:spPr>
          <a:xfrm>
            <a:off x="584909" y="1915212"/>
            <a:ext cx="5366439" cy="430887"/>
          </a:xfrm>
          <a:prstGeom prst="rect">
            <a:avLst/>
          </a:prstGeom>
          <a:noFill/>
        </p:spPr>
        <p:txBody>
          <a:bodyPr wrap="square" lIns="0" tIns="0" rIns="0" bIns="0" rtlCol="0" anchor="ctr" anchorCtr="0">
            <a:spAutoFit/>
          </a:bodyPr>
          <a:lstStyle/>
          <a:p>
            <a:pPr marL="285750" indent="-285750">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rPr>
              <a:t>增长：年新增会员消费人数平均每年增长</a:t>
            </a:r>
            <a:r>
              <a:rPr lang="en-US" altLang="zh-CN" sz="1400" dirty="0">
                <a:solidFill>
                  <a:srgbClr val="70AD47"/>
                </a:solidFill>
                <a:latin typeface="微软雅黑" panose="020B0503020204020204" charset="-122"/>
                <a:ea typeface="微软雅黑" panose="020B0503020204020204" charset="-122"/>
              </a:rPr>
              <a:t>17.4%</a:t>
            </a:r>
            <a:r>
              <a:rPr lang="zh-CN" altLang="en-US" sz="1400" dirty="0">
                <a:solidFill>
                  <a:srgbClr val="70AD47"/>
                </a:solidFill>
                <a:latin typeface="微软雅黑" panose="020B0503020204020204" charset="-122"/>
                <a:ea typeface="微软雅黑" panose="020B0503020204020204" charset="-122"/>
              </a:rPr>
              <a:t>  </a:t>
            </a:r>
            <a:r>
              <a:rPr lang="zh-CN" altLang="en-US" sz="1400" dirty="0">
                <a:latin typeface="微软雅黑" panose="020B0503020204020204" charset="-122"/>
                <a:ea typeface="微软雅黑" panose="020B0503020204020204" charset="-122"/>
              </a:rPr>
              <a:t>，销售额平均每年增长</a:t>
            </a:r>
            <a:r>
              <a:rPr lang="en-US" altLang="zh-CN" sz="1400" dirty="0">
                <a:solidFill>
                  <a:schemeClr val="accent6"/>
                </a:solidFill>
                <a:latin typeface="微软雅黑" panose="020B0503020204020204" charset="-122"/>
                <a:ea typeface="微软雅黑" panose="020B0503020204020204" charset="-122"/>
              </a:rPr>
              <a:t>14%</a:t>
            </a:r>
            <a:endParaRPr lang="en-US" altLang="zh-CN" sz="1400" dirty="0">
              <a:latin typeface="微软雅黑" panose="020B0503020204020204" charset="-122"/>
              <a:ea typeface="微软雅黑" panose="020B0503020204020204" charset="-122"/>
            </a:endParaRPr>
          </a:p>
        </p:txBody>
      </p:sp>
      <p:graphicFrame>
        <p:nvGraphicFramePr>
          <p:cNvPr id="13" name="图表 12"/>
          <p:cNvGraphicFramePr/>
          <p:nvPr/>
        </p:nvGraphicFramePr>
        <p:xfrm>
          <a:off x="584909" y="2493939"/>
          <a:ext cx="5400000" cy="2736000"/>
        </p:xfrm>
        <a:graphic>
          <a:graphicData uri="http://schemas.openxmlformats.org/drawingml/2006/chart">
            <c:chart xmlns:c="http://schemas.openxmlformats.org/drawingml/2006/chart" xmlns:r="http://schemas.openxmlformats.org/officeDocument/2006/relationships" r:id="rId4"/>
          </a:graphicData>
        </a:graphic>
      </p:graphicFrame>
      <p:sp>
        <p:nvSpPr>
          <p:cNvPr id="16" name="文本框 15"/>
          <p:cNvSpPr txBox="1"/>
          <p:nvPr/>
        </p:nvSpPr>
        <p:spPr>
          <a:xfrm>
            <a:off x="6069441" y="1915211"/>
            <a:ext cx="5339622" cy="430887"/>
          </a:xfrm>
          <a:prstGeom prst="rect">
            <a:avLst/>
          </a:prstGeom>
          <a:noFill/>
        </p:spPr>
        <p:txBody>
          <a:bodyPr wrap="square" lIns="0" tIns="0" rIns="0" bIns="0" rtlCol="0" anchor="ctr" anchorCtr="0">
            <a:spAutoFit/>
          </a:bodyPr>
          <a:lstStyle/>
          <a:p>
            <a:pPr marL="285750" indent="-285750">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rPr>
              <a:t>人均：年新增会员人均销售额</a:t>
            </a:r>
            <a:r>
              <a:rPr lang="en-US" altLang="zh-CN"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较</a:t>
            </a:r>
            <a:r>
              <a:rPr lang="en-US" altLang="zh-CN" sz="1400" dirty="0">
                <a:latin typeface="微软雅黑" panose="020B0503020204020204" charset="-122"/>
                <a:ea typeface="微软雅黑" panose="020B0503020204020204" charset="-122"/>
              </a:rPr>
              <a:t>2017</a:t>
            </a:r>
            <a:r>
              <a:rPr lang="zh-CN" altLang="en-US" sz="1400" dirty="0">
                <a:latin typeface="微软雅黑" panose="020B0503020204020204" charset="-122"/>
                <a:ea typeface="微软雅黑" panose="020B0503020204020204" charset="-122"/>
              </a:rPr>
              <a:t>降低</a:t>
            </a:r>
            <a:r>
              <a:rPr lang="en-US" altLang="zh-CN" sz="1400" dirty="0">
                <a:solidFill>
                  <a:srgbClr val="FF0000"/>
                </a:solidFill>
                <a:latin typeface="微软雅黑" panose="020B0503020204020204" charset="-122"/>
                <a:ea typeface="微软雅黑" panose="020B0503020204020204" charset="-122"/>
              </a:rPr>
              <a:t>23</a:t>
            </a:r>
            <a:r>
              <a:rPr lang="zh-CN" altLang="en-US" sz="1400" dirty="0">
                <a:solidFill>
                  <a:srgbClr val="FF0000"/>
                </a:solidFill>
                <a:latin typeface="微软雅黑" panose="020B0503020204020204" charset="-122"/>
                <a:ea typeface="微软雅黑" panose="020B0503020204020204" charset="-122"/>
              </a:rPr>
              <a:t>元</a:t>
            </a:r>
            <a:r>
              <a:rPr lang="zh-CN" altLang="en-US" sz="1400" dirty="0">
                <a:latin typeface="微软雅黑" panose="020B0503020204020204" charset="-122"/>
                <a:ea typeface="微软雅黑" panose="020B0503020204020204" charset="-122"/>
              </a:rPr>
              <a:t>，人均消费频次</a:t>
            </a:r>
            <a:r>
              <a:rPr lang="en-US" altLang="zh-CN"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较</a:t>
            </a:r>
            <a:r>
              <a:rPr lang="en-US" altLang="zh-CN" sz="1400" dirty="0">
                <a:latin typeface="微软雅黑" panose="020B0503020204020204" charset="-122"/>
                <a:ea typeface="微软雅黑" panose="020B0503020204020204" charset="-122"/>
              </a:rPr>
              <a:t>2017</a:t>
            </a:r>
            <a:r>
              <a:rPr lang="zh-CN" altLang="en-US" sz="1400" dirty="0">
                <a:latin typeface="微软雅黑" panose="020B0503020204020204" charset="-122"/>
                <a:ea typeface="微软雅黑" panose="020B0503020204020204" charset="-122"/>
              </a:rPr>
              <a:t>下降</a:t>
            </a:r>
            <a:r>
              <a:rPr lang="en-US" altLang="zh-CN" sz="1400" dirty="0">
                <a:solidFill>
                  <a:srgbClr val="FF0000"/>
                </a:solidFill>
                <a:latin typeface="微软雅黑" panose="020B0503020204020204" charset="-122"/>
                <a:ea typeface="微软雅黑" panose="020B0503020204020204" charset="-122"/>
              </a:rPr>
              <a:t>0.1</a:t>
            </a:r>
            <a:r>
              <a:rPr lang="zh-CN" altLang="en-US" sz="1400" dirty="0">
                <a:solidFill>
                  <a:srgbClr val="FF0000"/>
                </a:solidFill>
                <a:latin typeface="微软雅黑" panose="020B0503020204020204" charset="-122"/>
                <a:ea typeface="微软雅黑" panose="020B0503020204020204" charset="-122"/>
              </a:rPr>
              <a:t>次</a:t>
            </a:r>
            <a:endParaRPr lang="en-US" altLang="zh-CN" sz="1400" dirty="0">
              <a:latin typeface="微软雅黑" panose="020B0503020204020204" charset="-122"/>
              <a:ea typeface="微软雅黑" panose="020B0503020204020204" charset="-122"/>
            </a:endParaRPr>
          </a:p>
        </p:txBody>
      </p:sp>
      <p:sp>
        <p:nvSpPr>
          <p:cNvPr id="14" name="矩形 13"/>
          <p:cNvSpPr/>
          <p:nvPr/>
        </p:nvSpPr>
        <p:spPr>
          <a:xfrm>
            <a:off x="9640481" y="6576051"/>
            <a:ext cx="2492670"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 </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a:t>
            </a:r>
            <a:endParaRPr lang="en-US" altLang="zh-CN" sz="1050" dirty="0">
              <a:solidFill>
                <a:schemeClr val="bg1">
                  <a:lumMod val="75000"/>
                </a:schemeClr>
              </a:solidFill>
              <a:latin typeface="微软雅黑" panose="020B0503020204020204" charset="-122"/>
              <a:ea typeface="微软雅黑" panose="020B0503020204020204" charset="-122"/>
            </a:endParaRPr>
          </a:p>
        </p:txBody>
      </p:sp>
      <p:sp>
        <p:nvSpPr>
          <p:cNvPr id="15" name="矩形 14"/>
          <p:cNvSpPr/>
          <p:nvPr/>
        </p:nvSpPr>
        <p:spPr>
          <a:xfrm>
            <a:off x="604457" y="1361068"/>
            <a:ext cx="11032154"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年新增会员数量与销售高速增长，人均消费频数逐年下滑</a:t>
            </a:r>
          </a:p>
        </p:txBody>
      </p:sp>
      <p:graphicFrame>
        <p:nvGraphicFramePr>
          <p:cNvPr id="18" name="图表 17"/>
          <p:cNvGraphicFramePr/>
          <p:nvPr/>
        </p:nvGraphicFramePr>
        <p:xfrm>
          <a:off x="6096000" y="2486739"/>
          <a:ext cx="5339622"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7" name="椭圆 16"/>
          <p:cNvSpPr/>
          <p:nvPr/>
        </p:nvSpPr>
        <p:spPr>
          <a:xfrm>
            <a:off x="8379327" y="2410911"/>
            <a:ext cx="2297909" cy="2736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5" name="文本框 4"/>
          <p:cNvSpPr txBox="1"/>
          <p:nvPr/>
        </p:nvSpPr>
        <p:spPr>
          <a:xfrm>
            <a:off x="8379327" y="5305767"/>
            <a:ext cx="2770909" cy="646331"/>
          </a:xfrm>
          <a:prstGeom prst="rect">
            <a:avLst/>
          </a:prstGeom>
          <a:noFill/>
        </p:spPr>
        <p:txBody>
          <a:bodyPr wrap="square" rtlCol="0">
            <a:spAutoFit/>
          </a:bodyPr>
          <a:lstStyle/>
          <a:p>
            <a:r>
              <a:rPr lang="zh-CN" altLang="en-US" dirty="0">
                <a:solidFill>
                  <a:srgbClr val="FF0000"/>
                </a:solidFill>
              </a:rPr>
              <a:t>年新增会员人均销售额与人均消费频次双降</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年复购会员</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11</a:t>
            </a:fld>
            <a:endParaRPr lang="zh-HK" altLang="en-US" sz="1400" dirty="0"/>
          </a:p>
        </p:txBody>
      </p:sp>
      <p:sp>
        <p:nvSpPr>
          <p:cNvPr id="10" name="文本框 1"/>
          <p:cNvSpPr txBox="1"/>
          <p:nvPr/>
        </p:nvSpPr>
        <p:spPr>
          <a:xfrm>
            <a:off x="492236" y="1903922"/>
            <a:ext cx="5432060" cy="608243"/>
          </a:xfrm>
          <a:prstGeom prst="rect">
            <a:avLst/>
          </a:prstGeom>
          <a:noFill/>
        </p:spPr>
        <p:txBody>
          <a:bodyPr wrap="square" lIns="0" tIns="0" rIns="0" bIns="0" rtlCol="0" anchor="ctr" anchorCtr="0">
            <a:spAutoFit/>
          </a:bodyPr>
          <a:lstStyle/>
          <a:p>
            <a:pPr marL="285750" indent="-285750">
              <a:lnSpc>
                <a:spcPct val="150000"/>
              </a:lnSpc>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rPr>
              <a:t>年复购：年复购率</a:t>
            </a:r>
            <a:r>
              <a:rPr lang="en-US" altLang="zh-CN"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较</a:t>
            </a:r>
            <a:r>
              <a:rPr lang="en-US" altLang="zh-CN" sz="1400" dirty="0">
                <a:latin typeface="微软雅黑" panose="020B0503020204020204" charset="-122"/>
                <a:ea typeface="微软雅黑" panose="020B0503020204020204" charset="-122"/>
              </a:rPr>
              <a:t>2017</a:t>
            </a:r>
            <a:r>
              <a:rPr lang="zh-CN" altLang="en-US" sz="1400" dirty="0">
                <a:latin typeface="微软雅黑" panose="020B0503020204020204" charset="-122"/>
                <a:ea typeface="微软雅黑" panose="020B0503020204020204" charset="-122"/>
              </a:rPr>
              <a:t>下降</a:t>
            </a:r>
            <a:r>
              <a:rPr lang="en-US" altLang="zh-CN" sz="1400" dirty="0">
                <a:solidFill>
                  <a:srgbClr val="FF0000"/>
                </a:solidFill>
                <a:latin typeface="微软雅黑" panose="020B0503020204020204" charset="-122"/>
                <a:ea typeface="微软雅黑" panose="020B0503020204020204" charset="-122"/>
              </a:rPr>
              <a:t>0.3%</a:t>
            </a:r>
            <a:r>
              <a:rPr lang="zh-CN" altLang="en-US" sz="1400" dirty="0">
                <a:latin typeface="微软雅黑" panose="020B0503020204020204" charset="-122"/>
                <a:ea typeface="微软雅黑" panose="020B0503020204020204" charset="-122"/>
              </a:rPr>
              <a:t>，年复购会员人数平均每年增长</a:t>
            </a:r>
            <a:r>
              <a:rPr lang="en-US" altLang="zh-CN" sz="1400" dirty="0">
                <a:solidFill>
                  <a:srgbClr val="01A145"/>
                </a:solidFill>
                <a:latin typeface="微软雅黑" panose="020B0503020204020204" charset="-122"/>
                <a:ea typeface="微软雅黑" panose="020B0503020204020204" charset="-122"/>
              </a:rPr>
              <a:t>125</a:t>
            </a:r>
            <a:r>
              <a:rPr lang="zh-CN" altLang="en-US" sz="1400" dirty="0">
                <a:solidFill>
                  <a:srgbClr val="01A145"/>
                </a:solidFill>
                <a:latin typeface="微软雅黑" panose="020B0503020204020204" charset="-122"/>
                <a:ea typeface="微软雅黑" panose="020B0503020204020204" charset="-122"/>
              </a:rPr>
              <a:t>万</a:t>
            </a:r>
            <a:endParaRPr lang="en-US" altLang="zh-CN" sz="1400" dirty="0">
              <a:latin typeface="微软雅黑" panose="020B0503020204020204" charset="-122"/>
              <a:ea typeface="微软雅黑" panose="020B0503020204020204" charset="-122"/>
            </a:endParaRPr>
          </a:p>
        </p:txBody>
      </p:sp>
      <p:sp>
        <p:nvSpPr>
          <p:cNvPr id="17" name="文本框 16"/>
          <p:cNvSpPr txBox="1"/>
          <p:nvPr/>
        </p:nvSpPr>
        <p:spPr>
          <a:xfrm>
            <a:off x="6096000" y="1890820"/>
            <a:ext cx="5349749" cy="608243"/>
          </a:xfrm>
          <a:prstGeom prst="rect">
            <a:avLst/>
          </a:prstGeom>
          <a:noFill/>
        </p:spPr>
        <p:txBody>
          <a:bodyPr wrap="square" lIns="0" tIns="0" rIns="0" bIns="0" rtlCol="0" anchor="ctr" anchorCtr="0">
            <a:spAutoFit/>
          </a:bodyPr>
          <a:lstStyle/>
          <a:p>
            <a:pPr marL="285750" indent="-285750">
              <a:lnSpc>
                <a:spcPct val="150000"/>
              </a:lnSpc>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rPr>
              <a:t>人均：年复购会员人均销售额</a:t>
            </a:r>
            <a:r>
              <a:rPr lang="en-US" altLang="zh-CN"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较</a:t>
            </a:r>
            <a:r>
              <a:rPr lang="en-US" altLang="zh-CN" sz="1400" dirty="0">
                <a:latin typeface="微软雅黑" panose="020B0503020204020204" charset="-122"/>
                <a:ea typeface="微软雅黑" panose="020B0503020204020204" charset="-122"/>
              </a:rPr>
              <a:t>2017</a:t>
            </a:r>
            <a:r>
              <a:rPr lang="zh-CN" altLang="en-US" sz="1400" dirty="0">
                <a:latin typeface="微软雅黑" panose="020B0503020204020204" charset="-122"/>
                <a:ea typeface="微软雅黑" panose="020B0503020204020204" charset="-122"/>
              </a:rPr>
              <a:t>下降</a:t>
            </a:r>
            <a:r>
              <a:rPr lang="en-US" altLang="zh-CN" sz="1400" dirty="0">
                <a:solidFill>
                  <a:srgbClr val="FF0000"/>
                </a:solidFill>
                <a:latin typeface="微软雅黑" panose="020B0503020204020204" charset="-122"/>
                <a:ea typeface="微软雅黑" panose="020B0503020204020204" charset="-122"/>
              </a:rPr>
              <a:t>21</a:t>
            </a:r>
            <a:r>
              <a:rPr lang="zh-CN" altLang="en-US" sz="1400" dirty="0">
                <a:solidFill>
                  <a:srgbClr val="FF0000"/>
                </a:solidFill>
                <a:latin typeface="微软雅黑" panose="020B0503020204020204" charset="-122"/>
                <a:ea typeface="微软雅黑" panose="020B0503020204020204" charset="-122"/>
              </a:rPr>
              <a:t>元</a:t>
            </a:r>
            <a:r>
              <a:rPr lang="zh-CN" altLang="en-US" sz="1400" dirty="0">
                <a:latin typeface="微软雅黑" panose="020B0503020204020204" charset="-122"/>
                <a:ea typeface="微软雅黑" panose="020B0503020204020204" charset="-122"/>
              </a:rPr>
              <a:t>，人均消费频次</a:t>
            </a:r>
            <a:r>
              <a:rPr lang="en-US" altLang="zh-CN"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较</a:t>
            </a:r>
            <a:r>
              <a:rPr lang="en-US" altLang="zh-CN" sz="1400" dirty="0">
                <a:latin typeface="微软雅黑" panose="020B0503020204020204" charset="-122"/>
                <a:ea typeface="微软雅黑" panose="020B0503020204020204" charset="-122"/>
              </a:rPr>
              <a:t>2017</a:t>
            </a:r>
            <a:r>
              <a:rPr lang="zh-CN" altLang="en-US" sz="1400" dirty="0">
                <a:latin typeface="微软雅黑" panose="020B0503020204020204" charset="-122"/>
                <a:ea typeface="微软雅黑" panose="020B0503020204020204" charset="-122"/>
              </a:rPr>
              <a:t>下降</a:t>
            </a:r>
            <a:r>
              <a:rPr lang="en-US" altLang="zh-CN" sz="1400" dirty="0">
                <a:solidFill>
                  <a:srgbClr val="FF0000"/>
                </a:solidFill>
                <a:latin typeface="微软雅黑" panose="020B0503020204020204" charset="-122"/>
                <a:ea typeface="微软雅黑" panose="020B0503020204020204" charset="-122"/>
              </a:rPr>
              <a:t>0.3</a:t>
            </a:r>
            <a:r>
              <a:rPr lang="zh-CN" altLang="en-US" sz="1400" dirty="0">
                <a:solidFill>
                  <a:srgbClr val="FF0000"/>
                </a:solidFill>
                <a:latin typeface="微软雅黑" panose="020B0503020204020204" charset="-122"/>
                <a:ea typeface="微软雅黑" panose="020B0503020204020204" charset="-122"/>
              </a:rPr>
              <a:t>次</a:t>
            </a:r>
            <a:endParaRPr lang="en-US" altLang="zh-CN" sz="1400" dirty="0">
              <a:latin typeface="微软雅黑" panose="020B0503020204020204" charset="-122"/>
              <a:ea typeface="微软雅黑" panose="020B0503020204020204" charset="-122"/>
            </a:endParaRPr>
          </a:p>
        </p:txBody>
      </p:sp>
      <p:sp>
        <p:nvSpPr>
          <p:cNvPr id="13" name="矩形 12"/>
          <p:cNvSpPr/>
          <p:nvPr/>
        </p:nvSpPr>
        <p:spPr>
          <a:xfrm>
            <a:off x="9640481" y="6576051"/>
            <a:ext cx="2492670"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 </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a:t>
            </a:r>
            <a:endParaRPr lang="en-US" altLang="zh-CN" sz="1050" dirty="0">
              <a:solidFill>
                <a:schemeClr val="bg1">
                  <a:lumMod val="75000"/>
                </a:schemeClr>
              </a:solidFill>
              <a:latin typeface="微软雅黑" panose="020B0503020204020204" charset="-122"/>
              <a:ea typeface="微软雅黑" panose="020B0503020204020204" charset="-122"/>
            </a:endParaRPr>
          </a:p>
        </p:txBody>
      </p:sp>
      <p:sp>
        <p:nvSpPr>
          <p:cNvPr id="15" name="矩形 14"/>
          <p:cNvSpPr/>
          <p:nvPr/>
        </p:nvSpPr>
        <p:spPr>
          <a:xfrm>
            <a:off x="604457" y="1361068"/>
            <a:ext cx="11032154"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会员年复购率增长趋于平稳，人均消费频次持续下滑</a:t>
            </a:r>
          </a:p>
        </p:txBody>
      </p:sp>
      <p:graphicFrame>
        <p:nvGraphicFramePr>
          <p:cNvPr id="16" name="图表 15"/>
          <p:cNvGraphicFramePr/>
          <p:nvPr/>
        </p:nvGraphicFramePr>
        <p:xfrm>
          <a:off x="6138506" y="2666240"/>
          <a:ext cx="5412252"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5" name="椭圆 4"/>
          <p:cNvSpPr/>
          <p:nvPr/>
        </p:nvSpPr>
        <p:spPr>
          <a:xfrm>
            <a:off x="8367298" y="2666240"/>
            <a:ext cx="2519518" cy="2736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18" name="文本框 17"/>
          <p:cNvSpPr txBox="1"/>
          <p:nvPr/>
        </p:nvSpPr>
        <p:spPr>
          <a:xfrm>
            <a:off x="8457308" y="5479755"/>
            <a:ext cx="2770909" cy="646331"/>
          </a:xfrm>
          <a:prstGeom prst="rect">
            <a:avLst/>
          </a:prstGeom>
          <a:noFill/>
        </p:spPr>
        <p:txBody>
          <a:bodyPr wrap="square" rtlCol="0">
            <a:spAutoFit/>
          </a:bodyPr>
          <a:lstStyle/>
          <a:p>
            <a:r>
              <a:rPr lang="zh-CN" altLang="en-US" dirty="0">
                <a:solidFill>
                  <a:srgbClr val="FF0000"/>
                </a:solidFill>
              </a:rPr>
              <a:t>年复购会员人均销售额与人均消费频次双降</a:t>
            </a:r>
          </a:p>
        </p:txBody>
      </p:sp>
      <p:graphicFrame>
        <p:nvGraphicFramePr>
          <p:cNvPr id="20" name="图表 19">
            <a:extLst>
              <a:ext uri="{FF2B5EF4-FFF2-40B4-BE49-F238E27FC236}">
                <a16:creationId xmlns:a16="http://schemas.microsoft.com/office/drawing/2014/main" id="{8110ACB7-EEC5-4012-8305-73002618AD7B}"/>
              </a:ext>
            </a:extLst>
          </p:cNvPr>
          <p:cNvGraphicFramePr>
            <a:graphicFrameLocks/>
          </p:cNvGraphicFramePr>
          <p:nvPr>
            <p:extLst>
              <p:ext uri="{D42A27DB-BD31-4B8C-83A1-F6EECF244321}">
                <p14:modId xmlns:p14="http://schemas.microsoft.com/office/powerpoint/2010/main" val="3356806574"/>
              </p:ext>
            </p:extLst>
          </p:nvPr>
        </p:nvGraphicFramePr>
        <p:xfrm>
          <a:off x="641242" y="2659040"/>
          <a:ext cx="5400000" cy="2743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年复购会员（分公司影响）</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12</a:t>
            </a:fld>
            <a:endParaRPr lang="zh-HK" altLang="en-US" sz="1400" dirty="0"/>
          </a:p>
        </p:txBody>
      </p:sp>
      <p:sp>
        <p:nvSpPr>
          <p:cNvPr id="13" name="矩形 12"/>
          <p:cNvSpPr/>
          <p:nvPr/>
        </p:nvSpPr>
        <p:spPr>
          <a:xfrm>
            <a:off x="9640481" y="6576051"/>
            <a:ext cx="2492670"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 </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a:t>
            </a:r>
            <a:endParaRPr lang="en-US" altLang="zh-CN" sz="1050" dirty="0">
              <a:solidFill>
                <a:schemeClr val="bg1">
                  <a:lumMod val="75000"/>
                </a:schemeClr>
              </a:solidFill>
              <a:latin typeface="微软雅黑" panose="020B0503020204020204" charset="-122"/>
              <a:ea typeface="微软雅黑" panose="020B0503020204020204" charset="-122"/>
            </a:endParaRPr>
          </a:p>
        </p:txBody>
      </p:sp>
      <p:pic>
        <p:nvPicPr>
          <p:cNvPr id="7" name="图片 6">
            <a:extLst>
              <a:ext uri="{FF2B5EF4-FFF2-40B4-BE49-F238E27FC236}">
                <a16:creationId xmlns:a16="http://schemas.microsoft.com/office/drawing/2014/main" id="{E0DE55E3-D098-4509-B529-A6E234530525}"/>
              </a:ext>
            </a:extLst>
          </p:cNvPr>
          <p:cNvPicPr>
            <a:picLocks noChangeAspect="1"/>
          </p:cNvPicPr>
          <p:nvPr/>
        </p:nvPicPr>
        <p:blipFill>
          <a:blip r:embed="rId4"/>
          <a:stretch>
            <a:fillRect/>
          </a:stretch>
        </p:blipFill>
        <p:spPr>
          <a:xfrm>
            <a:off x="1259175" y="1882066"/>
            <a:ext cx="9305253" cy="4358473"/>
          </a:xfrm>
          <a:prstGeom prst="rect">
            <a:avLst/>
          </a:prstGeom>
        </p:spPr>
      </p:pic>
    </p:spTree>
    <p:extLst>
      <p:ext uri="{BB962C8B-B14F-4D97-AF65-F5344CB8AC3E}">
        <p14:creationId xmlns:p14="http://schemas.microsoft.com/office/powerpoint/2010/main" val="2142477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年复购会员</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收购加盟影响</a:t>
            </a:r>
            <a:r>
              <a:rPr lang="en-US" altLang="zh-CN" sz="2400" b="1" dirty="0">
                <a:latin typeface="微软雅黑" panose="020B0503020204020204" charset="-122"/>
                <a:ea typeface="微软雅黑" panose="020B0503020204020204" charset="-122"/>
                <a:cs typeface="+mj-cs"/>
              </a:rPr>
              <a:t>)</a:t>
            </a:r>
            <a:endParaRPr lang="zh-CN" altLang="en-US" sz="2400" b="1" dirty="0">
              <a:latin typeface="微软雅黑" panose="020B0503020204020204" charset="-122"/>
              <a:ea typeface="微软雅黑" panose="020B0503020204020204" charset="-122"/>
              <a:cs typeface="+mj-cs"/>
            </a:endParaRP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13</a:t>
            </a:fld>
            <a:endParaRPr lang="zh-HK" altLang="en-US" sz="1400" dirty="0"/>
          </a:p>
        </p:txBody>
      </p:sp>
      <p:sp>
        <p:nvSpPr>
          <p:cNvPr id="13" name="矩形 12"/>
          <p:cNvSpPr/>
          <p:nvPr/>
        </p:nvSpPr>
        <p:spPr>
          <a:xfrm>
            <a:off x="9640481" y="6576051"/>
            <a:ext cx="2492670"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 </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a:t>
            </a:r>
            <a:endParaRPr lang="en-US" altLang="zh-CN" sz="1050" dirty="0">
              <a:solidFill>
                <a:schemeClr val="bg1">
                  <a:lumMod val="75000"/>
                </a:schemeClr>
              </a:solidFill>
              <a:latin typeface="微软雅黑" panose="020B0503020204020204" charset="-122"/>
              <a:ea typeface="微软雅黑" panose="020B0503020204020204" charset="-122"/>
            </a:endParaRPr>
          </a:p>
        </p:txBody>
      </p:sp>
      <p:pic>
        <p:nvPicPr>
          <p:cNvPr id="20" name="图片 19">
            <a:extLst>
              <a:ext uri="{FF2B5EF4-FFF2-40B4-BE49-F238E27FC236}">
                <a16:creationId xmlns:a16="http://schemas.microsoft.com/office/drawing/2014/main" id="{4428AC37-B34F-4DAA-8329-AE79C3ACD7AD}"/>
              </a:ext>
            </a:extLst>
          </p:cNvPr>
          <p:cNvPicPr>
            <a:picLocks noChangeAspect="1"/>
          </p:cNvPicPr>
          <p:nvPr/>
        </p:nvPicPr>
        <p:blipFill>
          <a:blip r:embed="rId4"/>
          <a:stretch>
            <a:fillRect/>
          </a:stretch>
        </p:blipFill>
        <p:spPr>
          <a:xfrm>
            <a:off x="989178" y="2637084"/>
            <a:ext cx="10034583" cy="1375623"/>
          </a:xfrm>
          <a:prstGeom prst="rect">
            <a:avLst/>
          </a:prstGeom>
        </p:spPr>
      </p:pic>
    </p:spTree>
    <p:extLst>
      <p:ext uri="{BB962C8B-B14F-4D97-AF65-F5344CB8AC3E}">
        <p14:creationId xmlns:p14="http://schemas.microsoft.com/office/powerpoint/2010/main" val="24351073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CCA98D1B-B3DF-4FC5-B035-DEAEF226F8CD}"/>
              </a:ext>
            </a:extLst>
          </p:cNvPr>
          <p:cNvPicPr>
            <a:picLocks noChangeAspect="1"/>
          </p:cNvPicPr>
          <p:nvPr/>
        </p:nvPicPr>
        <p:blipFill>
          <a:blip r:embed="rId3"/>
          <a:stretch>
            <a:fillRect/>
          </a:stretch>
        </p:blipFill>
        <p:spPr>
          <a:xfrm>
            <a:off x="914400" y="1456263"/>
            <a:ext cx="10552120" cy="4802496"/>
          </a:xfrm>
          <a:prstGeom prst="rect">
            <a:avLst/>
          </a:prstGeom>
        </p:spPr>
      </p:pic>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年复购会员</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品类影响</a:t>
            </a:r>
            <a:r>
              <a:rPr lang="en-US" altLang="zh-CN" sz="2400" b="1" dirty="0">
                <a:latin typeface="微软雅黑" panose="020B0503020204020204" charset="-122"/>
                <a:ea typeface="微软雅黑" panose="020B0503020204020204" charset="-122"/>
                <a:cs typeface="+mj-cs"/>
              </a:rPr>
              <a:t>)</a:t>
            </a:r>
            <a:endParaRPr lang="zh-CN" altLang="en-US" sz="2400" b="1" dirty="0">
              <a:latin typeface="微软雅黑" panose="020B0503020204020204" charset="-122"/>
              <a:ea typeface="微软雅黑" panose="020B0503020204020204" charset="-122"/>
              <a:cs typeface="+mj-cs"/>
            </a:endParaRPr>
          </a:p>
        </p:txBody>
      </p:sp>
      <p:pic>
        <p:nvPicPr>
          <p:cNvPr id="2" name="图片 1"/>
          <p:cNvPicPr>
            <a:picLocks noChangeAspect="1"/>
          </p:cNvPicPr>
          <p:nvPr/>
        </p:nvPicPr>
        <p:blipFill>
          <a:blip r:embed="rId4"/>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14</a:t>
            </a:fld>
            <a:endParaRPr lang="zh-HK" altLang="en-US" sz="1400" dirty="0"/>
          </a:p>
        </p:txBody>
      </p:sp>
      <p:sp>
        <p:nvSpPr>
          <p:cNvPr id="13" name="矩形 12"/>
          <p:cNvSpPr/>
          <p:nvPr/>
        </p:nvSpPr>
        <p:spPr>
          <a:xfrm>
            <a:off x="9640481" y="6576051"/>
            <a:ext cx="2492670"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 </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a:t>
            </a:r>
            <a:endParaRPr lang="en-US" altLang="zh-CN" sz="1050" dirty="0">
              <a:solidFill>
                <a:schemeClr val="bg1">
                  <a:lumMod val="75000"/>
                </a:schemeClr>
              </a:solidFill>
              <a:latin typeface="微软雅黑" panose="020B0503020204020204" charset="-122"/>
              <a:ea typeface="微软雅黑" panose="020B0503020204020204" charset="-122"/>
            </a:endParaRPr>
          </a:p>
        </p:txBody>
      </p:sp>
      <p:sp>
        <p:nvSpPr>
          <p:cNvPr id="20" name="矩形: 圆角 19">
            <a:extLst>
              <a:ext uri="{FF2B5EF4-FFF2-40B4-BE49-F238E27FC236}">
                <a16:creationId xmlns:a16="http://schemas.microsoft.com/office/drawing/2014/main" id="{432A8981-D0B4-4F72-861C-24FF0EC877A1}"/>
              </a:ext>
            </a:extLst>
          </p:cNvPr>
          <p:cNvSpPr/>
          <p:nvPr/>
        </p:nvSpPr>
        <p:spPr>
          <a:xfrm>
            <a:off x="1677877" y="3682223"/>
            <a:ext cx="9907481" cy="365997"/>
          </a:xfrm>
          <a:prstGeom prst="round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圆角 20">
            <a:extLst>
              <a:ext uri="{FF2B5EF4-FFF2-40B4-BE49-F238E27FC236}">
                <a16:creationId xmlns:a16="http://schemas.microsoft.com/office/drawing/2014/main" id="{A04296C8-47BA-42B8-AE38-752474EEB4A0}"/>
              </a:ext>
            </a:extLst>
          </p:cNvPr>
          <p:cNvSpPr/>
          <p:nvPr/>
        </p:nvSpPr>
        <p:spPr>
          <a:xfrm>
            <a:off x="1677877" y="5129400"/>
            <a:ext cx="9907481" cy="365997"/>
          </a:xfrm>
          <a:prstGeom prst="round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813441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年复购会员</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15</a:t>
            </a:fld>
            <a:endParaRPr lang="zh-HK" altLang="en-US" sz="1400" dirty="0"/>
          </a:p>
        </p:txBody>
      </p:sp>
      <p:sp>
        <p:nvSpPr>
          <p:cNvPr id="13" name="矩形 12"/>
          <p:cNvSpPr/>
          <p:nvPr/>
        </p:nvSpPr>
        <p:spPr>
          <a:xfrm>
            <a:off x="9640481" y="6576051"/>
            <a:ext cx="2492670"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 </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a:t>
            </a:r>
            <a:endParaRPr lang="en-US" altLang="zh-CN" sz="1050" dirty="0">
              <a:solidFill>
                <a:schemeClr val="bg1">
                  <a:lumMod val="75000"/>
                </a:schemeClr>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4"/>
          <a:stretch>
            <a:fillRect/>
          </a:stretch>
        </p:blipFill>
        <p:spPr>
          <a:xfrm>
            <a:off x="759442" y="1816508"/>
            <a:ext cx="10620000" cy="453984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6599248"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rPr>
              <a:t>会员分析</a:t>
            </a:r>
            <a:r>
              <a:rPr lang="en-US" altLang="zh-CN" sz="2400" b="1" dirty="0">
                <a:latin typeface="微软雅黑" panose="020B0503020204020204" charset="-122"/>
                <a:ea typeface="微软雅黑" panose="020B0503020204020204" charset="-122"/>
              </a:rPr>
              <a:t>——</a:t>
            </a:r>
            <a:r>
              <a:rPr lang="zh-CN" altLang="en-US" sz="2400" b="1" dirty="0">
                <a:latin typeface="微软雅黑" panose="020B0503020204020204" charset="-122"/>
                <a:ea typeface="微软雅黑" panose="020B0503020204020204" charset="-122"/>
              </a:rPr>
              <a:t>注册渠道</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16</a:t>
            </a:fld>
            <a:endParaRPr lang="zh-HK" altLang="en-US" sz="1400" dirty="0"/>
          </a:p>
        </p:txBody>
      </p:sp>
      <p:sp>
        <p:nvSpPr>
          <p:cNvPr id="18" name="矩形 17"/>
          <p:cNvSpPr/>
          <p:nvPr/>
        </p:nvSpPr>
        <p:spPr>
          <a:xfrm>
            <a:off x="9680557" y="6576051"/>
            <a:ext cx="245259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20180101-20190601</a:t>
            </a:r>
            <a:r>
              <a:rPr lang="zh-CN" altLang="en-US" sz="1050" dirty="0">
                <a:solidFill>
                  <a:schemeClr val="bg1">
                    <a:lumMod val="75000"/>
                  </a:schemeClr>
                </a:solidFill>
                <a:latin typeface="微软雅黑" panose="020B0503020204020204" charset="-122"/>
                <a:ea typeface="微软雅黑" panose="020B0503020204020204" charset="-122"/>
              </a:rPr>
              <a:t>。</a:t>
            </a:r>
          </a:p>
        </p:txBody>
      </p:sp>
      <p:graphicFrame>
        <p:nvGraphicFramePr>
          <p:cNvPr id="15" name="图表 14"/>
          <p:cNvGraphicFramePr/>
          <p:nvPr/>
        </p:nvGraphicFramePr>
        <p:xfrm>
          <a:off x="525442" y="2143313"/>
          <a:ext cx="5544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图表 16"/>
          <p:cNvGraphicFramePr/>
          <p:nvPr/>
        </p:nvGraphicFramePr>
        <p:xfrm>
          <a:off x="6148829" y="2143313"/>
          <a:ext cx="5544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9" name="文本框 1"/>
          <p:cNvSpPr txBox="1"/>
          <p:nvPr/>
        </p:nvSpPr>
        <p:spPr>
          <a:xfrm>
            <a:off x="552225" y="4928500"/>
            <a:ext cx="5596603" cy="711350"/>
          </a:xfrm>
          <a:prstGeom prst="rect">
            <a:avLst/>
          </a:prstGeom>
          <a:noFill/>
        </p:spPr>
        <p:txBody>
          <a:bodyPr wrap="square" lIns="0" tIns="0" rIns="0" bIns="0" rtlCol="0">
            <a:noAutofit/>
          </a:bodyPr>
          <a:lstStyle/>
          <a:p>
            <a:pPr marL="285750" indent="-285750">
              <a:lnSpc>
                <a:spcPct val="150000"/>
              </a:lnSpc>
              <a:spcBef>
                <a:spcPct val="0"/>
              </a:spcBef>
              <a:buFont typeface="Wingdings" panose="05000000000000000000" pitchFamily="2" charset="2"/>
              <a:buChar char="n"/>
              <a:defRPr/>
            </a:pPr>
            <a:r>
              <a:rPr lang="en-US" altLang="zh-CN" sz="1400" dirty="0">
                <a:latin typeface="微软雅黑" panose="020B0503020204020204" charset="-122"/>
                <a:ea typeface="微软雅黑" panose="020B0503020204020204" charset="-122"/>
              </a:rPr>
              <a:t>POS</a:t>
            </a:r>
            <a:r>
              <a:rPr lang="zh-CN" altLang="en-US" sz="1400" dirty="0">
                <a:latin typeface="微软雅黑" panose="020B0503020204020204" charset="-122"/>
                <a:ea typeface="微软雅黑" panose="020B0503020204020204" charset="-122"/>
              </a:rPr>
              <a:t>：</a:t>
            </a:r>
            <a:r>
              <a:rPr lang="en-US" altLang="zh-CN" sz="1400" dirty="0">
                <a:latin typeface="微软雅黑" panose="020B0503020204020204" charset="-122"/>
                <a:ea typeface="微软雅黑" panose="020B0503020204020204" charset="-122"/>
              </a:rPr>
              <a:t>2019</a:t>
            </a:r>
            <a:r>
              <a:rPr lang="zh-CN" altLang="en-US" sz="1400" dirty="0">
                <a:latin typeface="微软雅黑" panose="020B0503020204020204" charset="-122"/>
                <a:ea typeface="微软雅黑" panose="020B0503020204020204" charset="-122"/>
              </a:rPr>
              <a:t>年较</a:t>
            </a:r>
            <a:r>
              <a:rPr lang="en-US" altLang="zh-CN"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通过门店员工注册渠道新增会员占比降低</a:t>
            </a:r>
            <a:r>
              <a:rPr lang="en-US" altLang="zh-CN" sz="1400" dirty="0">
                <a:solidFill>
                  <a:srgbClr val="FF0000"/>
                </a:solidFill>
                <a:latin typeface="微软雅黑" panose="020B0503020204020204" charset="-122"/>
                <a:ea typeface="微软雅黑" panose="020B0503020204020204" charset="-122"/>
              </a:rPr>
              <a:t>15%</a:t>
            </a:r>
            <a:endParaRPr lang="en-US" altLang="zh-CN" sz="1400" dirty="0">
              <a:latin typeface="微软雅黑" panose="020B0503020204020204" charset="-122"/>
              <a:ea typeface="微软雅黑" panose="020B0503020204020204" charset="-122"/>
            </a:endParaRPr>
          </a:p>
          <a:p>
            <a:pPr marL="285750" indent="-285750">
              <a:lnSpc>
                <a:spcPct val="150000"/>
              </a:lnSpc>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rPr>
              <a:t>线上：</a:t>
            </a:r>
            <a:r>
              <a:rPr lang="en-US" altLang="zh-CN" sz="1400" dirty="0">
                <a:latin typeface="微软雅黑" panose="020B0503020204020204" charset="-122"/>
                <a:ea typeface="微软雅黑" panose="020B0503020204020204" charset="-122"/>
              </a:rPr>
              <a:t>2019</a:t>
            </a:r>
            <a:r>
              <a:rPr lang="zh-CN" altLang="en-US" sz="1400" dirty="0">
                <a:latin typeface="微软雅黑" panose="020B0503020204020204" charset="-122"/>
                <a:ea typeface="微软雅黑" panose="020B0503020204020204" charset="-122"/>
              </a:rPr>
              <a:t>年支付宝占比</a:t>
            </a:r>
            <a:r>
              <a:rPr lang="en-US" altLang="zh-CN" sz="1400" dirty="0">
                <a:solidFill>
                  <a:schemeClr val="accent6"/>
                </a:solidFill>
                <a:latin typeface="微软雅黑" panose="020B0503020204020204" charset="-122"/>
                <a:ea typeface="微软雅黑" panose="020B0503020204020204" charset="-122"/>
              </a:rPr>
              <a:t>42%</a:t>
            </a:r>
            <a:r>
              <a:rPr lang="zh-CN" altLang="en-US" sz="1400" dirty="0">
                <a:latin typeface="微软雅黑" panose="020B0503020204020204" charset="-122"/>
                <a:ea typeface="微软雅黑" panose="020B0503020204020204" charset="-122"/>
              </a:rPr>
              <a:t>，较</a:t>
            </a:r>
            <a:r>
              <a:rPr lang="en-US" altLang="zh-CN"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年提升</a:t>
            </a:r>
            <a:r>
              <a:rPr lang="en-US" altLang="zh-CN" sz="1400" dirty="0">
                <a:solidFill>
                  <a:schemeClr val="accent6"/>
                </a:solidFill>
                <a:latin typeface="微软雅黑" panose="020B0503020204020204" charset="-122"/>
                <a:ea typeface="微软雅黑" panose="020B0503020204020204" charset="-122"/>
              </a:rPr>
              <a:t>18%</a:t>
            </a:r>
            <a:r>
              <a:rPr lang="zh-CN" altLang="en-US" sz="1400" dirty="0">
                <a:latin typeface="微软雅黑" panose="020B0503020204020204" charset="-122"/>
                <a:ea typeface="微软雅黑" panose="020B0503020204020204" charset="-122"/>
              </a:rPr>
              <a:t>，增速快</a:t>
            </a:r>
            <a:endParaRPr lang="en-US" altLang="zh-CN" sz="1400" dirty="0">
              <a:latin typeface="微软雅黑" panose="020B0503020204020204" charset="-122"/>
              <a:ea typeface="微软雅黑" panose="020B0503020204020204" charset="-122"/>
            </a:endParaRPr>
          </a:p>
        </p:txBody>
      </p:sp>
      <p:sp>
        <p:nvSpPr>
          <p:cNvPr id="20" name="椭圆 19"/>
          <p:cNvSpPr/>
          <p:nvPr/>
        </p:nvSpPr>
        <p:spPr>
          <a:xfrm>
            <a:off x="4164589" y="2554049"/>
            <a:ext cx="1013988" cy="235390"/>
          </a:xfrm>
          <a:prstGeom prst="ellipse">
            <a:avLst/>
          </a:prstGeom>
          <a:noFill/>
          <a:ln>
            <a:solidFill>
              <a:srgbClr val="01A1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a:stCxn id="20" idx="6"/>
          </p:cNvCxnSpPr>
          <p:nvPr/>
        </p:nvCxnSpPr>
        <p:spPr>
          <a:xfrm>
            <a:off x="5178577" y="2671744"/>
            <a:ext cx="2290527" cy="622521"/>
          </a:xfrm>
          <a:prstGeom prst="line">
            <a:avLst/>
          </a:prstGeom>
          <a:ln>
            <a:solidFill>
              <a:srgbClr val="01A145"/>
            </a:solidFill>
          </a:ln>
        </p:spPr>
        <p:style>
          <a:lnRef idx="1">
            <a:schemeClr val="accent1"/>
          </a:lnRef>
          <a:fillRef idx="0">
            <a:schemeClr val="accent1"/>
          </a:fillRef>
          <a:effectRef idx="0">
            <a:schemeClr val="accent1"/>
          </a:effectRef>
          <a:fontRef idx="minor">
            <a:schemeClr val="tx1"/>
          </a:fontRef>
        </p:style>
      </p:cxnSp>
      <p:sp>
        <p:nvSpPr>
          <p:cNvPr id="23" name="文本框 1"/>
          <p:cNvSpPr txBox="1"/>
          <p:nvPr/>
        </p:nvSpPr>
        <p:spPr>
          <a:xfrm>
            <a:off x="6172200" y="4921283"/>
            <a:ext cx="5470163" cy="711350"/>
          </a:xfrm>
          <a:prstGeom prst="rect">
            <a:avLst/>
          </a:prstGeom>
          <a:noFill/>
        </p:spPr>
        <p:txBody>
          <a:bodyPr wrap="square" lIns="0" tIns="0" rIns="0" bIns="0" rtlCol="0">
            <a:noAutofit/>
          </a:bodyPr>
          <a:lstStyle/>
          <a:p>
            <a:pPr marL="285750" indent="-285750">
              <a:lnSpc>
                <a:spcPct val="150000"/>
              </a:lnSpc>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rPr>
              <a:t>其它：</a:t>
            </a:r>
            <a:r>
              <a:rPr lang="en-US" altLang="zh-CN" sz="1400" dirty="0">
                <a:latin typeface="微软雅黑" panose="020B0503020204020204" charset="-122"/>
                <a:ea typeface="微软雅黑" panose="020B0503020204020204" charset="-122"/>
              </a:rPr>
              <a:t> 2019</a:t>
            </a:r>
            <a:r>
              <a:rPr lang="zh-CN" altLang="en-US" sz="1400" dirty="0">
                <a:latin typeface="微软雅黑" panose="020B0503020204020204" charset="-122"/>
                <a:ea typeface="微软雅黑" panose="020B0503020204020204" charset="-122"/>
              </a:rPr>
              <a:t>较</a:t>
            </a:r>
            <a:r>
              <a:rPr lang="en-US" altLang="zh-CN"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其它渠道新增会员数占比下降近</a:t>
            </a:r>
            <a:r>
              <a:rPr lang="en-US" altLang="zh-CN" sz="1400" dirty="0">
                <a:solidFill>
                  <a:srgbClr val="FF0000"/>
                </a:solidFill>
                <a:latin typeface="微软雅黑" panose="020B0503020204020204" charset="-122"/>
                <a:ea typeface="微软雅黑" panose="020B0503020204020204" charset="-122"/>
              </a:rPr>
              <a:t>1%</a:t>
            </a:r>
            <a:r>
              <a:rPr lang="zh-CN" altLang="en-US" sz="1400" dirty="0">
                <a:latin typeface="微软雅黑" panose="020B0503020204020204" charset="-122"/>
                <a:ea typeface="微软雅黑" panose="020B0503020204020204" charset="-122"/>
              </a:rPr>
              <a:t>，</a:t>
            </a:r>
            <a:r>
              <a:rPr lang="en-US" altLang="zh-CN" sz="1400" dirty="0">
                <a:latin typeface="微软雅黑" panose="020B0503020204020204" charset="-122"/>
                <a:ea typeface="微软雅黑" panose="020B0503020204020204" charset="-122"/>
              </a:rPr>
              <a:t>2019</a:t>
            </a:r>
            <a:r>
              <a:rPr lang="zh-CN" altLang="en-US" sz="1400" dirty="0">
                <a:latin typeface="微软雅黑" panose="020B0503020204020204" charset="-122"/>
                <a:ea typeface="微软雅黑" panose="020B0503020204020204" charset="-122"/>
              </a:rPr>
              <a:t>年新增会员中杏仁与会员小程序占比达</a:t>
            </a:r>
            <a:r>
              <a:rPr lang="en-US" altLang="zh-CN" sz="1400" dirty="0">
                <a:solidFill>
                  <a:schemeClr val="accent6"/>
                </a:solidFill>
                <a:latin typeface="微软雅黑" panose="020B0503020204020204" charset="-122"/>
                <a:ea typeface="微软雅黑" panose="020B0503020204020204" charset="-122"/>
              </a:rPr>
              <a:t>66%</a:t>
            </a:r>
            <a:endParaRPr lang="en-US" altLang="zh-CN" sz="1400" dirty="0">
              <a:latin typeface="微软雅黑" panose="020B0503020204020204" charset="-122"/>
              <a:ea typeface="微软雅黑" panose="020B0503020204020204" charset="-122"/>
            </a:endParaRPr>
          </a:p>
        </p:txBody>
      </p:sp>
      <p:sp>
        <p:nvSpPr>
          <p:cNvPr id="16" name="矩形 15"/>
          <p:cNvSpPr/>
          <p:nvPr/>
        </p:nvSpPr>
        <p:spPr>
          <a:xfrm>
            <a:off x="604457" y="1361068"/>
            <a:ext cx="11032154"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门店员工（</a:t>
            </a:r>
            <a:r>
              <a:rPr lang="en-US" altLang="zh-CN" sz="2000" b="1" dirty="0">
                <a:solidFill>
                  <a:srgbClr val="00B0F0"/>
                </a:solidFill>
                <a:latin typeface="微软雅黑" panose="020B0503020204020204" charset="-122"/>
                <a:ea typeface="微软雅黑" panose="020B0503020204020204" charset="-122"/>
              </a:rPr>
              <a:t>POS</a:t>
            </a:r>
            <a:r>
              <a:rPr lang="zh-CN" altLang="en-US" sz="2000" b="1" dirty="0">
                <a:solidFill>
                  <a:srgbClr val="00B0F0"/>
                </a:solidFill>
                <a:latin typeface="微软雅黑" panose="020B0503020204020204" charset="-122"/>
                <a:ea typeface="微软雅黑" panose="020B0503020204020204" charset="-122"/>
              </a:rPr>
              <a:t>）注册占比降低，线上注册正在逐渐成为主流</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性别</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391467" y="6576051"/>
            <a:ext cx="474168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a:t>
            </a: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17</a:t>
            </a:fld>
            <a:endParaRPr lang="zh-HK" altLang="en-US" sz="1400" dirty="0"/>
          </a:p>
        </p:txBody>
      </p:sp>
      <p:graphicFrame>
        <p:nvGraphicFramePr>
          <p:cNvPr id="14" name="图表 13"/>
          <p:cNvGraphicFramePr/>
          <p:nvPr/>
        </p:nvGraphicFramePr>
        <p:xfrm>
          <a:off x="607074" y="2200183"/>
          <a:ext cx="5400000"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17" name="文本框 1"/>
          <p:cNvSpPr txBox="1"/>
          <p:nvPr/>
        </p:nvSpPr>
        <p:spPr>
          <a:xfrm>
            <a:off x="607073" y="4996691"/>
            <a:ext cx="5597243" cy="285078"/>
          </a:xfrm>
          <a:prstGeom prst="rect">
            <a:avLst/>
          </a:prstGeom>
          <a:noFill/>
        </p:spPr>
        <p:txBody>
          <a:bodyPr wrap="square" lIns="0" tIns="0" rIns="0" bIns="0" rtlCol="0" anchor="ctr" anchorCtr="0">
            <a:spAutoFit/>
          </a:bodyPr>
          <a:lstStyle/>
          <a:p>
            <a:pPr marL="342900" indent="-342900">
              <a:lnSpc>
                <a:spcPct val="150000"/>
              </a:lnSpc>
              <a:spcBef>
                <a:spcPct val="0"/>
              </a:spcBef>
              <a:buFont typeface="Wingdings" panose="05000000000000000000" pitchFamily="2" charset="2"/>
              <a:buChar char="n"/>
              <a:defRPr/>
            </a:pPr>
            <a:r>
              <a:rPr lang="zh-CN" altLang="en-US" sz="1400" dirty="0">
                <a:solidFill>
                  <a:schemeClr val="tx1">
                    <a:lumMod val="75000"/>
                    <a:lumOff val="25000"/>
                  </a:schemeClr>
                </a:solidFill>
                <a:latin typeface="微软雅黑" panose="020B0503020204020204" charset="-122"/>
                <a:ea typeface="微软雅黑" panose="020B0503020204020204" charset="-122"/>
                <a:cs typeface="+mj-cs"/>
              </a:rPr>
              <a:t>产值</a:t>
            </a:r>
            <a:r>
              <a:rPr lang="zh-CN" altLang="en-US" sz="1400" dirty="0">
                <a:solidFill>
                  <a:schemeClr val="tx1">
                    <a:lumMod val="75000"/>
                    <a:lumOff val="25000"/>
                  </a:schemeClr>
                </a:solidFill>
                <a:latin typeface="微软雅黑" panose="020B0503020204020204" charset="-122"/>
                <a:ea typeface="微软雅黑" panose="020B0503020204020204" charset="-122"/>
                <a:cs typeface="+mj-cs"/>
                <a:sym typeface="Wingdings" panose="05000000000000000000" pitchFamily="2" charset="2"/>
              </a:rPr>
              <a:t>：男性会员平均年产值比女性会员高</a:t>
            </a:r>
            <a:r>
              <a:rPr lang="en-US" altLang="zh-CN" sz="1400" dirty="0">
                <a:solidFill>
                  <a:schemeClr val="accent6"/>
                </a:solidFill>
                <a:latin typeface="微软雅黑" panose="020B0503020204020204" charset="-122"/>
                <a:ea typeface="微软雅黑" panose="020B0503020204020204" charset="-122"/>
                <a:cs typeface="+mj-cs"/>
                <a:sym typeface="Wingdings" panose="05000000000000000000" pitchFamily="2" charset="2"/>
              </a:rPr>
              <a:t>20</a:t>
            </a:r>
            <a:r>
              <a:rPr lang="zh-CN" altLang="en-US" sz="1400" dirty="0">
                <a:solidFill>
                  <a:schemeClr val="accent6"/>
                </a:solidFill>
                <a:latin typeface="微软雅黑" panose="020B0503020204020204" charset="-122"/>
                <a:ea typeface="微软雅黑" panose="020B0503020204020204" charset="-122"/>
                <a:cs typeface="+mj-cs"/>
                <a:sym typeface="Wingdings" panose="05000000000000000000" pitchFamily="2" charset="2"/>
              </a:rPr>
              <a:t>元</a:t>
            </a:r>
            <a:r>
              <a:rPr lang="zh-CN" altLang="en-US" sz="1400" dirty="0">
                <a:solidFill>
                  <a:schemeClr val="tx1">
                    <a:lumMod val="75000"/>
                    <a:lumOff val="25000"/>
                  </a:schemeClr>
                </a:solidFill>
                <a:latin typeface="微软雅黑" panose="020B0503020204020204" charset="-122"/>
                <a:ea typeface="微软雅黑" panose="020B0503020204020204" charset="-122"/>
                <a:cs typeface="+mj-cs"/>
                <a:sym typeface="Wingdings" panose="05000000000000000000" pitchFamily="2" charset="2"/>
              </a:rPr>
              <a:t>，但差距逐年缩小</a:t>
            </a:r>
            <a:endParaRPr lang="en-US" altLang="zh-CN" sz="1400" dirty="0">
              <a:solidFill>
                <a:schemeClr val="tx1">
                  <a:lumMod val="75000"/>
                  <a:lumOff val="25000"/>
                </a:schemeClr>
              </a:solidFill>
              <a:latin typeface="微软雅黑" panose="020B0503020204020204" charset="-122"/>
              <a:ea typeface="微软雅黑" panose="020B0503020204020204" charset="-122"/>
              <a:cs typeface="+mj-cs"/>
              <a:sym typeface="Wingdings" panose="05000000000000000000" pitchFamily="2" charset="2"/>
            </a:endParaRPr>
          </a:p>
        </p:txBody>
      </p:sp>
      <p:graphicFrame>
        <p:nvGraphicFramePr>
          <p:cNvPr id="18" name="图表 17"/>
          <p:cNvGraphicFramePr/>
          <p:nvPr/>
        </p:nvGraphicFramePr>
        <p:xfrm>
          <a:off x="6133785" y="2200183"/>
          <a:ext cx="5400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20" name="文本框 1"/>
          <p:cNvSpPr txBox="1"/>
          <p:nvPr/>
        </p:nvSpPr>
        <p:spPr>
          <a:xfrm>
            <a:off x="6133785" y="4996691"/>
            <a:ext cx="5466248" cy="285078"/>
          </a:xfrm>
          <a:prstGeom prst="rect">
            <a:avLst/>
          </a:prstGeom>
          <a:noFill/>
        </p:spPr>
        <p:txBody>
          <a:bodyPr wrap="square" lIns="0" tIns="0" rIns="0" bIns="0" rtlCol="0" anchor="ctr" anchorCtr="0">
            <a:spAutoFit/>
          </a:bodyPr>
          <a:lstStyle/>
          <a:p>
            <a:pPr marL="342900" indent="-342900">
              <a:lnSpc>
                <a:spcPct val="150000"/>
              </a:lnSpc>
              <a:spcBef>
                <a:spcPct val="0"/>
              </a:spcBef>
              <a:buFont typeface="Wingdings" panose="05000000000000000000" pitchFamily="2" charset="2"/>
              <a:buChar char="n"/>
              <a:defRPr/>
            </a:pPr>
            <a:r>
              <a:rPr lang="zh-CN" altLang="en-US" sz="1400" dirty="0">
                <a:solidFill>
                  <a:schemeClr val="tx1"/>
                </a:solidFill>
                <a:latin typeface="微软雅黑" panose="020B0503020204020204" charset="-122"/>
                <a:ea typeface="微软雅黑" panose="020B0503020204020204" charset="-122"/>
                <a:cs typeface="+mj-cs"/>
                <a:sym typeface="Wingdings" panose="05000000000000000000" pitchFamily="2" charset="2"/>
              </a:rPr>
              <a:t>会员数：女性年消费会员数比男性年消费会员数高</a:t>
            </a:r>
            <a:r>
              <a:rPr lang="en-US" altLang="zh-CN" sz="1400" dirty="0">
                <a:solidFill>
                  <a:srgbClr val="70AD47"/>
                </a:solidFill>
                <a:latin typeface="微软雅黑" panose="020B0503020204020204" charset="-122"/>
                <a:ea typeface="微软雅黑" panose="020B0503020204020204" charset="-122"/>
                <a:cs typeface="+mj-cs"/>
                <a:sym typeface="Wingdings" panose="05000000000000000000" pitchFamily="2" charset="2"/>
              </a:rPr>
              <a:t>13.5%</a:t>
            </a:r>
            <a:endParaRPr lang="zh-CN" altLang="en-US" sz="1400" dirty="0">
              <a:solidFill>
                <a:schemeClr val="tx1"/>
              </a:solidFill>
              <a:latin typeface="微软雅黑" panose="020B0503020204020204" charset="-122"/>
              <a:ea typeface="微软雅黑" panose="020B0503020204020204" charset="-122"/>
              <a:cs typeface="+mj-cs"/>
              <a:sym typeface="Wingdings" panose="05000000000000000000" pitchFamily="2" charset="2"/>
            </a:endParaRPr>
          </a:p>
        </p:txBody>
      </p:sp>
      <p:sp>
        <p:nvSpPr>
          <p:cNvPr id="13" name="矩形 12"/>
          <p:cNvSpPr/>
          <p:nvPr/>
        </p:nvSpPr>
        <p:spPr>
          <a:xfrm>
            <a:off x="604457" y="1361068"/>
            <a:ext cx="11032154"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总体来说，女性会员比男性会员年消费人数多，男性会员比女性会员人均年产值高</a:t>
            </a:r>
            <a:endParaRPr lang="en-US" altLang="zh-CN" sz="2000" b="1" dirty="0">
              <a:solidFill>
                <a:srgbClr val="00B0F0"/>
              </a:solidFill>
              <a:latin typeface="微软雅黑" panose="020B0503020204020204" charset="-122"/>
              <a:ea typeface="微软雅黑" panose="020B050302020402020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图表 17"/>
          <p:cNvGraphicFramePr/>
          <p:nvPr>
            <p:extLst>
              <p:ext uri="{D42A27DB-BD31-4B8C-83A1-F6EECF244321}">
                <p14:modId xmlns:p14="http://schemas.microsoft.com/office/powerpoint/2010/main" val="4095803524"/>
              </p:ext>
            </p:extLst>
          </p:nvPr>
        </p:nvGraphicFramePr>
        <p:xfrm>
          <a:off x="2954409" y="3028214"/>
          <a:ext cx="6554820" cy="2875025"/>
        </p:xfrm>
        <a:graphic>
          <a:graphicData uri="http://schemas.openxmlformats.org/drawingml/2006/chart">
            <c:chart xmlns:c="http://schemas.openxmlformats.org/drawingml/2006/chart" xmlns:r="http://schemas.openxmlformats.org/officeDocument/2006/relationships" r:id="rId3"/>
          </a:graphicData>
        </a:graphic>
      </p:graphicFrame>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年龄</a:t>
            </a:r>
          </a:p>
        </p:txBody>
      </p:sp>
      <p:pic>
        <p:nvPicPr>
          <p:cNvPr id="2" name="图片 1"/>
          <p:cNvPicPr>
            <a:picLocks noChangeAspect="1"/>
          </p:cNvPicPr>
          <p:nvPr/>
        </p:nvPicPr>
        <p:blipFill>
          <a:blip r:embed="rId4"/>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400703" y="6576051"/>
            <a:ext cx="474168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20180101-20190531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a:t>
            </a: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18</a:t>
            </a:fld>
            <a:endParaRPr lang="zh-HK" altLang="en-US" sz="1400" dirty="0"/>
          </a:p>
        </p:txBody>
      </p:sp>
      <p:sp>
        <p:nvSpPr>
          <p:cNvPr id="27" name="文本框 1"/>
          <p:cNvSpPr txBox="1"/>
          <p:nvPr/>
        </p:nvSpPr>
        <p:spPr>
          <a:xfrm>
            <a:off x="610126" y="1836074"/>
            <a:ext cx="8202001" cy="608243"/>
          </a:xfrm>
          <a:prstGeom prst="rect">
            <a:avLst/>
          </a:prstGeom>
          <a:noFill/>
        </p:spPr>
        <p:txBody>
          <a:bodyPr wrap="square" lIns="0" tIns="0" rIns="0" bIns="0" rtlCol="0" anchor="ctr" anchorCtr="0">
            <a:spAutoFit/>
          </a:bodyPr>
          <a:lstStyle/>
          <a:p>
            <a:pPr marL="285750" indent="-285750">
              <a:lnSpc>
                <a:spcPct val="150000"/>
              </a:lnSpc>
              <a:spcBef>
                <a:spcPct val="0"/>
              </a:spcBef>
              <a:buFont typeface="Wingdings" panose="05000000000000000000" pitchFamily="2" charset="2"/>
              <a:buChar char="n"/>
              <a:defRPr/>
            </a:pPr>
            <a:r>
              <a:rPr lang="en-US" altLang="zh-CN" sz="1400" dirty="0">
                <a:latin typeface="微软雅黑" panose="020B0503020204020204" charset="-122"/>
                <a:ea typeface="微软雅黑" panose="020B0503020204020204" charset="-122"/>
                <a:cs typeface="+mj-cs"/>
              </a:rPr>
              <a:t> </a:t>
            </a:r>
            <a:r>
              <a:rPr lang="zh-CN" altLang="en-US" sz="1400" dirty="0">
                <a:latin typeface="微软雅黑" panose="020B0503020204020204" charset="-122"/>
                <a:ea typeface="微软雅黑" panose="020B0503020204020204" charset="-122"/>
                <a:cs typeface="+mj-cs"/>
              </a:rPr>
              <a:t>主力：中年是会员主力军，会员人均消费额与消费频次高，年龄段体现在</a:t>
            </a:r>
            <a:r>
              <a:rPr lang="en-US" altLang="zh-CN" sz="1400" dirty="0">
                <a:solidFill>
                  <a:srgbClr val="029E42"/>
                </a:solidFill>
                <a:latin typeface="微软雅黑" panose="020B0503020204020204" charset="-122"/>
                <a:ea typeface="微软雅黑" panose="020B0503020204020204" charset="-122"/>
                <a:cs typeface="+mj-cs"/>
              </a:rPr>
              <a:t>45-55</a:t>
            </a:r>
            <a:r>
              <a:rPr lang="zh-CN" altLang="en-US" sz="1400" dirty="0">
                <a:latin typeface="微软雅黑" panose="020B0503020204020204" charset="-122"/>
                <a:ea typeface="微软雅黑" panose="020B0503020204020204" charset="-122"/>
                <a:cs typeface="+mj-cs"/>
              </a:rPr>
              <a:t>岁</a:t>
            </a:r>
            <a:endParaRPr lang="en-US" altLang="zh-CN" sz="1400" dirty="0">
              <a:latin typeface="微软雅黑" panose="020B0503020204020204" charset="-122"/>
              <a:ea typeface="微软雅黑" panose="020B0503020204020204" charset="-122"/>
              <a:cs typeface="+mj-cs"/>
            </a:endParaRPr>
          </a:p>
          <a:p>
            <a:pPr marL="342900" indent="-342900">
              <a:lnSpc>
                <a:spcPct val="150000"/>
              </a:lnSpc>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cs typeface="+mj-cs"/>
              </a:rPr>
              <a:t>潜力：青年是会员潜力股，会员数与消费频次都高，年龄段体现在</a:t>
            </a:r>
            <a:r>
              <a:rPr lang="en-US" altLang="zh-CN" sz="1400" dirty="0">
                <a:solidFill>
                  <a:srgbClr val="029E42"/>
                </a:solidFill>
                <a:latin typeface="微软雅黑" panose="020B0503020204020204" charset="-122"/>
                <a:ea typeface="微软雅黑" panose="020B0503020204020204" charset="-122"/>
                <a:cs typeface="+mj-cs"/>
              </a:rPr>
              <a:t>30-45</a:t>
            </a:r>
            <a:r>
              <a:rPr lang="zh-CN" altLang="en-US" sz="1400" dirty="0">
                <a:latin typeface="微软雅黑" panose="020B0503020204020204" charset="-122"/>
                <a:ea typeface="微软雅黑" panose="020B0503020204020204" charset="-122"/>
                <a:cs typeface="+mj-cs"/>
              </a:rPr>
              <a:t>岁</a:t>
            </a:r>
            <a:endParaRPr lang="en-US" altLang="zh-CN" sz="1400" dirty="0">
              <a:latin typeface="微软雅黑" panose="020B0503020204020204" charset="-122"/>
              <a:ea typeface="微软雅黑" panose="020B0503020204020204" charset="-122"/>
              <a:cs typeface="+mj-cs"/>
            </a:endParaRPr>
          </a:p>
        </p:txBody>
      </p:sp>
      <p:sp>
        <p:nvSpPr>
          <p:cNvPr id="29" name="椭圆 28"/>
          <p:cNvSpPr/>
          <p:nvPr/>
        </p:nvSpPr>
        <p:spPr>
          <a:xfrm>
            <a:off x="4394446" y="2750449"/>
            <a:ext cx="1083076" cy="3339455"/>
          </a:xfrm>
          <a:prstGeom prst="ellipse">
            <a:avLst/>
          </a:prstGeom>
          <a:noFill/>
          <a:ln>
            <a:solidFill>
              <a:srgbClr val="01A1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5621584" y="2750449"/>
            <a:ext cx="869058" cy="3339455"/>
          </a:xfrm>
          <a:prstGeom prst="ellipse">
            <a:avLst/>
          </a:prstGeom>
          <a:noFill/>
          <a:ln>
            <a:solidFill>
              <a:srgbClr val="01A1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5879209" y="6168721"/>
            <a:ext cx="410369" cy="246221"/>
          </a:xfrm>
          <a:prstGeom prst="rect">
            <a:avLst/>
          </a:prstGeom>
        </p:spPr>
        <p:txBody>
          <a:bodyPr wrap="none" lIns="0" tIns="0" rIns="0" bIns="0">
            <a:spAutoFit/>
          </a:bodyPr>
          <a:lstStyle/>
          <a:p>
            <a:r>
              <a:rPr lang="zh-CN" altLang="en-US" sz="1600" b="1" dirty="0">
                <a:solidFill>
                  <a:srgbClr val="01A145"/>
                </a:solidFill>
                <a:latin typeface="微软雅黑" panose="020B0503020204020204" charset="-122"/>
                <a:ea typeface="微软雅黑" panose="020B0503020204020204" charset="-122"/>
              </a:rPr>
              <a:t>主力</a:t>
            </a:r>
            <a:endParaRPr lang="zh-CN" altLang="en-US" sz="1600" b="1" dirty="0"/>
          </a:p>
        </p:txBody>
      </p:sp>
      <p:sp>
        <p:nvSpPr>
          <p:cNvPr id="32" name="矩形 31"/>
          <p:cNvSpPr/>
          <p:nvPr/>
        </p:nvSpPr>
        <p:spPr>
          <a:xfrm>
            <a:off x="4738037" y="6168721"/>
            <a:ext cx="410369" cy="246221"/>
          </a:xfrm>
          <a:prstGeom prst="rect">
            <a:avLst/>
          </a:prstGeom>
        </p:spPr>
        <p:txBody>
          <a:bodyPr wrap="none" lIns="0" tIns="0" rIns="0" bIns="0">
            <a:spAutoFit/>
          </a:bodyPr>
          <a:lstStyle/>
          <a:p>
            <a:r>
              <a:rPr lang="zh-CN" altLang="en-US" sz="1600" b="1" dirty="0">
                <a:solidFill>
                  <a:srgbClr val="01A145"/>
                </a:solidFill>
                <a:latin typeface="微软雅黑" panose="020B0503020204020204" charset="-122"/>
                <a:ea typeface="微软雅黑" panose="020B0503020204020204" charset="-122"/>
              </a:rPr>
              <a:t>潜力</a:t>
            </a:r>
            <a:endParaRPr lang="zh-CN" altLang="en-US" sz="1600" b="1" dirty="0"/>
          </a:p>
        </p:txBody>
      </p:sp>
      <p:sp>
        <p:nvSpPr>
          <p:cNvPr id="16" name="矩形 15"/>
          <p:cNvSpPr/>
          <p:nvPr/>
        </p:nvSpPr>
        <p:spPr>
          <a:xfrm>
            <a:off x="604457" y="1361068"/>
            <a:ext cx="11032154"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青年会员人群基数大、消费低，重点提升黏性；中年会员消费多、消费高，重点提升产值</a:t>
            </a:r>
          </a:p>
        </p:txBody>
      </p:sp>
      <p:pic>
        <p:nvPicPr>
          <p:cNvPr id="21" name="图片 20">
            <a:extLst>
              <a:ext uri="{FF2B5EF4-FFF2-40B4-BE49-F238E27FC236}">
                <a16:creationId xmlns:a16="http://schemas.microsoft.com/office/drawing/2014/main" id="{39283FA1-8247-46E9-8433-5ECAEFC35941}"/>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3352" t="52837" r="74014"/>
          <a:stretch/>
        </p:blipFill>
        <p:spPr>
          <a:xfrm>
            <a:off x="10872144" y="3028214"/>
            <a:ext cx="1083076" cy="2875026"/>
          </a:xfrm>
          <a:prstGeom prst="rect">
            <a:avLst/>
          </a:prstGeom>
        </p:spPr>
      </p:pic>
      <p:pic>
        <p:nvPicPr>
          <p:cNvPr id="25" name="图片 24">
            <a:extLst>
              <a:ext uri="{FF2B5EF4-FFF2-40B4-BE49-F238E27FC236}">
                <a16:creationId xmlns:a16="http://schemas.microsoft.com/office/drawing/2014/main" id="{5F7C902F-6A14-4328-9454-9CC2C2CD83A0}"/>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t="53134" r="87366" b="-297"/>
          <a:stretch/>
        </p:blipFill>
        <p:spPr>
          <a:xfrm>
            <a:off x="351650" y="3028214"/>
            <a:ext cx="1083076" cy="2875027"/>
          </a:xfrm>
          <a:prstGeom prst="rect">
            <a:avLst/>
          </a:prstGeom>
        </p:spPr>
      </p:pic>
      <p:cxnSp>
        <p:nvCxnSpPr>
          <p:cNvPr id="28" name="连接符: 肘形 27">
            <a:extLst>
              <a:ext uri="{FF2B5EF4-FFF2-40B4-BE49-F238E27FC236}">
                <a16:creationId xmlns:a16="http://schemas.microsoft.com/office/drawing/2014/main" id="{F596427B-A7ED-43F8-87CC-16F00C333562}"/>
              </a:ext>
            </a:extLst>
          </p:cNvPr>
          <p:cNvCxnSpPr>
            <a:stCxn id="30" idx="0"/>
            <a:endCxn id="21" idx="0"/>
          </p:cNvCxnSpPr>
          <p:nvPr/>
        </p:nvCxnSpPr>
        <p:spPr>
          <a:xfrm rot="16200000" flipH="1">
            <a:off x="8596014" y="210547"/>
            <a:ext cx="277765" cy="5357569"/>
          </a:xfrm>
          <a:prstGeom prst="bentConnector3">
            <a:avLst>
              <a:gd name="adj1" fmla="val -34787"/>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 name="连接符: 肘形 36">
            <a:extLst>
              <a:ext uri="{FF2B5EF4-FFF2-40B4-BE49-F238E27FC236}">
                <a16:creationId xmlns:a16="http://schemas.microsoft.com/office/drawing/2014/main" id="{05791D6C-DAC0-4585-B200-B25628877849}"/>
              </a:ext>
            </a:extLst>
          </p:cNvPr>
          <p:cNvCxnSpPr>
            <a:stCxn id="29" idx="0"/>
            <a:endCxn id="25" idx="0"/>
          </p:cNvCxnSpPr>
          <p:nvPr/>
        </p:nvCxnSpPr>
        <p:spPr>
          <a:xfrm rot="16200000" flipH="1" flipV="1">
            <a:off x="2775703" y="867933"/>
            <a:ext cx="277765" cy="4042796"/>
          </a:xfrm>
          <a:prstGeom prst="bentConnector3">
            <a:avLst>
              <a:gd name="adj1" fmla="val -34787"/>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FC98E1B6-E3ED-4A3A-A341-8AB13EEB367A}"/>
              </a:ext>
            </a:extLst>
          </p:cNvPr>
          <p:cNvSpPr/>
          <p:nvPr/>
        </p:nvSpPr>
        <p:spPr>
          <a:xfrm>
            <a:off x="1082425" y="3275564"/>
            <a:ext cx="929742" cy="2524153"/>
          </a:xfrm>
          <a:prstGeom prst="rect">
            <a:avLst/>
          </a:prstGeom>
        </p:spPr>
        <p:txBody>
          <a:bodyPr wrap="none" lIns="0" tIns="0" rIns="0" bIns="0" anchor="ctr" anchorCtr="0">
            <a:spAutoFit/>
          </a:bodyPr>
          <a:lstStyle/>
          <a:p>
            <a:pPr>
              <a:lnSpc>
                <a:spcPts val="1800"/>
              </a:lnSpc>
            </a:pPr>
            <a:r>
              <a:rPr lang="zh-CN" altLang="en-US" sz="1400" dirty="0">
                <a:latin typeface="+mn-ea"/>
                <a:ea typeface="+mn-ea"/>
              </a:rPr>
              <a:t>毛利率</a:t>
            </a:r>
            <a:endParaRPr lang="en-US" altLang="zh-CN" sz="1400" dirty="0">
              <a:latin typeface="+mn-ea"/>
              <a:ea typeface="+mn-ea"/>
            </a:endParaRPr>
          </a:p>
          <a:p>
            <a:pPr>
              <a:lnSpc>
                <a:spcPts val="1800"/>
              </a:lnSpc>
            </a:pPr>
            <a:r>
              <a:rPr lang="zh-CN" altLang="en-US" sz="1400" dirty="0">
                <a:latin typeface="+mn-ea"/>
                <a:ea typeface="+mn-ea"/>
              </a:rPr>
              <a:t>38.57%</a:t>
            </a:r>
            <a:endParaRPr lang="en-US" altLang="zh-CN" sz="1400" dirty="0">
              <a:latin typeface="+mn-ea"/>
              <a:ea typeface="+mn-ea"/>
            </a:endParaRPr>
          </a:p>
          <a:p>
            <a:pPr>
              <a:lnSpc>
                <a:spcPts val="1800"/>
              </a:lnSpc>
            </a:pPr>
            <a:endParaRPr lang="zh-CN" altLang="en-US" sz="1400" dirty="0">
              <a:latin typeface="+mn-ea"/>
              <a:ea typeface="+mn-ea"/>
            </a:endParaRPr>
          </a:p>
          <a:p>
            <a:pPr>
              <a:lnSpc>
                <a:spcPts val="1800"/>
              </a:lnSpc>
            </a:pPr>
            <a:r>
              <a:rPr lang="zh-CN" altLang="en-US" sz="1400" dirty="0">
                <a:latin typeface="+mn-ea"/>
                <a:ea typeface="+mn-ea"/>
              </a:rPr>
              <a:t>    会员占比</a:t>
            </a:r>
            <a:endParaRPr lang="en-US" altLang="zh-CN" sz="1400" dirty="0">
              <a:latin typeface="+mn-ea"/>
              <a:ea typeface="+mn-ea"/>
            </a:endParaRPr>
          </a:p>
          <a:p>
            <a:pPr>
              <a:lnSpc>
                <a:spcPts val="1800"/>
              </a:lnSpc>
            </a:pPr>
            <a:r>
              <a:rPr lang="zh-CN" altLang="en-US" sz="1400" dirty="0">
                <a:latin typeface="+mn-ea"/>
                <a:ea typeface="+mn-ea"/>
              </a:rPr>
              <a:t>    22.63%</a:t>
            </a:r>
            <a:endParaRPr lang="en-US" altLang="zh-CN" sz="1400" dirty="0">
              <a:latin typeface="+mn-ea"/>
              <a:ea typeface="+mn-ea"/>
            </a:endParaRPr>
          </a:p>
          <a:p>
            <a:pPr>
              <a:lnSpc>
                <a:spcPts val="1800"/>
              </a:lnSpc>
            </a:pPr>
            <a:endParaRPr lang="zh-CN" altLang="en-US" sz="1400" dirty="0">
              <a:latin typeface="+mn-ea"/>
              <a:ea typeface="+mn-ea"/>
            </a:endParaRPr>
          </a:p>
          <a:p>
            <a:pPr>
              <a:lnSpc>
                <a:spcPts val="1800"/>
              </a:lnSpc>
            </a:pPr>
            <a:r>
              <a:rPr lang="zh-CN" altLang="en-US" sz="1400" dirty="0">
                <a:latin typeface="+mn-ea"/>
                <a:ea typeface="+mn-ea"/>
              </a:rPr>
              <a:t>    销售占比</a:t>
            </a:r>
            <a:endParaRPr lang="en-US" altLang="zh-CN" sz="1400" dirty="0">
              <a:latin typeface="+mn-ea"/>
              <a:ea typeface="+mn-ea"/>
            </a:endParaRPr>
          </a:p>
          <a:p>
            <a:pPr>
              <a:lnSpc>
                <a:spcPts val="1800"/>
              </a:lnSpc>
            </a:pPr>
            <a:r>
              <a:rPr lang="zh-CN" altLang="en-US" sz="1400" dirty="0">
                <a:latin typeface="+mn-ea"/>
                <a:ea typeface="+mn-ea"/>
              </a:rPr>
              <a:t>    21.34%</a:t>
            </a:r>
            <a:endParaRPr lang="en-US" altLang="zh-CN" sz="1400" dirty="0">
              <a:latin typeface="+mn-ea"/>
              <a:ea typeface="+mn-ea"/>
            </a:endParaRPr>
          </a:p>
          <a:p>
            <a:pPr>
              <a:lnSpc>
                <a:spcPts val="1800"/>
              </a:lnSpc>
            </a:pPr>
            <a:endParaRPr lang="zh-CN" altLang="en-US" sz="1400" dirty="0">
              <a:latin typeface="+mn-ea"/>
              <a:ea typeface="+mn-ea"/>
            </a:endParaRPr>
          </a:p>
          <a:p>
            <a:pPr>
              <a:lnSpc>
                <a:spcPts val="1800"/>
              </a:lnSpc>
            </a:pPr>
            <a:r>
              <a:rPr lang="zh-CN" altLang="en-US" sz="1400" dirty="0">
                <a:latin typeface="+mn-ea"/>
                <a:ea typeface="+mn-ea"/>
              </a:rPr>
              <a:t>毛利额占比</a:t>
            </a:r>
            <a:endParaRPr lang="en-US" altLang="zh-CN" sz="1400" dirty="0">
              <a:latin typeface="+mn-ea"/>
              <a:ea typeface="+mn-ea"/>
            </a:endParaRPr>
          </a:p>
          <a:p>
            <a:pPr>
              <a:lnSpc>
                <a:spcPts val="1800"/>
              </a:lnSpc>
            </a:pPr>
            <a:r>
              <a:rPr lang="zh-CN" altLang="en-US" sz="1400" dirty="0">
                <a:latin typeface="+mn-ea"/>
                <a:ea typeface="+mn-ea"/>
              </a:rPr>
              <a:t>22.48%</a:t>
            </a:r>
          </a:p>
        </p:txBody>
      </p:sp>
      <p:sp>
        <p:nvSpPr>
          <p:cNvPr id="34" name="矩形 33">
            <a:extLst>
              <a:ext uri="{FF2B5EF4-FFF2-40B4-BE49-F238E27FC236}">
                <a16:creationId xmlns:a16="http://schemas.microsoft.com/office/drawing/2014/main" id="{B63DF383-45A2-4E91-A26E-A0D2207A4BD7}"/>
              </a:ext>
            </a:extLst>
          </p:cNvPr>
          <p:cNvSpPr/>
          <p:nvPr/>
        </p:nvSpPr>
        <p:spPr>
          <a:xfrm>
            <a:off x="10213920" y="3275564"/>
            <a:ext cx="929806" cy="2524153"/>
          </a:xfrm>
          <a:prstGeom prst="rect">
            <a:avLst/>
          </a:prstGeom>
        </p:spPr>
        <p:txBody>
          <a:bodyPr wrap="none" lIns="0" tIns="0" rIns="0" bIns="0" anchor="ctr" anchorCtr="0">
            <a:spAutoFit/>
          </a:bodyPr>
          <a:lstStyle/>
          <a:p>
            <a:pPr algn="r">
              <a:lnSpc>
                <a:spcPts val="1800"/>
              </a:lnSpc>
            </a:pPr>
            <a:r>
              <a:rPr lang="zh-CN" altLang="en-US" sz="1400" dirty="0">
                <a:latin typeface="+mn-ea"/>
                <a:ea typeface="+mn-ea"/>
              </a:rPr>
              <a:t>毛利率</a:t>
            </a:r>
            <a:endParaRPr lang="en-US" altLang="zh-CN" sz="1400" dirty="0">
              <a:latin typeface="+mn-ea"/>
              <a:ea typeface="+mn-ea"/>
            </a:endParaRPr>
          </a:p>
          <a:p>
            <a:pPr algn="r">
              <a:lnSpc>
                <a:spcPts val="1800"/>
              </a:lnSpc>
            </a:pPr>
            <a:r>
              <a:rPr lang="en-US" altLang="zh-CN" sz="1400" dirty="0">
                <a:latin typeface="+mn-ea"/>
                <a:ea typeface="+mn-ea"/>
              </a:rPr>
              <a:t>37.03%</a:t>
            </a:r>
          </a:p>
          <a:p>
            <a:pPr algn="r">
              <a:lnSpc>
                <a:spcPts val="1800"/>
              </a:lnSpc>
            </a:pPr>
            <a:endParaRPr lang="zh-CN" altLang="en-US" sz="1400" dirty="0">
              <a:latin typeface="+mn-ea"/>
              <a:ea typeface="+mn-ea"/>
            </a:endParaRPr>
          </a:p>
          <a:p>
            <a:pPr algn="r">
              <a:lnSpc>
                <a:spcPts val="1800"/>
              </a:lnSpc>
            </a:pPr>
            <a:r>
              <a:rPr lang="zh-CN" altLang="en-US" sz="1400" dirty="0">
                <a:latin typeface="+mn-ea"/>
                <a:ea typeface="+mn-ea"/>
              </a:rPr>
              <a:t>会员占比    </a:t>
            </a:r>
            <a:endParaRPr lang="en-US" altLang="zh-CN" sz="1400" dirty="0">
              <a:latin typeface="+mn-ea"/>
              <a:ea typeface="+mn-ea"/>
            </a:endParaRPr>
          </a:p>
          <a:p>
            <a:pPr algn="r">
              <a:lnSpc>
                <a:spcPts val="1800"/>
              </a:lnSpc>
            </a:pPr>
            <a:r>
              <a:rPr lang="en-US" altLang="zh-CN" sz="1400" dirty="0">
                <a:latin typeface="+mn-ea"/>
                <a:ea typeface="+mn-ea"/>
              </a:rPr>
              <a:t>11.18%    </a:t>
            </a:r>
          </a:p>
          <a:p>
            <a:pPr algn="r">
              <a:lnSpc>
                <a:spcPts val="1800"/>
              </a:lnSpc>
            </a:pPr>
            <a:endParaRPr lang="zh-CN" altLang="en-US" sz="1400" dirty="0">
              <a:latin typeface="+mn-ea"/>
              <a:ea typeface="+mn-ea"/>
            </a:endParaRPr>
          </a:p>
          <a:p>
            <a:pPr algn="r">
              <a:lnSpc>
                <a:spcPts val="1800"/>
              </a:lnSpc>
            </a:pPr>
            <a:r>
              <a:rPr lang="zh-CN" altLang="en-US" sz="1400" dirty="0">
                <a:latin typeface="+mn-ea"/>
                <a:ea typeface="+mn-ea"/>
              </a:rPr>
              <a:t>销售占比    </a:t>
            </a:r>
            <a:endParaRPr lang="en-US" altLang="zh-CN" sz="1400" dirty="0">
              <a:latin typeface="+mn-ea"/>
              <a:ea typeface="+mn-ea"/>
            </a:endParaRPr>
          </a:p>
          <a:p>
            <a:pPr algn="r">
              <a:lnSpc>
                <a:spcPts val="1800"/>
              </a:lnSpc>
            </a:pPr>
            <a:r>
              <a:rPr lang="en-US" altLang="zh-CN" sz="1400" dirty="0">
                <a:latin typeface="+mn-ea"/>
                <a:ea typeface="+mn-ea"/>
              </a:rPr>
              <a:t>12.35%     </a:t>
            </a:r>
          </a:p>
          <a:p>
            <a:pPr algn="r">
              <a:lnSpc>
                <a:spcPts val="1800"/>
              </a:lnSpc>
            </a:pPr>
            <a:endParaRPr lang="zh-CN" altLang="en-US" sz="1400" dirty="0">
              <a:latin typeface="+mn-ea"/>
              <a:ea typeface="+mn-ea"/>
            </a:endParaRPr>
          </a:p>
          <a:p>
            <a:pPr algn="r">
              <a:lnSpc>
                <a:spcPts val="1800"/>
              </a:lnSpc>
            </a:pPr>
            <a:r>
              <a:rPr lang="zh-CN" altLang="en-US" sz="1400" dirty="0">
                <a:latin typeface="+mn-ea"/>
                <a:ea typeface="+mn-ea"/>
              </a:rPr>
              <a:t>毛利额占比</a:t>
            </a:r>
            <a:endParaRPr lang="en-US" altLang="zh-CN" sz="1400" dirty="0">
              <a:latin typeface="+mn-ea"/>
              <a:ea typeface="+mn-ea"/>
            </a:endParaRPr>
          </a:p>
          <a:p>
            <a:pPr algn="r">
              <a:lnSpc>
                <a:spcPts val="1800"/>
              </a:lnSpc>
            </a:pPr>
            <a:r>
              <a:rPr lang="en-US" altLang="zh-CN" sz="1400" dirty="0">
                <a:latin typeface="+mn-ea"/>
                <a:ea typeface="+mn-ea"/>
              </a:rPr>
              <a:t>12.49%</a:t>
            </a:r>
            <a:endParaRPr lang="zh-CN" altLang="en-US" sz="1400" dirty="0">
              <a:latin typeface="+mn-ea"/>
              <a:ea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a:extLst>
              <a:ext uri="{FF2B5EF4-FFF2-40B4-BE49-F238E27FC236}">
                <a16:creationId xmlns:a16="http://schemas.microsoft.com/office/drawing/2014/main" id="{05854766-103D-45E1-85A8-450E16102775}"/>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3352" t="52837" r="74014"/>
          <a:stretch/>
        </p:blipFill>
        <p:spPr>
          <a:xfrm>
            <a:off x="6373239" y="1810907"/>
            <a:ext cx="1569010" cy="4164938"/>
          </a:xfrm>
          <a:prstGeom prst="rect">
            <a:avLst/>
          </a:prstGeom>
        </p:spPr>
      </p:pic>
      <p:pic>
        <p:nvPicPr>
          <p:cNvPr id="35" name="图片 34">
            <a:extLst>
              <a:ext uri="{FF2B5EF4-FFF2-40B4-BE49-F238E27FC236}">
                <a16:creationId xmlns:a16="http://schemas.microsoft.com/office/drawing/2014/main" id="{BC1B1825-9CCB-43A8-BF7F-6564E42C71FD}"/>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53134" r="87366" b="-297"/>
          <a:stretch/>
        </p:blipFill>
        <p:spPr>
          <a:xfrm>
            <a:off x="4192415" y="1892554"/>
            <a:ext cx="1569010" cy="4164940"/>
          </a:xfrm>
          <a:prstGeom prst="rect">
            <a:avLst/>
          </a:prstGeom>
        </p:spPr>
      </p:pic>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年龄</a:t>
            </a:r>
          </a:p>
        </p:txBody>
      </p:sp>
      <p:pic>
        <p:nvPicPr>
          <p:cNvPr id="2" name="图片 1"/>
          <p:cNvPicPr>
            <a:picLocks noChangeAspect="1"/>
          </p:cNvPicPr>
          <p:nvPr/>
        </p:nvPicPr>
        <p:blipFill>
          <a:blip r:embed="rId5"/>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400703" y="6576051"/>
            <a:ext cx="474168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20180101-20190531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a:t>
            </a: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19</a:t>
            </a:fld>
            <a:endParaRPr lang="zh-HK" altLang="en-US" sz="1400" dirty="0"/>
          </a:p>
        </p:txBody>
      </p:sp>
      <p:sp>
        <p:nvSpPr>
          <p:cNvPr id="9" name="矩形 8">
            <a:extLst>
              <a:ext uri="{FF2B5EF4-FFF2-40B4-BE49-F238E27FC236}">
                <a16:creationId xmlns:a16="http://schemas.microsoft.com/office/drawing/2014/main" id="{BD780E38-EAB0-4519-A72D-D8D1F861DB0F}"/>
              </a:ext>
            </a:extLst>
          </p:cNvPr>
          <p:cNvSpPr/>
          <p:nvPr/>
        </p:nvSpPr>
        <p:spPr>
          <a:xfrm>
            <a:off x="8935905" y="2834613"/>
            <a:ext cx="955390" cy="215444"/>
          </a:xfrm>
          <a:prstGeom prst="rect">
            <a:avLst/>
          </a:prstGeom>
        </p:spPr>
        <p:txBody>
          <a:bodyPr wrap="none" lIns="0" tIns="0" rIns="0" bIns="0" anchor="ctr" anchorCtr="0">
            <a:spAutoFit/>
          </a:bodyPr>
          <a:lstStyle/>
          <a:p>
            <a:r>
              <a:rPr lang="en-US" altLang="zh-CN" sz="1400" b="1" dirty="0">
                <a:latin typeface="微软雅黑" panose="020B0503020204020204" pitchFamily="34" charset="-122"/>
                <a:ea typeface="微软雅黑" panose="020B0503020204020204" pitchFamily="34" charset="-122"/>
              </a:rPr>
              <a:t>8:00-11:59</a:t>
            </a:r>
            <a:endParaRPr lang="zh-CN" altLang="en-US" sz="1400" b="1" dirty="0">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B5D73B81-67BF-41B0-8F3D-B65C2FF65342}"/>
              </a:ext>
            </a:extLst>
          </p:cNvPr>
          <p:cNvSpPr/>
          <p:nvPr/>
        </p:nvSpPr>
        <p:spPr>
          <a:xfrm>
            <a:off x="2288327" y="2885632"/>
            <a:ext cx="1065997" cy="215444"/>
          </a:xfrm>
          <a:prstGeom prst="rect">
            <a:avLst/>
          </a:prstGeom>
        </p:spPr>
        <p:txBody>
          <a:bodyPr wrap="none" lIns="0" tIns="0" rIns="0" bIns="0" anchor="ctr" anchorCtr="0">
            <a:spAutoFit/>
          </a:bodyPr>
          <a:lstStyle/>
          <a:p>
            <a:pPr algn="ctr"/>
            <a:r>
              <a:rPr lang="en-US" altLang="zh-CN" sz="1400" b="1" dirty="0">
                <a:latin typeface="微软雅黑" panose="020B0503020204020204" pitchFamily="34" charset="-122"/>
                <a:ea typeface="微软雅黑" panose="020B0503020204020204" pitchFamily="34" charset="-122"/>
              </a:rPr>
              <a:t>18:00-20:59</a:t>
            </a:r>
            <a:endParaRPr lang="zh-CN" altLang="en-US" sz="1400" b="1" dirty="0">
              <a:latin typeface="微软雅黑" panose="020B0503020204020204" pitchFamily="34" charset="-122"/>
              <a:ea typeface="微软雅黑" panose="020B0503020204020204" pitchFamily="34" charset="-122"/>
            </a:endParaRPr>
          </a:p>
        </p:txBody>
      </p:sp>
      <p:pic>
        <p:nvPicPr>
          <p:cNvPr id="13" name="图片 12">
            <a:extLst>
              <a:ext uri="{FF2B5EF4-FFF2-40B4-BE49-F238E27FC236}">
                <a16:creationId xmlns:a16="http://schemas.microsoft.com/office/drawing/2014/main" id="{9EFD4936-B2E9-4AE9-8D2D-9AFEA8397874}"/>
              </a:ext>
            </a:extLst>
          </p:cNvPr>
          <p:cNvPicPr>
            <a:picLocks noChangeAspect="1"/>
          </p:cNvPicPr>
          <p:nvPr/>
        </p:nvPicPr>
        <p:blipFill>
          <a:blip r:embed="rId6"/>
          <a:stretch>
            <a:fillRect/>
          </a:stretch>
        </p:blipFill>
        <p:spPr>
          <a:xfrm>
            <a:off x="2487950" y="2047162"/>
            <a:ext cx="666750" cy="666750"/>
          </a:xfrm>
          <a:prstGeom prst="rect">
            <a:avLst/>
          </a:prstGeom>
        </p:spPr>
      </p:pic>
      <p:pic>
        <p:nvPicPr>
          <p:cNvPr id="14" name="图片 13">
            <a:extLst>
              <a:ext uri="{FF2B5EF4-FFF2-40B4-BE49-F238E27FC236}">
                <a16:creationId xmlns:a16="http://schemas.microsoft.com/office/drawing/2014/main" id="{8AD56928-BB40-4FEF-BAC1-B50DD64775EE}"/>
              </a:ext>
            </a:extLst>
          </p:cNvPr>
          <p:cNvPicPr>
            <a:picLocks noChangeAspect="1"/>
          </p:cNvPicPr>
          <p:nvPr/>
        </p:nvPicPr>
        <p:blipFill>
          <a:blip r:embed="rId7"/>
          <a:stretch>
            <a:fillRect/>
          </a:stretch>
        </p:blipFill>
        <p:spPr>
          <a:xfrm>
            <a:off x="2487950" y="3739807"/>
            <a:ext cx="666750" cy="666750"/>
          </a:xfrm>
          <a:prstGeom prst="rect">
            <a:avLst/>
          </a:prstGeom>
        </p:spPr>
      </p:pic>
      <p:pic>
        <p:nvPicPr>
          <p:cNvPr id="36" name="图片 35">
            <a:extLst>
              <a:ext uri="{FF2B5EF4-FFF2-40B4-BE49-F238E27FC236}">
                <a16:creationId xmlns:a16="http://schemas.microsoft.com/office/drawing/2014/main" id="{2B6C6229-7E9F-464A-BCD7-99AAB4B35D21}"/>
              </a:ext>
            </a:extLst>
          </p:cNvPr>
          <p:cNvPicPr>
            <a:picLocks noChangeAspect="1"/>
          </p:cNvPicPr>
          <p:nvPr/>
        </p:nvPicPr>
        <p:blipFill>
          <a:blip r:embed="rId6"/>
          <a:stretch>
            <a:fillRect/>
          </a:stretch>
        </p:blipFill>
        <p:spPr>
          <a:xfrm>
            <a:off x="9080225" y="2047162"/>
            <a:ext cx="666750" cy="666750"/>
          </a:xfrm>
          <a:prstGeom prst="rect">
            <a:avLst/>
          </a:prstGeom>
        </p:spPr>
      </p:pic>
      <p:pic>
        <p:nvPicPr>
          <p:cNvPr id="38" name="图片 37">
            <a:extLst>
              <a:ext uri="{FF2B5EF4-FFF2-40B4-BE49-F238E27FC236}">
                <a16:creationId xmlns:a16="http://schemas.microsoft.com/office/drawing/2014/main" id="{B08100B8-2F91-4BD6-84E7-9B073D9AF8CC}"/>
              </a:ext>
            </a:extLst>
          </p:cNvPr>
          <p:cNvPicPr>
            <a:picLocks noChangeAspect="1"/>
          </p:cNvPicPr>
          <p:nvPr/>
        </p:nvPicPr>
        <p:blipFill>
          <a:blip r:embed="rId7"/>
          <a:stretch>
            <a:fillRect/>
          </a:stretch>
        </p:blipFill>
        <p:spPr>
          <a:xfrm>
            <a:off x="9080225" y="3739807"/>
            <a:ext cx="666750" cy="666750"/>
          </a:xfrm>
          <a:prstGeom prst="rect">
            <a:avLst/>
          </a:prstGeom>
        </p:spPr>
      </p:pic>
      <p:sp>
        <p:nvSpPr>
          <p:cNvPr id="39" name="矩形 38">
            <a:extLst>
              <a:ext uri="{FF2B5EF4-FFF2-40B4-BE49-F238E27FC236}">
                <a16:creationId xmlns:a16="http://schemas.microsoft.com/office/drawing/2014/main" id="{0A99DFD0-377F-4330-883A-06F15D738CA1}"/>
              </a:ext>
            </a:extLst>
          </p:cNvPr>
          <p:cNvSpPr/>
          <p:nvPr/>
        </p:nvSpPr>
        <p:spPr>
          <a:xfrm>
            <a:off x="8605686" y="4479523"/>
            <a:ext cx="1615827" cy="1260986"/>
          </a:xfrm>
          <a:prstGeom prst="rect">
            <a:avLst/>
          </a:prstGeom>
        </p:spPr>
        <p:txBody>
          <a:bodyPr wrap="none" lIns="0" tIns="0" rIns="0" bIns="0" anchor="ctr" anchorCtr="0">
            <a:spAutoFit/>
          </a:bodyPr>
          <a:lstStyle/>
          <a:p>
            <a:pPr algn="ctr">
              <a:lnSpc>
                <a:spcPts val="2000"/>
              </a:lnSpc>
            </a:pPr>
            <a:r>
              <a:rPr lang="zh-CN" altLang="en-US" sz="1400" b="1">
                <a:latin typeface="微软雅黑" panose="020B0503020204020204" pitchFamily="34" charset="-122"/>
                <a:ea typeface="微软雅黑" panose="020B0503020204020204" pitchFamily="34" charset="-122"/>
              </a:rPr>
              <a:t>外用药非处方药</a:t>
            </a:r>
          </a:p>
          <a:p>
            <a:pPr algn="ctr">
              <a:lnSpc>
                <a:spcPts val="2000"/>
              </a:lnSpc>
            </a:pPr>
            <a:r>
              <a:rPr lang="zh-CN" altLang="en-US" sz="1400" b="1">
                <a:latin typeface="微软雅黑" panose="020B0503020204020204" pitchFamily="34" charset="-122"/>
                <a:ea typeface="微软雅黑" panose="020B0503020204020204" pitchFamily="34" charset="-122"/>
              </a:rPr>
              <a:t>心脑血管用药处方药</a:t>
            </a:r>
          </a:p>
          <a:p>
            <a:pPr algn="ctr">
              <a:lnSpc>
                <a:spcPts val="2000"/>
              </a:lnSpc>
            </a:pPr>
            <a:r>
              <a:rPr lang="zh-CN" altLang="en-US" sz="1400" b="1">
                <a:latin typeface="微软雅黑" panose="020B0503020204020204" pitchFamily="34" charset="-122"/>
                <a:ea typeface="微软雅黑" panose="020B0503020204020204" pitchFamily="34" charset="-122"/>
              </a:rPr>
              <a:t>抗感冒用药非处方药</a:t>
            </a:r>
          </a:p>
          <a:p>
            <a:pPr algn="ctr">
              <a:lnSpc>
                <a:spcPts val="2000"/>
              </a:lnSpc>
            </a:pPr>
            <a:r>
              <a:rPr lang="zh-CN" altLang="en-US" sz="1400" b="1">
                <a:latin typeface="微软雅黑" panose="020B0503020204020204" pitchFamily="34" charset="-122"/>
                <a:ea typeface="微软雅黑" panose="020B0503020204020204" pitchFamily="34" charset="-122"/>
              </a:rPr>
              <a:t>医疗器械</a:t>
            </a:r>
          </a:p>
          <a:p>
            <a:pPr algn="ctr">
              <a:lnSpc>
                <a:spcPts val="2000"/>
              </a:lnSpc>
            </a:pPr>
            <a:r>
              <a:rPr lang="zh-CN" altLang="en-US" sz="1400" b="1">
                <a:latin typeface="微软雅黑" panose="020B0503020204020204" pitchFamily="34" charset="-122"/>
                <a:ea typeface="微软雅黑" panose="020B0503020204020204" pitchFamily="34" charset="-122"/>
              </a:rPr>
              <a:t>抗菌消炎药处方药</a:t>
            </a:r>
            <a:endParaRPr lang="zh-CN" altLang="en-US" sz="1400" b="1" dirty="0">
              <a:latin typeface="微软雅黑" panose="020B0503020204020204" pitchFamily="34" charset="-122"/>
              <a:ea typeface="微软雅黑" panose="020B0503020204020204" pitchFamily="34" charset="-122"/>
            </a:endParaRPr>
          </a:p>
        </p:txBody>
      </p:sp>
      <p:sp>
        <p:nvSpPr>
          <p:cNvPr id="40" name="矩形 39">
            <a:extLst>
              <a:ext uri="{FF2B5EF4-FFF2-40B4-BE49-F238E27FC236}">
                <a16:creationId xmlns:a16="http://schemas.microsoft.com/office/drawing/2014/main" id="{FB53142F-6CC6-4B09-88F3-88DAB233353A}"/>
              </a:ext>
            </a:extLst>
          </p:cNvPr>
          <p:cNvSpPr/>
          <p:nvPr/>
        </p:nvSpPr>
        <p:spPr>
          <a:xfrm>
            <a:off x="2013412" y="4479523"/>
            <a:ext cx="1615827" cy="1260986"/>
          </a:xfrm>
          <a:prstGeom prst="rect">
            <a:avLst/>
          </a:prstGeom>
        </p:spPr>
        <p:txBody>
          <a:bodyPr wrap="none" lIns="0" tIns="0" rIns="0" bIns="0" anchor="ctr" anchorCtr="0">
            <a:spAutoFit/>
          </a:bodyPr>
          <a:lstStyle/>
          <a:p>
            <a:pPr algn="ctr">
              <a:lnSpc>
                <a:spcPts val="2000"/>
              </a:lnSpc>
            </a:pPr>
            <a:r>
              <a:rPr lang="zh-CN" altLang="en-US" sz="1400" b="1" dirty="0">
                <a:latin typeface="微软雅黑" panose="020B0503020204020204" pitchFamily="34" charset="-122"/>
                <a:ea typeface="微软雅黑" panose="020B0503020204020204" pitchFamily="34" charset="-122"/>
              </a:rPr>
              <a:t>外用药非处方药</a:t>
            </a:r>
          </a:p>
          <a:p>
            <a:pPr algn="ctr">
              <a:lnSpc>
                <a:spcPts val="2000"/>
              </a:lnSpc>
            </a:pPr>
            <a:r>
              <a:rPr lang="zh-CN" altLang="en-US" sz="1400" b="1" dirty="0">
                <a:latin typeface="微软雅黑" panose="020B0503020204020204" pitchFamily="34" charset="-122"/>
                <a:ea typeface="微软雅黑" panose="020B0503020204020204" pitchFamily="34" charset="-122"/>
              </a:rPr>
              <a:t>抗感冒用药非处方药</a:t>
            </a:r>
          </a:p>
          <a:p>
            <a:pPr algn="ctr">
              <a:lnSpc>
                <a:spcPts val="2000"/>
              </a:lnSpc>
            </a:pPr>
            <a:r>
              <a:rPr lang="zh-CN" altLang="en-US" sz="1400" b="1" dirty="0">
                <a:latin typeface="微软雅黑" panose="020B0503020204020204" pitchFamily="34" charset="-122"/>
                <a:ea typeface="微软雅黑" panose="020B0503020204020204" pitchFamily="34" charset="-122"/>
              </a:rPr>
              <a:t>医疗器械</a:t>
            </a:r>
          </a:p>
          <a:p>
            <a:pPr algn="ctr">
              <a:lnSpc>
                <a:spcPts val="2000"/>
              </a:lnSpc>
            </a:pPr>
            <a:r>
              <a:rPr lang="zh-CN" altLang="en-US" sz="1400" b="1" dirty="0">
                <a:latin typeface="微软雅黑" panose="020B0503020204020204" pitchFamily="34" charset="-122"/>
                <a:ea typeface="微软雅黑" panose="020B0503020204020204" pitchFamily="34" charset="-122"/>
              </a:rPr>
              <a:t>抗菌消炎药处方药</a:t>
            </a:r>
          </a:p>
          <a:p>
            <a:pPr algn="ctr">
              <a:lnSpc>
                <a:spcPts val="2000"/>
              </a:lnSpc>
            </a:pPr>
            <a:r>
              <a:rPr lang="zh-CN" altLang="en-US" sz="1400" b="1" dirty="0">
                <a:latin typeface="微软雅黑" panose="020B0503020204020204" pitchFamily="34" charset="-122"/>
                <a:ea typeface="微软雅黑" panose="020B0503020204020204" pitchFamily="34" charset="-122"/>
              </a:rPr>
              <a:t>心脑血管用药处方药</a:t>
            </a:r>
          </a:p>
        </p:txBody>
      </p:sp>
    </p:spTree>
    <p:extLst>
      <p:ext uri="{BB962C8B-B14F-4D97-AF65-F5344CB8AC3E}">
        <p14:creationId xmlns:p14="http://schemas.microsoft.com/office/powerpoint/2010/main" val="2906985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2"/>
            </p:custDataLst>
          </p:nvPr>
        </p:nvSpPr>
        <p:spPr>
          <a:xfrm>
            <a:off x="0" y="2708920"/>
            <a:ext cx="6456040" cy="1872208"/>
          </a:xfrm>
          <a:prstGeom prst="rect">
            <a:avLst/>
          </a:prstGeom>
          <a:blipFill>
            <a:blip r:embed="rId19"/>
            <a:srcRect/>
            <a:stretch>
              <a:fillRect t="-60977" b="-62104"/>
            </a:stretch>
          </a:blipFill>
          <a:ln w="12700" cap="flat" cmpd="sng" algn="ctr">
            <a:noFill/>
            <a:prstDash val="solid"/>
            <a:miter lim="800000"/>
          </a:ln>
          <a:effectLst/>
          <a:extLst>
            <a:ext uri="{91240B29-F687-4F45-9708-019B960494DF}">
              <a14:hiddenLine xmlns:a14="http://schemas.microsoft.com/office/drawing/2010/main" w="12700">
                <a:solidFill>
                  <a:srgbClr val="1F74AD">
                    <a:shade val="50000"/>
                  </a:srgbClr>
                </a:solidFill>
                <a:prstDash val="solid"/>
                <a:miter lim="800000"/>
                <a:headEnd/>
                <a:tailEnd/>
              </a14:hiddenLine>
            </a:ext>
          </a:extLst>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auto">
              <a:lnSpc>
                <a:spcPct val="130000"/>
              </a:lnSpc>
            </a:pPr>
            <a:endParaRPr/>
          </a:p>
        </p:txBody>
      </p:sp>
      <p:sp>
        <p:nvSpPr>
          <p:cNvPr id="4" name="椭圆 3"/>
          <p:cNvSpPr/>
          <p:nvPr>
            <p:custDataLst>
              <p:tags r:id="rId3"/>
            </p:custDataLst>
          </p:nvPr>
        </p:nvSpPr>
        <p:spPr>
          <a:xfrm>
            <a:off x="4341813" y="2138363"/>
            <a:ext cx="3136900" cy="3136900"/>
          </a:xfrm>
          <a:prstGeom prst="ellipse">
            <a:avLst/>
          </a:prstGeom>
          <a:solidFill>
            <a:schemeClr val="accent6">
              <a:lumMod val="60000"/>
              <a:lumOff val="40000"/>
            </a:schemeClr>
          </a:solidFill>
          <a:ln w="5715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auto">
              <a:lnSpc>
                <a:spcPct val="130000"/>
              </a:lnSpc>
            </a:pPr>
            <a:endParaRPr strike="noStrike" noProof="1">
              <a:latin typeface="微软雅黑" panose="020B0503020204020204" charset="-122"/>
              <a:ea typeface="微软雅黑" panose="020B0503020204020204" charset="-122"/>
            </a:endParaRPr>
          </a:p>
        </p:txBody>
      </p:sp>
      <p:sp>
        <p:nvSpPr>
          <p:cNvPr id="6" name="弧形 5"/>
          <p:cNvSpPr/>
          <p:nvPr>
            <p:custDataLst>
              <p:tags r:id="rId4"/>
            </p:custDataLst>
          </p:nvPr>
        </p:nvSpPr>
        <p:spPr>
          <a:xfrm>
            <a:off x="3965575" y="1700213"/>
            <a:ext cx="3889375" cy="3889375"/>
          </a:xfrm>
          <a:prstGeom prst="arc">
            <a:avLst>
              <a:gd name="adj1" fmla="val 16200000"/>
              <a:gd name="adj2" fmla="val 5400000"/>
            </a:avLst>
          </a:prstGeom>
          <a:ln w="38100">
            <a:solidFill>
              <a:srgbClr val="000000">
                <a:lumMod val="60000"/>
                <a:lumOff val="40000"/>
              </a:srgbClr>
            </a:solidFill>
            <a:tailEnd type="stealth" w="lg" len="lg"/>
          </a:ln>
        </p:spPr>
        <p:style>
          <a:lnRef idx="1">
            <a:srgbClr val="1F74AD"/>
          </a:lnRef>
          <a:fillRef idx="0">
            <a:srgbClr val="1F74AD"/>
          </a:fillRef>
          <a:effectRef idx="0">
            <a:srgbClr val="1F74AD"/>
          </a:effectRef>
          <a:fontRef idx="minor">
            <a:srgbClr val="000000"/>
          </a:fontRef>
        </p:style>
        <p:txBody>
          <a:bodyPr anchor="ctr"/>
          <a:lstStyle/>
          <a:p>
            <a:pPr algn="ctr" fontAlgn="auto">
              <a:lnSpc>
                <a:spcPct val="130000"/>
              </a:lnSpc>
            </a:pPr>
            <a:endParaRPr strike="noStrike" noProof="1">
              <a:latin typeface="微软雅黑" panose="020B0503020204020204" charset="-122"/>
              <a:ea typeface="微软雅黑" panose="020B0503020204020204" charset="-122"/>
            </a:endParaRPr>
          </a:p>
        </p:txBody>
      </p:sp>
      <p:sp>
        <p:nvSpPr>
          <p:cNvPr id="19" name="椭圆 18"/>
          <p:cNvSpPr/>
          <p:nvPr>
            <p:custDataLst>
              <p:tags r:id="rId5"/>
            </p:custDataLst>
          </p:nvPr>
        </p:nvSpPr>
        <p:spPr>
          <a:xfrm>
            <a:off x="6670675" y="5103813"/>
            <a:ext cx="504825" cy="504825"/>
          </a:xfrm>
          <a:prstGeom prst="ellipse">
            <a:avLst/>
          </a:prstGeom>
          <a:solidFill>
            <a:schemeClr val="accent6">
              <a:lumMod val="60000"/>
              <a:lumOff val="40000"/>
            </a:schemeClr>
          </a:solidFill>
          <a:ln w="3810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auto">
              <a:lnSpc>
                <a:spcPct val="130000"/>
              </a:lnSpc>
            </a:pPr>
            <a:endParaRPr strike="noStrike" noProof="1">
              <a:latin typeface="微软雅黑" panose="020B0503020204020204" charset="-122"/>
              <a:ea typeface="微软雅黑" panose="020B0503020204020204" charset="-122"/>
            </a:endParaRPr>
          </a:p>
        </p:txBody>
      </p:sp>
      <p:sp>
        <p:nvSpPr>
          <p:cNvPr id="28677" name="任意多边形 19"/>
          <p:cNvSpPr/>
          <p:nvPr>
            <p:custDataLst>
              <p:tags r:id="rId6"/>
            </p:custDataLst>
          </p:nvPr>
        </p:nvSpPr>
        <p:spPr>
          <a:xfrm>
            <a:off x="6777038" y="5214938"/>
            <a:ext cx="295275" cy="284162"/>
          </a:xfrm>
          <a:custGeom>
            <a:avLst/>
            <a:gdLst/>
            <a:ahLst/>
            <a:cxnLst>
              <a:cxn ang="0">
                <a:pos x="147420" y="46227"/>
              </a:cxn>
              <a:cxn ang="0">
                <a:pos x="160209" y="58519"/>
              </a:cxn>
              <a:cxn ang="0">
                <a:pos x="160209" y="138195"/>
              </a:cxn>
              <a:cxn ang="0">
                <a:pos x="229129" y="138195"/>
              </a:cxn>
              <a:cxn ang="0">
                <a:pos x="241681" y="150260"/>
              </a:cxn>
              <a:cxn ang="0">
                <a:pos x="229129" y="162325"/>
              </a:cxn>
              <a:cxn ang="0">
                <a:pos x="147420" y="162325"/>
              </a:cxn>
              <a:cxn ang="0">
                <a:pos x="134867" y="150260"/>
              </a:cxn>
              <a:cxn ang="0">
                <a:pos x="134867" y="58519"/>
              </a:cxn>
              <a:cxn ang="0">
                <a:pos x="147420" y="46227"/>
              </a:cxn>
              <a:cxn ang="0">
                <a:pos x="147673" y="0"/>
              </a:cxn>
              <a:cxn ang="0">
                <a:pos x="296173" y="142747"/>
              </a:cxn>
              <a:cxn ang="0">
                <a:pos x="147673" y="285268"/>
              </a:cxn>
              <a:cxn ang="0">
                <a:pos x="17411" y="210820"/>
              </a:cxn>
              <a:cxn ang="0">
                <a:pos x="16937" y="206039"/>
              </a:cxn>
              <a:cxn ang="0">
                <a:pos x="20016" y="202396"/>
              </a:cxn>
              <a:cxn ang="0">
                <a:pos x="37069" y="194428"/>
              </a:cxn>
              <a:cxn ang="0">
                <a:pos x="45358" y="196932"/>
              </a:cxn>
              <a:cxn ang="0">
                <a:pos x="147673" y="254988"/>
              </a:cxn>
              <a:cxn ang="0">
                <a:pos x="264672" y="142747"/>
              </a:cxn>
              <a:cxn ang="0">
                <a:pos x="147673" y="30279"/>
              </a:cxn>
              <a:cxn ang="0">
                <a:pos x="71884" y="57372"/>
              </a:cxn>
              <a:cxn ang="0">
                <a:pos x="99358" y="67845"/>
              </a:cxn>
              <a:cxn ang="0">
                <a:pos x="103147" y="72626"/>
              </a:cxn>
              <a:cxn ang="0">
                <a:pos x="100779" y="78318"/>
              </a:cxn>
              <a:cxn ang="0">
                <a:pos x="23805" y="136145"/>
              </a:cxn>
              <a:cxn ang="0">
                <a:pos x="17411" y="137056"/>
              </a:cxn>
              <a:cxn ang="0">
                <a:pos x="13621" y="132275"/>
              </a:cxn>
              <a:cxn ang="0">
                <a:pos x="121" y="39158"/>
              </a:cxn>
              <a:cxn ang="0">
                <a:pos x="2253" y="33466"/>
              </a:cxn>
              <a:cxn ang="0">
                <a:pos x="8648" y="32784"/>
              </a:cxn>
              <a:cxn ang="0">
                <a:pos x="39911" y="44850"/>
              </a:cxn>
              <a:cxn ang="0">
                <a:pos x="147673" y="0"/>
              </a:cxn>
            </a:cxnLst>
            <a:rect l="0" t="0" r="0" b="0"/>
            <a:pathLst>
              <a:path w="597921" h="598324">
                <a:moveTo>
                  <a:pt x="297615" y="96957"/>
                </a:moveTo>
                <a:cubicBezTo>
                  <a:pt x="311959" y="96957"/>
                  <a:pt x="323434" y="108416"/>
                  <a:pt x="323434" y="122740"/>
                </a:cubicBezTo>
                <a:lnTo>
                  <a:pt x="323434" y="289852"/>
                </a:lnTo>
                <a:lnTo>
                  <a:pt x="462572" y="289852"/>
                </a:lnTo>
                <a:cubicBezTo>
                  <a:pt x="476438" y="289852"/>
                  <a:pt x="487913" y="301311"/>
                  <a:pt x="487913" y="315157"/>
                </a:cubicBezTo>
                <a:cubicBezTo>
                  <a:pt x="487913" y="329004"/>
                  <a:pt x="476438" y="340463"/>
                  <a:pt x="462572" y="340463"/>
                </a:cubicBezTo>
                <a:lnTo>
                  <a:pt x="297615" y="340463"/>
                </a:lnTo>
                <a:cubicBezTo>
                  <a:pt x="283749" y="340463"/>
                  <a:pt x="272274" y="329004"/>
                  <a:pt x="272274" y="315157"/>
                </a:cubicBezTo>
                <a:lnTo>
                  <a:pt x="272274" y="122740"/>
                </a:lnTo>
                <a:cubicBezTo>
                  <a:pt x="272274" y="108416"/>
                  <a:pt x="283749" y="96957"/>
                  <a:pt x="297615" y="96957"/>
                </a:cubicBezTo>
                <a:close/>
                <a:moveTo>
                  <a:pt x="298127" y="0"/>
                </a:moveTo>
                <a:cubicBezTo>
                  <a:pt x="463564" y="0"/>
                  <a:pt x="597921" y="134181"/>
                  <a:pt x="597921" y="299401"/>
                </a:cubicBezTo>
                <a:cubicBezTo>
                  <a:pt x="597921" y="464143"/>
                  <a:pt x="463564" y="598324"/>
                  <a:pt x="298127" y="598324"/>
                </a:cubicBezTo>
                <a:cubicBezTo>
                  <a:pt x="188155" y="598324"/>
                  <a:pt x="87268" y="538635"/>
                  <a:pt x="35150" y="442177"/>
                </a:cubicBezTo>
                <a:cubicBezTo>
                  <a:pt x="33238" y="438835"/>
                  <a:pt x="32760" y="435492"/>
                  <a:pt x="34194" y="432149"/>
                </a:cubicBezTo>
                <a:cubicBezTo>
                  <a:pt x="35150" y="428807"/>
                  <a:pt x="37541" y="425942"/>
                  <a:pt x="40410" y="424509"/>
                </a:cubicBezTo>
                <a:lnTo>
                  <a:pt x="74836" y="407796"/>
                </a:lnTo>
                <a:cubicBezTo>
                  <a:pt x="81052" y="404931"/>
                  <a:pt x="88702" y="407319"/>
                  <a:pt x="91571" y="413049"/>
                </a:cubicBezTo>
                <a:cubicBezTo>
                  <a:pt x="133169" y="488018"/>
                  <a:pt x="212540" y="534815"/>
                  <a:pt x="298127" y="534815"/>
                </a:cubicBezTo>
                <a:cubicBezTo>
                  <a:pt x="428181" y="534815"/>
                  <a:pt x="534328" y="429284"/>
                  <a:pt x="534328" y="299401"/>
                </a:cubicBezTo>
                <a:cubicBezTo>
                  <a:pt x="534328" y="169517"/>
                  <a:pt x="428181" y="63509"/>
                  <a:pt x="298127" y="63509"/>
                </a:cubicBezTo>
                <a:cubicBezTo>
                  <a:pt x="242185" y="63509"/>
                  <a:pt x="187677" y="83565"/>
                  <a:pt x="145123" y="120333"/>
                </a:cubicBezTo>
                <a:lnTo>
                  <a:pt x="200587" y="142299"/>
                </a:lnTo>
                <a:cubicBezTo>
                  <a:pt x="204890" y="144209"/>
                  <a:pt x="207759" y="148029"/>
                  <a:pt x="208237" y="152327"/>
                </a:cubicBezTo>
                <a:cubicBezTo>
                  <a:pt x="208715" y="157102"/>
                  <a:pt x="207281" y="161399"/>
                  <a:pt x="203456" y="164265"/>
                </a:cubicBezTo>
                <a:lnTo>
                  <a:pt x="48060" y="285553"/>
                </a:lnTo>
                <a:cubicBezTo>
                  <a:pt x="44235" y="288418"/>
                  <a:pt x="39454" y="289373"/>
                  <a:pt x="35150" y="287463"/>
                </a:cubicBezTo>
                <a:cubicBezTo>
                  <a:pt x="31325" y="285553"/>
                  <a:pt x="27978" y="281733"/>
                  <a:pt x="27500" y="277435"/>
                </a:cubicBezTo>
                <a:lnTo>
                  <a:pt x="246" y="82132"/>
                </a:lnTo>
                <a:cubicBezTo>
                  <a:pt x="-710" y="77835"/>
                  <a:pt x="1203" y="73060"/>
                  <a:pt x="4550" y="70194"/>
                </a:cubicBezTo>
                <a:cubicBezTo>
                  <a:pt x="8375" y="67807"/>
                  <a:pt x="13156" y="66852"/>
                  <a:pt x="17459" y="68762"/>
                </a:cubicBezTo>
                <a:lnTo>
                  <a:pt x="80574" y="94070"/>
                </a:lnTo>
                <a:cubicBezTo>
                  <a:pt x="137472" y="33426"/>
                  <a:pt x="214931" y="0"/>
                  <a:pt x="298127" y="0"/>
                </a:cubicBezTo>
                <a:close/>
              </a:path>
            </a:pathLst>
          </a:custGeom>
          <a:solidFill>
            <a:srgbClr val="FFFFFF"/>
          </a:solidFill>
          <a:ln w="9525">
            <a:noFill/>
          </a:ln>
        </p:spPr>
        <p:txBody>
          <a:bodyPr/>
          <a:lstStyle/>
          <a:p>
            <a:endParaRPr lang="zh-CN" altLang="en-US"/>
          </a:p>
        </p:txBody>
      </p:sp>
      <p:sp>
        <p:nvSpPr>
          <p:cNvPr id="17" name="椭圆 16"/>
          <p:cNvSpPr/>
          <p:nvPr>
            <p:custDataLst>
              <p:tags r:id="rId7"/>
            </p:custDataLst>
          </p:nvPr>
        </p:nvSpPr>
        <p:spPr>
          <a:xfrm>
            <a:off x="7616825" y="3392488"/>
            <a:ext cx="503238" cy="504825"/>
          </a:xfrm>
          <a:prstGeom prst="ellipse">
            <a:avLst/>
          </a:prstGeom>
          <a:solidFill>
            <a:schemeClr val="accent6">
              <a:lumMod val="60000"/>
              <a:lumOff val="40000"/>
            </a:schemeClr>
          </a:solidFill>
          <a:ln w="3810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auto">
              <a:lnSpc>
                <a:spcPct val="130000"/>
              </a:lnSpc>
            </a:pPr>
            <a:endParaRPr strike="noStrike" noProof="1">
              <a:latin typeface="微软雅黑" panose="020B0503020204020204" charset="-122"/>
              <a:ea typeface="微软雅黑" panose="020B0503020204020204" charset="-122"/>
            </a:endParaRPr>
          </a:p>
        </p:txBody>
      </p:sp>
      <p:sp>
        <p:nvSpPr>
          <p:cNvPr id="28679" name="任意多边形 17"/>
          <p:cNvSpPr/>
          <p:nvPr>
            <p:custDataLst>
              <p:tags r:id="rId8"/>
            </p:custDataLst>
          </p:nvPr>
        </p:nvSpPr>
        <p:spPr>
          <a:xfrm>
            <a:off x="7720013" y="3502025"/>
            <a:ext cx="296862" cy="285750"/>
          </a:xfrm>
          <a:custGeom>
            <a:avLst/>
            <a:gdLst/>
            <a:ahLst/>
            <a:cxnLst>
              <a:cxn ang="0">
                <a:pos x="177695" y="190164"/>
              </a:cxn>
              <a:cxn ang="0">
                <a:pos x="271488" y="171152"/>
              </a:cxn>
              <a:cxn ang="0">
                <a:pos x="101862" y="205207"/>
              </a:cxn>
              <a:cxn ang="0">
                <a:pos x="24684" y="190164"/>
              </a:cxn>
              <a:cxn ang="0">
                <a:pos x="24684" y="166388"/>
              </a:cxn>
              <a:cxn ang="0">
                <a:pos x="74054" y="104588"/>
              </a:cxn>
              <a:cxn ang="0">
                <a:pos x="167803" y="114115"/>
              </a:cxn>
              <a:cxn ang="0">
                <a:pos x="252790" y="83737"/>
              </a:cxn>
              <a:cxn ang="0">
                <a:pos x="271488" y="76049"/>
              </a:cxn>
              <a:cxn ang="0">
                <a:pos x="207325" y="0"/>
              </a:cxn>
              <a:cxn ang="0">
                <a:pos x="123813" y="99490"/>
              </a:cxn>
              <a:cxn ang="0">
                <a:pos x="53751" y="94309"/>
              </a:cxn>
              <a:cxn ang="0">
                <a:pos x="24684" y="118837"/>
              </a:cxn>
              <a:cxn ang="0">
                <a:pos x="24684" y="95103"/>
              </a:cxn>
              <a:cxn ang="0">
                <a:pos x="24684" y="71327"/>
              </a:cxn>
              <a:cxn ang="0">
                <a:pos x="24684" y="47551"/>
              </a:cxn>
              <a:cxn ang="0">
                <a:pos x="24684" y="23775"/>
              </a:cxn>
              <a:cxn ang="0">
                <a:pos x="14793" y="0"/>
              </a:cxn>
              <a:cxn ang="0">
                <a:pos x="4945" y="23775"/>
              </a:cxn>
              <a:cxn ang="0">
                <a:pos x="4945" y="47551"/>
              </a:cxn>
              <a:cxn ang="0">
                <a:pos x="4945" y="71327"/>
              </a:cxn>
              <a:cxn ang="0">
                <a:pos x="4945" y="95103"/>
              </a:cxn>
              <a:cxn ang="0">
                <a:pos x="4945" y="118837"/>
              </a:cxn>
              <a:cxn ang="0">
                <a:pos x="4945" y="142613"/>
              </a:cxn>
              <a:cxn ang="0">
                <a:pos x="4945" y="166388"/>
              </a:cxn>
              <a:cxn ang="0">
                <a:pos x="4945" y="190164"/>
              </a:cxn>
              <a:cxn ang="0">
                <a:pos x="4945" y="213940"/>
              </a:cxn>
              <a:cxn ang="0">
                <a:pos x="4945" y="237716"/>
              </a:cxn>
              <a:cxn ang="0">
                <a:pos x="4945" y="261492"/>
              </a:cxn>
              <a:cxn ang="0">
                <a:pos x="29630" y="280504"/>
              </a:cxn>
              <a:cxn ang="0">
                <a:pos x="54315" y="280504"/>
              </a:cxn>
              <a:cxn ang="0">
                <a:pos x="78956" y="280504"/>
              </a:cxn>
              <a:cxn ang="0">
                <a:pos x="103641" y="280504"/>
              </a:cxn>
              <a:cxn ang="0">
                <a:pos x="128325" y="280504"/>
              </a:cxn>
              <a:cxn ang="0">
                <a:pos x="153010" y="280504"/>
              </a:cxn>
              <a:cxn ang="0">
                <a:pos x="177695" y="280504"/>
              </a:cxn>
              <a:cxn ang="0">
                <a:pos x="202379" y="280504"/>
              </a:cxn>
              <a:cxn ang="0">
                <a:pos x="227064" y="280504"/>
              </a:cxn>
              <a:cxn ang="0">
                <a:pos x="251749" y="280504"/>
              </a:cxn>
              <a:cxn ang="0">
                <a:pos x="276390" y="280504"/>
              </a:cxn>
              <a:cxn ang="0">
                <a:pos x="296173" y="270977"/>
              </a:cxn>
              <a:cxn ang="0">
                <a:pos x="276390" y="261492"/>
              </a:cxn>
              <a:cxn ang="0">
                <a:pos x="251749" y="261492"/>
              </a:cxn>
              <a:cxn ang="0">
                <a:pos x="227064" y="261492"/>
              </a:cxn>
              <a:cxn ang="0">
                <a:pos x="202379" y="261492"/>
              </a:cxn>
              <a:cxn ang="0">
                <a:pos x="177695" y="261492"/>
              </a:cxn>
              <a:cxn ang="0">
                <a:pos x="153010" y="261492"/>
              </a:cxn>
              <a:cxn ang="0">
                <a:pos x="128325" y="261492"/>
              </a:cxn>
              <a:cxn ang="0">
                <a:pos x="103641" y="261492"/>
              </a:cxn>
              <a:cxn ang="0">
                <a:pos x="78956" y="261492"/>
              </a:cxn>
              <a:cxn ang="0">
                <a:pos x="54315" y="261492"/>
              </a:cxn>
              <a:cxn ang="0">
                <a:pos x="29630" y="261492"/>
              </a:cxn>
            </a:cxnLst>
            <a:rect l="0" t="0" r="0" b="0"/>
            <a:pathLst>
              <a:path w="6827" h="6827">
                <a:moveTo>
                  <a:pt x="1263" y="5234"/>
                </a:moveTo>
                <a:cubicBezTo>
                  <a:pt x="1316" y="5493"/>
                  <a:pt x="1546" y="5689"/>
                  <a:pt x="1820" y="5689"/>
                </a:cubicBezTo>
                <a:cubicBezTo>
                  <a:pt x="2114" y="5689"/>
                  <a:pt x="2354" y="5464"/>
                  <a:pt x="2383" y="5178"/>
                </a:cubicBezTo>
                <a:lnTo>
                  <a:pt x="3568" y="4191"/>
                </a:lnTo>
                <a:cubicBezTo>
                  <a:pt x="3652" y="4401"/>
                  <a:pt x="3856" y="4551"/>
                  <a:pt x="4096" y="4551"/>
                </a:cubicBezTo>
                <a:cubicBezTo>
                  <a:pt x="4348" y="4551"/>
                  <a:pt x="4560" y="4385"/>
                  <a:pt x="4635" y="4157"/>
                </a:cubicBezTo>
                <a:lnTo>
                  <a:pt x="5696" y="4736"/>
                </a:lnTo>
                <a:cubicBezTo>
                  <a:pt x="5732" y="5016"/>
                  <a:pt x="5969" y="5234"/>
                  <a:pt x="6258" y="5234"/>
                </a:cubicBezTo>
                <a:cubicBezTo>
                  <a:pt x="6571" y="5234"/>
                  <a:pt x="6827" y="4979"/>
                  <a:pt x="6827" y="4665"/>
                </a:cubicBezTo>
                <a:cubicBezTo>
                  <a:pt x="6827" y="4351"/>
                  <a:pt x="6571" y="4096"/>
                  <a:pt x="6258" y="4096"/>
                </a:cubicBezTo>
                <a:cubicBezTo>
                  <a:pt x="6006" y="4096"/>
                  <a:pt x="5794" y="4262"/>
                  <a:pt x="5719" y="4490"/>
                </a:cubicBezTo>
                <a:lnTo>
                  <a:pt x="4658" y="3911"/>
                </a:lnTo>
                <a:cubicBezTo>
                  <a:pt x="4622" y="3631"/>
                  <a:pt x="4385" y="3413"/>
                  <a:pt x="4096" y="3413"/>
                </a:cubicBezTo>
                <a:cubicBezTo>
                  <a:pt x="3802" y="3413"/>
                  <a:pt x="3563" y="3638"/>
                  <a:pt x="3533" y="3924"/>
                </a:cubicBezTo>
                <a:lnTo>
                  <a:pt x="2348" y="4911"/>
                </a:lnTo>
                <a:cubicBezTo>
                  <a:pt x="2265" y="4701"/>
                  <a:pt x="2060" y="4551"/>
                  <a:pt x="1820" y="4551"/>
                </a:cubicBezTo>
                <a:cubicBezTo>
                  <a:pt x="1546" y="4551"/>
                  <a:pt x="1316" y="4747"/>
                  <a:pt x="1263" y="5006"/>
                </a:cubicBezTo>
                <a:lnTo>
                  <a:pt x="455" y="5006"/>
                </a:lnTo>
                <a:lnTo>
                  <a:pt x="455" y="4551"/>
                </a:lnTo>
                <a:lnTo>
                  <a:pt x="569" y="4551"/>
                </a:lnTo>
                <a:cubicBezTo>
                  <a:pt x="632" y="4551"/>
                  <a:pt x="683" y="4500"/>
                  <a:pt x="683" y="4437"/>
                </a:cubicBezTo>
                <a:cubicBezTo>
                  <a:pt x="683" y="4374"/>
                  <a:pt x="632" y="4324"/>
                  <a:pt x="569" y="4324"/>
                </a:cubicBezTo>
                <a:lnTo>
                  <a:pt x="455" y="4324"/>
                </a:lnTo>
                <a:lnTo>
                  <a:pt x="455" y="3982"/>
                </a:lnTo>
                <a:lnTo>
                  <a:pt x="569" y="3982"/>
                </a:lnTo>
                <a:cubicBezTo>
                  <a:pt x="632" y="3982"/>
                  <a:pt x="683" y="3931"/>
                  <a:pt x="683" y="3868"/>
                </a:cubicBezTo>
                <a:cubicBezTo>
                  <a:pt x="683" y="3806"/>
                  <a:pt x="632" y="3755"/>
                  <a:pt x="569" y="3755"/>
                </a:cubicBezTo>
                <a:lnTo>
                  <a:pt x="480" y="3755"/>
                </a:lnTo>
                <a:lnTo>
                  <a:pt x="1407" y="2416"/>
                </a:lnTo>
                <a:cubicBezTo>
                  <a:pt x="1494" y="2470"/>
                  <a:pt x="1596" y="2503"/>
                  <a:pt x="1707" y="2503"/>
                </a:cubicBezTo>
                <a:cubicBezTo>
                  <a:pt x="1888" y="2503"/>
                  <a:pt x="2048" y="2416"/>
                  <a:pt x="2152" y="2284"/>
                </a:cubicBezTo>
                <a:lnTo>
                  <a:pt x="2752" y="2584"/>
                </a:lnTo>
                <a:cubicBezTo>
                  <a:pt x="2740" y="2631"/>
                  <a:pt x="2731" y="2680"/>
                  <a:pt x="2731" y="2731"/>
                </a:cubicBezTo>
                <a:cubicBezTo>
                  <a:pt x="2731" y="3044"/>
                  <a:pt x="2986" y="3300"/>
                  <a:pt x="3300" y="3300"/>
                </a:cubicBezTo>
                <a:cubicBezTo>
                  <a:pt x="3613" y="3300"/>
                  <a:pt x="3868" y="3044"/>
                  <a:pt x="3868" y="2731"/>
                </a:cubicBezTo>
                <a:cubicBezTo>
                  <a:pt x="3868" y="2608"/>
                  <a:pt x="3829" y="2496"/>
                  <a:pt x="3763" y="2403"/>
                </a:cubicBezTo>
                <a:lnTo>
                  <a:pt x="4488" y="1055"/>
                </a:lnTo>
                <a:cubicBezTo>
                  <a:pt x="4574" y="1107"/>
                  <a:pt x="4672" y="1138"/>
                  <a:pt x="4779" y="1138"/>
                </a:cubicBezTo>
                <a:cubicBezTo>
                  <a:pt x="4891" y="1138"/>
                  <a:pt x="4995" y="1104"/>
                  <a:pt x="5083" y="1048"/>
                </a:cubicBezTo>
                <a:lnTo>
                  <a:pt x="5827" y="2004"/>
                </a:lnTo>
                <a:cubicBezTo>
                  <a:pt x="5829" y="2007"/>
                  <a:pt x="5833" y="2009"/>
                  <a:pt x="5836" y="2011"/>
                </a:cubicBezTo>
                <a:cubicBezTo>
                  <a:pt x="5745" y="2112"/>
                  <a:pt x="5689" y="2244"/>
                  <a:pt x="5689" y="2389"/>
                </a:cubicBezTo>
                <a:cubicBezTo>
                  <a:pt x="5689" y="2703"/>
                  <a:pt x="5944" y="2958"/>
                  <a:pt x="6258" y="2958"/>
                </a:cubicBezTo>
                <a:cubicBezTo>
                  <a:pt x="6571" y="2958"/>
                  <a:pt x="6827" y="2703"/>
                  <a:pt x="6827" y="2389"/>
                </a:cubicBezTo>
                <a:cubicBezTo>
                  <a:pt x="6827" y="2076"/>
                  <a:pt x="6571" y="1820"/>
                  <a:pt x="6258" y="1820"/>
                </a:cubicBezTo>
                <a:cubicBezTo>
                  <a:pt x="6170" y="1820"/>
                  <a:pt x="6087" y="1842"/>
                  <a:pt x="6013" y="1878"/>
                </a:cubicBezTo>
                <a:cubicBezTo>
                  <a:pt x="6010" y="1874"/>
                  <a:pt x="6010" y="1869"/>
                  <a:pt x="6006" y="1864"/>
                </a:cubicBezTo>
                <a:lnTo>
                  <a:pt x="5248" y="890"/>
                </a:lnTo>
                <a:cubicBezTo>
                  <a:pt x="5311" y="798"/>
                  <a:pt x="5348" y="688"/>
                  <a:pt x="5348" y="569"/>
                </a:cubicBezTo>
                <a:cubicBezTo>
                  <a:pt x="5348" y="255"/>
                  <a:pt x="5092" y="0"/>
                  <a:pt x="4779" y="0"/>
                </a:cubicBezTo>
                <a:cubicBezTo>
                  <a:pt x="4465" y="0"/>
                  <a:pt x="4210" y="255"/>
                  <a:pt x="4210" y="569"/>
                </a:cubicBezTo>
                <a:cubicBezTo>
                  <a:pt x="4210" y="691"/>
                  <a:pt x="4249" y="804"/>
                  <a:pt x="4315" y="897"/>
                </a:cubicBezTo>
                <a:lnTo>
                  <a:pt x="3590" y="2244"/>
                </a:lnTo>
                <a:cubicBezTo>
                  <a:pt x="3505" y="2193"/>
                  <a:pt x="3406" y="2162"/>
                  <a:pt x="3300" y="2162"/>
                </a:cubicBezTo>
                <a:cubicBezTo>
                  <a:pt x="3118" y="2162"/>
                  <a:pt x="2959" y="2248"/>
                  <a:pt x="2854" y="2381"/>
                </a:cubicBezTo>
                <a:lnTo>
                  <a:pt x="2254" y="2081"/>
                </a:lnTo>
                <a:cubicBezTo>
                  <a:pt x="2267" y="2034"/>
                  <a:pt x="2276" y="1985"/>
                  <a:pt x="2276" y="1934"/>
                </a:cubicBezTo>
                <a:cubicBezTo>
                  <a:pt x="2276" y="1621"/>
                  <a:pt x="2020" y="1365"/>
                  <a:pt x="1707" y="1365"/>
                </a:cubicBezTo>
                <a:cubicBezTo>
                  <a:pt x="1393" y="1365"/>
                  <a:pt x="1138" y="1621"/>
                  <a:pt x="1138" y="1934"/>
                </a:cubicBezTo>
                <a:cubicBezTo>
                  <a:pt x="1138" y="2054"/>
                  <a:pt x="1176" y="2166"/>
                  <a:pt x="1239" y="2257"/>
                </a:cubicBezTo>
                <a:lnTo>
                  <a:pt x="593" y="3191"/>
                </a:lnTo>
                <a:cubicBezTo>
                  <a:pt x="585" y="3189"/>
                  <a:pt x="578" y="3186"/>
                  <a:pt x="569" y="3186"/>
                </a:cubicBezTo>
                <a:lnTo>
                  <a:pt x="455" y="3186"/>
                </a:lnTo>
                <a:lnTo>
                  <a:pt x="455" y="2844"/>
                </a:lnTo>
                <a:lnTo>
                  <a:pt x="569" y="2844"/>
                </a:lnTo>
                <a:cubicBezTo>
                  <a:pt x="632" y="2844"/>
                  <a:pt x="683" y="2794"/>
                  <a:pt x="683" y="2731"/>
                </a:cubicBezTo>
                <a:cubicBezTo>
                  <a:pt x="683" y="2668"/>
                  <a:pt x="632" y="2617"/>
                  <a:pt x="569" y="2617"/>
                </a:cubicBezTo>
                <a:lnTo>
                  <a:pt x="455" y="2617"/>
                </a:lnTo>
                <a:lnTo>
                  <a:pt x="455" y="2276"/>
                </a:lnTo>
                <a:lnTo>
                  <a:pt x="569" y="2276"/>
                </a:lnTo>
                <a:cubicBezTo>
                  <a:pt x="632" y="2276"/>
                  <a:pt x="683" y="2225"/>
                  <a:pt x="683" y="2162"/>
                </a:cubicBezTo>
                <a:cubicBezTo>
                  <a:pt x="683" y="2099"/>
                  <a:pt x="632" y="2048"/>
                  <a:pt x="569" y="2048"/>
                </a:cubicBezTo>
                <a:lnTo>
                  <a:pt x="455" y="2048"/>
                </a:lnTo>
                <a:lnTo>
                  <a:pt x="455" y="1707"/>
                </a:lnTo>
                <a:lnTo>
                  <a:pt x="569" y="1707"/>
                </a:lnTo>
                <a:cubicBezTo>
                  <a:pt x="632" y="1707"/>
                  <a:pt x="683" y="1656"/>
                  <a:pt x="683" y="1593"/>
                </a:cubicBezTo>
                <a:cubicBezTo>
                  <a:pt x="683" y="1530"/>
                  <a:pt x="632" y="1479"/>
                  <a:pt x="569" y="1479"/>
                </a:cubicBezTo>
                <a:lnTo>
                  <a:pt x="455" y="1479"/>
                </a:lnTo>
                <a:lnTo>
                  <a:pt x="455" y="1138"/>
                </a:lnTo>
                <a:lnTo>
                  <a:pt x="569" y="1138"/>
                </a:lnTo>
                <a:cubicBezTo>
                  <a:pt x="632" y="1138"/>
                  <a:pt x="683" y="1087"/>
                  <a:pt x="683" y="1024"/>
                </a:cubicBezTo>
                <a:cubicBezTo>
                  <a:pt x="683" y="961"/>
                  <a:pt x="632" y="910"/>
                  <a:pt x="569" y="910"/>
                </a:cubicBezTo>
                <a:lnTo>
                  <a:pt x="455" y="910"/>
                </a:lnTo>
                <a:lnTo>
                  <a:pt x="455" y="569"/>
                </a:lnTo>
                <a:lnTo>
                  <a:pt x="569" y="569"/>
                </a:lnTo>
                <a:cubicBezTo>
                  <a:pt x="632" y="569"/>
                  <a:pt x="683" y="518"/>
                  <a:pt x="683" y="455"/>
                </a:cubicBezTo>
                <a:cubicBezTo>
                  <a:pt x="683" y="392"/>
                  <a:pt x="632" y="341"/>
                  <a:pt x="569" y="341"/>
                </a:cubicBezTo>
                <a:lnTo>
                  <a:pt x="455" y="341"/>
                </a:lnTo>
                <a:lnTo>
                  <a:pt x="455" y="114"/>
                </a:lnTo>
                <a:cubicBezTo>
                  <a:pt x="455" y="51"/>
                  <a:pt x="404" y="0"/>
                  <a:pt x="341" y="0"/>
                </a:cubicBezTo>
                <a:cubicBezTo>
                  <a:pt x="278" y="0"/>
                  <a:pt x="228" y="51"/>
                  <a:pt x="228" y="114"/>
                </a:cubicBezTo>
                <a:lnTo>
                  <a:pt x="228" y="341"/>
                </a:lnTo>
                <a:lnTo>
                  <a:pt x="114" y="341"/>
                </a:lnTo>
                <a:cubicBezTo>
                  <a:pt x="51" y="341"/>
                  <a:pt x="0" y="392"/>
                  <a:pt x="0" y="455"/>
                </a:cubicBezTo>
                <a:cubicBezTo>
                  <a:pt x="0" y="518"/>
                  <a:pt x="51" y="569"/>
                  <a:pt x="114" y="569"/>
                </a:cubicBezTo>
                <a:lnTo>
                  <a:pt x="228" y="569"/>
                </a:lnTo>
                <a:lnTo>
                  <a:pt x="228" y="910"/>
                </a:lnTo>
                <a:lnTo>
                  <a:pt x="114" y="910"/>
                </a:lnTo>
                <a:cubicBezTo>
                  <a:pt x="51" y="910"/>
                  <a:pt x="0" y="961"/>
                  <a:pt x="0" y="1024"/>
                </a:cubicBezTo>
                <a:cubicBezTo>
                  <a:pt x="0" y="1087"/>
                  <a:pt x="51" y="1138"/>
                  <a:pt x="114" y="1138"/>
                </a:cubicBezTo>
                <a:lnTo>
                  <a:pt x="228" y="1138"/>
                </a:lnTo>
                <a:lnTo>
                  <a:pt x="228" y="1479"/>
                </a:lnTo>
                <a:lnTo>
                  <a:pt x="114" y="1479"/>
                </a:lnTo>
                <a:cubicBezTo>
                  <a:pt x="51" y="1479"/>
                  <a:pt x="0" y="1530"/>
                  <a:pt x="0" y="1593"/>
                </a:cubicBezTo>
                <a:cubicBezTo>
                  <a:pt x="0" y="1656"/>
                  <a:pt x="51" y="1707"/>
                  <a:pt x="114" y="1707"/>
                </a:cubicBezTo>
                <a:lnTo>
                  <a:pt x="228" y="1707"/>
                </a:lnTo>
                <a:lnTo>
                  <a:pt x="228" y="2048"/>
                </a:lnTo>
                <a:lnTo>
                  <a:pt x="114" y="2048"/>
                </a:lnTo>
                <a:cubicBezTo>
                  <a:pt x="51" y="2048"/>
                  <a:pt x="0" y="2099"/>
                  <a:pt x="0" y="2162"/>
                </a:cubicBezTo>
                <a:cubicBezTo>
                  <a:pt x="0" y="2225"/>
                  <a:pt x="51" y="2276"/>
                  <a:pt x="114" y="2276"/>
                </a:cubicBezTo>
                <a:lnTo>
                  <a:pt x="228" y="2276"/>
                </a:lnTo>
                <a:lnTo>
                  <a:pt x="228" y="2617"/>
                </a:lnTo>
                <a:lnTo>
                  <a:pt x="114" y="2617"/>
                </a:lnTo>
                <a:cubicBezTo>
                  <a:pt x="51" y="2617"/>
                  <a:pt x="0" y="2668"/>
                  <a:pt x="0" y="2731"/>
                </a:cubicBezTo>
                <a:cubicBezTo>
                  <a:pt x="0" y="2794"/>
                  <a:pt x="51" y="2844"/>
                  <a:pt x="114" y="2844"/>
                </a:cubicBezTo>
                <a:lnTo>
                  <a:pt x="228" y="2844"/>
                </a:lnTo>
                <a:lnTo>
                  <a:pt x="228" y="3186"/>
                </a:lnTo>
                <a:lnTo>
                  <a:pt x="114" y="3186"/>
                </a:lnTo>
                <a:cubicBezTo>
                  <a:pt x="51" y="3186"/>
                  <a:pt x="0" y="3237"/>
                  <a:pt x="0" y="3300"/>
                </a:cubicBezTo>
                <a:cubicBezTo>
                  <a:pt x="0" y="3362"/>
                  <a:pt x="51" y="3413"/>
                  <a:pt x="114" y="3413"/>
                </a:cubicBezTo>
                <a:lnTo>
                  <a:pt x="228" y="3413"/>
                </a:lnTo>
                <a:lnTo>
                  <a:pt x="228" y="3755"/>
                </a:lnTo>
                <a:lnTo>
                  <a:pt x="114" y="3755"/>
                </a:lnTo>
                <a:cubicBezTo>
                  <a:pt x="51" y="3755"/>
                  <a:pt x="0" y="3806"/>
                  <a:pt x="0" y="3868"/>
                </a:cubicBezTo>
                <a:cubicBezTo>
                  <a:pt x="0" y="3931"/>
                  <a:pt x="51" y="3982"/>
                  <a:pt x="114" y="3982"/>
                </a:cubicBezTo>
                <a:lnTo>
                  <a:pt x="228" y="3982"/>
                </a:lnTo>
                <a:lnTo>
                  <a:pt x="228" y="4324"/>
                </a:lnTo>
                <a:lnTo>
                  <a:pt x="114" y="4324"/>
                </a:lnTo>
                <a:cubicBezTo>
                  <a:pt x="51" y="4324"/>
                  <a:pt x="0" y="4374"/>
                  <a:pt x="0" y="4437"/>
                </a:cubicBezTo>
                <a:cubicBezTo>
                  <a:pt x="0" y="4500"/>
                  <a:pt x="51" y="4551"/>
                  <a:pt x="114" y="4551"/>
                </a:cubicBezTo>
                <a:lnTo>
                  <a:pt x="228" y="4551"/>
                </a:lnTo>
                <a:lnTo>
                  <a:pt x="228" y="4892"/>
                </a:lnTo>
                <a:lnTo>
                  <a:pt x="114" y="4892"/>
                </a:lnTo>
                <a:cubicBezTo>
                  <a:pt x="51" y="4892"/>
                  <a:pt x="0" y="4943"/>
                  <a:pt x="0" y="5006"/>
                </a:cubicBezTo>
                <a:cubicBezTo>
                  <a:pt x="0" y="5069"/>
                  <a:pt x="51" y="5120"/>
                  <a:pt x="114" y="5120"/>
                </a:cubicBezTo>
                <a:lnTo>
                  <a:pt x="228" y="5120"/>
                </a:lnTo>
                <a:lnTo>
                  <a:pt x="228" y="5461"/>
                </a:lnTo>
                <a:lnTo>
                  <a:pt x="114" y="5461"/>
                </a:lnTo>
                <a:cubicBezTo>
                  <a:pt x="51" y="5461"/>
                  <a:pt x="0" y="5512"/>
                  <a:pt x="0" y="5575"/>
                </a:cubicBezTo>
                <a:cubicBezTo>
                  <a:pt x="0" y="5638"/>
                  <a:pt x="51" y="5689"/>
                  <a:pt x="114" y="5689"/>
                </a:cubicBezTo>
                <a:lnTo>
                  <a:pt x="228" y="5689"/>
                </a:lnTo>
                <a:lnTo>
                  <a:pt x="228" y="6030"/>
                </a:lnTo>
                <a:lnTo>
                  <a:pt x="114" y="6030"/>
                </a:lnTo>
                <a:cubicBezTo>
                  <a:pt x="51" y="6030"/>
                  <a:pt x="0" y="6081"/>
                  <a:pt x="0" y="6144"/>
                </a:cubicBezTo>
                <a:cubicBezTo>
                  <a:pt x="0" y="6207"/>
                  <a:pt x="51" y="6258"/>
                  <a:pt x="114" y="6258"/>
                </a:cubicBezTo>
                <a:lnTo>
                  <a:pt x="228" y="6258"/>
                </a:lnTo>
                <a:lnTo>
                  <a:pt x="228" y="6485"/>
                </a:lnTo>
                <a:cubicBezTo>
                  <a:pt x="228" y="6548"/>
                  <a:pt x="278" y="6599"/>
                  <a:pt x="341" y="6599"/>
                </a:cubicBezTo>
                <a:lnTo>
                  <a:pt x="683" y="6599"/>
                </a:lnTo>
                <a:lnTo>
                  <a:pt x="683" y="6713"/>
                </a:lnTo>
                <a:cubicBezTo>
                  <a:pt x="683" y="6776"/>
                  <a:pt x="734" y="6827"/>
                  <a:pt x="796" y="6827"/>
                </a:cubicBezTo>
                <a:cubicBezTo>
                  <a:pt x="859" y="6827"/>
                  <a:pt x="910" y="6776"/>
                  <a:pt x="910" y="6713"/>
                </a:cubicBezTo>
                <a:lnTo>
                  <a:pt x="910" y="6599"/>
                </a:lnTo>
                <a:lnTo>
                  <a:pt x="1252" y="6599"/>
                </a:lnTo>
                <a:lnTo>
                  <a:pt x="1252" y="6713"/>
                </a:lnTo>
                <a:cubicBezTo>
                  <a:pt x="1252" y="6776"/>
                  <a:pt x="1302" y="6827"/>
                  <a:pt x="1365" y="6827"/>
                </a:cubicBezTo>
                <a:cubicBezTo>
                  <a:pt x="1428" y="6827"/>
                  <a:pt x="1479" y="6776"/>
                  <a:pt x="1479" y="6713"/>
                </a:cubicBezTo>
                <a:lnTo>
                  <a:pt x="1479" y="6599"/>
                </a:lnTo>
                <a:lnTo>
                  <a:pt x="1820" y="6599"/>
                </a:lnTo>
                <a:lnTo>
                  <a:pt x="1820" y="6713"/>
                </a:lnTo>
                <a:cubicBezTo>
                  <a:pt x="1820" y="6776"/>
                  <a:pt x="1871" y="6827"/>
                  <a:pt x="1934" y="6827"/>
                </a:cubicBezTo>
                <a:cubicBezTo>
                  <a:pt x="1997" y="6827"/>
                  <a:pt x="2048" y="6776"/>
                  <a:pt x="2048" y="6713"/>
                </a:cubicBezTo>
                <a:lnTo>
                  <a:pt x="2048" y="6599"/>
                </a:lnTo>
                <a:lnTo>
                  <a:pt x="2389" y="6599"/>
                </a:lnTo>
                <a:lnTo>
                  <a:pt x="2389" y="6713"/>
                </a:lnTo>
                <a:cubicBezTo>
                  <a:pt x="2389" y="6776"/>
                  <a:pt x="2440" y="6827"/>
                  <a:pt x="2503" y="6827"/>
                </a:cubicBezTo>
                <a:cubicBezTo>
                  <a:pt x="2566" y="6827"/>
                  <a:pt x="2617" y="6776"/>
                  <a:pt x="2617" y="6713"/>
                </a:cubicBezTo>
                <a:lnTo>
                  <a:pt x="2617" y="6599"/>
                </a:lnTo>
                <a:lnTo>
                  <a:pt x="2958" y="6599"/>
                </a:lnTo>
                <a:lnTo>
                  <a:pt x="2958" y="6713"/>
                </a:lnTo>
                <a:cubicBezTo>
                  <a:pt x="2958" y="6776"/>
                  <a:pt x="3009" y="6827"/>
                  <a:pt x="3072" y="6827"/>
                </a:cubicBezTo>
                <a:cubicBezTo>
                  <a:pt x="3135" y="6827"/>
                  <a:pt x="3186" y="6776"/>
                  <a:pt x="3186" y="6713"/>
                </a:cubicBezTo>
                <a:lnTo>
                  <a:pt x="3186" y="6599"/>
                </a:lnTo>
                <a:lnTo>
                  <a:pt x="3527" y="6599"/>
                </a:lnTo>
                <a:lnTo>
                  <a:pt x="3527" y="6713"/>
                </a:lnTo>
                <a:cubicBezTo>
                  <a:pt x="3527" y="6776"/>
                  <a:pt x="3578" y="6827"/>
                  <a:pt x="3641" y="6827"/>
                </a:cubicBezTo>
                <a:cubicBezTo>
                  <a:pt x="3704" y="6827"/>
                  <a:pt x="3755" y="6776"/>
                  <a:pt x="3755" y="6713"/>
                </a:cubicBezTo>
                <a:lnTo>
                  <a:pt x="3755" y="6599"/>
                </a:lnTo>
                <a:lnTo>
                  <a:pt x="4096" y="6599"/>
                </a:lnTo>
                <a:lnTo>
                  <a:pt x="4096" y="6713"/>
                </a:lnTo>
                <a:cubicBezTo>
                  <a:pt x="4096" y="6776"/>
                  <a:pt x="4147" y="6827"/>
                  <a:pt x="4210" y="6827"/>
                </a:cubicBezTo>
                <a:cubicBezTo>
                  <a:pt x="4273" y="6827"/>
                  <a:pt x="4323" y="6776"/>
                  <a:pt x="4323" y="6713"/>
                </a:cubicBezTo>
                <a:lnTo>
                  <a:pt x="4323" y="6599"/>
                </a:lnTo>
                <a:lnTo>
                  <a:pt x="4665" y="6599"/>
                </a:lnTo>
                <a:lnTo>
                  <a:pt x="4665" y="6713"/>
                </a:lnTo>
                <a:cubicBezTo>
                  <a:pt x="4665" y="6776"/>
                  <a:pt x="4716" y="6827"/>
                  <a:pt x="4779" y="6827"/>
                </a:cubicBezTo>
                <a:cubicBezTo>
                  <a:pt x="4842" y="6827"/>
                  <a:pt x="4892" y="6776"/>
                  <a:pt x="4892" y="6713"/>
                </a:cubicBezTo>
                <a:lnTo>
                  <a:pt x="4892" y="6599"/>
                </a:lnTo>
                <a:lnTo>
                  <a:pt x="5234" y="6599"/>
                </a:lnTo>
                <a:lnTo>
                  <a:pt x="5234" y="6713"/>
                </a:lnTo>
                <a:cubicBezTo>
                  <a:pt x="5234" y="6776"/>
                  <a:pt x="5285" y="6827"/>
                  <a:pt x="5347" y="6827"/>
                </a:cubicBezTo>
                <a:cubicBezTo>
                  <a:pt x="5410" y="6827"/>
                  <a:pt x="5461" y="6776"/>
                  <a:pt x="5461" y="6713"/>
                </a:cubicBezTo>
                <a:lnTo>
                  <a:pt x="5461" y="6599"/>
                </a:lnTo>
                <a:lnTo>
                  <a:pt x="5803" y="6599"/>
                </a:lnTo>
                <a:lnTo>
                  <a:pt x="5803" y="6713"/>
                </a:lnTo>
                <a:cubicBezTo>
                  <a:pt x="5803" y="6776"/>
                  <a:pt x="5853" y="6827"/>
                  <a:pt x="5916" y="6827"/>
                </a:cubicBezTo>
                <a:cubicBezTo>
                  <a:pt x="5979" y="6827"/>
                  <a:pt x="6030" y="6776"/>
                  <a:pt x="6030" y="6713"/>
                </a:cubicBezTo>
                <a:lnTo>
                  <a:pt x="6030" y="6599"/>
                </a:lnTo>
                <a:lnTo>
                  <a:pt x="6371" y="6599"/>
                </a:lnTo>
                <a:lnTo>
                  <a:pt x="6371" y="6713"/>
                </a:lnTo>
                <a:cubicBezTo>
                  <a:pt x="6371" y="6776"/>
                  <a:pt x="6422" y="6827"/>
                  <a:pt x="6485" y="6827"/>
                </a:cubicBezTo>
                <a:cubicBezTo>
                  <a:pt x="6548" y="6827"/>
                  <a:pt x="6599" y="6776"/>
                  <a:pt x="6599" y="6713"/>
                </a:cubicBezTo>
                <a:lnTo>
                  <a:pt x="6599" y="6599"/>
                </a:lnTo>
                <a:lnTo>
                  <a:pt x="6713" y="6599"/>
                </a:lnTo>
                <a:cubicBezTo>
                  <a:pt x="6776" y="6599"/>
                  <a:pt x="6827" y="6548"/>
                  <a:pt x="6827" y="6485"/>
                </a:cubicBezTo>
                <a:cubicBezTo>
                  <a:pt x="6827" y="6422"/>
                  <a:pt x="6776" y="6372"/>
                  <a:pt x="6713" y="6372"/>
                </a:cubicBezTo>
                <a:lnTo>
                  <a:pt x="6599" y="6372"/>
                </a:lnTo>
                <a:lnTo>
                  <a:pt x="6599" y="6258"/>
                </a:lnTo>
                <a:cubicBezTo>
                  <a:pt x="6599" y="6195"/>
                  <a:pt x="6548" y="6144"/>
                  <a:pt x="6485" y="6144"/>
                </a:cubicBezTo>
                <a:cubicBezTo>
                  <a:pt x="6422" y="6144"/>
                  <a:pt x="6371" y="6195"/>
                  <a:pt x="6371" y="6258"/>
                </a:cubicBezTo>
                <a:lnTo>
                  <a:pt x="6371" y="6372"/>
                </a:lnTo>
                <a:lnTo>
                  <a:pt x="6030" y="6372"/>
                </a:lnTo>
                <a:lnTo>
                  <a:pt x="6030" y="6258"/>
                </a:lnTo>
                <a:cubicBezTo>
                  <a:pt x="6030" y="6195"/>
                  <a:pt x="5979" y="6144"/>
                  <a:pt x="5916" y="6144"/>
                </a:cubicBezTo>
                <a:cubicBezTo>
                  <a:pt x="5853" y="6144"/>
                  <a:pt x="5803" y="6195"/>
                  <a:pt x="5803" y="6258"/>
                </a:cubicBezTo>
                <a:lnTo>
                  <a:pt x="5803" y="6372"/>
                </a:lnTo>
                <a:lnTo>
                  <a:pt x="5461" y="6372"/>
                </a:lnTo>
                <a:lnTo>
                  <a:pt x="5461" y="6258"/>
                </a:lnTo>
                <a:cubicBezTo>
                  <a:pt x="5461" y="6195"/>
                  <a:pt x="5410" y="6144"/>
                  <a:pt x="5347" y="6144"/>
                </a:cubicBezTo>
                <a:cubicBezTo>
                  <a:pt x="5285" y="6144"/>
                  <a:pt x="5234" y="6195"/>
                  <a:pt x="5234" y="6258"/>
                </a:cubicBezTo>
                <a:lnTo>
                  <a:pt x="5234" y="6372"/>
                </a:lnTo>
                <a:lnTo>
                  <a:pt x="4892" y="6372"/>
                </a:lnTo>
                <a:lnTo>
                  <a:pt x="4892" y="6258"/>
                </a:lnTo>
                <a:cubicBezTo>
                  <a:pt x="4892" y="6195"/>
                  <a:pt x="4842" y="6144"/>
                  <a:pt x="4779" y="6144"/>
                </a:cubicBezTo>
                <a:cubicBezTo>
                  <a:pt x="4716" y="6144"/>
                  <a:pt x="4665" y="6195"/>
                  <a:pt x="4665" y="6258"/>
                </a:cubicBezTo>
                <a:lnTo>
                  <a:pt x="4665" y="6372"/>
                </a:lnTo>
                <a:lnTo>
                  <a:pt x="4323" y="6372"/>
                </a:lnTo>
                <a:lnTo>
                  <a:pt x="4323" y="6258"/>
                </a:lnTo>
                <a:cubicBezTo>
                  <a:pt x="4323" y="6195"/>
                  <a:pt x="4273" y="6144"/>
                  <a:pt x="4210" y="6144"/>
                </a:cubicBezTo>
                <a:cubicBezTo>
                  <a:pt x="4147" y="6144"/>
                  <a:pt x="4096" y="6195"/>
                  <a:pt x="4096" y="6258"/>
                </a:cubicBezTo>
                <a:lnTo>
                  <a:pt x="4096" y="6372"/>
                </a:lnTo>
                <a:lnTo>
                  <a:pt x="3755" y="6372"/>
                </a:lnTo>
                <a:lnTo>
                  <a:pt x="3755" y="6258"/>
                </a:lnTo>
                <a:cubicBezTo>
                  <a:pt x="3755" y="6195"/>
                  <a:pt x="3704" y="6144"/>
                  <a:pt x="3641" y="6144"/>
                </a:cubicBezTo>
                <a:cubicBezTo>
                  <a:pt x="3578" y="6144"/>
                  <a:pt x="3527" y="6195"/>
                  <a:pt x="3527" y="6258"/>
                </a:cubicBezTo>
                <a:lnTo>
                  <a:pt x="3527" y="6372"/>
                </a:lnTo>
                <a:lnTo>
                  <a:pt x="3186" y="6372"/>
                </a:lnTo>
                <a:lnTo>
                  <a:pt x="3186" y="6258"/>
                </a:lnTo>
                <a:cubicBezTo>
                  <a:pt x="3186" y="6195"/>
                  <a:pt x="3135" y="6144"/>
                  <a:pt x="3072" y="6144"/>
                </a:cubicBezTo>
                <a:cubicBezTo>
                  <a:pt x="3009" y="6144"/>
                  <a:pt x="2958" y="6195"/>
                  <a:pt x="2958" y="6258"/>
                </a:cubicBezTo>
                <a:lnTo>
                  <a:pt x="2958" y="6372"/>
                </a:lnTo>
                <a:lnTo>
                  <a:pt x="2617" y="6372"/>
                </a:lnTo>
                <a:lnTo>
                  <a:pt x="2617" y="6258"/>
                </a:lnTo>
                <a:cubicBezTo>
                  <a:pt x="2617" y="6195"/>
                  <a:pt x="2566" y="6144"/>
                  <a:pt x="2503" y="6144"/>
                </a:cubicBezTo>
                <a:cubicBezTo>
                  <a:pt x="2440" y="6144"/>
                  <a:pt x="2389" y="6195"/>
                  <a:pt x="2389" y="6258"/>
                </a:cubicBezTo>
                <a:lnTo>
                  <a:pt x="2389" y="6372"/>
                </a:lnTo>
                <a:lnTo>
                  <a:pt x="2048" y="6372"/>
                </a:lnTo>
                <a:lnTo>
                  <a:pt x="2048" y="6258"/>
                </a:lnTo>
                <a:cubicBezTo>
                  <a:pt x="2048" y="6195"/>
                  <a:pt x="1997" y="6144"/>
                  <a:pt x="1934" y="6144"/>
                </a:cubicBezTo>
                <a:cubicBezTo>
                  <a:pt x="1871" y="6144"/>
                  <a:pt x="1820" y="6195"/>
                  <a:pt x="1820" y="6258"/>
                </a:cubicBezTo>
                <a:lnTo>
                  <a:pt x="1820" y="6372"/>
                </a:lnTo>
                <a:lnTo>
                  <a:pt x="1479" y="6372"/>
                </a:lnTo>
                <a:lnTo>
                  <a:pt x="1479" y="6258"/>
                </a:lnTo>
                <a:cubicBezTo>
                  <a:pt x="1479" y="6195"/>
                  <a:pt x="1428" y="6144"/>
                  <a:pt x="1365" y="6144"/>
                </a:cubicBezTo>
                <a:cubicBezTo>
                  <a:pt x="1302" y="6144"/>
                  <a:pt x="1252" y="6195"/>
                  <a:pt x="1252" y="6258"/>
                </a:cubicBezTo>
                <a:lnTo>
                  <a:pt x="1252" y="6372"/>
                </a:lnTo>
                <a:lnTo>
                  <a:pt x="910" y="6372"/>
                </a:lnTo>
                <a:lnTo>
                  <a:pt x="910" y="6258"/>
                </a:lnTo>
                <a:cubicBezTo>
                  <a:pt x="910" y="6195"/>
                  <a:pt x="859" y="6144"/>
                  <a:pt x="796" y="6144"/>
                </a:cubicBezTo>
                <a:cubicBezTo>
                  <a:pt x="734" y="6144"/>
                  <a:pt x="683" y="6195"/>
                  <a:pt x="683" y="6258"/>
                </a:cubicBezTo>
                <a:lnTo>
                  <a:pt x="683" y="6372"/>
                </a:lnTo>
                <a:lnTo>
                  <a:pt x="455" y="6372"/>
                </a:lnTo>
                <a:lnTo>
                  <a:pt x="455" y="5234"/>
                </a:lnTo>
                <a:lnTo>
                  <a:pt x="1263" y="5234"/>
                </a:lnTo>
                <a:close/>
              </a:path>
            </a:pathLst>
          </a:custGeom>
          <a:solidFill>
            <a:srgbClr val="FFFFFF"/>
          </a:solidFill>
          <a:ln w="9525">
            <a:noFill/>
          </a:ln>
        </p:spPr>
        <p:txBody>
          <a:bodyPr/>
          <a:lstStyle/>
          <a:p>
            <a:endParaRPr lang="zh-CN" altLang="en-US"/>
          </a:p>
        </p:txBody>
      </p:sp>
      <p:sp>
        <p:nvSpPr>
          <p:cNvPr id="15" name="椭圆 14"/>
          <p:cNvSpPr/>
          <p:nvPr>
            <p:custDataLst>
              <p:tags r:id="rId9"/>
            </p:custDataLst>
          </p:nvPr>
        </p:nvSpPr>
        <p:spPr>
          <a:xfrm>
            <a:off x="6672263" y="1744663"/>
            <a:ext cx="504825" cy="504825"/>
          </a:xfrm>
          <a:prstGeom prst="ellipse">
            <a:avLst/>
          </a:prstGeom>
          <a:solidFill>
            <a:srgbClr val="1F74AD"/>
          </a:solidFill>
          <a:ln w="3810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auto">
              <a:lnSpc>
                <a:spcPct val="130000"/>
              </a:lnSpc>
            </a:pPr>
            <a:endParaRPr strike="noStrike" noProof="1">
              <a:latin typeface="微软雅黑" panose="020B0503020204020204" charset="-122"/>
              <a:ea typeface="微软雅黑" panose="020B0503020204020204" charset="-122"/>
            </a:endParaRPr>
          </a:p>
        </p:txBody>
      </p:sp>
      <p:sp>
        <p:nvSpPr>
          <p:cNvPr id="28681" name="任意多边形 15"/>
          <p:cNvSpPr/>
          <p:nvPr>
            <p:custDataLst>
              <p:tags r:id="rId10"/>
            </p:custDataLst>
          </p:nvPr>
        </p:nvSpPr>
        <p:spPr>
          <a:xfrm>
            <a:off x="6777038" y="1854200"/>
            <a:ext cx="295275" cy="284163"/>
          </a:xfrm>
          <a:custGeom>
            <a:avLst/>
            <a:gdLst/>
            <a:ahLst/>
            <a:cxnLst>
              <a:cxn ang="0">
                <a:pos x="148064" y="0"/>
              </a:cxn>
              <a:cxn ang="0">
                <a:pos x="0" y="285268"/>
              </a:cxn>
              <a:cxn ang="0">
                <a:pos x="296173" y="285268"/>
              </a:cxn>
              <a:cxn ang="0">
                <a:pos x="148064" y="0"/>
              </a:cxn>
              <a:cxn ang="0">
                <a:pos x="148064" y="46901"/>
              </a:cxn>
              <a:cxn ang="0">
                <a:pos x="194744" y="136795"/>
              </a:cxn>
              <a:cxn ang="0">
                <a:pos x="101428" y="136795"/>
              </a:cxn>
              <a:cxn ang="0">
                <a:pos x="148064" y="46901"/>
              </a:cxn>
              <a:cxn ang="0">
                <a:pos x="36528" y="261817"/>
              </a:cxn>
              <a:cxn ang="0">
                <a:pos x="83164" y="171971"/>
              </a:cxn>
              <a:cxn ang="0">
                <a:pos x="129844" y="261817"/>
              </a:cxn>
              <a:cxn ang="0">
                <a:pos x="36528" y="261817"/>
              </a:cxn>
              <a:cxn ang="0">
                <a:pos x="101428" y="160246"/>
              </a:cxn>
              <a:cxn ang="0">
                <a:pos x="194744" y="160246"/>
              </a:cxn>
              <a:cxn ang="0">
                <a:pos x="148064" y="250092"/>
              </a:cxn>
              <a:cxn ang="0">
                <a:pos x="101428" y="160246"/>
              </a:cxn>
              <a:cxn ang="0">
                <a:pos x="213008" y="171971"/>
              </a:cxn>
              <a:cxn ang="0">
                <a:pos x="259644" y="261817"/>
              </a:cxn>
              <a:cxn ang="0">
                <a:pos x="166328" y="261817"/>
              </a:cxn>
              <a:cxn ang="0">
                <a:pos x="213008" y="171971"/>
              </a:cxn>
            </a:cxnLst>
            <a:rect l="0" t="0" r="0" b="0"/>
            <a:pathLst>
              <a:path w="6827" h="5912">
                <a:moveTo>
                  <a:pt x="3413" y="0"/>
                </a:moveTo>
                <a:lnTo>
                  <a:pt x="0" y="5912"/>
                </a:lnTo>
                <a:lnTo>
                  <a:pt x="6827" y="5912"/>
                </a:lnTo>
                <a:lnTo>
                  <a:pt x="3413" y="0"/>
                </a:lnTo>
                <a:close/>
                <a:moveTo>
                  <a:pt x="3413" y="972"/>
                </a:moveTo>
                <a:lnTo>
                  <a:pt x="4489" y="2835"/>
                </a:lnTo>
                <a:lnTo>
                  <a:pt x="2338" y="2835"/>
                </a:lnTo>
                <a:lnTo>
                  <a:pt x="3413" y="972"/>
                </a:lnTo>
                <a:close/>
                <a:moveTo>
                  <a:pt x="842" y="5426"/>
                </a:moveTo>
                <a:lnTo>
                  <a:pt x="1917" y="3564"/>
                </a:lnTo>
                <a:lnTo>
                  <a:pt x="2993" y="5426"/>
                </a:lnTo>
                <a:lnTo>
                  <a:pt x="842" y="5426"/>
                </a:lnTo>
                <a:close/>
                <a:moveTo>
                  <a:pt x="2338" y="3321"/>
                </a:moveTo>
                <a:lnTo>
                  <a:pt x="4489" y="3321"/>
                </a:lnTo>
                <a:lnTo>
                  <a:pt x="3413" y="5183"/>
                </a:lnTo>
                <a:lnTo>
                  <a:pt x="2338" y="3321"/>
                </a:lnTo>
                <a:close/>
                <a:moveTo>
                  <a:pt x="4910" y="3564"/>
                </a:moveTo>
                <a:lnTo>
                  <a:pt x="5985" y="5426"/>
                </a:lnTo>
                <a:lnTo>
                  <a:pt x="3834" y="5426"/>
                </a:lnTo>
                <a:lnTo>
                  <a:pt x="4910" y="3564"/>
                </a:lnTo>
                <a:close/>
              </a:path>
            </a:pathLst>
          </a:custGeom>
          <a:solidFill>
            <a:srgbClr val="FFFFFF"/>
          </a:solidFill>
          <a:ln w="9525">
            <a:noFill/>
          </a:ln>
        </p:spPr>
        <p:txBody>
          <a:bodyPr/>
          <a:lstStyle/>
          <a:p>
            <a:endParaRPr lang="zh-CN" altLang="en-US"/>
          </a:p>
        </p:txBody>
      </p:sp>
      <p:sp>
        <p:nvSpPr>
          <p:cNvPr id="27" name="文本框 26"/>
          <p:cNvSpPr txBox="1"/>
          <p:nvPr>
            <p:custDataLst>
              <p:tags r:id="rId11"/>
            </p:custDataLst>
          </p:nvPr>
        </p:nvSpPr>
        <p:spPr>
          <a:xfrm>
            <a:off x="4525963" y="3289300"/>
            <a:ext cx="2651125" cy="498475"/>
          </a:xfrm>
          <a:prstGeom prst="rect">
            <a:avLst/>
          </a:prstGeom>
          <a:noFill/>
        </p:spPr>
        <p:txBody>
          <a:bodyPr wrap="square" lIns="90000" tIns="46800" rIns="90000" bIns="0" anchor="ctr" anchorCtr="0">
            <a:noAutofit/>
          </a:bodyPr>
          <a:lstStyle/>
          <a:p>
            <a:pPr algn="ctr" fontAlgn="auto">
              <a:lnSpc>
                <a:spcPct val="130000"/>
              </a:lnSpc>
            </a:pPr>
            <a:r>
              <a:rPr lang="zh-CN" altLang="en-US" sz="4000" b="1" spc="300" noProof="1">
                <a:solidFill>
                  <a:sysClr val="window" lastClr="FFFFFF"/>
                </a:solidFill>
                <a:latin typeface="微软雅黑" panose="020B0503020204020204" charset="-122"/>
                <a:ea typeface="微软雅黑" panose="020B0503020204020204" charset="-122"/>
                <a:cs typeface="+mn-ea"/>
              </a:rPr>
              <a:t>目  录</a:t>
            </a:r>
          </a:p>
        </p:txBody>
      </p:sp>
      <p:sp>
        <p:nvSpPr>
          <p:cNvPr id="34" name="文本框 33"/>
          <p:cNvSpPr txBox="1"/>
          <p:nvPr>
            <p:custDataLst>
              <p:tags r:id="rId12"/>
            </p:custDataLst>
          </p:nvPr>
        </p:nvSpPr>
        <p:spPr>
          <a:xfrm>
            <a:off x="7991475" y="1843088"/>
            <a:ext cx="3444875" cy="404813"/>
          </a:xfrm>
          <a:prstGeom prst="rect">
            <a:avLst/>
          </a:prstGeom>
          <a:noFill/>
          <a:ln>
            <a:noFill/>
          </a:ln>
        </p:spPr>
        <p:txBody>
          <a:bodyPr wrap="square" lIns="90000" tIns="46800" rIns="90000" bIns="0" anchor="b" anchorCtr="0">
            <a:noAutofit/>
          </a:bodyPr>
          <a:lstStyle/>
          <a:p>
            <a:pPr defTabSz="913765" fontAlgn="auto">
              <a:lnSpc>
                <a:spcPct val="120000"/>
              </a:lnSpc>
              <a:defRPr/>
            </a:pPr>
            <a:r>
              <a:rPr lang="zh-CN" altLang="en-US" sz="2100" b="1" spc="300" noProof="1">
                <a:solidFill>
                  <a:schemeClr val="accent6">
                    <a:lumMod val="60000"/>
                    <a:lumOff val="40000"/>
                  </a:schemeClr>
                </a:solidFill>
                <a:latin typeface="微软雅黑" panose="020B0503020204020204" charset="-122"/>
                <a:ea typeface="微软雅黑" panose="020B0503020204020204" charset="-122"/>
                <a:cs typeface="+mn-cs"/>
              </a:rPr>
              <a:t>会员现状及机会点挖掘</a:t>
            </a:r>
            <a:endParaRPr lang="zh-CN" altLang="en-US" sz="2100" b="1" spc="300" noProof="1">
              <a:solidFill>
                <a:schemeClr val="accent6">
                  <a:lumMod val="60000"/>
                  <a:lumOff val="40000"/>
                </a:schemeClr>
              </a:solidFill>
              <a:latin typeface="微软雅黑" panose="020B0503020204020204" charset="-122"/>
              <a:ea typeface="微软雅黑" panose="020B0503020204020204" charset="-122"/>
            </a:endParaRPr>
          </a:p>
        </p:txBody>
      </p:sp>
      <p:sp>
        <p:nvSpPr>
          <p:cNvPr id="36" name="文本框 35"/>
          <p:cNvSpPr txBox="1"/>
          <p:nvPr>
            <p:custDataLst>
              <p:tags r:id="rId13"/>
            </p:custDataLst>
          </p:nvPr>
        </p:nvSpPr>
        <p:spPr>
          <a:xfrm>
            <a:off x="8378825" y="3398838"/>
            <a:ext cx="2668588" cy="404813"/>
          </a:xfrm>
          <a:prstGeom prst="rect">
            <a:avLst/>
          </a:prstGeom>
          <a:noFill/>
          <a:ln>
            <a:solidFill>
              <a:schemeClr val="bg1"/>
            </a:solidFill>
          </a:ln>
        </p:spPr>
        <p:txBody>
          <a:bodyPr wrap="square" lIns="90000" tIns="46800" rIns="90000" bIns="0" anchor="b" anchorCtr="0">
            <a:noAutofit/>
          </a:bodyPr>
          <a:lstStyle/>
          <a:p>
            <a:pPr defTabSz="913765" fontAlgn="auto">
              <a:lnSpc>
                <a:spcPct val="120000"/>
              </a:lnSpc>
              <a:defRPr/>
            </a:pPr>
            <a:r>
              <a:rPr lang="zh-CN" altLang="en-US" sz="2000" b="1" spc="300" noProof="1">
                <a:solidFill>
                  <a:schemeClr val="accent6">
                    <a:lumMod val="60000"/>
                    <a:lumOff val="40000"/>
                  </a:schemeClr>
                </a:solidFill>
                <a:latin typeface="微软雅黑" panose="020B0503020204020204" charset="-122"/>
                <a:ea typeface="微软雅黑" panose="020B0503020204020204" charset="-122"/>
                <a:cs typeface="+mn-cs"/>
              </a:rPr>
              <a:t>会员经营</a:t>
            </a:r>
            <a:endParaRPr lang="zh-CN" altLang="en-US" sz="2000" b="1" spc="300" noProof="1">
              <a:solidFill>
                <a:schemeClr val="accent6">
                  <a:lumMod val="60000"/>
                  <a:lumOff val="40000"/>
                </a:schemeClr>
              </a:solidFill>
              <a:latin typeface="微软雅黑" panose="020B0503020204020204" charset="-122"/>
              <a:ea typeface="微软雅黑" panose="020B0503020204020204" charset="-122"/>
            </a:endParaRPr>
          </a:p>
        </p:txBody>
      </p:sp>
      <p:sp>
        <p:nvSpPr>
          <p:cNvPr id="38" name="文本框 37"/>
          <p:cNvSpPr txBox="1"/>
          <p:nvPr>
            <p:custDataLst>
              <p:tags r:id="rId14"/>
            </p:custDataLst>
          </p:nvPr>
        </p:nvSpPr>
        <p:spPr>
          <a:xfrm>
            <a:off x="8121650" y="5213350"/>
            <a:ext cx="2668588" cy="404813"/>
          </a:xfrm>
          <a:prstGeom prst="rect">
            <a:avLst/>
          </a:prstGeom>
          <a:noFill/>
        </p:spPr>
        <p:txBody>
          <a:bodyPr wrap="square" lIns="90000" tIns="46800" rIns="90000" bIns="0" anchor="b" anchorCtr="0">
            <a:noAutofit/>
          </a:bodyPr>
          <a:lstStyle/>
          <a:p>
            <a:pPr defTabSz="913765" fontAlgn="auto">
              <a:lnSpc>
                <a:spcPct val="120000"/>
              </a:lnSpc>
              <a:defRPr/>
            </a:pPr>
            <a:r>
              <a:rPr lang="zh-CN" altLang="en-US" sz="2000" b="1" spc="300" noProof="1">
                <a:solidFill>
                  <a:schemeClr val="accent6">
                    <a:lumMod val="60000"/>
                    <a:lumOff val="40000"/>
                  </a:schemeClr>
                </a:solidFill>
                <a:latin typeface="微软雅黑" panose="020B0503020204020204" charset="-122"/>
                <a:ea typeface="微软雅黑" panose="020B0503020204020204" charset="-122"/>
                <a:cs typeface="+mn-cs"/>
              </a:rPr>
              <a:t>慢病项目及策略</a:t>
            </a:r>
            <a:endParaRPr lang="zh-CN" altLang="en-US" sz="2000" b="1" spc="300" noProof="1">
              <a:solidFill>
                <a:schemeClr val="accent6">
                  <a:lumMod val="60000"/>
                  <a:lumOff val="40000"/>
                </a:schemeClr>
              </a:solidFill>
              <a:latin typeface="微软雅黑" panose="020B0503020204020204" charset="-122"/>
              <a:ea typeface="微软雅黑" panose="020B0503020204020204" charset="-122"/>
            </a:endParaRPr>
          </a:p>
        </p:txBody>
      </p:sp>
      <p:sp>
        <p:nvSpPr>
          <p:cNvPr id="2" name="任意多边形 1"/>
          <p:cNvSpPr/>
          <p:nvPr>
            <p:custDataLst>
              <p:tags r:id="rId15"/>
            </p:custDataLst>
          </p:nvPr>
        </p:nvSpPr>
        <p:spPr bwMode="auto">
          <a:xfrm>
            <a:off x="6777038" y="5230813"/>
            <a:ext cx="296863" cy="284163"/>
          </a:xfrm>
          <a:custGeom>
            <a:avLst/>
            <a:gdLst>
              <a:gd name="connsiteX0" fmla="*/ 297615 w 597921"/>
              <a:gd name="connsiteY0" fmla="*/ 96957 h 598324"/>
              <a:gd name="connsiteX1" fmla="*/ 323434 w 597921"/>
              <a:gd name="connsiteY1" fmla="*/ 122740 h 598324"/>
              <a:gd name="connsiteX2" fmla="*/ 323434 w 597921"/>
              <a:gd name="connsiteY2" fmla="*/ 289852 h 598324"/>
              <a:gd name="connsiteX3" fmla="*/ 462572 w 597921"/>
              <a:gd name="connsiteY3" fmla="*/ 289852 h 598324"/>
              <a:gd name="connsiteX4" fmla="*/ 487913 w 597921"/>
              <a:gd name="connsiteY4" fmla="*/ 315157 h 598324"/>
              <a:gd name="connsiteX5" fmla="*/ 462572 w 597921"/>
              <a:gd name="connsiteY5" fmla="*/ 340463 h 598324"/>
              <a:gd name="connsiteX6" fmla="*/ 297615 w 597921"/>
              <a:gd name="connsiteY6" fmla="*/ 340463 h 598324"/>
              <a:gd name="connsiteX7" fmla="*/ 272274 w 597921"/>
              <a:gd name="connsiteY7" fmla="*/ 315157 h 598324"/>
              <a:gd name="connsiteX8" fmla="*/ 272274 w 597921"/>
              <a:gd name="connsiteY8" fmla="*/ 122740 h 598324"/>
              <a:gd name="connsiteX9" fmla="*/ 297615 w 597921"/>
              <a:gd name="connsiteY9" fmla="*/ 96957 h 598324"/>
              <a:gd name="connsiteX10" fmla="*/ 298127 w 597921"/>
              <a:gd name="connsiteY10" fmla="*/ 0 h 598324"/>
              <a:gd name="connsiteX11" fmla="*/ 597921 w 597921"/>
              <a:gd name="connsiteY11" fmla="*/ 299401 h 598324"/>
              <a:gd name="connsiteX12" fmla="*/ 298127 w 597921"/>
              <a:gd name="connsiteY12" fmla="*/ 598324 h 598324"/>
              <a:gd name="connsiteX13" fmla="*/ 35150 w 597921"/>
              <a:gd name="connsiteY13" fmla="*/ 442177 h 598324"/>
              <a:gd name="connsiteX14" fmla="*/ 34194 w 597921"/>
              <a:gd name="connsiteY14" fmla="*/ 432149 h 598324"/>
              <a:gd name="connsiteX15" fmla="*/ 40410 w 597921"/>
              <a:gd name="connsiteY15" fmla="*/ 424509 h 598324"/>
              <a:gd name="connsiteX16" fmla="*/ 74836 w 597921"/>
              <a:gd name="connsiteY16" fmla="*/ 407796 h 598324"/>
              <a:gd name="connsiteX17" fmla="*/ 91571 w 597921"/>
              <a:gd name="connsiteY17" fmla="*/ 413049 h 598324"/>
              <a:gd name="connsiteX18" fmla="*/ 298127 w 597921"/>
              <a:gd name="connsiteY18" fmla="*/ 534815 h 598324"/>
              <a:gd name="connsiteX19" fmla="*/ 534328 w 597921"/>
              <a:gd name="connsiteY19" fmla="*/ 299401 h 598324"/>
              <a:gd name="connsiteX20" fmla="*/ 298127 w 597921"/>
              <a:gd name="connsiteY20" fmla="*/ 63509 h 598324"/>
              <a:gd name="connsiteX21" fmla="*/ 145123 w 597921"/>
              <a:gd name="connsiteY21" fmla="*/ 120333 h 598324"/>
              <a:gd name="connsiteX22" fmla="*/ 200587 w 597921"/>
              <a:gd name="connsiteY22" fmla="*/ 142299 h 598324"/>
              <a:gd name="connsiteX23" fmla="*/ 208237 w 597921"/>
              <a:gd name="connsiteY23" fmla="*/ 152327 h 598324"/>
              <a:gd name="connsiteX24" fmla="*/ 203456 w 597921"/>
              <a:gd name="connsiteY24" fmla="*/ 164265 h 598324"/>
              <a:gd name="connsiteX25" fmla="*/ 48060 w 597921"/>
              <a:gd name="connsiteY25" fmla="*/ 285553 h 598324"/>
              <a:gd name="connsiteX26" fmla="*/ 35150 w 597921"/>
              <a:gd name="connsiteY26" fmla="*/ 287463 h 598324"/>
              <a:gd name="connsiteX27" fmla="*/ 27500 w 597921"/>
              <a:gd name="connsiteY27" fmla="*/ 277435 h 598324"/>
              <a:gd name="connsiteX28" fmla="*/ 246 w 597921"/>
              <a:gd name="connsiteY28" fmla="*/ 82132 h 598324"/>
              <a:gd name="connsiteX29" fmla="*/ 4550 w 597921"/>
              <a:gd name="connsiteY29" fmla="*/ 70194 h 598324"/>
              <a:gd name="connsiteX30" fmla="*/ 17459 w 597921"/>
              <a:gd name="connsiteY30" fmla="*/ 68762 h 598324"/>
              <a:gd name="connsiteX31" fmla="*/ 80574 w 597921"/>
              <a:gd name="connsiteY31" fmla="*/ 94070 h 598324"/>
              <a:gd name="connsiteX32" fmla="*/ 298127 w 597921"/>
              <a:gd name="connsiteY32" fmla="*/ 0 h 59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97921" h="598324">
                <a:moveTo>
                  <a:pt x="297615" y="96957"/>
                </a:moveTo>
                <a:cubicBezTo>
                  <a:pt x="311959" y="96957"/>
                  <a:pt x="323434" y="108416"/>
                  <a:pt x="323434" y="122740"/>
                </a:cubicBezTo>
                <a:lnTo>
                  <a:pt x="323434" y="289852"/>
                </a:lnTo>
                <a:lnTo>
                  <a:pt x="462572" y="289852"/>
                </a:lnTo>
                <a:cubicBezTo>
                  <a:pt x="476438" y="289852"/>
                  <a:pt x="487913" y="301311"/>
                  <a:pt x="487913" y="315157"/>
                </a:cubicBezTo>
                <a:cubicBezTo>
                  <a:pt x="487913" y="329004"/>
                  <a:pt x="476438" y="340463"/>
                  <a:pt x="462572" y="340463"/>
                </a:cubicBezTo>
                <a:lnTo>
                  <a:pt x="297615" y="340463"/>
                </a:lnTo>
                <a:cubicBezTo>
                  <a:pt x="283749" y="340463"/>
                  <a:pt x="272274" y="329004"/>
                  <a:pt x="272274" y="315157"/>
                </a:cubicBezTo>
                <a:lnTo>
                  <a:pt x="272274" y="122740"/>
                </a:lnTo>
                <a:cubicBezTo>
                  <a:pt x="272274" y="108416"/>
                  <a:pt x="283749" y="96957"/>
                  <a:pt x="297615" y="96957"/>
                </a:cubicBezTo>
                <a:close/>
                <a:moveTo>
                  <a:pt x="298127" y="0"/>
                </a:moveTo>
                <a:cubicBezTo>
                  <a:pt x="463564" y="0"/>
                  <a:pt x="597921" y="134181"/>
                  <a:pt x="597921" y="299401"/>
                </a:cubicBezTo>
                <a:cubicBezTo>
                  <a:pt x="597921" y="464143"/>
                  <a:pt x="463564" y="598324"/>
                  <a:pt x="298127" y="598324"/>
                </a:cubicBezTo>
                <a:cubicBezTo>
                  <a:pt x="188155" y="598324"/>
                  <a:pt x="87268" y="538635"/>
                  <a:pt x="35150" y="442177"/>
                </a:cubicBezTo>
                <a:cubicBezTo>
                  <a:pt x="33238" y="438835"/>
                  <a:pt x="32760" y="435492"/>
                  <a:pt x="34194" y="432149"/>
                </a:cubicBezTo>
                <a:cubicBezTo>
                  <a:pt x="35150" y="428807"/>
                  <a:pt x="37541" y="425942"/>
                  <a:pt x="40410" y="424509"/>
                </a:cubicBezTo>
                <a:lnTo>
                  <a:pt x="74836" y="407796"/>
                </a:lnTo>
                <a:cubicBezTo>
                  <a:pt x="81052" y="404931"/>
                  <a:pt x="88702" y="407319"/>
                  <a:pt x="91571" y="413049"/>
                </a:cubicBezTo>
                <a:cubicBezTo>
                  <a:pt x="133169" y="488018"/>
                  <a:pt x="212540" y="534815"/>
                  <a:pt x="298127" y="534815"/>
                </a:cubicBezTo>
                <a:cubicBezTo>
                  <a:pt x="428181" y="534815"/>
                  <a:pt x="534328" y="429284"/>
                  <a:pt x="534328" y="299401"/>
                </a:cubicBezTo>
                <a:cubicBezTo>
                  <a:pt x="534328" y="169517"/>
                  <a:pt x="428181" y="63509"/>
                  <a:pt x="298127" y="63509"/>
                </a:cubicBezTo>
                <a:cubicBezTo>
                  <a:pt x="242185" y="63509"/>
                  <a:pt x="187677" y="83565"/>
                  <a:pt x="145123" y="120333"/>
                </a:cubicBezTo>
                <a:lnTo>
                  <a:pt x="200587" y="142299"/>
                </a:lnTo>
                <a:cubicBezTo>
                  <a:pt x="204890" y="144209"/>
                  <a:pt x="207759" y="148029"/>
                  <a:pt x="208237" y="152327"/>
                </a:cubicBezTo>
                <a:cubicBezTo>
                  <a:pt x="208715" y="157102"/>
                  <a:pt x="207281" y="161399"/>
                  <a:pt x="203456" y="164265"/>
                </a:cubicBezTo>
                <a:lnTo>
                  <a:pt x="48060" y="285553"/>
                </a:lnTo>
                <a:cubicBezTo>
                  <a:pt x="44235" y="288418"/>
                  <a:pt x="39454" y="289373"/>
                  <a:pt x="35150" y="287463"/>
                </a:cubicBezTo>
                <a:cubicBezTo>
                  <a:pt x="31325" y="285553"/>
                  <a:pt x="27978" y="281733"/>
                  <a:pt x="27500" y="277435"/>
                </a:cubicBezTo>
                <a:lnTo>
                  <a:pt x="246" y="82132"/>
                </a:lnTo>
                <a:cubicBezTo>
                  <a:pt x="-710" y="77835"/>
                  <a:pt x="1203" y="73060"/>
                  <a:pt x="4550" y="70194"/>
                </a:cubicBezTo>
                <a:cubicBezTo>
                  <a:pt x="8375" y="67807"/>
                  <a:pt x="13156" y="66852"/>
                  <a:pt x="17459" y="68762"/>
                </a:cubicBezTo>
                <a:lnTo>
                  <a:pt x="80574" y="94070"/>
                </a:lnTo>
                <a:cubicBezTo>
                  <a:pt x="137472" y="33426"/>
                  <a:pt x="214931" y="0"/>
                  <a:pt x="298127" y="0"/>
                </a:cubicBezTo>
                <a:close/>
              </a:path>
            </a:pathLst>
          </a:custGeom>
          <a:solidFill>
            <a:schemeClr val="accent6">
              <a:lumMod val="60000"/>
              <a:lumOff val="40000"/>
            </a:schemeClr>
          </a:solidFill>
          <a:ln>
            <a:noFill/>
          </a:ln>
        </p:spPr>
        <p:txBody>
          <a:bodyPr anchor="ctr"/>
          <a:lstStyle/>
          <a:p>
            <a:pPr algn="ctr" fontAlgn="auto">
              <a:lnSpc>
                <a:spcPct val="130000"/>
              </a:lnSpc>
            </a:pPr>
            <a:endParaRPr strike="noStrike" noProof="1">
              <a:latin typeface="微软雅黑" panose="020B0503020204020204" charset="-122"/>
              <a:ea typeface="微软雅黑" panose="020B0503020204020204" charset="-122"/>
            </a:endParaRPr>
          </a:p>
        </p:txBody>
      </p:sp>
      <p:sp>
        <p:nvSpPr>
          <p:cNvPr id="5" name="任意多边形 4"/>
          <p:cNvSpPr/>
          <p:nvPr>
            <p:custDataLst>
              <p:tags r:id="rId16"/>
            </p:custDataLst>
          </p:nvPr>
        </p:nvSpPr>
        <p:spPr bwMode="auto">
          <a:xfrm>
            <a:off x="7721600" y="3517900"/>
            <a:ext cx="295275" cy="285750"/>
          </a:xfrm>
          <a:custGeom>
            <a:avLst/>
            <a:gdLst>
              <a:gd name="T0" fmla="*/ 4096 w 6827"/>
              <a:gd name="T1" fmla="*/ 4551 h 6827"/>
              <a:gd name="T2" fmla="*/ 6258 w 6827"/>
              <a:gd name="T3" fmla="*/ 4096 h 6827"/>
              <a:gd name="T4" fmla="*/ 2348 w 6827"/>
              <a:gd name="T5" fmla="*/ 4911 h 6827"/>
              <a:gd name="T6" fmla="*/ 569 w 6827"/>
              <a:gd name="T7" fmla="*/ 4551 h 6827"/>
              <a:gd name="T8" fmla="*/ 569 w 6827"/>
              <a:gd name="T9" fmla="*/ 3982 h 6827"/>
              <a:gd name="T10" fmla="*/ 1707 w 6827"/>
              <a:gd name="T11" fmla="*/ 2503 h 6827"/>
              <a:gd name="T12" fmla="*/ 3868 w 6827"/>
              <a:gd name="T13" fmla="*/ 2731 h 6827"/>
              <a:gd name="T14" fmla="*/ 5827 w 6827"/>
              <a:gd name="T15" fmla="*/ 2004 h 6827"/>
              <a:gd name="T16" fmla="*/ 6258 w 6827"/>
              <a:gd name="T17" fmla="*/ 1820 h 6827"/>
              <a:gd name="T18" fmla="*/ 4779 w 6827"/>
              <a:gd name="T19" fmla="*/ 0 h 6827"/>
              <a:gd name="T20" fmla="*/ 2854 w 6827"/>
              <a:gd name="T21" fmla="*/ 2381 h 6827"/>
              <a:gd name="T22" fmla="*/ 1239 w 6827"/>
              <a:gd name="T23" fmla="*/ 2257 h 6827"/>
              <a:gd name="T24" fmla="*/ 569 w 6827"/>
              <a:gd name="T25" fmla="*/ 2844 h 6827"/>
              <a:gd name="T26" fmla="*/ 569 w 6827"/>
              <a:gd name="T27" fmla="*/ 2276 h 6827"/>
              <a:gd name="T28" fmla="*/ 569 w 6827"/>
              <a:gd name="T29" fmla="*/ 1707 h 6827"/>
              <a:gd name="T30" fmla="*/ 569 w 6827"/>
              <a:gd name="T31" fmla="*/ 1138 h 6827"/>
              <a:gd name="T32" fmla="*/ 569 w 6827"/>
              <a:gd name="T33" fmla="*/ 569 h 6827"/>
              <a:gd name="T34" fmla="*/ 341 w 6827"/>
              <a:gd name="T35" fmla="*/ 0 h 6827"/>
              <a:gd name="T36" fmla="*/ 114 w 6827"/>
              <a:gd name="T37" fmla="*/ 569 h 6827"/>
              <a:gd name="T38" fmla="*/ 114 w 6827"/>
              <a:gd name="T39" fmla="*/ 1138 h 6827"/>
              <a:gd name="T40" fmla="*/ 114 w 6827"/>
              <a:gd name="T41" fmla="*/ 1707 h 6827"/>
              <a:gd name="T42" fmla="*/ 114 w 6827"/>
              <a:gd name="T43" fmla="*/ 2276 h 6827"/>
              <a:gd name="T44" fmla="*/ 114 w 6827"/>
              <a:gd name="T45" fmla="*/ 2844 h 6827"/>
              <a:gd name="T46" fmla="*/ 114 w 6827"/>
              <a:gd name="T47" fmla="*/ 3413 h 6827"/>
              <a:gd name="T48" fmla="*/ 114 w 6827"/>
              <a:gd name="T49" fmla="*/ 3982 h 6827"/>
              <a:gd name="T50" fmla="*/ 114 w 6827"/>
              <a:gd name="T51" fmla="*/ 4551 h 6827"/>
              <a:gd name="T52" fmla="*/ 114 w 6827"/>
              <a:gd name="T53" fmla="*/ 5120 h 6827"/>
              <a:gd name="T54" fmla="*/ 114 w 6827"/>
              <a:gd name="T55" fmla="*/ 5689 h 6827"/>
              <a:gd name="T56" fmla="*/ 114 w 6827"/>
              <a:gd name="T57" fmla="*/ 6258 h 6827"/>
              <a:gd name="T58" fmla="*/ 683 w 6827"/>
              <a:gd name="T59" fmla="*/ 6713 h 6827"/>
              <a:gd name="T60" fmla="*/ 1252 w 6827"/>
              <a:gd name="T61" fmla="*/ 6713 h 6827"/>
              <a:gd name="T62" fmla="*/ 1820 w 6827"/>
              <a:gd name="T63" fmla="*/ 6713 h 6827"/>
              <a:gd name="T64" fmla="*/ 2389 w 6827"/>
              <a:gd name="T65" fmla="*/ 6713 h 6827"/>
              <a:gd name="T66" fmla="*/ 2958 w 6827"/>
              <a:gd name="T67" fmla="*/ 6713 h 6827"/>
              <a:gd name="T68" fmla="*/ 3527 w 6827"/>
              <a:gd name="T69" fmla="*/ 6713 h 6827"/>
              <a:gd name="T70" fmla="*/ 4096 w 6827"/>
              <a:gd name="T71" fmla="*/ 6713 h 6827"/>
              <a:gd name="T72" fmla="*/ 4665 w 6827"/>
              <a:gd name="T73" fmla="*/ 6713 h 6827"/>
              <a:gd name="T74" fmla="*/ 5234 w 6827"/>
              <a:gd name="T75" fmla="*/ 6713 h 6827"/>
              <a:gd name="T76" fmla="*/ 5803 w 6827"/>
              <a:gd name="T77" fmla="*/ 6713 h 6827"/>
              <a:gd name="T78" fmla="*/ 6371 w 6827"/>
              <a:gd name="T79" fmla="*/ 6713 h 6827"/>
              <a:gd name="T80" fmla="*/ 6827 w 6827"/>
              <a:gd name="T81" fmla="*/ 6485 h 6827"/>
              <a:gd name="T82" fmla="*/ 6371 w 6827"/>
              <a:gd name="T83" fmla="*/ 6258 h 6827"/>
              <a:gd name="T84" fmla="*/ 5803 w 6827"/>
              <a:gd name="T85" fmla="*/ 6258 h 6827"/>
              <a:gd name="T86" fmla="*/ 5234 w 6827"/>
              <a:gd name="T87" fmla="*/ 6258 h 6827"/>
              <a:gd name="T88" fmla="*/ 4665 w 6827"/>
              <a:gd name="T89" fmla="*/ 6258 h 6827"/>
              <a:gd name="T90" fmla="*/ 4096 w 6827"/>
              <a:gd name="T91" fmla="*/ 6258 h 6827"/>
              <a:gd name="T92" fmla="*/ 3527 w 6827"/>
              <a:gd name="T93" fmla="*/ 6258 h 6827"/>
              <a:gd name="T94" fmla="*/ 2958 w 6827"/>
              <a:gd name="T95" fmla="*/ 6258 h 6827"/>
              <a:gd name="T96" fmla="*/ 2389 w 6827"/>
              <a:gd name="T97" fmla="*/ 6258 h 6827"/>
              <a:gd name="T98" fmla="*/ 1820 w 6827"/>
              <a:gd name="T99" fmla="*/ 6258 h 6827"/>
              <a:gd name="T100" fmla="*/ 1252 w 6827"/>
              <a:gd name="T101" fmla="*/ 6258 h 6827"/>
              <a:gd name="T102" fmla="*/ 683 w 6827"/>
              <a:gd name="T103" fmla="*/ 625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27" h="6827">
                <a:moveTo>
                  <a:pt x="1263" y="5234"/>
                </a:moveTo>
                <a:cubicBezTo>
                  <a:pt x="1316" y="5493"/>
                  <a:pt x="1546" y="5689"/>
                  <a:pt x="1820" y="5689"/>
                </a:cubicBezTo>
                <a:cubicBezTo>
                  <a:pt x="2114" y="5689"/>
                  <a:pt x="2354" y="5464"/>
                  <a:pt x="2383" y="5178"/>
                </a:cubicBezTo>
                <a:lnTo>
                  <a:pt x="3568" y="4191"/>
                </a:lnTo>
                <a:cubicBezTo>
                  <a:pt x="3652" y="4401"/>
                  <a:pt x="3856" y="4551"/>
                  <a:pt x="4096" y="4551"/>
                </a:cubicBezTo>
                <a:cubicBezTo>
                  <a:pt x="4348" y="4551"/>
                  <a:pt x="4560" y="4385"/>
                  <a:pt x="4635" y="4157"/>
                </a:cubicBezTo>
                <a:lnTo>
                  <a:pt x="5696" y="4736"/>
                </a:lnTo>
                <a:cubicBezTo>
                  <a:pt x="5732" y="5016"/>
                  <a:pt x="5969" y="5234"/>
                  <a:pt x="6258" y="5234"/>
                </a:cubicBezTo>
                <a:cubicBezTo>
                  <a:pt x="6571" y="5234"/>
                  <a:pt x="6827" y="4979"/>
                  <a:pt x="6827" y="4665"/>
                </a:cubicBezTo>
                <a:cubicBezTo>
                  <a:pt x="6827" y="4351"/>
                  <a:pt x="6571" y="4096"/>
                  <a:pt x="6258" y="4096"/>
                </a:cubicBezTo>
                <a:cubicBezTo>
                  <a:pt x="6006" y="4096"/>
                  <a:pt x="5794" y="4262"/>
                  <a:pt x="5719" y="4490"/>
                </a:cubicBezTo>
                <a:lnTo>
                  <a:pt x="4658" y="3911"/>
                </a:lnTo>
                <a:cubicBezTo>
                  <a:pt x="4622" y="3631"/>
                  <a:pt x="4385" y="3413"/>
                  <a:pt x="4096" y="3413"/>
                </a:cubicBezTo>
                <a:cubicBezTo>
                  <a:pt x="3802" y="3413"/>
                  <a:pt x="3563" y="3638"/>
                  <a:pt x="3533" y="3924"/>
                </a:cubicBezTo>
                <a:lnTo>
                  <a:pt x="2348" y="4911"/>
                </a:lnTo>
                <a:cubicBezTo>
                  <a:pt x="2265" y="4701"/>
                  <a:pt x="2060" y="4551"/>
                  <a:pt x="1820" y="4551"/>
                </a:cubicBezTo>
                <a:cubicBezTo>
                  <a:pt x="1546" y="4551"/>
                  <a:pt x="1316" y="4747"/>
                  <a:pt x="1263" y="5006"/>
                </a:cubicBezTo>
                <a:lnTo>
                  <a:pt x="455" y="5006"/>
                </a:lnTo>
                <a:lnTo>
                  <a:pt x="455" y="4551"/>
                </a:lnTo>
                <a:lnTo>
                  <a:pt x="569" y="4551"/>
                </a:lnTo>
                <a:cubicBezTo>
                  <a:pt x="632" y="4551"/>
                  <a:pt x="683" y="4500"/>
                  <a:pt x="683" y="4437"/>
                </a:cubicBezTo>
                <a:cubicBezTo>
                  <a:pt x="683" y="4374"/>
                  <a:pt x="632" y="4324"/>
                  <a:pt x="569" y="4324"/>
                </a:cubicBezTo>
                <a:lnTo>
                  <a:pt x="455" y="4324"/>
                </a:lnTo>
                <a:lnTo>
                  <a:pt x="455" y="3982"/>
                </a:lnTo>
                <a:lnTo>
                  <a:pt x="569" y="3982"/>
                </a:lnTo>
                <a:cubicBezTo>
                  <a:pt x="632" y="3982"/>
                  <a:pt x="683" y="3931"/>
                  <a:pt x="683" y="3868"/>
                </a:cubicBezTo>
                <a:cubicBezTo>
                  <a:pt x="683" y="3806"/>
                  <a:pt x="632" y="3755"/>
                  <a:pt x="569" y="3755"/>
                </a:cubicBezTo>
                <a:lnTo>
                  <a:pt x="480" y="3755"/>
                </a:lnTo>
                <a:lnTo>
                  <a:pt x="1407" y="2416"/>
                </a:lnTo>
                <a:cubicBezTo>
                  <a:pt x="1494" y="2470"/>
                  <a:pt x="1596" y="2503"/>
                  <a:pt x="1707" y="2503"/>
                </a:cubicBezTo>
                <a:cubicBezTo>
                  <a:pt x="1888" y="2503"/>
                  <a:pt x="2048" y="2416"/>
                  <a:pt x="2152" y="2284"/>
                </a:cubicBezTo>
                <a:lnTo>
                  <a:pt x="2752" y="2584"/>
                </a:lnTo>
                <a:cubicBezTo>
                  <a:pt x="2740" y="2631"/>
                  <a:pt x="2731" y="2680"/>
                  <a:pt x="2731" y="2731"/>
                </a:cubicBezTo>
                <a:cubicBezTo>
                  <a:pt x="2731" y="3044"/>
                  <a:pt x="2986" y="3300"/>
                  <a:pt x="3300" y="3300"/>
                </a:cubicBezTo>
                <a:cubicBezTo>
                  <a:pt x="3613" y="3300"/>
                  <a:pt x="3868" y="3044"/>
                  <a:pt x="3868" y="2731"/>
                </a:cubicBezTo>
                <a:cubicBezTo>
                  <a:pt x="3868" y="2608"/>
                  <a:pt x="3829" y="2496"/>
                  <a:pt x="3763" y="2403"/>
                </a:cubicBezTo>
                <a:lnTo>
                  <a:pt x="4488" y="1055"/>
                </a:lnTo>
                <a:cubicBezTo>
                  <a:pt x="4574" y="1107"/>
                  <a:pt x="4672" y="1138"/>
                  <a:pt x="4779" y="1138"/>
                </a:cubicBezTo>
                <a:cubicBezTo>
                  <a:pt x="4891" y="1138"/>
                  <a:pt x="4995" y="1104"/>
                  <a:pt x="5083" y="1048"/>
                </a:cubicBezTo>
                <a:lnTo>
                  <a:pt x="5827" y="2004"/>
                </a:lnTo>
                <a:cubicBezTo>
                  <a:pt x="5829" y="2007"/>
                  <a:pt x="5833" y="2009"/>
                  <a:pt x="5836" y="2011"/>
                </a:cubicBezTo>
                <a:cubicBezTo>
                  <a:pt x="5745" y="2112"/>
                  <a:pt x="5689" y="2244"/>
                  <a:pt x="5689" y="2389"/>
                </a:cubicBezTo>
                <a:cubicBezTo>
                  <a:pt x="5689" y="2703"/>
                  <a:pt x="5944" y="2958"/>
                  <a:pt x="6258" y="2958"/>
                </a:cubicBezTo>
                <a:cubicBezTo>
                  <a:pt x="6571" y="2958"/>
                  <a:pt x="6827" y="2703"/>
                  <a:pt x="6827" y="2389"/>
                </a:cubicBezTo>
                <a:cubicBezTo>
                  <a:pt x="6827" y="2076"/>
                  <a:pt x="6571" y="1820"/>
                  <a:pt x="6258" y="1820"/>
                </a:cubicBezTo>
                <a:cubicBezTo>
                  <a:pt x="6170" y="1820"/>
                  <a:pt x="6087" y="1842"/>
                  <a:pt x="6013" y="1878"/>
                </a:cubicBezTo>
                <a:cubicBezTo>
                  <a:pt x="6010" y="1874"/>
                  <a:pt x="6010" y="1869"/>
                  <a:pt x="6006" y="1864"/>
                </a:cubicBezTo>
                <a:lnTo>
                  <a:pt x="5248" y="890"/>
                </a:lnTo>
                <a:cubicBezTo>
                  <a:pt x="5311" y="798"/>
                  <a:pt x="5348" y="688"/>
                  <a:pt x="5348" y="569"/>
                </a:cubicBezTo>
                <a:cubicBezTo>
                  <a:pt x="5348" y="255"/>
                  <a:pt x="5092" y="0"/>
                  <a:pt x="4779" y="0"/>
                </a:cubicBezTo>
                <a:cubicBezTo>
                  <a:pt x="4465" y="0"/>
                  <a:pt x="4210" y="255"/>
                  <a:pt x="4210" y="569"/>
                </a:cubicBezTo>
                <a:cubicBezTo>
                  <a:pt x="4210" y="691"/>
                  <a:pt x="4249" y="804"/>
                  <a:pt x="4315" y="897"/>
                </a:cubicBezTo>
                <a:lnTo>
                  <a:pt x="3590" y="2244"/>
                </a:lnTo>
                <a:cubicBezTo>
                  <a:pt x="3505" y="2193"/>
                  <a:pt x="3406" y="2162"/>
                  <a:pt x="3300" y="2162"/>
                </a:cubicBezTo>
                <a:cubicBezTo>
                  <a:pt x="3118" y="2162"/>
                  <a:pt x="2959" y="2248"/>
                  <a:pt x="2854" y="2381"/>
                </a:cubicBezTo>
                <a:lnTo>
                  <a:pt x="2254" y="2081"/>
                </a:lnTo>
                <a:cubicBezTo>
                  <a:pt x="2267" y="2034"/>
                  <a:pt x="2276" y="1985"/>
                  <a:pt x="2276" y="1934"/>
                </a:cubicBezTo>
                <a:cubicBezTo>
                  <a:pt x="2276" y="1621"/>
                  <a:pt x="2020" y="1365"/>
                  <a:pt x="1707" y="1365"/>
                </a:cubicBezTo>
                <a:cubicBezTo>
                  <a:pt x="1393" y="1365"/>
                  <a:pt x="1138" y="1621"/>
                  <a:pt x="1138" y="1934"/>
                </a:cubicBezTo>
                <a:cubicBezTo>
                  <a:pt x="1138" y="2054"/>
                  <a:pt x="1176" y="2166"/>
                  <a:pt x="1239" y="2257"/>
                </a:cubicBezTo>
                <a:lnTo>
                  <a:pt x="593" y="3191"/>
                </a:lnTo>
                <a:cubicBezTo>
                  <a:pt x="585" y="3189"/>
                  <a:pt x="578" y="3186"/>
                  <a:pt x="569" y="3186"/>
                </a:cubicBezTo>
                <a:lnTo>
                  <a:pt x="455" y="3186"/>
                </a:lnTo>
                <a:lnTo>
                  <a:pt x="455" y="2844"/>
                </a:lnTo>
                <a:lnTo>
                  <a:pt x="569" y="2844"/>
                </a:lnTo>
                <a:cubicBezTo>
                  <a:pt x="632" y="2844"/>
                  <a:pt x="683" y="2794"/>
                  <a:pt x="683" y="2731"/>
                </a:cubicBezTo>
                <a:cubicBezTo>
                  <a:pt x="683" y="2668"/>
                  <a:pt x="632" y="2617"/>
                  <a:pt x="569" y="2617"/>
                </a:cubicBezTo>
                <a:lnTo>
                  <a:pt x="455" y="2617"/>
                </a:lnTo>
                <a:lnTo>
                  <a:pt x="455" y="2276"/>
                </a:lnTo>
                <a:lnTo>
                  <a:pt x="569" y="2276"/>
                </a:lnTo>
                <a:cubicBezTo>
                  <a:pt x="632" y="2276"/>
                  <a:pt x="683" y="2225"/>
                  <a:pt x="683" y="2162"/>
                </a:cubicBezTo>
                <a:cubicBezTo>
                  <a:pt x="683" y="2099"/>
                  <a:pt x="632" y="2048"/>
                  <a:pt x="569" y="2048"/>
                </a:cubicBezTo>
                <a:lnTo>
                  <a:pt x="455" y="2048"/>
                </a:lnTo>
                <a:lnTo>
                  <a:pt x="455" y="1707"/>
                </a:lnTo>
                <a:lnTo>
                  <a:pt x="569" y="1707"/>
                </a:lnTo>
                <a:cubicBezTo>
                  <a:pt x="632" y="1707"/>
                  <a:pt x="683" y="1656"/>
                  <a:pt x="683" y="1593"/>
                </a:cubicBezTo>
                <a:cubicBezTo>
                  <a:pt x="683" y="1530"/>
                  <a:pt x="632" y="1479"/>
                  <a:pt x="569" y="1479"/>
                </a:cubicBezTo>
                <a:lnTo>
                  <a:pt x="455" y="1479"/>
                </a:lnTo>
                <a:lnTo>
                  <a:pt x="455" y="1138"/>
                </a:lnTo>
                <a:lnTo>
                  <a:pt x="569" y="1138"/>
                </a:lnTo>
                <a:cubicBezTo>
                  <a:pt x="632" y="1138"/>
                  <a:pt x="683" y="1087"/>
                  <a:pt x="683" y="1024"/>
                </a:cubicBezTo>
                <a:cubicBezTo>
                  <a:pt x="683" y="961"/>
                  <a:pt x="632" y="910"/>
                  <a:pt x="569" y="910"/>
                </a:cubicBezTo>
                <a:lnTo>
                  <a:pt x="455" y="910"/>
                </a:lnTo>
                <a:lnTo>
                  <a:pt x="455" y="569"/>
                </a:lnTo>
                <a:lnTo>
                  <a:pt x="569" y="569"/>
                </a:lnTo>
                <a:cubicBezTo>
                  <a:pt x="632" y="569"/>
                  <a:pt x="683" y="518"/>
                  <a:pt x="683" y="455"/>
                </a:cubicBezTo>
                <a:cubicBezTo>
                  <a:pt x="683" y="392"/>
                  <a:pt x="632" y="341"/>
                  <a:pt x="569" y="341"/>
                </a:cubicBezTo>
                <a:lnTo>
                  <a:pt x="455" y="341"/>
                </a:lnTo>
                <a:lnTo>
                  <a:pt x="455" y="114"/>
                </a:lnTo>
                <a:cubicBezTo>
                  <a:pt x="455" y="51"/>
                  <a:pt x="404" y="0"/>
                  <a:pt x="341" y="0"/>
                </a:cubicBezTo>
                <a:cubicBezTo>
                  <a:pt x="278" y="0"/>
                  <a:pt x="228" y="51"/>
                  <a:pt x="228" y="114"/>
                </a:cubicBezTo>
                <a:lnTo>
                  <a:pt x="228" y="341"/>
                </a:lnTo>
                <a:lnTo>
                  <a:pt x="114" y="341"/>
                </a:lnTo>
                <a:cubicBezTo>
                  <a:pt x="51" y="341"/>
                  <a:pt x="0" y="392"/>
                  <a:pt x="0" y="455"/>
                </a:cubicBezTo>
                <a:cubicBezTo>
                  <a:pt x="0" y="518"/>
                  <a:pt x="51" y="569"/>
                  <a:pt x="114" y="569"/>
                </a:cubicBezTo>
                <a:lnTo>
                  <a:pt x="228" y="569"/>
                </a:lnTo>
                <a:lnTo>
                  <a:pt x="228" y="910"/>
                </a:lnTo>
                <a:lnTo>
                  <a:pt x="114" y="910"/>
                </a:lnTo>
                <a:cubicBezTo>
                  <a:pt x="51" y="910"/>
                  <a:pt x="0" y="961"/>
                  <a:pt x="0" y="1024"/>
                </a:cubicBezTo>
                <a:cubicBezTo>
                  <a:pt x="0" y="1087"/>
                  <a:pt x="51" y="1138"/>
                  <a:pt x="114" y="1138"/>
                </a:cubicBezTo>
                <a:lnTo>
                  <a:pt x="228" y="1138"/>
                </a:lnTo>
                <a:lnTo>
                  <a:pt x="228" y="1479"/>
                </a:lnTo>
                <a:lnTo>
                  <a:pt x="114" y="1479"/>
                </a:lnTo>
                <a:cubicBezTo>
                  <a:pt x="51" y="1479"/>
                  <a:pt x="0" y="1530"/>
                  <a:pt x="0" y="1593"/>
                </a:cubicBezTo>
                <a:cubicBezTo>
                  <a:pt x="0" y="1656"/>
                  <a:pt x="51" y="1707"/>
                  <a:pt x="114" y="1707"/>
                </a:cubicBezTo>
                <a:lnTo>
                  <a:pt x="228" y="1707"/>
                </a:lnTo>
                <a:lnTo>
                  <a:pt x="228" y="2048"/>
                </a:lnTo>
                <a:lnTo>
                  <a:pt x="114" y="2048"/>
                </a:lnTo>
                <a:cubicBezTo>
                  <a:pt x="51" y="2048"/>
                  <a:pt x="0" y="2099"/>
                  <a:pt x="0" y="2162"/>
                </a:cubicBezTo>
                <a:cubicBezTo>
                  <a:pt x="0" y="2225"/>
                  <a:pt x="51" y="2276"/>
                  <a:pt x="114" y="2276"/>
                </a:cubicBezTo>
                <a:lnTo>
                  <a:pt x="228" y="2276"/>
                </a:lnTo>
                <a:lnTo>
                  <a:pt x="228" y="2617"/>
                </a:lnTo>
                <a:lnTo>
                  <a:pt x="114" y="2617"/>
                </a:lnTo>
                <a:cubicBezTo>
                  <a:pt x="51" y="2617"/>
                  <a:pt x="0" y="2668"/>
                  <a:pt x="0" y="2731"/>
                </a:cubicBezTo>
                <a:cubicBezTo>
                  <a:pt x="0" y="2794"/>
                  <a:pt x="51" y="2844"/>
                  <a:pt x="114" y="2844"/>
                </a:cubicBezTo>
                <a:lnTo>
                  <a:pt x="228" y="2844"/>
                </a:lnTo>
                <a:lnTo>
                  <a:pt x="228" y="3186"/>
                </a:lnTo>
                <a:lnTo>
                  <a:pt x="114" y="3186"/>
                </a:lnTo>
                <a:cubicBezTo>
                  <a:pt x="51" y="3186"/>
                  <a:pt x="0" y="3237"/>
                  <a:pt x="0" y="3300"/>
                </a:cubicBezTo>
                <a:cubicBezTo>
                  <a:pt x="0" y="3362"/>
                  <a:pt x="51" y="3413"/>
                  <a:pt x="114" y="3413"/>
                </a:cubicBezTo>
                <a:lnTo>
                  <a:pt x="228" y="3413"/>
                </a:lnTo>
                <a:lnTo>
                  <a:pt x="228" y="3755"/>
                </a:lnTo>
                <a:lnTo>
                  <a:pt x="114" y="3755"/>
                </a:lnTo>
                <a:cubicBezTo>
                  <a:pt x="51" y="3755"/>
                  <a:pt x="0" y="3806"/>
                  <a:pt x="0" y="3868"/>
                </a:cubicBezTo>
                <a:cubicBezTo>
                  <a:pt x="0" y="3931"/>
                  <a:pt x="51" y="3982"/>
                  <a:pt x="114" y="3982"/>
                </a:cubicBezTo>
                <a:lnTo>
                  <a:pt x="228" y="3982"/>
                </a:lnTo>
                <a:lnTo>
                  <a:pt x="228" y="4324"/>
                </a:lnTo>
                <a:lnTo>
                  <a:pt x="114" y="4324"/>
                </a:lnTo>
                <a:cubicBezTo>
                  <a:pt x="51" y="4324"/>
                  <a:pt x="0" y="4374"/>
                  <a:pt x="0" y="4437"/>
                </a:cubicBezTo>
                <a:cubicBezTo>
                  <a:pt x="0" y="4500"/>
                  <a:pt x="51" y="4551"/>
                  <a:pt x="114" y="4551"/>
                </a:cubicBezTo>
                <a:lnTo>
                  <a:pt x="228" y="4551"/>
                </a:lnTo>
                <a:lnTo>
                  <a:pt x="228" y="4892"/>
                </a:lnTo>
                <a:lnTo>
                  <a:pt x="114" y="4892"/>
                </a:lnTo>
                <a:cubicBezTo>
                  <a:pt x="51" y="4892"/>
                  <a:pt x="0" y="4943"/>
                  <a:pt x="0" y="5006"/>
                </a:cubicBezTo>
                <a:cubicBezTo>
                  <a:pt x="0" y="5069"/>
                  <a:pt x="51" y="5120"/>
                  <a:pt x="114" y="5120"/>
                </a:cubicBezTo>
                <a:lnTo>
                  <a:pt x="228" y="5120"/>
                </a:lnTo>
                <a:lnTo>
                  <a:pt x="228" y="5461"/>
                </a:lnTo>
                <a:lnTo>
                  <a:pt x="114" y="5461"/>
                </a:lnTo>
                <a:cubicBezTo>
                  <a:pt x="51" y="5461"/>
                  <a:pt x="0" y="5512"/>
                  <a:pt x="0" y="5575"/>
                </a:cubicBezTo>
                <a:cubicBezTo>
                  <a:pt x="0" y="5638"/>
                  <a:pt x="51" y="5689"/>
                  <a:pt x="114" y="5689"/>
                </a:cubicBezTo>
                <a:lnTo>
                  <a:pt x="228" y="5689"/>
                </a:lnTo>
                <a:lnTo>
                  <a:pt x="228" y="6030"/>
                </a:lnTo>
                <a:lnTo>
                  <a:pt x="114" y="6030"/>
                </a:lnTo>
                <a:cubicBezTo>
                  <a:pt x="51" y="6030"/>
                  <a:pt x="0" y="6081"/>
                  <a:pt x="0" y="6144"/>
                </a:cubicBezTo>
                <a:cubicBezTo>
                  <a:pt x="0" y="6207"/>
                  <a:pt x="51" y="6258"/>
                  <a:pt x="114" y="6258"/>
                </a:cubicBezTo>
                <a:lnTo>
                  <a:pt x="228" y="6258"/>
                </a:lnTo>
                <a:lnTo>
                  <a:pt x="228" y="6485"/>
                </a:lnTo>
                <a:cubicBezTo>
                  <a:pt x="228" y="6548"/>
                  <a:pt x="278" y="6599"/>
                  <a:pt x="341" y="6599"/>
                </a:cubicBezTo>
                <a:lnTo>
                  <a:pt x="683" y="6599"/>
                </a:lnTo>
                <a:lnTo>
                  <a:pt x="683" y="6713"/>
                </a:lnTo>
                <a:cubicBezTo>
                  <a:pt x="683" y="6776"/>
                  <a:pt x="734" y="6827"/>
                  <a:pt x="796" y="6827"/>
                </a:cubicBezTo>
                <a:cubicBezTo>
                  <a:pt x="859" y="6827"/>
                  <a:pt x="910" y="6776"/>
                  <a:pt x="910" y="6713"/>
                </a:cubicBezTo>
                <a:lnTo>
                  <a:pt x="910" y="6599"/>
                </a:lnTo>
                <a:lnTo>
                  <a:pt x="1252" y="6599"/>
                </a:lnTo>
                <a:lnTo>
                  <a:pt x="1252" y="6713"/>
                </a:lnTo>
                <a:cubicBezTo>
                  <a:pt x="1252" y="6776"/>
                  <a:pt x="1302" y="6827"/>
                  <a:pt x="1365" y="6827"/>
                </a:cubicBezTo>
                <a:cubicBezTo>
                  <a:pt x="1428" y="6827"/>
                  <a:pt x="1479" y="6776"/>
                  <a:pt x="1479" y="6713"/>
                </a:cubicBezTo>
                <a:lnTo>
                  <a:pt x="1479" y="6599"/>
                </a:lnTo>
                <a:lnTo>
                  <a:pt x="1820" y="6599"/>
                </a:lnTo>
                <a:lnTo>
                  <a:pt x="1820" y="6713"/>
                </a:lnTo>
                <a:cubicBezTo>
                  <a:pt x="1820" y="6776"/>
                  <a:pt x="1871" y="6827"/>
                  <a:pt x="1934" y="6827"/>
                </a:cubicBezTo>
                <a:cubicBezTo>
                  <a:pt x="1997" y="6827"/>
                  <a:pt x="2048" y="6776"/>
                  <a:pt x="2048" y="6713"/>
                </a:cubicBezTo>
                <a:lnTo>
                  <a:pt x="2048" y="6599"/>
                </a:lnTo>
                <a:lnTo>
                  <a:pt x="2389" y="6599"/>
                </a:lnTo>
                <a:lnTo>
                  <a:pt x="2389" y="6713"/>
                </a:lnTo>
                <a:cubicBezTo>
                  <a:pt x="2389" y="6776"/>
                  <a:pt x="2440" y="6827"/>
                  <a:pt x="2503" y="6827"/>
                </a:cubicBezTo>
                <a:cubicBezTo>
                  <a:pt x="2566" y="6827"/>
                  <a:pt x="2617" y="6776"/>
                  <a:pt x="2617" y="6713"/>
                </a:cubicBezTo>
                <a:lnTo>
                  <a:pt x="2617" y="6599"/>
                </a:lnTo>
                <a:lnTo>
                  <a:pt x="2958" y="6599"/>
                </a:lnTo>
                <a:lnTo>
                  <a:pt x="2958" y="6713"/>
                </a:lnTo>
                <a:cubicBezTo>
                  <a:pt x="2958" y="6776"/>
                  <a:pt x="3009" y="6827"/>
                  <a:pt x="3072" y="6827"/>
                </a:cubicBezTo>
                <a:cubicBezTo>
                  <a:pt x="3135" y="6827"/>
                  <a:pt x="3186" y="6776"/>
                  <a:pt x="3186" y="6713"/>
                </a:cubicBezTo>
                <a:lnTo>
                  <a:pt x="3186" y="6599"/>
                </a:lnTo>
                <a:lnTo>
                  <a:pt x="3527" y="6599"/>
                </a:lnTo>
                <a:lnTo>
                  <a:pt x="3527" y="6713"/>
                </a:lnTo>
                <a:cubicBezTo>
                  <a:pt x="3527" y="6776"/>
                  <a:pt x="3578" y="6827"/>
                  <a:pt x="3641" y="6827"/>
                </a:cubicBezTo>
                <a:cubicBezTo>
                  <a:pt x="3704" y="6827"/>
                  <a:pt x="3755" y="6776"/>
                  <a:pt x="3755" y="6713"/>
                </a:cubicBezTo>
                <a:lnTo>
                  <a:pt x="3755" y="6599"/>
                </a:lnTo>
                <a:lnTo>
                  <a:pt x="4096" y="6599"/>
                </a:lnTo>
                <a:lnTo>
                  <a:pt x="4096" y="6713"/>
                </a:lnTo>
                <a:cubicBezTo>
                  <a:pt x="4096" y="6776"/>
                  <a:pt x="4147" y="6827"/>
                  <a:pt x="4210" y="6827"/>
                </a:cubicBezTo>
                <a:cubicBezTo>
                  <a:pt x="4273" y="6827"/>
                  <a:pt x="4323" y="6776"/>
                  <a:pt x="4323" y="6713"/>
                </a:cubicBezTo>
                <a:lnTo>
                  <a:pt x="4323" y="6599"/>
                </a:lnTo>
                <a:lnTo>
                  <a:pt x="4665" y="6599"/>
                </a:lnTo>
                <a:lnTo>
                  <a:pt x="4665" y="6713"/>
                </a:lnTo>
                <a:cubicBezTo>
                  <a:pt x="4665" y="6776"/>
                  <a:pt x="4716" y="6827"/>
                  <a:pt x="4779" y="6827"/>
                </a:cubicBezTo>
                <a:cubicBezTo>
                  <a:pt x="4842" y="6827"/>
                  <a:pt x="4892" y="6776"/>
                  <a:pt x="4892" y="6713"/>
                </a:cubicBezTo>
                <a:lnTo>
                  <a:pt x="4892" y="6599"/>
                </a:lnTo>
                <a:lnTo>
                  <a:pt x="5234" y="6599"/>
                </a:lnTo>
                <a:lnTo>
                  <a:pt x="5234" y="6713"/>
                </a:lnTo>
                <a:cubicBezTo>
                  <a:pt x="5234" y="6776"/>
                  <a:pt x="5285" y="6827"/>
                  <a:pt x="5347" y="6827"/>
                </a:cubicBezTo>
                <a:cubicBezTo>
                  <a:pt x="5410" y="6827"/>
                  <a:pt x="5461" y="6776"/>
                  <a:pt x="5461" y="6713"/>
                </a:cubicBezTo>
                <a:lnTo>
                  <a:pt x="5461" y="6599"/>
                </a:lnTo>
                <a:lnTo>
                  <a:pt x="5803" y="6599"/>
                </a:lnTo>
                <a:lnTo>
                  <a:pt x="5803" y="6713"/>
                </a:lnTo>
                <a:cubicBezTo>
                  <a:pt x="5803" y="6776"/>
                  <a:pt x="5853" y="6827"/>
                  <a:pt x="5916" y="6827"/>
                </a:cubicBezTo>
                <a:cubicBezTo>
                  <a:pt x="5979" y="6827"/>
                  <a:pt x="6030" y="6776"/>
                  <a:pt x="6030" y="6713"/>
                </a:cubicBezTo>
                <a:lnTo>
                  <a:pt x="6030" y="6599"/>
                </a:lnTo>
                <a:lnTo>
                  <a:pt x="6371" y="6599"/>
                </a:lnTo>
                <a:lnTo>
                  <a:pt x="6371" y="6713"/>
                </a:lnTo>
                <a:cubicBezTo>
                  <a:pt x="6371" y="6776"/>
                  <a:pt x="6422" y="6827"/>
                  <a:pt x="6485" y="6827"/>
                </a:cubicBezTo>
                <a:cubicBezTo>
                  <a:pt x="6548" y="6827"/>
                  <a:pt x="6599" y="6776"/>
                  <a:pt x="6599" y="6713"/>
                </a:cubicBezTo>
                <a:lnTo>
                  <a:pt x="6599" y="6599"/>
                </a:lnTo>
                <a:lnTo>
                  <a:pt x="6713" y="6599"/>
                </a:lnTo>
                <a:cubicBezTo>
                  <a:pt x="6776" y="6599"/>
                  <a:pt x="6827" y="6548"/>
                  <a:pt x="6827" y="6485"/>
                </a:cubicBezTo>
                <a:cubicBezTo>
                  <a:pt x="6827" y="6422"/>
                  <a:pt x="6776" y="6372"/>
                  <a:pt x="6713" y="6372"/>
                </a:cubicBezTo>
                <a:lnTo>
                  <a:pt x="6599" y="6372"/>
                </a:lnTo>
                <a:lnTo>
                  <a:pt x="6599" y="6258"/>
                </a:lnTo>
                <a:cubicBezTo>
                  <a:pt x="6599" y="6195"/>
                  <a:pt x="6548" y="6144"/>
                  <a:pt x="6485" y="6144"/>
                </a:cubicBezTo>
                <a:cubicBezTo>
                  <a:pt x="6422" y="6144"/>
                  <a:pt x="6371" y="6195"/>
                  <a:pt x="6371" y="6258"/>
                </a:cubicBezTo>
                <a:lnTo>
                  <a:pt x="6371" y="6372"/>
                </a:lnTo>
                <a:lnTo>
                  <a:pt x="6030" y="6372"/>
                </a:lnTo>
                <a:lnTo>
                  <a:pt x="6030" y="6258"/>
                </a:lnTo>
                <a:cubicBezTo>
                  <a:pt x="6030" y="6195"/>
                  <a:pt x="5979" y="6144"/>
                  <a:pt x="5916" y="6144"/>
                </a:cubicBezTo>
                <a:cubicBezTo>
                  <a:pt x="5853" y="6144"/>
                  <a:pt x="5803" y="6195"/>
                  <a:pt x="5803" y="6258"/>
                </a:cubicBezTo>
                <a:lnTo>
                  <a:pt x="5803" y="6372"/>
                </a:lnTo>
                <a:lnTo>
                  <a:pt x="5461" y="6372"/>
                </a:lnTo>
                <a:lnTo>
                  <a:pt x="5461" y="6258"/>
                </a:lnTo>
                <a:cubicBezTo>
                  <a:pt x="5461" y="6195"/>
                  <a:pt x="5410" y="6144"/>
                  <a:pt x="5347" y="6144"/>
                </a:cubicBezTo>
                <a:cubicBezTo>
                  <a:pt x="5285" y="6144"/>
                  <a:pt x="5234" y="6195"/>
                  <a:pt x="5234" y="6258"/>
                </a:cubicBezTo>
                <a:lnTo>
                  <a:pt x="5234" y="6372"/>
                </a:lnTo>
                <a:lnTo>
                  <a:pt x="4892" y="6372"/>
                </a:lnTo>
                <a:lnTo>
                  <a:pt x="4892" y="6258"/>
                </a:lnTo>
                <a:cubicBezTo>
                  <a:pt x="4892" y="6195"/>
                  <a:pt x="4842" y="6144"/>
                  <a:pt x="4779" y="6144"/>
                </a:cubicBezTo>
                <a:cubicBezTo>
                  <a:pt x="4716" y="6144"/>
                  <a:pt x="4665" y="6195"/>
                  <a:pt x="4665" y="6258"/>
                </a:cubicBezTo>
                <a:lnTo>
                  <a:pt x="4665" y="6372"/>
                </a:lnTo>
                <a:lnTo>
                  <a:pt x="4323" y="6372"/>
                </a:lnTo>
                <a:lnTo>
                  <a:pt x="4323" y="6258"/>
                </a:lnTo>
                <a:cubicBezTo>
                  <a:pt x="4323" y="6195"/>
                  <a:pt x="4273" y="6144"/>
                  <a:pt x="4210" y="6144"/>
                </a:cubicBezTo>
                <a:cubicBezTo>
                  <a:pt x="4147" y="6144"/>
                  <a:pt x="4096" y="6195"/>
                  <a:pt x="4096" y="6258"/>
                </a:cubicBezTo>
                <a:lnTo>
                  <a:pt x="4096" y="6372"/>
                </a:lnTo>
                <a:lnTo>
                  <a:pt x="3755" y="6372"/>
                </a:lnTo>
                <a:lnTo>
                  <a:pt x="3755" y="6258"/>
                </a:lnTo>
                <a:cubicBezTo>
                  <a:pt x="3755" y="6195"/>
                  <a:pt x="3704" y="6144"/>
                  <a:pt x="3641" y="6144"/>
                </a:cubicBezTo>
                <a:cubicBezTo>
                  <a:pt x="3578" y="6144"/>
                  <a:pt x="3527" y="6195"/>
                  <a:pt x="3527" y="6258"/>
                </a:cubicBezTo>
                <a:lnTo>
                  <a:pt x="3527" y="6372"/>
                </a:lnTo>
                <a:lnTo>
                  <a:pt x="3186" y="6372"/>
                </a:lnTo>
                <a:lnTo>
                  <a:pt x="3186" y="6258"/>
                </a:lnTo>
                <a:cubicBezTo>
                  <a:pt x="3186" y="6195"/>
                  <a:pt x="3135" y="6144"/>
                  <a:pt x="3072" y="6144"/>
                </a:cubicBezTo>
                <a:cubicBezTo>
                  <a:pt x="3009" y="6144"/>
                  <a:pt x="2958" y="6195"/>
                  <a:pt x="2958" y="6258"/>
                </a:cubicBezTo>
                <a:lnTo>
                  <a:pt x="2958" y="6372"/>
                </a:lnTo>
                <a:lnTo>
                  <a:pt x="2617" y="6372"/>
                </a:lnTo>
                <a:lnTo>
                  <a:pt x="2617" y="6258"/>
                </a:lnTo>
                <a:cubicBezTo>
                  <a:pt x="2617" y="6195"/>
                  <a:pt x="2566" y="6144"/>
                  <a:pt x="2503" y="6144"/>
                </a:cubicBezTo>
                <a:cubicBezTo>
                  <a:pt x="2440" y="6144"/>
                  <a:pt x="2389" y="6195"/>
                  <a:pt x="2389" y="6258"/>
                </a:cubicBezTo>
                <a:lnTo>
                  <a:pt x="2389" y="6372"/>
                </a:lnTo>
                <a:lnTo>
                  <a:pt x="2048" y="6372"/>
                </a:lnTo>
                <a:lnTo>
                  <a:pt x="2048" y="6258"/>
                </a:lnTo>
                <a:cubicBezTo>
                  <a:pt x="2048" y="6195"/>
                  <a:pt x="1997" y="6144"/>
                  <a:pt x="1934" y="6144"/>
                </a:cubicBezTo>
                <a:cubicBezTo>
                  <a:pt x="1871" y="6144"/>
                  <a:pt x="1820" y="6195"/>
                  <a:pt x="1820" y="6258"/>
                </a:cubicBezTo>
                <a:lnTo>
                  <a:pt x="1820" y="6372"/>
                </a:lnTo>
                <a:lnTo>
                  <a:pt x="1479" y="6372"/>
                </a:lnTo>
                <a:lnTo>
                  <a:pt x="1479" y="6258"/>
                </a:lnTo>
                <a:cubicBezTo>
                  <a:pt x="1479" y="6195"/>
                  <a:pt x="1428" y="6144"/>
                  <a:pt x="1365" y="6144"/>
                </a:cubicBezTo>
                <a:cubicBezTo>
                  <a:pt x="1302" y="6144"/>
                  <a:pt x="1252" y="6195"/>
                  <a:pt x="1252" y="6258"/>
                </a:cubicBezTo>
                <a:lnTo>
                  <a:pt x="1252" y="6372"/>
                </a:lnTo>
                <a:lnTo>
                  <a:pt x="910" y="6372"/>
                </a:lnTo>
                <a:lnTo>
                  <a:pt x="910" y="6258"/>
                </a:lnTo>
                <a:cubicBezTo>
                  <a:pt x="910" y="6195"/>
                  <a:pt x="859" y="6144"/>
                  <a:pt x="796" y="6144"/>
                </a:cubicBezTo>
                <a:cubicBezTo>
                  <a:pt x="734" y="6144"/>
                  <a:pt x="683" y="6195"/>
                  <a:pt x="683" y="6258"/>
                </a:cubicBezTo>
                <a:lnTo>
                  <a:pt x="683" y="6372"/>
                </a:lnTo>
                <a:lnTo>
                  <a:pt x="455" y="6372"/>
                </a:lnTo>
                <a:lnTo>
                  <a:pt x="455" y="5234"/>
                </a:lnTo>
                <a:lnTo>
                  <a:pt x="1263" y="5234"/>
                </a:lnTo>
                <a:close/>
              </a:path>
            </a:pathLst>
          </a:custGeom>
          <a:solidFill>
            <a:schemeClr val="accent6">
              <a:lumMod val="60000"/>
              <a:lumOff val="40000"/>
            </a:schemeClr>
          </a:solidFill>
          <a:ln>
            <a:noFill/>
          </a:ln>
        </p:spPr>
        <p:txBody>
          <a:bodyPr anchor="ctr"/>
          <a:lstStyle/>
          <a:p>
            <a:pPr algn="ctr" fontAlgn="auto">
              <a:lnSpc>
                <a:spcPct val="130000"/>
              </a:lnSpc>
            </a:pPr>
            <a:endParaRPr strike="noStrike" noProof="1">
              <a:latin typeface="微软雅黑" panose="020B0503020204020204" charset="-122"/>
              <a:ea typeface="微软雅黑" panose="020B0503020204020204" charset="-122"/>
            </a:endParaRPr>
          </a:p>
        </p:txBody>
      </p:sp>
      <p:sp>
        <p:nvSpPr>
          <p:cNvPr id="7" name="椭圆 6"/>
          <p:cNvSpPr/>
          <p:nvPr>
            <p:custDataLst>
              <p:tags r:id="rId17"/>
            </p:custDataLst>
          </p:nvPr>
        </p:nvSpPr>
        <p:spPr>
          <a:xfrm>
            <a:off x="6672263" y="1760538"/>
            <a:ext cx="504825" cy="504825"/>
          </a:xfrm>
          <a:prstGeom prst="ellipse">
            <a:avLst/>
          </a:prstGeom>
          <a:solidFill>
            <a:schemeClr val="accent6">
              <a:lumMod val="60000"/>
              <a:lumOff val="40000"/>
            </a:schemeClr>
          </a:solidFill>
          <a:ln w="38100">
            <a:solidFill>
              <a:sysClr val="window" lastClr="FFFFFF"/>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auto">
              <a:lnSpc>
                <a:spcPct val="130000"/>
              </a:lnSpc>
            </a:pPr>
            <a:endParaRPr strike="noStrike" noProof="1">
              <a:latin typeface="微软雅黑" panose="020B0503020204020204" charset="-122"/>
              <a:ea typeface="微软雅黑" panose="020B0503020204020204" charset="-122"/>
            </a:endParaRPr>
          </a:p>
        </p:txBody>
      </p:sp>
    </p:spTree>
    <p:custDataLst>
      <p:tags r:id="rId1"/>
    </p:custData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A8F0722F-8DD2-4A88-BED0-ADEFBA4FAB58}"/>
              </a:ext>
            </a:extLst>
          </p:cNvPr>
          <p:cNvPicPr>
            <a:picLocks noChangeAspect="1"/>
          </p:cNvPicPr>
          <p:nvPr/>
        </p:nvPicPr>
        <p:blipFill>
          <a:blip r:embed="rId3"/>
          <a:stretch>
            <a:fillRect/>
          </a:stretch>
        </p:blipFill>
        <p:spPr>
          <a:xfrm>
            <a:off x="482960" y="1025532"/>
            <a:ext cx="2539991" cy="3204214"/>
          </a:xfrm>
          <a:prstGeom prst="rect">
            <a:avLst/>
          </a:prstGeom>
        </p:spPr>
      </p:pic>
      <p:cxnSp>
        <p:nvCxnSpPr>
          <p:cNvPr id="15" name="直接箭头连接符 14">
            <a:extLst>
              <a:ext uri="{FF2B5EF4-FFF2-40B4-BE49-F238E27FC236}">
                <a16:creationId xmlns:a16="http://schemas.microsoft.com/office/drawing/2014/main" id="{1D6A3098-BCFB-44FE-A635-F45F984A8523}"/>
              </a:ext>
            </a:extLst>
          </p:cNvPr>
          <p:cNvCxnSpPr/>
          <p:nvPr/>
        </p:nvCxnSpPr>
        <p:spPr>
          <a:xfrm flipV="1">
            <a:off x="1032095" y="959667"/>
            <a:ext cx="5920966" cy="5305331"/>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7" name="矩形: 圆角 6">
            <a:extLst>
              <a:ext uri="{FF2B5EF4-FFF2-40B4-BE49-F238E27FC236}">
                <a16:creationId xmlns:a16="http://schemas.microsoft.com/office/drawing/2014/main" id="{FC05D154-CCA8-4039-AE8C-D6D88AB366D7}"/>
              </a:ext>
            </a:extLst>
          </p:cNvPr>
          <p:cNvSpPr/>
          <p:nvPr/>
        </p:nvSpPr>
        <p:spPr>
          <a:xfrm>
            <a:off x="1774975" y="5690513"/>
            <a:ext cx="4997015" cy="324000"/>
          </a:xfrm>
          <a:prstGeom prst="round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1200" dirty="0">
                <a:latin typeface="+mn-ea"/>
              </a:rPr>
              <a:t>     男性</a:t>
            </a:r>
            <a:r>
              <a:rPr lang="en-US" altLang="zh-CN" sz="1200" dirty="0">
                <a:latin typeface="+mn-ea"/>
              </a:rPr>
              <a:t>50</a:t>
            </a:r>
            <a:r>
              <a:rPr lang="zh-CN" altLang="en-US" sz="1200" dirty="0">
                <a:latin typeface="+mn-ea"/>
              </a:rPr>
              <a:t>岁以下和女性</a:t>
            </a:r>
            <a:r>
              <a:rPr lang="en-US" altLang="zh-CN" sz="1200" dirty="0">
                <a:latin typeface="+mn-ea"/>
              </a:rPr>
              <a:t>40</a:t>
            </a:r>
            <a:r>
              <a:rPr lang="zh-CN" altLang="en-US" sz="1200" dirty="0">
                <a:latin typeface="+mn-ea"/>
              </a:rPr>
              <a:t>岁以下顾客偏好下班后来，其他人偏好上午来  </a:t>
            </a:r>
          </a:p>
        </p:txBody>
      </p:sp>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用户画像</a:t>
            </a:r>
          </a:p>
        </p:txBody>
      </p:sp>
      <p:pic>
        <p:nvPicPr>
          <p:cNvPr id="2" name="图片 1"/>
          <p:cNvPicPr>
            <a:picLocks noChangeAspect="1"/>
          </p:cNvPicPr>
          <p:nvPr/>
        </p:nvPicPr>
        <p:blipFill>
          <a:blip r:embed="rId4"/>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400703" y="6576051"/>
            <a:ext cx="474168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20180101-20190531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a:t>
            </a: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20</a:t>
            </a:fld>
            <a:endParaRPr lang="zh-HK" altLang="en-US" sz="1400" dirty="0"/>
          </a:p>
        </p:txBody>
      </p:sp>
      <p:sp>
        <p:nvSpPr>
          <p:cNvPr id="6" name="椭圆 5">
            <a:extLst>
              <a:ext uri="{FF2B5EF4-FFF2-40B4-BE49-F238E27FC236}">
                <a16:creationId xmlns:a16="http://schemas.microsoft.com/office/drawing/2014/main" id="{4669B7B7-D000-43C1-965E-27E949E11713}"/>
              </a:ext>
            </a:extLst>
          </p:cNvPr>
          <p:cNvSpPr>
            <a:spLocks noChangeAspect="1"/>
          </p:cNvSpPr>
          <p:nvPr/>
        </p:nvSpPr>
        <p:spPr>
          <a:xfrm>
            <a:off x="1204278" y="5528513"/>
            <a:ext cx="648000" cy="648000"/>
          </a:xfrm>
          <a:prstGeom prst="ellipse">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a:latin typeface="+mn-ea"/>
                <a:cs typeface="Times New Roman" panose="02020603050405020304" pitchFamily="18" charset="0"/>
              </a:rPr>
              <a:t>工作日</a:t>
            </a:r>
            <a:endParaRPr lang="zh-CN" altLang="en-US" sz="1200" b="1" dirty="0">
              <a:latin typeface="+mn-ea"/>
              <a:cs typeface="Times New Roman" panose="02020603050405020304" pitchFamily="18" charset="0"/>
            </a:endParaRPr>
          </a:p>
        </p:txBody>
      </p:sp>
      <p:sp>
        <p:nvSpPr>
          <p:cNvPr id="21" name="矩形: 圆角 20">
            <a:extLst>
              <a:ext uri="{FF2B5EF4-FFF2-40B4-BE49-F238E27FC236}">
                <a16:creationId xmlns:a16="http://schemas.microsoft.com/office/drawing/2014/main" id="{032AA9B2-1930-4A55-A7C1-58010641C969}"/>
              </a:ext>
            </a:extLst>
          </p:cNvPr>
          <p:cNvSpPr/>
          <p:nvPr/>
        </p:nvSpPr>
        <p:spPr>
          <a:xfrm>
            <a:off x="2580735" y="4963647"/>
            <a:ext cx="5558330" cy="324000"/>
          </a:xfrm>
          <a:prstGeom prst="round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1200" dirty="0">
                <a:latin typeface="+mn-ea"/>
              </a:rPr>
              <a:t>     男性年轻顾客偏好傍晚来，女性年轻顾客偏好下午来，中老年顾客偏好早上来   </a:t>
            </a:r>
          </a:p>
        </p:txBody>
      </p:sp>
      <p:sp>
        <p:nvSpPr>
          <p:cNvPr id="22" name="椭圆 21">
            <a:extLst>
              <a:ext uri="{FF2B5EF4-FFF2-40B4-BE49-F238E27FC236}">
                <a16:creationId xmlns:a16="http://schemas.microsoft.com/office/drawing/2014/main" id="{FA1A47B5-3194-4F95-8C0C-84FA1FEF8DB1}"/>
              </a:ext>
            </a:extLst>
          </p:cNvPr>
          <p:cNvSpPr>
            <a:spLocks noChangeAspect="1"/>
          </p:cNvSpPr>
          <p:nvPr/>
        </p:nvSpPr>
        <p:spPr>
          <a:xfrm>
            <a:off x="2015139" y="4801647"/>
            <a:ext cx="648000" cy="648000"/>
          </a:xfrm>
          <a:prstGeom prst="ellipse">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a:latin typeface="+mn-ea"/>
                <a:cs typeface="Times New Roman" panose="02020603050405020304" pitchFamily="18" charset="0"/>
              </a:rPr>
              <a:t>周末</a:t>
            </a:r>
            <a:endParaRPr lang="zh-CN" altLang="en-US" sz="1200" b="1" dirty="0">
              <a:latin typeface="+mn-ea"/>
              <a:cs typeface="Times New Roman" panose="02020603050405020304" pitchFamily="18" charset="0"/>
            </a:endParaRPr>
          </a:p>
        </p:txBody>
      </p:sp>
      <p:sp>
        <p:nvSpPr>
          <p:cNvPr id="23" name="矩形: 圆角 22">
            <a:extLst>
              <a:ext uri="{FF2B5EF4-FFF2-40B4-BE49-F238E27FC236}">
                <a16:creationId xmlns:a16="http://schemas.microsoft.com/office/drawing/2014/main" id="{19BC4690-02E0-46D6-82E9-1A4C4C872208}"/>
              </a:ext>
            </a:extLst>
          </p:cNvPr>
          <p:cNvSpPr/>
          <p:nvPr/>
        </p:nvSpPr>
        <p:spPr>
          <a:xfrm>
            <a:off x="3408075" y="4236783"/>
            <a:ext cx="4997015" cy="324000"/>
          </a:xfrm>
          <a:prstGeom prst="round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1200" dirty="0">
                <a:latin typeface="+mn-ea"/>
              </a:rPr>
              <a:t>     </a:t>
            </a:r>
            <a:r>
              <a:rPr lang="en-US" altLang="zh-CN" sz="1200" dirty="0">
                <a:latin typeface="+mn-ea"/>
              </a:rPr>
              <a:t>30-35</a:t>
            </a:r>
            <a:r>
              <a:rPr lang="zh-CN" altLang="en-US" sz="1200" dirty="0">
                <a:latin typeface="+mn-ea"/>
              </a:rPr>
              <a:t>岁人数最多，销售和毛利都占比最大的群体</a:t>
            </a:r>
          </a:p>
        </p:txBody>
      </p:sp>
      <p:sp>
        <p:nvSpPr>
          <p:cNvPr id="24" name="椭圆 23">
            <a:extLst>
              <a:ext uri="{FF2B5EF4-FFF2-40B4-BE49-F238E27FC236}">
                <a16:creationId xmlns:a16="http://schemas.microsoft.com/office/drawing/2014/main" id="{01D80127-7F08-48C6-A156-0664E347FF1F}"/>
              </a:ext>
            </a:extLst>
          </p:cNvPr>
          <p:cNvSpPr>
            <a:spLocks noChangeAspect="1"/>
          </p:cNvSpPr>
          <p:nvPr/>
        </p:nvSpPr>
        <p:spPr>
          <a:xfrm>
            <a:off x="2826000" y="4074783"/>
            <a:ext cx="648000" cy="648000"/>
          </a:xfrm>
          <a:prstGeom prst="ellipse">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dirty="0">
                <a:latin typeface="+mn-ea"/>
                <a:cs typeface="Times New Roman" panose="02020603050405020304" pitchFamily="18" charset="0"/>
              </a:rPr>
              <a:t>年龄</a:t>
            </a:r>
          </a:p>
        </p:txBody>
      </p:sp>
      <p:sp>
        <p:nvSpPr>
          <p:cNvPr id="25" name="矩形: 圆角 24">
            <a:extLst>
              <a:ext uri="{FF2B5EF4-FFF2-40B4-BE49-F238E27FC236}">
                <a16:creationId xmlns:a16="http://schemas.microsoft.com/office/drawing/2014/main" id="{DBE9944C-4E7A-46AD-A6D0-CFF85D8F7B13}"/>
              </a:ext>
            </a:extLst>
          </p:cNvPr>
          <p:cNvSpPr/>
          <p:nvPr/>
        </p:nvSpPr>
        <p:spPr>
          <a:xfrm>
            <a:off x="4210110" y="3509919"/>
            <a:ext cx="4997015" cy="324000"/>
          </a:xfrm>
          <a:prstGeom prst="round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1200" dirty="0">
                <a:latin typeface="+mn-ea"/>
              </a:rPr>
              <a:t>     男性</a:t>
            </a:r>
            <a:r>
              <a:rPr lang="en-US" altLang="zh-CN" sz="1200" dirty="0">
                <a:latin typeface="+mn-ea"/>
              </a:rPr>
              <a:t>35</a:t>
            </a:r>
            <a:r>
              <a:rPr lang="zh-CN" altLang="en-US" sz="1200" dirty="0">
                <a:latin typeface="+mn-ea"/>
              </a:rPr>
              <a:t>岁以上、女性</a:t>
            </a:r>
            <a:r>
              <a:rPr lang="en-US" altLang="zh-CN" sz="1200" dirty="0">
                <a:latin typeface="+mn-ea"/>
              </a:rPr>
              <a:t>55</a:t>
            </a:r>
            <a:r>
              <a:rPr lang="zh-CN" altLang="en-US" sz="1200" dirty="0">
                <a:latin typeface="+mn-ea"/>
              </a:rPr>
              <a:t>岁以上毛利率低于公司平均毛利率</a:t>
            </a:r>
          </a:p>
        </p:txBody>
      </p:sp>
      <p:sp>
        <p:nvSpPr>
          <p:cNvPr id="26" name="椭圆 25">
            <a:extLst>
              <a:ext uri="{FF2B5EF4-FFF2-40B4-BE49-F238E27FC236}">
                <a16:creationId xmlns:a16="http://schemas.microsoft.com/office/drawing/2014/main" id="{0D3C6A88-91BE-4DCC-93B8-E6D0DF3E3F4D}"/>
              </a:ext>
            </a:extLst>
          </p:cNvPr>
          <p:cNvSpPr>
            <a:spLocks noChangeAspect="1"/>
          </p:cNvSpPr>
          <p:nvPr/>
        </p:nvSpPr>
        <p:spPr>
          <a:xfrm>
            <a:off x="3636861" y="3347919"/>
            <a:ext cx="648000" cy="648000"/>
          </a:xfrm>
          <a:prstGeom prst="ellipse">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a:latin typeface="+mn-ea"/>
                <a:cs typeface="Times New Roman" panose="02020603050405020304" pitchFamily="18" charset="0"/>
              </a:rPr>
              <a:t>毛利率</a:t>
            </a:r>
            <a:endParaRPr lang="zh-CN" altLang="en-US" sz="1200" b="1" dirty="0">
              <a:latin typeface="+mn-ea"/>
              <a:cs typeface="Times New Roman" panose="02020603050405020304" pitchFamily="18" charset="0"/>
            </a:endParaRPr>
          </a:p>
        </p:txBody>
      </p:sp>
      <p:sp>
        <p:nvSpPr>
          <p:cNvPr id="27" name="矩形: 圆角 26">
            <a:extLst>
              <a:ext uri="{FF2B5EF4-FFF2-40B4-BE49-F238E27FC236}">
                <a16:creationId xmlns:a16="http://schemas.microsoft.com/office/drawing/2014/main" id="{E62BEFF3-E2CB-45CF-9A08-CA3B3C6EC8C7}"/>
              </a:ext>
            </a:extLst>
          </p:cNvPr>
          <p:cNvSpPr/>
          <p:nvPr/>
        </p:nvSpPr>
        <p:spPr>
          <a:xfrm>
            <a:off x="5002536" y="2783055"/>
            <a:ext cx="4997015" cy="324000"/>
          </a:xfrm>
          <a:prstGeom prst="round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1200" dirty="0">
                <a:latin typeface="+mn-ea"/>
              </a:rPr>
              <a:t>     销售占比</a:t>
            </a:r>
            <a:r>
              <a:rPr lang="en-US" altLang="zh-CN" sz="1200" dirty="0">
                <a:latin typeface="+mn-ea"/>
              </a:rPr>
              <a:t>35%</a:t>
            </a:r>
            <a:r>
              <a:rPr lang="zh-CN" altLang="en-US" sz="1200" dirty="0">
                <a:latin typeface="+mn-ea"/>
              </a:rPr>
              <a:t> ，喜欢晚上来</a:t>
            </a:r>
          </a:p>
        </p:txBody>
      </p:sp>
      <p:sp>
        <p:nvSpPr>
          <p:cNvPr id="28" name="椭圆 27">
            <a:extLst>
              <a:ext uri="{FF2B5EF4-FFF2-40B4-BE49-F238E27FC236}">
                <a16:creationId xmlns:a16="http://schemas.microsoft.com/office/drawing/2014/main" id="{90D87A18-A74C-4538-B132-C1D6070C56D2}"/>
              </a:ext>
            </a:extLst>
          </p:cNvPr>
          <p:cNvSpPr>
            <a:spLocks noChangeAspect="1"/>
          </p:cNvSpPr>
          <p:nvPr/>
        </p:nvSpPr>
        <p:spPr>
          <a:xfrm>
            <a:off x="4447722" y="2621055"/>
            <a:ext cx="648000" cy="648000"/>
          </a:xfrm>
          <a:prstGeom prst="ellipse">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200" b="1">
                <a:latin typeface="+mn-ea"/>
                <a:cs typeface="Times New Roman" panose="02020603050405020304" pitchFamily="18" charset="0"/>
              </a:rPr>
              <a:t>40</a:t>
            </a:r>
            <a:r>
              <a:rPr lang="zh-CN" altLang="en-US" sz="1200" b="1">
                <a:latin typeface="+mn-ea"/>
                <a:cs typeface="Times New Roman" panose="02020603050405020304" pitchFamily="18" charset="0"/>
              </a:rPr>
              <a:t>岁以下</a:t>
            </a:r>
            <a:endParaRPr lang="zh-CN" altLang="en-US" sz="1200" b="1" dirty="0">
              <a:latin typeface="+mn-ea"/>
              <a:cs typeface="Times New Roman" panose="02020603050405020304" pitchFamily="18" charset="0"/>
            </a:endParaRPr>
          </a:p>
        </p:txBody>
      </p:sp>
      <p:sp>
        <p:nvSpPr>
          <p:cNvPr id="29" name="矩形: 圆角 28">
            <a:extLst>
              <a:ext uri="{FF2B5EF4-FFF2-40B4-BE49-F238E27FC236}">
                <a16:creationId xmlns:a16="http://schemas.microsoft.com/office/drawing/2014/main" id="{CD003F83-AA76-4942-9923-F785B1F84716}"/>
              </a:ext>
            </a:extLst>
          </p:cNvPr>
          <p:cNvSpPr/>
          <p:nvPr/>
        </p:nvSpPr>
        <p:spPr>
          <a:xfrm>
            <a:off x="5812573" y="2056191"/>
            <a:ext cx="4997015" cy="324000"/>
          </a:xfrm>
          <a:prstGeom prst="round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1200" dirty="0">
                <a:latin typeface="+mn-ea"/>
              </a:rPr>
              <a:t>     销售占比</a:t>
            </a:r>
            <a:r>
              <a:rPr lang="en-US" altLang="zh-CN" sz="1200" dirty="0">
                <a:latin typeface="+mn-ea"/>
              </a:rPr>
              <a:t>65%</a:t>
            </a:r>
            <a:r>
              <a:rPr lang="zh-CN" altLang="en-US" sz="1200" dirty="0">
                <a:latin typeface="+mn-ea"/>
              </a:rPr>
              <a:t> ，喜欢上午来</a:t>
            </a:r>
          </a:p>
        </p:txBody>
      </p:sp>
      <p:sp>
        <p:nvSpPr>
          <p:cNvPr id="30" name="椭圆 29">
            <a:extLst>
              <a:ext uri="{FF2B5EF4-FFF2-40B4-BE49-F238E27FC236}">
                <a16:creationId xmlns:a16="http://schemas.microsoft.com/office/drawing/2014/main" id="{DF34C832-7E5C-4515-8ACF-235E03D50158}"/>
              </a:ext>
            </a:extLst>
          </p:cNvPr>
          <p:cNvSpPr>
            <a:spLocks noChangeAspect="1"/>
          </p:cNvSpPr>
          <p:nvPr/>
        </p:nvSpPr>
        <p:spPr>
          <a:xfrm>
            <a:off x="5258583" y="1894191"/>
            <a:ext cx="648000" cy="648000"/>
          </a:xfrm>
          <a:prstGeom prst="ellipse">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200" b="1">
                <a:latin typeface="+mn-ea"/>
                <a:cs typeface="Times New Roman" panose="02020603050405020304" pitchFamily="18" charset="0"/>
              </a:rPr>
              <a:t>40</a:t>
            </a:r>
            <a:r>
              <a:rPr lang="zh-CN" altLang="en-US" sz="1200" b="1">
                <a:latin typeface="+mn-ea"/>
                <a:cs typeface="Times New Roman" panose="02020603050405020304" pitchFamily="18" charset="0"/>
              </a:rPr>
              <a:t>岁以上</a:t>
            </a:r>
            <a:endParaRPr lang="zh-CN" altLang="en-US" sz="1200" b="1" dirty="0">
              <a:latin typeface="+mn-ea"/>
              <a:cs typeface="Times New Roman" panose="02020603050405020304" pitchFamily="18" charset="0"/>
            </a:endParaRPr>
          </a:p>
        </p:txBody>
      </p:sp>
      <p:sp>
        <p:nvSpPr>
          <p:cNvPr id="31" name="矩形: 圆角 30">
            <a:extLst>
              <a:ext uri="{FF2B5EF4-FFF2-40B4-BE49-F238E27FC236}">
                <a16:creationId xmlns:a16="http://schemas.microsoft.com/office/drawing/2014/main" id="{FF32D746-90E1-46D8-A506-A6F84FCEA683}"/>
              </a:ext>
            </a:extLst>
          </p:cNvPr>
          <p:cNvSpPr/>
          <p:nvPr/>
        </p:nvSpPr>
        <p:spPr>
          <a:xfrm>
            <a:off x="6576767" y="1329327"/>
            <a:ext cx="4997015" cy="324000"/>
          </a:xfrm>
          <a:prstGeom prst="round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1200" dirty="0">
                <a:latin typeface="+mn-ea"/>
              </a:rPr>
              <a:t>      人均销售额、毛利额随年龄上升而上升，毛利率随年龄上升而下降</a:t>
            </a:r>
          </a:p>
        </p:txBody>
      </p:sp>
      <p:sp>
        <p:nvSpPr>
          <p:cNvPr id="32" name="椭圆 31">
            <a:extLst>
              <a:ext uri="{FF2B5EF4-FFF2-40B4-BE49-F238E27FC236}">
                <a16:creationId xmlns:a16="http://schemas.microsoft.com/office/drawing/2014/main" id="{F17F76F4-353C-4F1D-8D6E-22A24173699F}"/>
              </a:ext>
            </a:extLst>
          </p:cNvPr>
          <p:cNvSpPr>
            <a:spLocks noChangeAspect="1"/>
          </p:cNvSpPr>
          <p:nvPr/>
        </p:nvSpPr>
        <p:spPr>
          <a:xfrm>
            <a:off x="6069442" y="1167327"/>
            <a:ext cx="648000" cy="648000"/>
          </a:xfrm>
          <a:prstGeom prst="ellipse">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dirty="0">
                <a:latin typeface="+mn-ea"/>
                <a:cs typeface="Times New Roman" panose="02020603050405020304" pitchFamily="18" charset="0"/>
              </a:rPr>
              <a:t>比例</a:t>
            </a:r>
            <a:endParaRPr lang="en-US" altLang="zh-CN" sz="1200" b="1" dirty="0">
              <a:latin typeface="+mn-ea"/>
              <a:cs typeface="Times New Roman" panose="02020603050405020304" pitchFamily="18" charset="0"/>
            </a:endParaRPr>
          </a:p>
          <a:p>
            <a:pPr algn="ctr"/>
            <a:r>
              <a:rPr lang="zh-CN" altLang="en-US" sz="1200" b="1" dirty="0">
                <a:latin typeface="+mn-ea"/>
                <a:cs typeface="Times New Roman" panose="02020603050405020304" pitchFamily="18" charset="0"/>
              </a:rPr>
              <a:t>关系</a:t>
            </a:r>
          </a:p>
        </p:txBody>
      </p:sp>
    </p:spTree>
    <p:extLst>
      <p:ext uri="{BB962C8B-B14F-4D97-AF65-F5344CB8AC3E}">
        <p14:creationId xmlns:p14="http://schemas.microsoft.com/office/powerpoint/2010/main" val="31073501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疾病</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391467" y="6576051"/>
            <a:ext cx="474168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20180601-20190601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a:t>
            </a: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21</a:t>
            </a:fld>
            <a:endParaRPr lang="zh-HK" altLang="en-US" sz="1400" dirty="0"/>
          </a:p>
        </p:txBody>
      </p:sp>
      <p:pic>
        <p:nvPicPr>
          <p:cNvPr id="10" name="图片 9"/>
          <p:cNvPicPr>
            <a:picLocks noChangeAspect="1"/>
          </p:cNvPicPr>
          <p:nvPr/>
        </p:nvPicPr>
        <p:blipFill>
          <a:blip r:embed="rId4"/>
          <a:stretch>
            <a:fillRect/>
          </a:stretch>
        </p:blipFill>
        <p:spPr>
          <a:xfrm>
            <a:off x="604457" y="2745576"/>
            <a:ext cx="9124207" cy="3562971"/>
          </a:xfrm>
          <a:prstGeom prst="rect">
            <a:avLst/>
          </a:prstGeom>
        </p:spPr>
      </p:pic>
      <p:sp>
        <p:nvSpPr>
          <p:cNvPr id="15" name="文本框 1"/>
          <p:cNvSpPr txBox="1"/>
          <p:nvPr/>
        </p:nvSpPr>
        <p:spPr>
          <a:xfrm>
            <a:off x="604457" y="1783196"/>
            <a:ext cx="11407091" cy="931409"/>
          </a:xfrm>
          <a:prstGeom prst="rect">
            <a:avLst/>
          </a:prstGeom>
          <a:noFill/>
        </p:spPr>
        <p:txBody>
          <a:bodyPr wrap="square" lIns="0" tIns="0" rIns="0" bIns="0" rtlCol="0" anchor="ctr" anchorCtr="0">
            <a:spAutoFit/>
          </a:bodyPr>
          <a:lstStyle/>
          <a:p>
            <a:pPr marL="457200" indent="-457200">
              <a:lnSpc>
                <a:spcPct val="150000"/>
              </a:lnSpc>
              <a:buFont typeface="Wingdings" panose="05000000000000000000" pitchFamily="2" charset="2"/>
              <a:buChar char="n"/>
            </a:pPr>
            <a:r>
              <a:rPr lang="zh-CN" altLang="en-US" sz="1400" dirty="0">
                <a:latin typeface="微软雅黑" panose="020B0503020204020204" charset="-122"/>
                <a:ea typeface="微软雅黑" panose="020B0503020204020204" charset="-122"/>
              </a:rPr>
              <a:t>会员占比：咽喉类会员数量占比最高达到</a:t>
            </a:r>
            <a:r>
              <a:rPr lang="en-US" altLang="zh-CN" sz="1400" dirty="0">
                <a:solidFill>
                  <a:schemeClr val="accent6"/>
                </a:solidFill>
                <a:latin typeface="微软雅黑" panose="020B0503020204020204" charset="-122"/>
                <a:ea typeface="微软雅黑" panose="020B0503020204020204" charset="-122"/>
              </a:rPr>
              <a:t>5.7%</a:t>
            </a:r>
            <a:r>
              <a:rPr lang="zh-CN" altLang="en-US" sz="1400" dirty="0">
                <a:latin typeface="微软雅黑" panose="020B0503020204020204" charset="-122"/>
                <a:ea typeface="微软雅黑" panose="020B0503020204020204" charset="-122"/>
              </a:rPr>
              <a:t>，会员数量达到</a:t>
            </a:r>
            <a:r>
              <a:rPr lang="en-US" altLang="zh-CN" sz="1400" dirty="0">
                <a:solidFill>
                  <a:schemeClr val="accent6"/>
                </a:solidFill>
                <a:latin typeface="微软雅黑" panose="020B0503020204020204" charset="-122"/>
                <a:ea typeface="微软雅黑" panose="020B0503020204020204" charset="-122"/>
              </a:rPr>
              <a:t>112</a:t>
            </a:r>
            <a:r>
              <a:rPr lang="zh-CN" altLang="en-US" sz="1400" dirty="0">
                <a:solidFill>
                  <a:schemeClr val="accent6"/>
                </a:solidFill>
                <a:latin typeface="微软雅黑" panose="020B0503020204020204" charset="-122"/>
                <a:ea typeface="微软雅黑" panose="020B0503020204020204" charset="-122"/>
              </a:rPr>
              <a:t>万</a:t>
            </a:r>
            <a:endParaRPr lang="en-US" altLang="zh-CN" sz="1400" dirty="0">
              <a:latin typeface="微软雅黑" panose="020B0503020204020204" charset="-122"/>
              <a:ea typeface="微软雅黑" panose="020B0503020204020204" charset="-122"/>
            </a:endParaRPr>
          </a:p>
          <a:p>
            <a:pPr marL="457200" indent="-457200">
              <a:lnSpc>
                <a:spcPct val="150000"/>
              </a:lnSpc>
              <a:buFont typeface="Wingdings" panose="05000000000000000000" pitchFamily="2" charset="2"/>
              <a:buChar char="n"/>
            </a:pPr>
            <a:r>
              <a:rPr lang="zh-CN" altLang="en-US" sz="1400" dirty="0">
                <a:latin typeface="微软雅黑" panose="020B0503020204020204" charset="-122"/>
                <a:ea typeface="微软雅黑" panose="020B0503020204020204" charset="-122"/>
              </a:rPr>
              <a:t>近一年销售额：高血压的近一年销售额占比最高达到</a:t>
            </a:r>
            <a:r>
              <a:rPr lang="en-US" altLang="zh-CN" sz="1400" dirty="0">
                <a:solidFill>
                  <a:schemeClr val="accent6"/>
                </a:solidFill>
                <a:latin typeface="微软雅黑" panose="020B0503020204020204" charset="-122"/>
                <a:ea typeface="微软雅黑" panose="020B0503020204020204" charset="-122"/>
              </a:rPr>
              <a:t>10.7%</a:t>
            </a:r>
            <a:r>
              <a:rPr lang="zh-CN" altLang="en-US" sz="1400" dirty="0">
                <a:latin typeface="微软雅黑" panose="020B0503020204020204" charset="-122"/>
                <a:ea typeface="微软雅黑" panose="020B0503020204020204" charset="-122"/>
              </a:rPr>
              <a:t>，近一年人均销售额糖尿病最高达到</a:t>
            </a:r>
            <a:r>
              <a:rPr lang="en-US" altLang="zh-CN" sz="1400" dirty="0">
                <a:solidFill>
                  <a:schemeClr val="accent6"/>
                </a:solidFill>
                <a:latin typeface="微软雅黑" panose="020B0503020204020204" charset="-122"/>
                <a:ea typeface="微软雅黑" panose="020B0503020204020204" charset="-122"/>
              </a:rPr>
              <a:t>913</a:t>
            </a:r>
            <a:endParaRPr lang="en-US" altLang="zh-CN" sz="1400" dirty="0">
              <a:latin typeface="微软雅黑" panose="020B0503020204020204" charset="-122"/>
              <a:ea typeface="微软雅黑" panose="020B0503020204020204" charset="-122"/>
            </a:endParaRPr>
          </a:p>
          <a:p>
            <a:pPr marL="457200" indent="-457200">
              <a:lnSpc>
                <a:spcPct val="150000"/>
              </a:lnSpc>
              <a:buFont typeface="Wingdings" panose="05000000000000000000" pitchFamily="2" charset="2"/>
              <a:buChar char="n"/>
            </a:pPr>
            <a:r>
              <a:rPr lang="zh-CN" altLang="en-US" sz="1400" dirty="0">
                <a:latin typeface="微软雅黑" panose="020B0503020204020204" charset="-122"/>
                <a:ea typeface="微软雅黑" panose="020B0503020204020204" charset="-122"/>
              </a:rPr>
              <a:t>近一年毛利额：咽喉炎近一年毛利额占比最高达到</a:t>
            </a:r>
            <a:r>
              <a:rPr lang="en-US" altLang="zh-CN" sz="1400" dirty="0">
                <a:solidFill>
                  <a:schemeClr val="accent6"/>
                </a:solidFill>
                <a:latin typeface="微软雅黑" panose="020B0503020204020204" charset="-122"/>
                <a:ea typeface="微软雅黑" panose="020B0503020204020204" charset="-122"/>
              </a:rPr>
              <a:t>9.4%</a:t>
            </a:r>
            <a:r>
              <a:rPr lang="zh-CN" altLang="en-US" sz="1400" dirty="0">
                <a:latin typeface="微软雅黑" panose="020B0503020204020204" charset="-122"/>
                <a:ea typeface="微软雅黑" panose="020B0503020204020204" charset="-122"/>
              </a:rPr>
              <a:t>，近一年人均毛利额性功能低下最高达到</a:t>
            </a:r>
            <a:r>
              <a:rPr lang="en-US" altLang="zh-CN" sz="1400" dirty="0">
                <a:solidFill>
                  <a:schemeClr val="accent6"/>
                </a:solidFill>
                <a:latin typeface="微软雅黑" panose="020B0503020204020204" charset="-122"/>
                <a:ea typeface="微软雅黑" panose="020B0503020204020204" charset="-122"/>
              </a:rPr>
              <a:t>270</a:t>
            </a:r>
            <a:endParaRPr lang="zh-CN" altLang="en-US" sz="1400" dirty="0">
              <a:latin typeface="微软雅黑" panose="020B0503020204020204" charset="-122"/>
              <a:ea typeface="微软雅黑" panose="020B0503020204020204" charset="-122"/>
            </a:endParaRPr>
          </a:p>
        </p:txBody>
      </p:sp>
      <p:sp>
        <p:nvSpPr>
          <p:cNvPr id="13" name="矩形 12"/>
          <p:cNvSpPr/>
          <p:nvPr/>
        </p:nvSpPr>
        <p:spPr>
          <a:xfrm>
            <a:off x="604457" y="1361068"/>
            <a:ext cx="11032154"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咽喉炎渗透率最高，糖尿病人均年产值最大</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会员分析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消费</a:t>
            </a:r>
            <a:r>
              <a:rPr lang="zh-CN" altLang="en-US" sz="2400" b="1" dirty="0">
                <a:latin typeface="微软雅黑" panose="020B0503020204020204" charset="-122"/>
                <a:ea typeface="微软雅黑" panose="020B0503020204020204" charset="-122"/>
              </a:rPr>
              <a:t>金额与频次</a:t>
            </a:r>
            <a:endParaRPr lang="zh-CN" altLang="en-US" sz="2400" b="1" dirty="0">
              <a:latin typeface="微软雅黑" panose="020B0503020204020204" charset="-122"/>
              <a:ea typeface="微软雅黑" panose="020B0503020204020204" charset="-122"/>
              <a:cs typeface="+mj-cs"/>
            </a:endParaRP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391467" y="6576051"/>
            <a:ext cx="474168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20180601-20190601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a:t>
            </a: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22</a:t>
            </a:fld>
            <a:endParaRPr lang="zh-HK" altLang="en-US" sz="1400" dirty="0"/>
          </a:p>
        </p:txBody>
      </p:sp>
      <p:sp>
        <p:nvSpPr>
          <p:cNvPr id="16" name="文本框 1"/>
          <p:cNvSpPr txBox="1"/>
          <p:nvPr/>
        </p:nvSpPr>
        <p:spPr>
          <a:xfrm>
            <a:off x="664724" y="4838732"/>
            <a:ext cx="4210944" cy="608243"/>
          </a:xfrm>
          <a:prstGeom prst="rect">
            <a:avLst/>
          </a:prstGeom>
          <a:noFill/>
        </p:spPr>
        <p:txBody>
          <a:bodyPr wrap="square" lIns="0" tIns="0" rIns="0" bIns="0" rtlCol="0" anchor="ctr" anchorCtr="0">
            <a:spAutoFit/>
          </a:bodyPr>
          <a:lstStyle/>
          <a:p>
            <a:pPr marL="342900" indent="-342900">
              <a:lnSpc>
                <a:spcPct val="150000"/>
              </a:lnSpc>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cs typeface="+mj-cs"/>
              </a:rPr>
              <a:t>频次：</a:t>
            </a:r>
            <a:r>
              <a:rPr lang="en-US" altLang="zh-CN" sz="1400" dirty="0">
                <a:solidFill>
                  <a:schemeClr val="accent6"/>
                </a:solidFill>
                <a:latin typeface="微软雅黑" panose="020B0503020204020204" charset="-122"/>
                <a:ea typeface="微软雅黑" panose="020B0503020204020204" charset="-122"/>
                <a:cs typeface="+mj-cs"/>
              </a:rPr>
              <a:t>34%</a:t>
            </a:r>
            <a:r>
              <a:rPr lang="zh-CN" altLang="en-US" sz="1400" dirty="0">
                <a:latin typeface="微软雅黑" panose="020B0503020204020204" charset="-122"/>
                <a:ea typeface="微软雅黑" panose="020B0503020204020204" charset="-122"/>
                <a:cs typeface="+mj-cs"/>
              </a:rPr>
              <a:t>的会员为一年仅</a:t>
            </a:r>
            <a:r>
              <a:rPr lang="en-US" altLang="zh-CN" sz="1400" dirty="0">
                <a:solidFill>
                  <a:schemeClr val="accent6"/>
                </a:solidFill>
                <a:latin typeface="微软雅黑" panose="020B0503020204020204" charset="-122"/>
                <a:ea typeface="微软雅黑" panose="020B0503020204020204" charset="-122"/>
                <a:cs typeface="+mj-cs"/>
              </a:rPr>
              <a:t>1</a:t>
            </a:r>
            <a:r>
              <a:rPr lang="zh-CN" altLang="en-US" sz="1400" dirty="0">
                <a:solidFill>
                  <a:schemeClr val="accent6"/>
                </a:solidFill>
                <a:latin typeface="微软雅黑" panose="020B0503020204020204" charset="-122"/>
                <a:ea typeface="微软雅黑" panose="020B0503020204020204" charset="-122"/>
                <a:cs typeface="+mj-cs"/>
              </a:rPr>
              <a:t>次</a:t>
            </a:r>
            <a:r>
              <a:rPr lang="zh-CN" altLang="en-US" sz="1400" dirty="0">
                <a:latin typeface="微软雅黑" panose="020B0503020204020204" charset="-122"/>
                <a:ea typeface="微软雅黑" panose="020B0503020204020204" charset="-122"/>
                <a:cs typeface="+mj-cs"/>
              </a:rPr>
              <a:t>消费，</a:t>
            </a:r>
            <a:r>
              <a:rPr lang="en-US" altLang="zh-CN" sz="1400" dirty="0">
                <a:solidFill>
                  <a:schemeClr val="accent6"/>
                </a:solidFill>
                <a:latin typeface="微软雅黑" panose="020B0503020204020204" charset="-122"/>
                <a:ea typeface="微软雅黑" panose="020B0503020204020204" charset="-122"/>
                <a:cs typeface="+mj-cs"/>
              </a:rPr>
              <a:t>49%</a:t>
            </a:r>
            <a:r>
              <a:rPr lang="zh-CN" altLang="en-US" sz="1400" dirty="0">
                <a:latin typeface="微软雅黑" panose="020B0503020204020204" charset="-122"/>
                <a:ea typeface="微软雅黑" panose="020B0503020204020204" charset="-122"/>
                <a:cs typeface="+mj-cs"/>
              </a:rPr>
              <a:t>的会员一年消费小于</a:t>
            </a:r>
            <a:r>
              <a:rPr lang="en-US" altLang="zh-CN" sz="1400" dirty="0">
                <a:solidFill>
                  <a:schemeClr val="accent6"/>
                </a:solidFill>
                <a:latin typeface="微软雅黑" panose="020B0503020204020204" charset="-122"/>
                <a:ea typeface="微软雅黑" panose="020B0503020204020204" charset="-122"/>
                <a:cs typeface="+mj-cs"/>
              </a:rPr>
              <a:t>3</a:t>
            </a:r>
            <a:r>
              <a:rPr lang="zh-CN" altLang="en-US" sz="1400" dirty="0">
                <a:solidFill>
                  <a:schemeClr val="accent6"/>
                </a:solidFill>
                <a:latin typeface="微软雅黑" panose="020B0503020204020204" charset="-122"/>
                <a:ea typeface="微软雅黑" panose="020B0503020204020204" charset="-122"/>
                <a:cs typeface="+mj-cs"/>
              </a:rPr>
              <a:t>次</a:t>
            </a:r>
            <a:endParaRPr lang="en-US" altLang="zh-CN" sz="1400" dirty="0">
              <a:latin typeface="微软雅黑" panose="020B0503020204020204" charset="-122"/>
              <a:ea typeface="微软雅黑" panose="020B0503020204020204" charset="-122"/>
              <a:cs typeface="+mj-cs"/>
            </a:endParaRPr>
          </a:p>
        </p:txBody>
      </p:sp>
      <p:graphicFrame>
        <p:nvGraphicFramePr>
          <p:cNvPr id="17" name="图表 16"/>
          <p:cNvGraphicFramePr/>
          <p:nvPr/>
        </p:nvGraphicFramePr>
        <p:xfrm>
          <a:off x="5009941" y="2074460"/>
          <a:ext cx="6462106" cy="2736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图表 17"/>
          <p:cNvGraphicFramePr/>
          <p:nvPr/>
        </p:nvGraphicFramePr>
        <p:xfrm>
          <a:off x="604457" y="2068287"/>
          <a:ext cx="4291089" cy="2742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0" name="图表 19"/>
          <p:cNvGraphicFramePr/>
          <p:nvPr/>
        </p:nvGraphicFramePr>
        <p:xfrm>
          <a:off x="9179401" y="2111170"/>
          <a:ext cx="2234243" cy="1886694"/>
        </p:xfrm>
        <a:graphic>
          <a:graphicData uri="http://schemas.openxmlformats.org/drawingml/2006/chart">
            <c:chart xmlns:c="http://schemas.openxmlformats.org/drawingml/2006/chart" xmlns:r="http://schemas.openxmlformats.org/officeDocument/2006/relationships" r:id="rId6"/>
          </a:graphicData>
        </a:graphic>
      </p:graphicFrame>
      <p:sp>
        <p:nvSpPr>
          <p:cNvPr id="14" name="文本框 1"/>
          <p:cNvSpPr txBox="1"/>
          <p:nvPr/>
        </p:nvSpPr>
        <p:spPr>
          <a:xfrm>
            <a:off x="5022027" y="4838731"/>
            <a:ext cx="6455606" cy="285078"/>
          </a:xfrm>
          <a:prstGeom prst="rect">
            <a:avLst/>
          </a:prstGeom>
          <a:noFill/>
        </p:spPr>
        <p:txBody>
          <a:bodyPr wrap="square" lIns="0" tIns="0" rIns="0" bIns="0" rtlCol="0" anchor="ctr" anchorCtr="0">
            <a:spAutoFit/>
          </a:bodyPr>
          <a:lstStyle/>
          <a:p>
            <a:pPr marL="342900" indent="-342900">
              <a:lnSpc>
                <a:spcPct val="150000"/>
              </a:lnSpc>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rPr>
              <a:t>金额：会员消费</a:t>
            </a:r>
            <a:r>
              <a:rPr lang="en-US" altLang="zh-CN" sz="1400" dirty="0">
                <a:latin typeface="微软雅黑" panose="020B0503020204020204" charset="-122"/>
                <a:ea typeface="微软雅黑" panose="020B0503020204020204" charset="-122"/>
              </a:rPr>
              <a:t>200</a:t>
            </a:r>
            <a:r>
              <a:rPr lang="zh-CN" altLang="en-US" sz="1400" dirty="0">
                <a:latin typeface="微软雅黑" panose="020B0503020204020204" charset="-122"/>
                <a:ea typeface="微软雅黑" panose="020B0503020204020204" charset="-122"/>
              </a:rPr>
              <a:t>元以内的占比近</a:t>
            </a:r>
            <a:r>
              <a:rPr lang="en-US" altLang="zh-CN" sz="1400" dirty="0">
                <a:solidFill>
                  <a:schemeClr val="accent6"/>
                </a:solidFill>
                <a:latin typeface="微软雅黑" panose="020B0503020204020204" charset="-122"/>
                <a:ea typeface="微软雅黑" panose="020B0503020204020204" charset="-122"/>
              </a:rPr>
              <a:t>55%</a:t>
            </a:r>
            <a:r>
              <a:rPr lang="zh-CN" altLang="en-US" sz="1400" b="1" dirty="0">
                <a:latin typeface="微软雅黑" panose="020B0503020204020204" charset="-122"/>
                <a:ea typeface="微软雅黑" panose="020B0503020204020204" charset="-122"/>
              </a:rPr>
              <a:t>，</a:t>
            </a:r>
            <a:r>
              <a:rPr lang="en-US" altLang="zh-CN" sz="1400" dirty="0">
                <a:latin typeface="微软雅黑" panose="020B0503020204020204" charset="-122"/>
                <a:ea typeface="微软雅黑" panose="020B0503020204020204" charset="-122"/>
              </a:rPr>
              <a:t>500</a:t>
            </a:r>
            <a:r>
              <a:rPr lang="zh-CN" altLang="en-US" sz="1400" dirty="0">
                <a:latin typeface="微软雅黑" panose="020B0503020204020204" charset="-122"/>
                <a:ea typeface="微软雅黑" panose="020B0503020204020204" charset="-122"/>
              </a:rPr>
              <a:t>元以内的占比</a:t>
            </a:r>
            <a:r>
              <a:rPr lang="en-US" altLang="zh-CN" sz="1400" dirty="0">
                <a:solidFill>
                  <a:schemeClr val="accent6"/>
                </a:solidFill>
                <a:latin typeface="微软雅黑" panose="020B0503020204020204" charset="-122"/>
                <a:ea typeface="微软雅黑" panose="020B0503020204020204" charset="-122"/>
              </a:rPr>
              <a:t>75%</a:t>
            </a:r>
            <a:endParaRPr lang="en-US" altLang="zh-CN" sz="1400" dirty="0">
              <a:latin typeface="微软雅黑" panose="020B0503020204020204" charset="-122"/>
              <a:ea typeface="微软雅黑" panose="020B0503020204020204" charset="-122"/>
            </a:endParaRPr>
          </a:p>
        </p:txBody>
      </p:sp>
      <p:sp>
        <p:nvSpPr>
          <p:cNvPr id="15" name="矩形 14"/>
          <p:cNvSpPr/>
          <p:nvPr/>
        </p:nvSpPr>
        <p:spPr>
          <a:xfrm>
            <a:off x="604457" y="1361068"/>
            <a:ext cx="11032154"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消费会员中</a:t>
            </a:r>
            <a:r>
              <a:rPr lang="en-US" altLang="zh-CN" sz="2000" b="1" dirty="0">
                <a:solidFill>
                  <a:srgbClr val="00B0F0"/>
                </a:solidFill>
                <a:latin typeface="微软雅黑" panose="020B0503020204020204" charset="-122"/>
                <a:ea typeface="微软雅黑" panose="020B0503020204020204" charset="-122"/>
              </a:rPr>
              <a:t>50%</a:t>
            </a:r>
            <a:r>
              <a:rPr lang="zh-CN" altLang="en-US" sz="2000" b="1" dirty="0">
                <a:solidFill>
                  <a:srgbClr val="00B0F0"/>
                </a:solidFill>
                <a:latin typeface="微软雅黑" panose="020B0503020204020204" charset="-122"/>
                <a:ea typeface="微软雅黑" panose="020B0503020204020204" charset="-122"/>
              </a:rPr>
              <a:t>的会员年消费频次低于</a:t>
            </a:r>
            <a:r>
              <a:rPr lang="en-US" altLang="zh-CN" sz="2000" b="1" dirty="0">
                <a:solidFill>
                  <a:srgbClr val="00B0F0"/>
                </a:solidFill>
                <a:latin typeface="微软雅黑" panose="020B0503020204020204" charset="-122"/>
                <a:ea typeface="微软雅黑" panose="020B0503020204020204" charset="-122"/>
              </a:rPr>
              <a:t>3</a:t>
            </a:r>
            <a:r>
              <a:rPr lang="zh-CN" altLang="en-US" sz="2000" b="1" dirty="0">
                <a:solidFill>
                  <a:srgbClr val="00B0F0"/>
                </a:solidFill>
                <a:latin typeface="微软雅黑" panose="020B0503020204020204" charset="-122"/>
                <a:ea typeface="微软雅黑" panose="020B0503020204020204" charset="-122"/>
              </a:rPr>
              <a:t>次，年消费额低于</a:t>
            </a:r>
            <a:r>
              <a:rPr lang="en-US" altLang="zh-CN" sz="2000" b="1" dirty="0">
                <a:solidFill>
                  <a:srgbClr val="00B0F0"/>
                </a:solidFill>
                <a:latin typeface="微软雅黑" panose="020B0503020204020204" charset="-122"/>
                <a:ea typeface="微软雅黑" panose="020B0503020204020204" charset="-122"/>
              </a:rPr>
              <a:t>200</a:t>
            </a:r>
            <a:endParaRPr lang="zh-CN" altLang="en-US" sz="2000" b="1" dirty="0">
              <a:solidFill>
                <a:srgbClr val="00B0F0"/>
              </a:solidFill>
              <a:latin typeface="微软雅黑" panose="020B0503020204020204" charset="-122"/>
              <a:ea typeface="微软雅黑" panose="020B0503020204020204"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7980912"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品类及门店分析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品类销售结构</a:t>
            </a:r>
            <a:endParaRPr lang="zh-CN" altLang="en-US" sz="2400" b="1" dirty="0">
              <a:solidFill>
                <a:srgbClr val="FF0000"/>
              </a:solidFill>
              <a:latin typeface="微软雅黑" panose="020B0503020204020204" charset="-122"/>
              <a:ea typeface="微软雅黑" panose="020B0503020204020204" charset="-122"/>
              <a:cs typeface="+mj-cs"/>
            </a:endParaRP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391467" y="6576051"/>
            <a:ext cx="474168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a:t>
            </a: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23</a:t>
            </a:fld>
            <a:endParaRPr lang="zh-HK" altLang="en-US" sz="1400" dirty="0"/>
          </a:p>
        </p:txBody>
      </p:sp>
      <p:graphicFrame>
        <p:nvGraphicFramePr>
          <p:cNvPr id="23" name="图表 22"/>
          <p:cNvGraphicFramePr/>
          <p:nvPr/>
        </p:nvGraphicFramePr>
        <p:xfrm>
          <a:off x="3637918" y="2704162"/>
          <a:ext cx="7947001" cy="35264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图表 12"/>
          <p:cNvGraphicFramePr>
            <a:graphicFrameLocks noChangeAspect="1"/>
          </p:cNvGraphicFramePr>
          <p:nvPr/>
        </p:nvGraphicFramePr>
        <p:xfrm>
          <a:off x="598446" y="1708536"/>
          <a:ext cx="2971674" cy="4522089"/>
        </p:xfrm>
        <a:graphic>
          <a:graphicData uri="http://schemas.openxmlformats.org/drawingml/2006/chart">
            <c:chart xmlns:c="http://schemas.openxmlformats.org/drawingml/2006/chart" xmlns:r="http://schemas.openxmlformats.org/officeDocument/2006/relationships" r:id="rId5"/>
          </a:graphicData>
        </a:graphic>
      </p:graphicFrame>
      <p:sp>
        <p:nvSpPr>
          <p:cNvPr id="5" name="矩形 4"/>
          <p:cNvSpPr/>
          <p:nvPr/>
        </p:nvSpPr>
        <p:spPr>
          <a:xfrm>
            <a:off x="3644384" y="1766434"/>
            <a:ext cx="7992227" cy="846386"/>
          </a:xfrm>
          <a:prstGeom prst="rect">
            <a:avLst/>
          </a:prstGeom>
        </p:spPr>
        <p:txBody>
          <a:bodyPr wrap="square" lIns="0" tIns="0" rIns="0" bIns="0" anchor="ctr" anchorCtr="0">
            <a:spAutoFit/>
          </a:bodyPr>
          <a:lstStyle/>
          <a:p>
            <a:pPr>
              <a:lnSpc>
                <a:spcPts val="2200"/>
              </a:lnSpc>
            </a:pPr>
            <a:r>
              <a:rPr lang="zh-CN" altLang="en-US" sz="1400" b="1" dirty="0">
                <a:latin typeface="微软雅黑" panose="020B0503020204020204" charset="-122"/>
                <a:ea typeface="微软雅黑" panose="020B0503020204020204" charset="-122"/>
              </a:rPr>
              <a:t>整体销售结构</a:t>
            </a:r>
            <a:r>
              <a:rPr lang="zh-CN" altLang="en-US" sz="1400" dirty="0">
                <a:latin typeface="微软雅黑" panose="020B0503020204020204" charset="-122"/>
                <a:ea typeface="微软雅黑" panose="020B0503020204020204" charset="-122"/>
              </a:rPr>
              <a:t>：处方药占比</a:t>
            </a:r>
            <a:r>
              <a:rPr lang="zh-CN" altLang="en-US" sz="1400" dirty="0">
                <a:solidFill>
                  <a:schemeClr val="accent6"/>
                </a:solidFill>
                <a:latin typeface="微软雅黑" panose="020B0503020204020204" charset="-122"/>
                <a:ea typeface="微软雅黑" panose="020B0503020204020204" charset="-122"/>
              </a:rPr>
              <a:t>37.7%</a:t>
            </a:r>
            <a:r>
              <a:rPr lang="zh-CN" altLang="en-US" sz="1400" dirty="0">
                <a:latin typeface="微软雅黑" panose="020B0503020204020204" charset="-122"/>
                <a:ea typeface="微软雅黑" panose="020B0503020204020204" charset="-122"/>
              </a:rPr>
              <a:t>，非处方药占比</a:t>
            </a:r>
            <a:r>
              <a:rPr lang="zh-CN" altLang="en-US" sz="1400" dirty="0">
                <a:solidFill>
                  <a:schemeClr val="accent6"/>
                </a:solidFill>
                <a:latin typeface="微软雅黑" panose="020B0503020204020204" charset="-122"/>
                <a:ea typeface="微软雅黑" panose="020B0503020204020204" charset="-122"/>
              </a:rPr>
              <a:t>35.5%</a:t>
            </a:r>
            <a:r>
              <a:rPr lang="zh-CN" altLang="en-US" sz="1400" dirty="0">
                <a:latin typeface="微软雅黑" panose="020B0503020204020204" charset="-122"/>
                <a:ea typeface="微软雅黑" panose="020B0503020204020204" charset="-122"/>
              </a:rPr>
              <a:t>，中药占比</a:t>
            </a:r>
            <a:r>
              <a:rPr lang="zh-CN" altLang="en-US" sz="1400" dirty="0">
                <a:solidFill>
                  <a:schemeClr val="accent6"/>
                </a:solidFill>
                <a:latin typeface="微软雅黑" panose="020B0503020204020204" charset="-122"/>
                <a:ea typeface="微软雅黑" panose="020B0503020204020204" charset="-122"/>
              </a:rPr>
              <a:t>10.0%</a:t>
            </a:r>
            <a:r>
              <a:rPr lang="zh-CN" altLang="en-US" sz="1400" dirty="0">
                <a:latin typeface="微软雅黑" panose="020B0503020204020204" charset="-122"/>
                <a:ea typeface="微软雅黑" panose="020B0503020204020204" charset="-122"/>
              </a:rPr>
              <a:t>，保健食品占比</a:t>
            </a:r>
            <a:r>
              <a:rPr lang="zh-CN" altLang="en-US" sz="1400" dirty="0">
                <a:solidFill>
                  <a:schemeClr val="accent6"/>
                </a:solidFill>
                <a:latin typeface="微软雅黑" panose="020B0503020204020204" charset="-122"/>
                <a:ea typeface="微软雅黑" panose="020B0503020204020204" charset="-122"/>
              </a:rPr>
              <a:t>8.</a:t>
            </a:r>
            <a:r>
              <a:rPr lang="en-US" altLang="zh-CN" sz="1400" dirty="0">
                <a:solidFill>
                  <a:schemeClr val="accent6"/>
                </a:solidFill>
                <a:latin typeface="微软雅黑" panose="020B0503020204020204" charset="-122"/>
                <a:ea typeface="微软雅黑" panose="020B0503020204020204" charset="-122"/>
              </a:rPr>
              <a:t>8</a:t>
            </a:r>
            <a:r>
              <a:rPr lang="zh-CN" altLang="en-US" sz="1400" dirty="0">
                <a:solidFill>
                  <a:schemeClr val="accent6"/>
                </a:solidFill>
                <a:latin typeface="微软雅黑" panose="020B0503020204020204" charset="-122"/>
                <a:ea typeface="微软雅黑" panose="020B0503020204020204" charset="-122"/>
              </a:rPr>
              <a:t>%</a:t>
            </a:r>
            <a:r>
              <a:rPr lang="zh-CN" altLang="en-US" sz="1400" dirty="0">
                <a:latin typeface="微软雅黑" panose="020B0503020204020204" charset="-122"/>
                <a:ea typeface="微软雅黑" panose="020B0503020204020204" charset="-122"/>
              </a:rPr>
              <a:t> </a:t>
            </a:r>
          </a:p>
          <a:p>
            <a:pPr>
              <a:lnSpc>
                <a:spcPts val="2200"/>
              </a:lnSpc>
            </a:pPr>
            <a:r>
              <a:rPr lang="zh-CN" altLang="en-US" sz="1400" b="1" dirty="0">
                <a:latin typeface="微软雅黑" panose="020B0503020204020204" charset="-122"/>
                <a:ea typeface="微软雅黑" panose="020B0503020204020204" charset="-122"/>
              </a:rPr>
              <a:t>会员销售结构</a:t>
            </a:r>
            <a:r>
              <a:rPr lang="zh-CN" altLang="en-US" sz="1400" dirty="0">
                <a:latin typeface="微软雅黑" panose="020B0503020204020204" charset="-122"/>
                <a:ea typeface="微软雅黑" panose="020B0503020204020204" charset="-122"/>
              </a:rPr>
              <a:t>：会员销售中处方药占比相对整体销售高</a:t>
            </a:r>
            <a:r>
              <a:rPr lang="zh-CN" altLang="en-US" sz="1400" dirty="0">
                <a:solidFill>
                  <a:schemeClr val="accent6"/>
                </a:solidFill>
                <a:latin typeface="微软雅黑" panose="020B0503020204020204" charset="-122"/>
                <a:ea typeface="微软雅黑" panose="020B0503020204020204" charset="-122"/>
              </a:rPr>
              <a:t>1.4%</a:t>
            </a:r>
            <a:r>
              <a:rPr lang="zh-CN" altLang="en-US" sz="1400" dirty="0">
                <a:latin typeface="微软雅黑" panose="020B0503020204020204" charset="-122"/>
                <a:ea typeface="微软雅黑" panose="020B0503020204020204" charset="-122"/>
              </a:rPr>
              <a:t> ，非处方药占比相对整体销售低</a:t>
            </a:r>
            <a:r>
              <a:rPr lang="en-US" altLang="zh-CN" sz="1400" dirty="0">
                <a:solidFill>
                  <a:srgbClr val="FF0000"/>
                </a:solidFill>
                <a:latin typeface="微软雅黑" panose="020B0503020204020204" charset="-122"/>
                <a:ea typeface="微软雅黑" panose="020B0503020204020204" charset="-122"/>
              </a:rPr>
              <a:t>2</a:t>
            </a:r>
            <a:r>
              <a:rPr lang="zh-CN" altLang="en-US" sz="1400" dirty="0">
                <a:solidFill>
                  <a:srgbClr val="FF0000"/>
                </a:solidFill>
                <a:latin typeface="微软雅黑" panose="020B0503020204020204" charset="-122"/>
                <a:ea typeface="微软雅黑" panose="020B0503020204020204" charset="-122"/>
              </a:rPr>
              <a:t>.</a:t>
            </a:r>
            <a:r>
              <a:rPr lang="en-US" altLang="zh-CN" sz="1400" dirty="0">
                <a:solidFill>
                  <a:srgbClr val="FF0000"/>
                </a:solidFill>
                <a:latin typeface="微软雅黑" panose="020B0503020204020204" charset="-122"/>
                <a:ea typeface="微软雅黑" panose="020B0503020204020204" charset="-122"/>
              </a:rPr>
              <a:t>0</a:t>
            </a:r>
            <a:r>
              <a:rPr lang="zh-CN" altLang="en-US" sz="1400" dirty="0">
                <a:solidFill>
                  <a:srgbClr val="FF0000"/>
                </a:solidFill>
                <a:latin typeface="微软雅黑" panose="020B0503020204020204" charset="-122"/>
                <a:ea typeface="微软雅黑" panose="020B0503020204020204" charset="-122"/>
              </a:rPr>
              <a:t>%</a:t>
            </a:r>
            <a:r>
              <a:rPr lang="zh-CN" altLang="en-US" sz="1400" dirty="0">
                <a:latin typeface="微软雅黑" panose="020B0503020204020204" charset="-122"/>
                <a:ea typeface="微软雅黑" panose="020B0503020204020204" charset="-122"/>
              </a:rPr>
              <a:t> </a:t>
            </a:r>
          </a:p>
          <a:p>
            <a:pPr>
              <a:lnSpc>
                <a:spcPts val="2200"/>
              </a:lnSpc>
            </a:pPr>
            <a:r>
              <a:rPr lang="zh-CN" altLang="en-US" sz="1400" b="1" dirty="0">
                <a:latin typeface="微软雅黑" panose="020B0503020204020204" charset="-122"/>
                <a:ea typeface="微软雅黑" panose="020B0503020204020204" charset="-122"/>
              </a:rPr>
              <a:t>年龄结构</a:t>
            </a:r>
            <a:r>
              <a:rPr lang="zh-CN" altLang="en-US" sz="1400" dirty="0">
                <a:latin typeface="微软雅黑" panose="020B0503020204020204" charset="-122"/>
                <a:ea typeface="微软雅黑" panose="020B0503020204020204" charset="-122"/>
              </a:rPr>
              <a:t>：随着年龄增长，处方药和中药占比逐渐上升，非处方药和保健食品占比逐渐下降</a:t>
            </a:r>
          </a:p>
        </p:txBody>
      </p:sp>
      <p:cxnSp>
        <p:nvCxnSpPr>
          <p:cNvPr id="7" name="直接箭头连接符 6"/>
          <p:cNvCxnSpPr/>
          <p:nvPr/>
        </p:nvCxnSpPr>
        <p:spPr>
          <a:xfrm flipV="1">
            <a:off x="4635249" y="4736642"/>
            <a:ext cx="6035270" cy="55398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604457" y="1361068"/>
            <a:ext cx="11032154"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年青人更偏好非处方药、保健食品，老年人更偏好处方药、中药</a:t>
            </a:r>
          </a:p>
        </p:txBody>
      </p:sp>
      <p:cxnSp>
        <p:nvCxnSpPr>
          <p:cNvPr id="8" name="直接连接符 7"/>
          <p:cNvCxnSpPr/>
          <p:nvPr/>
        </p:nvCxnSpPr>
        <p:spPr>
          <a:xfrm>
            <a:off x="6731827" y="3516923"/>
            <a:ext cx="0" cy="2413357"/>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759636" y="5716786"/>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a:stretch>
            <a:fillRect/>
          </a:stretch>
        </p:blipFill>
        <p:spPr>
          <a:xfrm>
            <a:off x="6775671" y="2136296"/>
            <a:ext cx="3725786" cy="4010025"/>
          </a:xfrm>
          <a:prstGeom prst="rect">
            <a:avLst/>
          </a:prstGeom>
        </p:spPr>
      </p:pic>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cs typeface="+mj-cs"/>
              </a:rPr>
              <a:t>品类及门店分析</a:t>
            </a:r>
            <a:r>
              <a:rPr lang="en-US" altLang="zh-CN" sz="2400" b="1" dirty="0">
                <a:latin typeface="微软雅黑" panose="020B0503020204020204" charset="-122"/>
                <a:ea typeface="微软雅黑" panose="020B0503020204020204" charset="-122"/>
                <a:cs typeface="+mj-cs"/>
              </a:rPr>
              <a:t>——</a:t>
            </a:r>
            <a:r>
              <a:rPr lang="zh-CN" altLang="en-US" sz="2400" b="1" dirty="0">
                <a:latin typeface="微软雅黑" panose="020B0503020204020204" charset="-122"/>
                <a:ea typeface="微软雅黑" panose="020B0503020204020204" charset="-122"/>
                <a:cs typeface="+mj-cs"/>
              </a:rPr>
              <a:t>品类趋势</a:t>
            </a:r>
          </a:p>
        </p:txBody>
      </p:sp>
      <p:pic>
        <p:nvPicPr>
          <p:cNvPr id="2" name="图片 1"/>
          <p:cNvPicPr>
            <a:picLocks noChangeAspect="1"/>
          </p:cNvPicPr>
          <p:nvPr/>
        </p:nvPicPr>
        <p:blipFill>
          <a:blip r:embed="rId4"/>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391467" y="6576051"/>
            <a:ext cx="474168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20150101-20181231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a:t>
            </a: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24</a:t>
            </a:fld>
            <a:endParaRPr lang="zh-HK" altLang="en-US" sz="1400" dirty="0"/>
          </a:p>
        </p:txBody>
      </p:sp>
      <p:pic>
        <p:nvPicPr>
          <p:cNvPr id="10" name="图片 9"/>
          <p:cNvPicPr>
            <a:picLocks noChangeAspect="1"/>
          </p:cNvPicPr>
          <p:nvPr/>
        </p:nvPicPr>
        <p:blipFill>
          <a:blip r:embed="rId5"/>
          <a:stretch>
            <a:fillRect/>
          </a:stretch>
        </p:blipFill>
        <p:spPr>
          <a:xfrm>
            <a:off x="586299" y="2126869"/>
            <a:ext cx="6201306" cy="4019550"/>
          </a:xfrm>
          <a:prstGeom prst="rect">
            <a:avLst/>
          </a:prstGeom>
        </p:spPr>
      </p:pic>
      <p:sp>
        <p:nvSpPr>
          <p:cNvPr id="16" name="矩形 15"/>
          <p:cNvSpPr/>
          <p:nvPr/>
        </p:nvSpPr>
        <p:spPr>
          <a:xfrm>
            <a:off x="585148" y="1602339"/>
            <a:ext cx="10609308" cy="446661"/>
          </a:xfrm>
          <a:prstGeom prst="rect">
            <a:avLst/>
          </a:prstGeom>
        </p:spPr>
        <p:txBody>
          <a:bodyPr wrap="square" lIns="0" tIns="0" rIns="0" bIns="0" anchor="ctr" anchorCtr="0">
            <a:spAutoFit/>
          </a:bodyPr>
          <a:lstStyle/>
          <a:p>
            <a:pPr marL="171450" indent="-171450">
              <a:lnSpc>
                <a:spcPts val="1800"/>
              </a:lnSpc>
              <a:buFont typeface="Wingdings" panose="05000000000000000000" pitchFamily="2" charset="2"/>
              <a:buChar char="n"/>
            </a:pPr>
            <a:r>
              <a:rPr lang="zh-CN" altLang="en-US" sz="1400" b="1" dirty="0">
                <a:latin typeface="微软雅黑" panose="020B0503020204020204" charset="-122"/>
                <a:ea typeface="微软雅黑" panose="020B0503020204020204" charset="-122"/>
              </a:rPr>
              <a:t>慢病品类：</a:t>
            </a:r>
            <a:r>
              <a:rPr lang="zh-CN" altLang="en-US" sz="1400" dirty="0">
                <a:latin typeface="微软雅黑" panose="020B0503020204020204" charset="-122"/>
                <a:ea typeface="微软雅黑" panose="020B0503020204020204" charset="-122"/>
              </a:rPr>
              <a:t>心脑和糖尿作为慢病吸客品类会员销售占比、渗透率、人均消费频次逐年上升，毛利率却逐年下降</a:t>
            </a:r>
            <a:endParaRPr lang="en-US" altLang="zh-CN" sz="1400" dirty="0">
              <a:latin typeface="微软雅黑" panose="020B0503020204020204" charset="-122"/>
              <a:ea typeface="微软雅黑" panose="020B0503020204020204" charset="-122"/>
            </a:endParaRPr>
          </a:p>
          <a:p>
            <a:pPr marL="171450" indent="-171450">
              <a:lnSpc>
                <a:spcPts val="1800"/>
              </a:lnSpc>
              <a:buFont typeface="Wingdings" panose="05000000000000000000" pitchFamily="2" charset="2"/>
              <a:buChar char="n"/>
            </a:pPr>
            <a:r>
              <a:rPr lang="zh-CN" altLang="en-US" sz="1400" b="1" dirty="0">
                <a:latin typeface="微软雅黑" panose="020B0503020204020204" charset="-122"/>
                <a:ea typeface="微软雅黑" panose="020B0503020204020204" charset="-122"/>
              </a:rPr>
              <a:t>中药与保健食品：</a:t>
            </a:r>
            <a:r>
              <a:rPr lang="zh-CN" altLang="en-US" sz="1400" dirty="0">
                <a:latin typeface="微软雅黑" panose="020B0503020204020204" charset="-122"/>
                <a:ea typeface="微软雅黑" panose="020B0503020204020204" charset="-122"/>
              </a:rPr>
              <a:t>保健食品各项指标均逐年下降，中药在销售占比和毛利率上呈强势上升趋势</a:t>
            </a:r>
          </a:p>
        </p:txBody>
      </p:sp>
      <p:sp>
        <p:nvSpPr>
          <p:cNvPr id="17" name="矩形 16"/>
          <p:cNvSpPr/>
          <p:nvPr/>
        </p:nvSpPr>
        <p:spPr>
          <a:xfrm>
            <a:off x="553365" y="1094250"/>
            <a:ext cx="11032154"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慢病品类吸客属性逐年增强</a:t>
            </a:r>
            <a:r>
              <a:rPr lang="zh-CN" altLang="en-US" sz="2000" b="1">
                <a:solidFill>
                  <a:srgbClr val="00B0F0"/>
                </a:solidFill>
                <a:latin typeface="微软雅黑" panose="020B0503020204020204" charset="-122"/>
                <a:ea typeface="微软雅黑" panose="020B0503020204020204" charset="-122"/>
              </a:rPr>
              <a:t>，中药价值贡献</a:t>
            </a:r>
            <a:r>
              <a:rPr lang="zh-CN" altLang="en-US" sz="2000" b="1" dirty="0">
                <a:solidFill>
                  <a:srgbClr val="00B0F0"/>
                </a:solidFill>
                <a:latin typeface="微软雅黑" panose="020B0503020204020204" charset="-122"/>
                <a:ea typeface="微软雅黑" panose="020B0503020204020204" charset="-122"/>
              </a:rPr>
              <a:t>呈上升趋势</a:t>
            </a:r>
          </a:p>
        </p:txBody>
      </p:sp>
      <p:sp>
        <p:nvSpPr>
          <p:cNvPr id="6" name="矩形: 圆角 5"/>
          <p:cNvSpPr/>
          <p:nvPr/>
        </p:nvSpPr>
        <p:spPr>
          <a:xfrm>
            <a:off x="1970202" y="2403835"/>
            <a:ext cx="8700959" cy="603316"/>
          </a:xfrm>
          <a:prstGeom prst="round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p:nvSpPr>
        <p:spPr>
          <a:xfrm>
            <a:off x="1159498" y="3834986"/>
            <a:ext cx="9492792" cy="341088"/>
          </a:xfrm>
          <a:prstGeom prst="round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圆角 14"/>
          <p:cNvSpPr/>
          <p:nvPr/>
        </p:nvSpPr>
        <p:spPr>
          <a:xfrm>
            <a:off x="1159498" y="5236807"/>
            <a:ext cx="9492792" cy="341088"/>
          </a:xfrm>
          <a:prstGeom prst="round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rPr>
              <a:t>品类及门店分析</a:t>
            </a:r>
            <a:r>
              <a:rPr lang="en-US" altLang="zh-CN" sz="2400" b="1" dirty="0">
                <a:latin typeface="微软雅黑" panose="020B0503020204020204" charset="-122"/>
                <a:ea typeface="微软雅黑" panose="020B0503020204020204" charset="-122"/>
              </a:rPr>
              <a:t>——</a:t>
            </a:r>
            <a:r>
              <a:rPr lang="zh-CN" altLang="en-US" sz="2400" b="1" dirty="0">
                <a:latin typeface="微软雅黑" panose="020B0503020204020204" charset="-122"/>
                <a:ea typeface="微软雅黑" panose="020B0503020204020204" charset="-122"/>
              </a:rPr>
              <a:t>门店分析</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391467" y="6576051"/>
            <a:ext cx="4741684"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a:t>
            </a: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25</a:t>
            </a:fld>
            <a:endParaRPr lang="zh-HK" altLang="en-US" sz="1400" dirty="0"/>
          </a:p>
        </p:txBody>
      </p:sp>
      <p:graphicFrame>
        <p:nvGraphicFramePr>
          <p:cNvPr id="10" name="图表 9"/>
          <p:cNvGraphicFramePr/>
          <p:nvPr/>
        </p:nvGraphicFramePr>
        <p:xfrm>
          <a:off x="604456" y="2359681"/>
          <a:ext cx="10912449" cy="3663268"/>
        </p:xfrm>
        <a:graphic>
          <a:graphicData uri="http://schemas.openxmlformats.org/drawingml/2006/chart">
            <c:chart xmlns:c="http://schemas.openxmlformats.org/drawingml/2006/chart" xmlns:r="http://schemas.openxmlformats.org/officeDocument/2006/relationships" r:id="rId4"/>
          </a:graphicData>
        </a:graphic>
      </p:graphicFrame>
      <p:sp>
        <p:nvSpPr>
          <p:cNvPr id="13" name="矩形 12"/>
          <p:cNvSpPr/>
          <p:nvPr/>
        </p:nvSpPr>
        <p:spPr>
          <a:xfrm>
            <a:off x="604457" y="1800169"/>
            <a:ext cx="10609308" cy="461665"/>
          </a:xfrm>
          <a:prstGeom prst="rect">
            <a:avLst/>
          </a:prstGeom>
        </p:spPr>
        <p:txBody>
          <a:bodyPr wrap="square" lIns="0" tIns="0" rIns="0" bIns="0" anchor="ctr" anchorCtr="0">
            <a:spAutoFit/>
          </a:bodyPr>
          <a:lstStyle/>
          <a:p>
            <a:pPr marL="171450" indent="-171450">
              <a:lnSpc>
                <a:spcPts val="1800"/>
              </a:lnSpc>
              <a:buFont typeface="Wingdings" panose="05000000000000000000" pitchFamily="2" charset="2"/>
              <a:buChar char="n"/>
            </a:pPr>
            <a:r>
              <a:rPr lang="zh-CN" altLang="en-US" sz="1400" b="1" dirty="0">
                <a:latin typeface="微软雅黑" panose="020B0503020204020204" charset="-122"/>
                <a:ea typeface="微软雅黑" panose="020B0503020204020204" charset="-122"/>
              </a:rPr>
              <a:t>会员销售占比：</a:t>
            </a:r>
            <a:r>
              <a:rPr lang="zh-CN" altLang="en-US" sz="1400" dirty="0">
                <a:latin typeface="微软雅黑" panose="020B0503020204020204" charset="-122"/>
                <a:ea typeface="微软雅黑" panose="020B0503020204020204" charset="-122"/>
              </a:rPr>
              <a:t>各店型会员销售呈双波峰，会员销售占比达</a:t>
            </a:r>
            <a:r>
              <a:rPr lang="en-US" altLang="zh-CN" sz="1400" dirty="0">
                <a:solidFill>
                  <a:schemeClr val="accent6"/>
                </a:solidFill>
                <a:latin typeface="微软雅黑" panose="020B0503020204020204" charset="-122"/>
                <a:ea typeface="微软雅黑" panose="020B0503020204020204" charset="-122"/>
              </a:rPr>
              <a:t>90%</a:t>
            </a:r>
            <a:r>
              <a:rPr lang="zh-CN" altLang="en-US" sz="1400" dirty="0">
                <a:latin typeface="微软雅黑" panose="020B0503020204020204" charset="-122"/>
                <a:ea typeface="微软雅黑" panose="020B0503020204020204" charset="-122"/>
              </a:rPr>
              <a:t>，随着店型的变小，会员销售占比值下降超</a:t>
            </a:r>
            <a:r>
              <a:rPr lang="en-US" altLang="zh-CN" sz="1400" dirty="0">
                <a:solidFill>
                  <a:srgbClr val="FF0000"/>
                </a:solidFill>
                <a:latin typeface="微软雅黑" panose="020B0503020204020204" charset="-122"/>
                <a:ea typeface="微软雅黑" panose="020B0503020204020204" charset="-122"/>
              </a:rPr>
              <a:t>10%</a:t>
            </a:r>
            <a:endParaRPr lang="zh-CN" altLang="en-US" sz="1400" dirty="0">
              <a:latin typeface="微软雅黑" panose="020B0503020204020204" charset="-122"/>
              <a:ea typeface="微软雅黑" panose="020B0503020204020204" charset="-122"/>
            </a:endParaRPr>
          </a:p>
          <a:p>
            <a:pPr marL="171450" indent="-171450">
              <a:lnSpc>
                <a:spcPts val="1800"/>
              </a:lnSpc>
              <a:buFont typeface="Wingdings" panose="05000000000000000000" pitchFamily="2" charset="2"/>
              <a:buChar char="n"/>
            </a:pPr>
            <a:r>
              <a:rPr lang="zh-CN" altLang="en-US" sz="1400" b="1" dirty="0">
                <a:latin typeface="微软雅黑" panose="020B0503020204020204" charset="-122"/>
                <a:ea typeface="微软雅黑" panose="020B0503020204020204" charset="-122"/>
              </a:rPr>
              <a:t>机会点：</a:t>
            </a:r>
            <a:r>
              <a:rPr lang="zh-CN" altLang="en-US" sz="1400" dirty="0">
                <a:latin typeface="微软雅黑" panose="020B0503020204020204" charset="-122"/>
                <a:ea typeface="微软雅黑" panose="020B0503020204020204" charset="-122"/>
              </a:rPr>
              <a:t>中小店型门店数占比达到</a:t>
            </a:r>
            <a:r>
              <a:rPr lang="en-US" altLang="zh-CN" sz="1400" dirty="0">
                <a:solidFill>
                  <a:schemeClr val="accent6"/>
                </a:solidFill>
                <a:latin typeface="微软雅黑" panose="020B0503020204020204" charset="-122"/>
                <a:ea typeface="微软雅黑" panose="020B0503020204020204" charset="-122"/>
              </a:rPr>
              <a:t>93%</a:t>
            </a:r>
            <a:r>
              <a:rPr lang="zh-CN" altLang="en-US" sz="1400" dirty="0">
                <a:latin typeface="微软雅黑" panose="020B0503020204020204" charset="-122"/>
                <a:ea typeface="微软雅黑" panose="020B0503020204020204" charset="-122"/>
              </a:rPr>
              <a:t>，但会员销售占比不高，会员销售占比提升空间巨大</a:t>
            </a:r>
          </a:p>
        </p:txBody>
      </p:sp>
      <p:sp>
        <p:nvSpPr>
          <p:cNvPr id="15" name="矩形 14"/>
          <p:cNvSpPr/>
          <p:nvPr/>
        </p:nvSpPr>
        <p:spPr>
          <a:xfrm>
            <a:off x="604457" y="1362899"/>
            <a:ext cx="11032154" cy="230505"/>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中小店重点关注会员转化及会员黏性提升，而大店重点关注会员产值提升</a:t>
            </a:r>
          </a:p>
        </p:txBody>
      </p:sp>
      <p:sp>
        <p:nvSpPr>
          <p:cNvPr id="14" name="椭圆 13"/>
          <p:cNvSpPr/>
          <p:nvPr/>
        </p:nvSpPr>
        <p:spPr>
          <a:xfrm>
            <a:off x="8248128" y="2468599"/>
            <a:ext cx="1751423" cy="333945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1"/>
          <p:cNvSpPr txBox="1"/>
          <p:nvPr/>
        </p:nvSpPr>
        <p:spPr>
          <a:xfrm>
            <a:off x="308865" y="252326"/>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rPr>
              <a:t>品类及门店分析</a:t>
            </a:r>
            <a:r>
              <a:rPr lang="en-US" altLang="zh-CN" sz="2400" b="1" dirty="0">
                <a:latin typeface="微软雅黑" panose="020B0503020204020204" charset="-122"/>
                <a:ea typeface="微软雅黑" panose="020B0503020204020204" charset="-122"/>
              </a:rPr>
              <a:t>——</a:t>
            </a:r>
            <a:r>
              <a:rPr lang="zh-CN" altLang="en-US" sz="2400" b="1" dirty="0">
                <a:latin typeface="微软雅黑" panose="020B0503020204020204" charset="-122"/>
                <a:ea typeface="微软雅黑" panose="020B0503020204020204" charset="-122"/>
              </a:rPr>
              <a:t>门店分析（</a:t>
            </a:r>
            <a:r>
              <a:rPr lang="en-US" altLang="zh-CN" sz="2400" b="1" dirty="0">
                <a:latin typeface="微软雅黑" panose="020B0503020204020204" charset="-122"/>
                <a:ea typeface="微软雅黑" panose="020B0503020204020204" charset="-122"/>
              </a:rPr>
              <a:t>3</a:t>
            </a:r>
            <a:r>
              <a:rPr lang="zh-CN" altLang="en-US" sz="2400" b="1" dirty="0">
                <a:latin typeface="微软雅黑" panose="020B0503020204020204" charset="-122"/>
                <a:ea typeface="微软雅黑" panose="020B0503020204020204" charset="-122"/>
              </a:rPr>
              <a:t>）</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429119" y="6576051"/>
            <a:ext cx="7704032" cy="145424"/>
          </a:xfrm>
          <a:prstGeom prst="rect">
            <a:avLst/>
          </a:prstGeom>
        </p:spPr>
        <p:txBody>
          <a:bodyPr wrap="none" lIns="0" tIns="0" rIns="0" bIns="0">
            <a:spAutoFit/>
          </a:bodyPr>
          <a:lstStyle/>
          <a:p>
            <a:pPr algn="r">
              <a:lnSpc>
                <a:spcPct val="90000"/>
              </a:lnSpc>
              <a:defRPr/>
            </a:pPr>
            <a:r>
              <a:rPr lang="en-US" altLang="zh-CN" sz="1050" dirty="0">
                <a:solidFill>
                  <a:schemeClr val="bg1">
                    <a:lumMod val="75000"/>
                  </a:schemeClr>
                </a:solidFill>
                <a:latin typeface="微软雅黑" panose="020B0503020204020204" charset="-122"/>
                <a:ea typeface="微软雅黑" panose="020B0503020204020204" charset="-122"/>
              </a:rPr>
              <a:t>*</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20160101-20181231</a:t>
            </a:r>
            <a:r>
              <a:rPr lang="zh-CN" altLang="en-US" sz="1050" dirty="0">
                <a:solidFill>
                  <a:schemeClr val="bg1">
                    <a:lumMod val="75000"/>
                  </a:schemeClr>
                </a:solidFill>
                <a:latin typeface="微软雅黑" panose="020B0503020204020204" charset="-122"/>
                <a:ea typeface="微软雅黑" panose="020B0503020204020204" charset="-122"/>
              </a:rPr>
              <a:t>，数据不包含加盟店、收购店、关停店。新：开业六个月以内门店，</a:t>
            </a:r>
            <a:r>
              <a:rPr lang="zh-CN" altLang="en-US" sz="1050" dirty="0">
                <a:solidFill>
                  <a:schemeClr val="bg1">
                    <a:lumMod val="75000"/>
                  </a:schemeClr>
                </a:solidFill>
                <a:latin typeface="微软雅黑" panose="020B0503020204020204" charset="-122"/>
              </a:rPr>
              <a:t>老：六个月以上门店。</a:t>
            </a:r>
            <a:endParaRPr lang="zh-CN" altLang="en-US" sz="1050" dirty="0">
              <a:solidFill>
                <a:schemeClr val="bg1">
                  <a:lumMod val="75000"/>
                </a:schemeClr>
              </a:solidFill>
              <a:latin typeface="微软雅黑" panose="020B0503020204020204" charset="-122"/>
              <a:ea typeface="微软雅黑" panose="020B0503020204020204" charset="-122"/>
            </a:endParaRPr>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26</a:t>
            </a:fld>
            <a:endParaRPr lang="zh-HK" altLang="en-US" sz="1400" dirty="0"/>
          </a:p>
        </p:txBody>
      </p:sp>
      <p:graphicFrame>
        <p:nvGraphicFramePr>
          <p:cNvPr id="5" name="表格 4"/>
          <p:cNvGraphicFramePr>
            <a:graphicFrameLocks noGrp="1"/>
          </p:cNvGraphicFramePr>
          <p:nvPr>
            <p:extLst>
              <p:ext uri="{D42A27DB-BD31-4B8C-83A1-F6EECF244321}">
                <p14:modId xmlns:p14="http://schemas.microsoft.com/office/powerpoint/2010/main" val="1851431698"/>
              </p:ext>
            </p:extLst>
          </p:nvPr>
        </p:nvGraphicFramePr>
        <p:xfrm>
          <a:off x="711512" y="1814909"/>
          <a:ext cx="10625870" cy="4488954"/>
        </p:xfrm>
        <a:graphic>
          <a:graphicData uri="http://schemas.openxmlformats.org/drawingml/2006/table">
            <a:tbl>
              <a:tblPr>
                <a:tableStyleId>{5C22544A-7EE6-4342-B048-85BDC9FD1C3A}</a:tableStyleId>
              </a:tblPr>
              <a:tblGrid>
                <a:gridCol w="1196487">
                  <a:extLst>
                    <a:ext uri="{9D8B030D-6E8A-4147-A177-3AD203B41FA5}">
                      <a16:colId xmlns:a16="http://schemas.microsoft.com/office/drawing/2014/main" val="20000"/>
                    </a:ext>
                  </a:extLst>
                </a:gridCol>
                <a:gridCol w="2551548">
                  <a:extLst>
                    <a:ext uri="{9D8B030D-6E8A-4147-A177-3AD203B41FA5}">
                      <a16:colId xmlns:a16="http://schemas.microsoft.com/office/drawing/2014/main" val="20001"/>
                    </a:ext>
                  </a:extLst>
                </a:gridCol>
                <a:gridCol w="2524449">
                  <a:extLst>
                    <a:ext uri="{9D8B030D-6E8A-4147-A177-3AD203B41FA5}">
                      <a16:colId xmlns:a16="http://schemas.microsoft.com/office/drawing/2014/main" val="20002"/>
                    </a:ext>
                  </a:extLst>
                </a:gridCol>
                <a:gridCol w="2176693">
                  <a:extLst>
                    <a:ext uri="{9D8B030D-6E8A-4147-A177-3AD203B41FA5}">
                      <a16:colId xmlns:a16="http://schemas.microsoft.com/office/drawing/2014/main" val="20003"/>
                    </a:ext>
                  </a:extLst>
                </a:gridCol>
                <a:gridCol w="2176693">
                  <a:extLst>
                    <a:ext uri="{9D8B030D-6E8A-4147-A177-3AD203B41FA5}">
                      <a16:colId xmlns:a16="http://schemas.microsoft.com/office/drawing/2014/main" val="20004"/>
                    </a:ext>
                  </a:extLst>
                </a:gridCol>
              </a:tblGrid>
              <a:tr h="476253">
                <a:tc>
                  <a:txBody>
                    <a:bodyPr/>
                    <a:lstStyle/>
                    <a:p>
                      <a:pPr algn="ctr" fontAlgn="ctr"/>
                      <a:endParaRPr lang="en-US"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zh-CN" altLang="en-US" sz="1200" b="1" u="none" strike="noStrike" dirty="0">
                          <a:solidFill>
                            <a:schemeClr val="bg1"/>
                          </a:solidFill>
                          <a:effectLst/>
                          <a:latin typeface="微软雅黑" panose="020B0503020204020204" charset="-122"/>
                          <a:ea typeface="微软雅黑" panose="020B0503020204020204" charset="-122"/>
                        </a:rPr>
                        <a:t>平均每个会员每月购买金额中位数</a:t>
                      </a:r>
                      <a:endParaRPr lang="zh-CN" altLang="en-US"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zh-CN" altLang="en-US" sz="1200" b="1" u="none" strike="noStrike" dirty="0">
                          <a:solidFill>
                            <a:schemeClr val="bg1"/>
                          </a:solidFill>
                          <a:effectLst/>
                          <a:latin typeface="微软雅黑" panose="020B0503020204020204" charset="-122"/>
                          <a:ea typeface="微软雅黑" panose="020B0503020204020204" charset="-122"/>
                        </a:rPr>
                        <a:t>平均每个月消费会员数量中位数</a:t>
                      </a:r>
                      <a:endParaRPr lang="zh-CN" altLang="en-US"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zh-CN" altLang="en-US" sz="1200" b="1" u="none" strike="noStrike" dirty="0">
                          <a:solidFill>
                            <a:schemeClr val="bg1"/>
                          </a:solidFill>
                          <a:effectLst/>
                          <a:latin typeface="微软雅黑" panose="020B0503020204020204" charset="-122"/>
                          <a:ea typeface="微软雅黑" panose="020B0503020204020204" charset="-122"/>
                        </a:rPr>
                        <a:t>平均每月新增会员数中位数</a:t>
                      </a:r>
                      <a:endParaRPr lang="zh-CN" altLang="en-US"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zh-CN" altLang="en-US" sz="1200" b="1" u="none" strike="noStrike" dirty="0">
                          <a:solidFill>
                            <a:schemeClr val="bg1"/>
                          </a:solidFill>
                          <a:effectLst/>
                          <a:latin typeface="微软雅黑" panose="020B0503020204020204" charset="-122"/>
                          <a:ea typeface="微软雅黑" panose="020B0503020204020204" charset="-122"/>
                        </a:rPr>
                        <a:t>平均每月复购会员数中位数</a:t>
                      </a:r>
                      <a:endParaRPr lang="zh-CN" altLang="en-US"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extLst>
                  <a:ext uri="{0D108BD9-81ED-4DB2-BD59-A6C34878D82A}">
                    <a16:rowId xmlns:a16="http://schemas.microsoft.com/office/drawing/2014/main" val="10000"/>
                  </a:ext>
                </a:extLst>
              </a:tr>
              <a:tr h="364791">
                <a:tc>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超特大店</a:t>
                      </a:r>
                      <a:endParaRPr lang="zh-CN" altLang="en-US"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218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6768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322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5612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extLst>
                  <a:ext uri="{0D108BD9-81ED-4DB2-BD59-A6C34878D82A}">
                    <a16:rowId xmlns:a16="http://schemas.microsoft.com/office/drawing/2014/main" val="10001"/>
                  </a:ext>
                </a:extLst>
              </a:tr>
              <a:tr h="364791">
                <a:tc>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特大店</a:t>
                      </a:r>
                      <a:r>
                        <a:rPr lang="en-US" altLang="zh-CN" sz="1200" b="1" u="none" strike="noStrike" dirty="0">
                          <a:solidFill>
                            <a:schemeClr val="bg1"/>
                          </a:solidFill>
                          <a:effectLst/>
                          <a:latin typeface="微软雅黑" panose="020B0503020204020204" charset="-122"/>
                          <a:ea typeface="微软雅黑" panose="020B0503020204020204" charset="-122"/>
                        </a:rPr>
                        <a:t>(</a:t>
                      </a:r>
                      <a:r>
                        <a:rPr lang="zh-CN" altLang="en-US" sz="1200" b="1" u="none" strike="noStrike" dirty="0">
                          <a:solidFill>
                            <a:schemeClr val="bg1"/>
                          </a:solidFill>
                          <a:effectLst/>
                          <a:latin typeface="微软雅黑" panose="020B0503020204020204" charset="-122"/>
                          <a:ea typeface="微软雅黑" panose="020B0503020204020204" charset="-122"/>
                        </a:rPr>
                        <a:t>特一</a:t>
                      </a:r>
                      <a:r>
                        <a:rPr lang="en-US" altLang="zh-CN" sz="1200" b="1" u="none" strike="noStrike" dirty="0">
                          <a:solidFill>
                            <a:schemeClr val="bg1"/>
                          </a:solidFill>
                          <a:effectLst/>
                          <a:latin typeface="微软雅黑" panose="020B0503020204020204" charset="-122"/>
                          <a:ea typeface="微软雅黑" panose="020B0503020204020204" charset="-122"/>
                        </a:rPr>
                        <a:t>)</a:t>
                      </a: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en-US" altLang="zh-CN" sz="1200" b="1" u="none" strike="noStrike" dirty="0">
                          <a:solidFill>
                            <a:srgbClr val="FF0000"/>
                          </a:solidFill>
                          <a:effectLst/>
                          <a:latin typeface="微软雅黑" panose="020B0503020204020204" charset="-122"/>
                          <a:ea typeface="微软雅黑" panose="020B0503020204020204" charset="-122"/>
                        </a:rPr>
                        <a:t>167 </a:t>
                      </a:r>
                      <a:endParaRPr lang="en-US" altLang="zh-CN" sz="1200" b="1" i="0" u="none" strike="noStrike" dirty="0">
                        <a:solidFill>
                          <a:srgbClr val="FF0000"/>
                        </a:solidFill>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6176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339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5192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extLst>
                  <a:ext uri="{0D108BD9-81ED-4DB2-BD59-A6C34878D82A}">
                    <a16:rowId xmlns:a16="http://schemas.microsoft.com/office/drawing/2014/main" val="10002"/>
                  </a:ext>
                </a:extLst>
              </a:tr>
              <a:tr h="364791">
                <a:tc>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特大店</a:t>
                      </a:r>
                      <a:r>
                        <a:rPr lang="en-US" altLang="zh-CN" sz="1200" b="1" u="none" strike="noStrike" dirty="0">
                          <a:solidFill>
                            <a:schemeClr val="bg1"/>
                          </a:solidFill>
                          <a:effectLst/>
                          <a:latin typeface="微软雅黑" panose="020B0503020204020204" charset="-122"/>
                          <a:ea typeface="微软雅黑" panose="020B0503020204020204" charset="-122"/>
                        </a:rPr>
                        <a:t>(</a:t>
                      </a:r>
                      <a:r>
                        <a:rPr lang="zh-CN" altLang="en-US" sz="1200" b="1" u="none" strike="noStrike" dirty="0">
                          <a:solidFill>
                            <a:schemeClr val="bg1"/>
                          </a:solidFill>
                          <a:effectLst/>
                          <a:latin typeface="微软雅黑" panose="020B0503020204020204" charset="-122"/>
                          <a:ea typeface="微软雅黑" panose="020B0503020204020204" charset="-122"/>
                        </a:rPr>
                        <a:t>特二</a:t>
                      </a:r>
                      <a:r>
                        <a:rPr lang="en-US" altLang="zh-CN" sz="1200" b="1" u="none" strike="noStrike" dirty="0">
                          <a:solidFill>
                            <a:schemeClr val="bg1"/>
                          </a:solidFill>
                          <a:effectLst/>
                          <a:latin typeface="微软雅黑" panose="020B0503020204020204" charset="-122"/>
                          <a:ea typeface="微软雅黑" panose="020B0503020204020204" charset="-122"/>
                        </a:rPr>
                        <a:t>)</a:t>
                      </a: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182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5154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305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4161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extLst>
                  <a:ext uri="{0D108BD9-81ED-4DB2-BD59-A6C34878D82A}">
                    <a16:rowId xmlns:a16="http://schemas.microsoft.com/office/drawing/2014/main" val="10003"/>
                  </a:ext>
                </a:extLst>
              </a:tr>
              <a:tr h="364791">
                <a:tc>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大店</a:t>
                      </a:r>
                      <a:r>
                        <a:rPr lang="en-US" altLang="zh-CN" sz="1200" b="1" u="none" strike="noStrike" dirty="0">
                          <a:solidFill>
                            <a:schemeClr val="bg1"/>
                          </a:solidFill>
                          <a:effectLst/>
                          <a:latin typeface="微软雅黑" panose="020B0503020204020204" charset="-122"/>
                          <a:ea typeface="微软雅黑" panose="020B0503020204020204" charset="-122"/>
                        </a:rPr>
                        <a:t>(</a:t>
                      </a:r>
                      <a:r>
                        <a:rPr lang="zh-CN" altLang="en-US" sz="1200" b="1" u="none" strike="noStrike" dirty="0">
                          <a:solidFill>
                            <a:schemeClr val="bg1"/>
                          </a:solidFill>
                          <a:effectLst/>
                          <a:latin typeface="微软雅黑" panose="020B0503020204020204" charset="-122"/>
                          <a:ea typeface="微软雅黑" panose="020B0503020204020204" charset="-122"/>
                        </a:rPr>
                        <a:t>大一</a:t>
                      </a:r>
                      <a:r>
                        <a:rPr lang="en-US" altLang="zh-CN" sz="1200" b="1" u="none" strike="noStrike" dirty="0">
                          <a:solidFill>
                            <a:schemeClr val="bg1"/>
                          </a:solidFill>
                          <a:effectLst/>
                          <a:latin typeface="微软雅黑" panose="020B0503020204020204" charset="-122"/>
                          <a:ea typeface="微软雅黑" panose="020B0503020204020204" charset="-122"/>
                        </a:rPr>
                        <a:t>)</a:t>
                      </a: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en-US" altLang="zh-CN" sz="1200" b="1" u="none" strike="noStrike" dirty="0">
                          <a:solidFill>
                            <a:srgbClr val="FF0000"/>
                          </a:solidFill>
                          <a:effectLst/>
                          <a:latin typeface="微软雅黑" panose="020B0503020204020204" charset="-122"/>
                          <a:ea typeface="微软雅黑" panose="020B0503020204020204" charset="-122"/>
                        </a:rPr>
                        <a:t>128</a:t>
                      </a:r>
                      <a:r>
                        <a:rPr lang="en-US" altLang="zh-CN" sz="1200" b="1" u="none" strike="noStrike" dirty="0">
                          <a:effectLst/>
                          <a:latin typeface="微软雅黑" panose="020B0503020204020204" charset="-122"/>
                          <a:ea typeface="微软雅黑" panose="020B0503020204020204" charset="-122"/>
                        </a:rPr>
                        <a:t>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4823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240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3870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extLst>
                  <a:ext uri="{0D108BD9-81ED-4DB2-BD59-A6C34878D82A}">
                    <a16:rowId xmlns:a16="http://schemas.microsoft.com/office/drawing/2014/main" val="10004"/>
                  </a:ext>
                </a:extLst>
              </a:tr>
              <a:tr h="364791">
                <a:tc>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大店</a:t>
                      </a:r>
                      <a:r>
                        <a:rPr lang="en-US" altLang="zh-CN" sz="1200" b="1" u="none" strike="noStrike" dirty="0">
                          <a:solidFill>
                            <a:schemeClr val="bg1"/>
                          </a:solidFill>
                          <a:effectLst/>
                          <a:latin typeface="微软雅黑" panose="020B0503020204020204" charset="-122"/>
                          <a:ea typeface="微软雅黑" panose="020B0503020204020204" charset="-122"/>
                        </a:rPr>
                        <a:t>(</a:t>
                      </a:r>
                      <a:r>
                        <a:rPr lang="zh-CN" altLang="en-US" sz="1200" b="1" u="none" strike="noStrike" dirty="0">
                          <a:solidFill>
                            <a:schemeClr val="bg1"/>
                          </a:solidFill>
                          <a:effectLst/>
                          <a:latin typeface="微软雅黑" panose="020B0503020204020204" charset="-122"/>
                          <a:ea typeface="微软雅黑" panose="020B0503020204020204" charset="-122"/>
                        </a:rPr>
                        <a:t>大二</a:t>
                      </a:r>
                      <a:r>
                        <a:rPr lang="en-US" altLang="zh-CN" sz="1200" b="1" u="none" strike="noStrike" dirty="0">
                          <a:solidFill>
                            <a:schemeClr val="bg1"/>
                          </a:solidFill>
                          <a:effectLst/>
                          <a:latin typeface="微软雅黑" panose="020B0503020204020204" charset="-122"/>
                          <a:ea typeface="微软雅黑" panose="020B0503020204020204" charset="-122"/>
                        </a:rPr>
                        <a:t>)</a:t>
                      </a: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en-US" altLang="zh-CN" sz="1200" b="1" u="none" strike="noStrike">
                          <a:effectLst/>
                          <a:latin typeface="微软雅黑" panose="020B0503020204020204" charset="-122"/>
                          <a:ea typeface="微软雅黑" panose="020B0503020204020204" charset="-122"/>
                        </a:rPr>
                        <a:t>136 </a:t>
                      </a:r>
                      <a:endParaRPr lang="en-US" altLang="zh-CN" sz="1200" b="1" i="0" u="none" strike="noStrike">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3463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229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2709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extLst>
                  <a:ext uri="{0D108BD9-81ED-4DB2-BD59-A6C34878D82A}">
                    <a16:rowId xmlns:a16="http://schemas.microsoft.com/office/drawing/2014/main" val="10005"/>
                  </a:ext>
                </a:extLst>
              </a:tr>
              <a:tr h="364791">
                <a:tc>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中店</a:t>
                      </a:r>
                      <a:r>
                        <a:rPr lang="en-US" altLang="zh-CN" sz="1200" b="1" u="none" strike="noStrike" dirty="0">
                          <a:solidFill>
                            <a:schemeClr val="bg1"/>
                          </a:solidFill>
                          <a:effectLst/>
                          <a:latin typeface="微软雅黑" panose="020B0503020204020204" charset="-122"/>
                          <a:ea typeface="微软雅黑" panose="020B0503020204020204" charset="-122"/>
                        </a:rPr>
                        <a:t>(</a:t>
                      </a:r>
                      <a:r>
                        <a:rPr lang="zh-CN" altLang="en-US" sz="1200" b="1" u="none" strike="noStrike" dirty="0">
                          <a:solidFill>
                            <a:schemeClr val="bg1"/>
                          </a:solidFill>
                          <a:effectLst/>
                          <a:latin typeface="微软雅黑" panose="020B0503020204020204" charset="-122"/>
                          <a:ea typeface="微软雅黑" panose="020B0503020204020204" charset="-122"/>
                        </a:rPr>
                        <a:t>中一</a:t>
                      </a:r>
                      <a:r>
                        <a:rPr lang="en-US" altLang="zh-CN" sz="1200" b="1" u="none" strike="noStrike" dirty="0">
                          <a:solidFill>
                            <a:schemeClr val="bg1"/>
                          </a:solidFill>
                          <a:effectLst/>
                          <a:latin typeface="微软雅黑" panose="020B0503020204020204" charset="-122"/>
                          <a:ea typeface="微软雅黑" panose="020B0503020204020204" charset="-122"/>
                        </a:rPr>
                        <a:t>)</a:t>
                      </a: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131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2242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163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1729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extLst>
                  <a:ext uri="{0D108BD9-81ED-4DB2-BD59-A6C34878D82A}">
                    <a16:rowId xmlns:a16="http://schemas.microsoft.com/office/drawing/2014/main" val="10006"/>
                  </a:ext>
                </a:extLst>
              </a:tr>
              <a:tr h="364791">
                <a:tc>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中店</a:t>
                      </a:r>
                      <a:r>
                        <a:rPr lang="en-US" altLang="zh-CN" sz="1200" b="1" u="none" strike="noStrike" dirty="0">
                          <a:solidFill>
                            <a:schemeClr val="bg1"/>
                          </a:solidFill>
                          <a:effectLst/>
                          <a:latin typeface="微软雅黑" panose="020B0503020204020204" charset="-122"/>
                          <a:ea typeface="微软雅黑" panose="020B0503020204020204" charset="-122"/>
                        </a:rPr>
                        <a:t>(</a:t>
                      </a:r>
                      <a:r>
                        <a:rPr lang="zh-CN" altLang="en-US" sz="1200" b="1" u="none" strike="noStrike" dirty="0">
                          <a:solidFill>
                            <a:schemeClr val="bg1"/>
                          </a:solidFill>
                          <a:effectLst/>
                          <a:latin typeface="微软雅黑" panose="020B0503020204020204" charset="-122"/>
                          <a:ea typeface="微软雅黑" panose="020B0503020204020204" charset="-122"/>
                        </a:rPr>
                        <a:t>中二</a:t>
                      </a:r>
                      <a:r>
                        <a:rPr lang="en-US" altLang="zh-CN" sz="1200" b="1" u="none" strike="noStrike" dirty="0">
                          <a:solidFill>
                            <a:schemeClr val="bg1"/>
                          </a:solidFill>
                          <a:effectLst/>
                          <a:latin typeface="微软雅黑" panose="020B0503020204020204" charset="-122"/>
                          <a:ea typeface="微软雅黑" panose="020B0503020204020204" charset="-122"/>
                        </a:rPr>
                        <a:t>)</a:t>
                      </a: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en-US" altLang="zh-CN" sz="1200" b="1" u="none" strike="noStrike">
                          <a:effectLst/>
                          <a:latin typeface="微软雅黑" panose="020B0503020204020204" charset="-122"/>
                          <a:ea typeface="微软雅黑" panose="020B0503020204020204" charset="-122"/>
                        </a:rPr>
                        <a:t>119 </a:t>
                      </a:r>
                      <a:endParaRPr lang="en-US" altLang="zh-CN" sz="1200" b="1" i="0" u="none" strike="noStrike">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a:effectLst/>
                          <a:latin typeface="微软雅黑" panose="020B0503020204020204" charset="-122"/>
                          <a:ea typeface="微软雅黑" panose="020B0503020204020204" charset="-122"/>
                        </a:rPr>
                        <a:t>1617 </a:t>
                      </a:r>
                      <a:endParaRPr lang="en-US" altLang="zh-CN" sz="1200" b="1" i="0" u="none" strike="noStrike">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145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1185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extLst>
                  <a:ext uri="{0D108BD9-81ED-4DB2-BD59-A6C34878D82A}">
                    <a16:rowId xmlns:a16="http://schemas.microsoft.com/office/drawing/2014/main" val="10007"/>
                  </a:ext>
                </a:extLst>
              </a:tr>
              <a:tr h="364791">
                <a:tc>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小店</a:t>
                      </a:r>
                      <a:r>
                        <a:rPr lang="en-US" altLang="zh-CN" sz="1200" b="1" u="none" strike="noStrike" dirty="0">
                          <a:solidFill>
                            <a:schemeClr val="bg1"/>
                          </a:solidFill>
                          <a:effectLst/>
                          <a:latin typeface="微软雅黑" panose="020B0503020204020204" charset="-122"/>
                          <a:ea typeface="微软雅黑" panose="020B0503020204020204" charset="-122"/>
                        </a:rPr>
                        <a:t>(</a:t>
                      </a:r>
                      <a:r>
                        <a:rPr lang="zh-CN" altLang="en-US" sz="1200" b="1" u="none" strike="noStrike" dirty="0">
                          <a:solidFill>
                            <a:schemeClr val="bg1"/>
                          </a:solidFill>
                          <a:effectLst/>
                          <a:latin typeface="微软雅黑" panose="020B0503020204020204" charset="-122"/>
                          <a:ea typeface="微软雅黑" panose="020B0503020204020204" charset="-122"/>
                        </a:rPr>
                        <a:t>小一</a:t>
                      </a:r>
                      <a:r>
                        <a:rPr lang="en-US" altLang="zh-CN" sz="1200" b="1" u="none" strike="noStrike" dirty="0">
                          <a:solidFill>
                            <a:schemeClr val="bg1"/>
                          </a:solidFill>
                          <a:effectLst/>
                          <a:latin typeface="微软雅黑" panose="020B0503020204020204" charset="-122"/>
                          <a:ea typeface="微软雅黑" panose="020B0503020204020204" charset="-122"/>
                        </a:rPr>
                        <a:t>)</a:t>
                      </a: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en-US" altLang="zh-CN" sz="1200" b="1" u="none" strike="noStrike">
                          <a:effectLst/>
                          <a:latin typeface="微软雅黑" panose="020B0503020204020204" charset="-122"/>
                          <a:ea typeface="微软雅黑" panose="020B0503020204020204" charset="-122"/>
                        </a:rPr>
                        <a:t>109 </a:t>
                      </a:r>
                      <a:endParaRPr lang="en-US" altLang="zh-CN" sz="1200" b="1" i="0" u="none" strike="noStrike">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a:effectLst/>
                          <a:latin typeface="微软雅黑" panose="020B0503020204020204" charset="-122"/>
                          <a:ea typeface="微软雅黑" panose="020B0503020204020204" charset="-122"/>
                        </a:rPr>
                        <a:t>1005 </a:t>
                      </a:r>
                      <a:endParaRPr lang="en-US" altLang="zh-CN" sz="1200" b="1" i="0" u="none" strike="noStrike">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124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654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extLst>
                  <a:ext uri="{0D108BD9-81ED-4DB2-BD59-A6C34878D82A}">
                    <a16:rowId xmlns:a16="http://schemas.microsoft.com/office/drawing/2014/main" val="10008"/>
                  </a:ext>
                </a:extLst>
              </a:tr>
              <a:tr h="364791">
                <a:tc rowSpan="2">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小店</a:t>
                      </a:r>
                      <a:r>
                        <a:rPr lang="en-US" altLang="zh-CN" sz="1200" b="1" u="none" strike="noStrike" dirty="0">
                          <a:solidFill>
                            <a:schemeClr val="bg1"/>
                          </a:solidFill>
                          <a:effectLst/>
                          <a:latin typeface="微软雅黑" panose="020B0503020204020204" charset="-122"/>
                          <a:ea typeface="微软雅黑" panose="020B0503020204020204" charset="-122"/>
                        </a:rPr>
                        <a:t>(</a:t>
                      </a:r>
                      <a:r>
                        <a:rPr lang="zh-CN" altLang="en-US" sz="1200" b="1" u="none" strike="noStrike" dirty="0">
                          <a:solidFill>
                            <a:schemeClr val="bg1"/>
                          </a:solidFill>
                          <a:effectLst/>
                          <a:latin typeface="微软雅黑" panose="020B0503020204020204" charset="-122"/>
                          <a:ea typeface="微软雅黑" panose="020B0503020204020204" charset="-122"/>
                        </a:rPr>
                        <a:t>小二</a:t>
                      </a:r>
                      <a:r>
                        <a:rPr lang="en-US" altLang="zh-CN" sz="1200" b="1" u="none" strike="noStrike" dirty="0">
                          <a:solidFill>
                            <a:schemeClr val="bg1"/>
                          </a:solidFill>
                          <a:effectLst/>
                          <a:latin typeface="微软雅黑" panose="020B0503020204020204" charset="-122"/>
                          <a:ea typeface="微软雅黑" panose="020B0503020204020204" charset="-122"/>
                        </a:rPr>
                        <a:t>)</a:t>
                      </a: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rowSpan="2">
                  <a:txBody>
                    <a:bodyPr/>
                    <a:lstStyle/>
                    <a:p>
                      <a:pPr algn="ctr" fontAlgn="ctr"/>
                      <a:r>
                        <a:rPr lang="en-US" altLang="zh-CN" sz="1200" b="1" u="none" strike="noStrike" dirty="0">
                          <a:effectLst/>
                          <a:latin typeface="微软雅黑" panose="020B0503020204020204" charset="-122"/>
                          <a:ea typeface="微软雅黑" panose="020B0503020204020204" charset="-122"/>
                        </a:rPr>
                        <a:t>94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rowSpan="2">
                  <a:txBody>
                    <a:bodyPr/>
                    <a:lstStyle/>
                    <a:p>
                      <a:pPr algn="ctr" fontAlgn="ctr"/>
                      <a:r>
                        <a:rPr lang="en-US" altLang="zh-CN" sz="1200" b="1" u="none" strike="noStrike" dirty="0">
                          <a:solidFill>
                            <a:schemeClr val="tx1"/>
                          </a:solidFill>
                          <a:effectLst/>
                          <a:latin typeface="微软雅黑" panose="020B0503020204020204" charset="-122"/>
                          <a:ea typeface="微软雅黑" panose="020B0503020204020204" charset="-122"/>
                        </a:rPr>
                        <a:t>624 </a:t>
                      </a:r>
                      <a:endParaRPr lang="en-US" altLang="zh-CN" sz="1200" b="1" i="0" u="none" strike="noStrike" dirty="0">
                        <a:solidFill>
                          <a:schemeClr val="tx1"/>
                        </a:solidFill>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solidFill>
                            <a:srgbClr val="FF0000"/>
                          </a:solidFill>
                          <a:effectLst/>
                          <a:latin typeface="微软雅黑" panose="020B0503020204020204" charset="-122"/>
                          <a:ea typeface="微软雅黑" panose="020B0503020204020204" charset="-122"/>
                        </a:rPr>
                        <a:t>166</a:t>
                      </a:r>
                      <a:r>
                        <a:rPr lang="en-US" altLang="zh-CN" sz="1200" b="1" u="none" strike="noStrike" dirty="0">
                          <a:effectLst/>
                          <a:latin typeface="微软雅黑" panose="020B0503020204020204" charset="-122"/>
                          <a:ea typeface="微软雅黑" panose="020B0503020204020204" charset="-122"/>
                        </a:rPr>
                        <a:t>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tc>
                  <a:txBody>
                    <a:bodyPr/>
                    <a:lstStyle/>
                    <a:p>
                      <a:pPr algn="ctr" fontAlgn="ctr"/>
                      <a:r>
                        <a:rPr lang="en-US" altLang="zh-CN" sz="1200" b="1" u="none" strike="noStrike" dirty="0">
                          <a:solidFill>
                            <a:srgbClr val="FF0000"/>
                          </a:solidFill>
                          <a:effectLst/>
                          <a:latin typeface="微软雅黑" panose="020B0503020204020204" charset="-122"/>
                          <a:ea typeface="微软雅黑" panose="020B0503020204020204" charset="-122"/>
                        </a:rPr>
                        <a:t>296</a:t>
                      </a:r>
                      <a:r>
                        <a:rPr lang="en-US" altLang="zh-CN" sz="1200" b="1" u="none" strike="noStrike" dirty="0">
                          <a:effectLst/>
                          <a:latin typeface="微软雅黑" panose="020B0503020204020204" charset="-122"/>
                          <a:ea typeface="微软雅黑" panose="020B0503020204020204" charset="-122"/>
                        </a:rPr>
                        <a:t>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accent6">
                        <a:lumMod val="20000"/>
                        <a:lumOff val="80000"/>
                      </a:schemeClr>
                    </a:solidFill>
                  </a:tcPr>
                </a:tc>
                <a:extLst>
                  <a:ext uri="{0D108BD9-81ED-4DB2-BD59-A6C34878D82A}">
                    <a16:rowId xmlns:a16="http://schemas.microsoft.com/office/drawing/2014/main" val="10009"/>
                  </a:ext>
                </a:extLst>
              </a:tr>
              <a:tr h="364791">
                <a:tc vMerge="1">
                  <a:txBody>
                    <a:bodyPr/>
                    <a:lstStyle/>
                    <a:p>
                      <a:pPr algn="r" fontAlgn="ct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vMerge="1">
                  <a:txBody>
                    <a:bodyPr/>
                    <a:lstStyle/>
                    <a:p>
                      <a:pPr algn="ctr" fontAlgn="ct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vMerge="1">
                  <a:txBody>
                    <a:bodyPr/>
                    <a:lstStyle/>
                    <a:p>
                      <a:pPr algn="ctr" fontAlgn="ctr"/>
                      <a:endParaRPr lang="en-US" altLang="zh-CN" sz="1200" b="1" i="0" u="none" strike="noStrike" dirty="0">
                        <a:solidFill>
                          <a:schemeClr val="tx1"/>
                        </a:solidFill>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zh-CN" altLang="en-US" sz="1200" b="1" i="0" u="none" strike="noStrike" dirty="0">
                          <a:solidFill>
                            <a:srgbClr val="000000"/>
                          </a:solidFill>
                          <a:effectLst/>
                          <a:latin typeface="微软雅黑" panose="020B0503020204020204" charset="-122"/>
                          <a:ea typeface="微软雅黑" panose="020B0503020204020204" charset="-122"/>
                        </a:rPr>
                        <a:t>新：</a:t>
                      </a:r>
                      <a:r>
                        <a:rPr lang="en-US" altLang="zh-CN" sz="1200" b="1" i="0" u="none" strike="noStrike" dirty="0">
                          <a:solidFill>
                            <a:srgbClr val="000000"/>
                          </a:solidFill>
                          <a:effectLst/>
                          <a:latin typeface="微软雅黑" panose="020B0503020204020204" charset="-122"/>
                          <a:ea typeface="微软雅黑" panose="020B0503020204020204" charset="-122"/>
                        </a:rPr>
                        <a:t>249</a:t>
                      </a:r>
                      <a:r>
                        <a:rPr lang="zh-CN" altLang="en-US" sz="1200" b="1" i="0" u="none" strike="noStrike" dirty="0">
                          <a:solidFill>
                            <a:srgbClr val="000000"/>
                          </a:solidFill>
                          <a:effectLst/>
                          <a:latin typeface="微软雅黑" panose="020B0503020204020204" charset="-122"/>
                          <a:ea typeface="微软雅黑" panose="020B0503020204020204" charset="-122"/>
                        </a:rPr>
                        <a:t>、老：</a:t>
                      </a:r>
                      <a:r>
                        <a:rPr lang="en-US" altLang="zh-CN" sz="1200" b="1" i="0" u="none" strike="noStrike" dirty="0">
                          <a:solidFill>
                            <a:srgbClr val="000000"/>
                          </a:solidFill>
                          <a:effectLst/>
                          <a:latin typeface="微软雅黑" panose="020B0503020204020204" charset="-122"/>
                          <a:ea typeface="微软雅黑" panose="020B0503020204020204" charset="-122"/>
                        </a:rPr>
                        <a:t>73</a:t>
                      </a:r>
                    </a:p>
                  </a:txBody>
                  <a:tcPr marL="7620" marR="7620" marT="7620" marB="0" anchor="ctr">
                    <a:solidFill>
                      <a:schemeClr val="accent6">
                        <a:lumMod val="20000"/>
                        <a:lumOff val="8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a:solidFill>
                            <a:srgbClr val="000000"/>
                          </a:solidFill>
                          <a:effectLst/>
                          <a:latin typeface="微软雅黑" panose="020B0503020204020204" charset="-122"/>
                          <a:ea typeface="微软雅黑" panose="020B0503020204020204" charset="-122"/>
                        </a:rPr>
                        <a:t>新：</a:t>
                      </a:r>
                      <a:r>
                        <a:rPr lang="en-US" altLang="zh-CN" sz="1200" b="1" i="0" u="none" strike="noStrike" dirty="0">
                          <a:solidFill>
                            <a:srgbClr val="000000"/>
                          </a:solidFill>
                          <a:effectLst/>
                          <a:latin typeface="微软雅黑" panose="020B0503020204020204" charset="-122"/>
                          <a:ea typeface="微软雅黑" panose="020B0503020204020204" charset="-122"/>
                        </a:rPr>
                        <a:t>204</a:t>
                      </a:r>
                      <a:r>
                        <a:rPr lang="zh-CN" altLang="en-US" sz="1200" b="1" i="0" u="none" strike="noStrike" dirty="0">
                          <a:solidFill>
                            <a:srgbClr val="000000"/>
                          </a:solidFill>
                          <a:effectLst/>
                          <a:latin typeface="微软雅黑" panose="020B0503020204020204" charset="-122"/>
                          <a:ea typeface="微软雅黑" panose="020B0503020204020204" charset="-122"/>
                        </a:rPr>
                        <a:t>、老：</a:t>
                      </a:r>
                      <a:r>
                        <a:rPr lang="en-US" altLang="zh-CN" sz="1200" b="1" i="0" u="none" strike="noStrike" dirty="0">
                          <a:solidFill>
                            <a:srgbClr val="000000"/>
                          </a:solidFill>
                          <a:effectLst/>
                          <a:latin typeface="微软雅黑" panose="020B0503020204020204" charset="-122"/>
                          <a:ea typeface="微软雅黑" panose="020B0503020204020204" charset="-122"/>
                        </a:rPr>
                        <a:t>309</a:t>
                      </a:r>
                    </a:p>
                  </a:txBody>
                  <a:tcPr marL="7620" marR="7620" marT="7620" marB="0" anchor="ctr">
                    <a:solidFill>
                      <a:schemeClr val="accent6">
                        <a:lumMod val="20000"/>
                        <a:lumOff val="80000"/>
                      </a:schemeClr>
                    </a:solidFill>
                  </a:tcPr>
                </a:tc>
                <a:extLst>
                  <a:ext uri="{0D108BD9-81ED-4DB2-BD59-A6C34878D82A}">
                    <a16:rowId xmlns:a16="http://schemas.microsoft.com/office/drawing/2014/main" val="1576249467"/>
                  </a:ext>
                </a:extLst>
              </a:tr>
              <a:tr h="364791">
                <a:tc>
                  <a:txBody>
                    <a:bodyPr/>
                    <a:lstStyle/>
                    <a:p>
                      <a:pPr algn="r" fontAlgn="ctr"/>
                      <a:r>
                        <a:rPr lang="zh-CN" altLang="en-US" sz="1200" b="1" u="none" strike="noStrike" dirty="0">
                          <a:solidFill>
                            <a:schemeClr val="bg1"/>
                          </a:solidFill>
                          <a:effectLst/>
                          <a:latin typeface="微软雅黑" panose="020B0503020204020204" charset="-122"/>
                          <a:ea typeface="微软雅黑" panose="020B0503020204020204" charset="-122"/>
                        </a:rPr>
                        <a:t>小店</a:t>
                      </a:r>
                      <a:r>
                        <a:rPr lang="en-US" altLang="zh-CN" sz="1200" b="1" u="none" strike="noStrike" dirty="0">
                          <a:solidFill>
                            <a:schemeClr val="bg1"/>
                          </a:solidFill>
                          <a:effectLst/>
                          <a:latin typeface="微软雅黑" panose="020B0503020204020204" charset="-122"/>
                          <a:ea typeface="微软雅黑" panose="020B0503020204020204" charset="-122"/>
                        </a:rPr>
                        <a:t>(</a:t>
                      </a:r>
                      <a:r>
                        <a:rPr lang="zh-CN" altLang="en-US" sz="1200" b="1" u="none" strike="noStrike" dirty="0">
                          <a:solidFill>
                            <a:schemeClr val="bg1"/>
                          </a:solidFill>
                          <a:effectLst/>
                          <a:latin typeface="微软雅黑" panose="020B0503020204020204" charset="-122"/>
                          <a:ea typeface="微软雅黑" panose="020B0503020204020204" charset="-122"/>
                        </a:rPr>
                        <a:t>小微店</a:t>
                      </a:r>
                      <a:r>
                        <a:rPr lang="en-US" altLang="zh-CN" sz="1200" b="1" u="none" strike="noStrike" dirty="0">
                          <a:solidFill>
                            <a:schemeClr val="bg1"/>
                          </a:solidFill>
                          <a:effectLst/>
                          <a:latin typeface="微软雅黑" panose="020B0503020204020204" charset="-122"/>
                          <a:ea typeface="微软雅黑" panose="020B0503020204020204" charset="-122"/>
                        </a:rPr>
                        <a:t>)</a:t>
                      </a:r>
                      <a:endParaRPr lang="en-US" altLang="zh-CN" sz="1200" b="1" i="0" u="none" strike="noStrike" dirty="0">
                        <a:solidFill>
                          <a:schemeClr val="bg1"/>
                        </a:solidFill>
                        <a:effectLst/>
                        <a:latin typeface="微软雅黑" panose="020B0503020204020204" charset="-122"/>
                        <a:ea typeface="微软雅黑" panose="020B0503020204020204" charset="-122"/>
                      </a:endParaRPr>
                    </a:p>
                  </a:txBody>
                  <a:tcPr marL="7620" marR="7620" marT="7620" marB="0" anchor="ctr">
                    <a:solidFill>
                      <a:srgbClr val="029E42"/>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64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674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104 </a:t>
                      </a:r>
                      <a:endParaRPr lang="en-US" altLang="zh-CN" sz="1200" b="1" i="0" u="none" strike="noStrike" dirty="0">
                        <a:solidFill>
                          <a:srgbClr val="000000"/>
                        </a:solidFill>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tc>
                  <a:txBody>
                    <a:bodyPr/>
                    <a:lstStyle/>
                    <a:p>
                      <a:pPr algn="ctr" fontAlgn="ctr"/>
                      <a:r>
                        <a:rPr lang="en-US" altLang="zh-CN" sz="1200" b="1" u="none" strike="noStrike" dirty="0">
                          <a:effectLst/>
                          <a:latin typeface="微软雅黑" panose="020B0503020204020204" charset="-122"/>
                          <a:ea typeface="微软雅黑" panose="020B0503020204020204" charset="-122"/>
                        </a:rPr>
                        <a:t>477 </a:t>
                      </a:r>
                      <a:endParaRPr lang="en-US" altLang="zh-CN" sz="1200" b="1" i="0" u="none" strike="noStrike" dirty="0">
                        <a:effectLst/>
                        <a:latin typeface="微软雅黑" panose="020B0503020204020204" charset="-122"/>
                        <a:ea typeface="微软雅黑" panose="020B0503020204020204" charset="-122"/>
                      </a:endParaRPr>
                    </a:p>
                  </a:txBody>
                  <a:tcPr marL="7620" marR="7620" marT="7620" marB="0" anchor="ctr">
                    <a:solidFill>
                      <a:schemeClr val="bg1">
                        <a:lumMod val="95000"/>
                      </a:schemeClr>
                    </a:solidFill>
                  </a:tcPr>
                </a:tc>
                <a:extLst>
                  <a:ext uri="{0D108BD9-81ED-4DB2-BD59-A6C34878D82A}">
                    <a16:rowId xmlns:a16="http://schemas.microsoft.com/office/drawing/2014/main" val="10010"/>
                  </a:ext>
                </a:extLst>
              </a:tr>
            </a:tbl>
          </a:graphicData>
        </a:graphic>
      </p:graphicFrame>
      <p:sp>
        <p:nvSpPr>
          <p:cNvPr id="10" name="矩形 9"/>
          <p:cNvSpPr/>
          <p:nvPr/>
        </p:nvSpPr>
        <p:spPr>
          <a:xfrm>
            <a:off x="711512" y="1166798"/>
            <a:ext cx="10609308" cy="461665"/>
          </a:xfrm>
          <a:prstGeom prst="rect">
            <a:avLst/>
          </a:prstGeom>
        </p:spPr>
        <p:txBody>
          <a:bodyPr wrap="square" lIns="0" tIns="0" rIns="0" bIns="0" anchor="ctr" anchorCtr="0">
            <a:spAutoFit/>
          </a:bodyPr>
          <a:lstStyle/>
          <a:p>
            <a:pPr marL="171450" indent="-171450">
              <a:lnSpc>
                <a:spcPts val="1800"/>
              </a:lnSpc>
              <a:buFont typeface="Wingdings" panose="05000000000000000000" pitchFamily="2" charset="2"/>
              <a:buChar char="n"/>
            </a:pPr>
            <a:r>
              <a:rPr lang="zh-CN" altLang="en-US" sz="1400" b="1" dirty="0">
                <a:latin typeface="微软雅黑" panose="020B0503020204020204" charset="-122"/>
                <a:ea typeface="微软雅黑" panose="020B0503020204020204" charset="-122"/>
              </a:rPr>
              <a:t>消费会员数与月均消费：</a:t>
            </a:r>
            <a:r>
              <a:rPr lang="zh-CN" altLang="en-US" sz="1400" dirty="0">
                <a:latin typeface="微软雅黑" panose="020B0503020204020204" charset="-122"/>
                <a:ea typeface="微软雅黑" panose="020B0503020204020204" charset="-122"/>
              </a:rPr>
              <a:t>整体上跟店型大小呈线性关系，但</a:t>
            </a:r>
            <a:r>
              <a:rPr lang="zh-CN" altLang="en-US" sz="1400" dirty="0">
                <a:solidFill>
                  <a:srgbClr val="FF0000"/>
                </a:solidFill>
                <a:latin typeface="微软雅黑" panose="020B0503020204020204" charset="-122"/>
                <a:ea typeface="微软雅黑" panose="020B0503020204020204" charset="-122"/>
              </a:rPr>
              <a:t>特一、大一店</a:t>
            </a:r>
            <a:r>
              <a:rPr lang="zh-CN" altLang="en-US" sz="1400" dirty="0">
                <a:latin typeface="微软雅黑" panose="020B0503020204020204" charset="-122"/>
                <a:ea typeface="微软雅黑" panose="020B0503020204020204" charset="-122"/>
              </a:rPr>
              <a:t>在消费金额上较低</a:t>
            </a:r>
          </a:p>
          <a:p>
            <a:pPr marL="171450" indent="-171450">
              <a:lnSpc>
                <a:spcPts val="1800"/>
              </a:lnSpc>
              <a:buFont typeface="Wingdings" panose="05000000000000000000" pitchFamily="2" charset="2"/>
              <a:buChar char="n"/>
            </a:pPr>
            <a:r>
              <a:rPr lang="zh-CN" altLang="en-US" sz="1400" b="1" dirty="0">
                <a:latin typeface="微软雅黑" panose="020B0503020204020204" charset="-122"/>
                <a:ea typeface="微软雅黑" panose="020B0503020204020204" charset="-122"/>
              </a:rPr>
              <a:t>新增与复购消费会员数：</a:t>
            </a:r>
            <a:r>
              <a:rPr lang="zh-CN" altLang="en-US" sz="1400" dirty="0">
                <a:latin typeface="微软雅黑" panose="020B0503020204020204" charset="-122"/>
                <a:ea typeface="微软雅黑" panose="020B0503020204020204" charset="-122"/>
              </a:rPr>
              <a:t>整体上跟店型大小呈线性关系，但</a:t>
            </a:r>
            <a:r>
              <a:rPr lang="zh-CN" altLang="en-US" sz="1400" dirty="0">
                <a:solidFill>
                  <a:srgbClr val="FF0000"/>
                </a:solidFill>
                <a:latin typeface="微软雅黑" panose="020B0503020204020204" charset="-122"/>
                <a:ea typeface="微软雅黑" panose="020B0503020204020204" charset="-122"/>
              </a:rPr>
              <a:t>小二店</a:t>
            </a:r>
            <a:r>
              <a:rPr lang="zh-CN" altLang="en-US" sz="1400" dirty="0">
                <a:latin typeface="微软雅黑" panose="020B0503020204020204" charset="-122"/>
                <a:ea typeface="微软雅黑" panose="020B0503020204020204" charset="-122"/>
              </a:rPr>
              <a:t>新增会员较多，复购会员偏低</a:t>
            </a:r>
          </a:p>
        </p:txBody>
      </p:sp>
      <p:sp>
        <p:nvSpPr>
          <p:cNvPr id="6" name="椭圆 5"/>
          <p:cNvSpPr/>
          <p:nvPr/>
        </p:nvSpPr>
        <p:spPr>
          <a:xfrm>
            <a:off x="2774981" y="2589292"/>
            <a:ext cx="823866" cy="1258431"/>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flipV="1">
            <a:off x="7437515" y="5184558"/>
            <a:ext cx="3408536" cy="417252"/>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文本框 1"/>
          <p:cNvSpPr txBox="1"/>
          <p:nvPr/>
        </p:nvSpPr>
        <p:spPr>
          <a:xfrm>
            <a:off x="4445635" y="1802448"/>
            <a:ext cx="3479800" cy="521970"/>
          </a:xfrm>
          <a:prstGeom prst="rect">
            <a:avLst/>
          </a:prstGeom>
          <a:noFill/>
          <a:ln w="9525">
            <a:noFill/>
          </a:ln>
        </p:spPr>
        <p:txBody>
          <a:bodyPr wrap="square" anchor="t">
            <a:spAutoFit/>
          </a:bodyPr>
          <a:lstStyle/>
          <a:p>
            <a:pPr algn="ctr"/>
            <a:r>
              <a:rPr lang="zh-CN" altLang="en-US" sz="2800" b="1">
                <a:latin typeface="微软雅黑" panose="020B0503020204020204" charset="-122"/>
                <a:ea typeface="微软雅黑" panose="020B0503020204020204" charset="-122"/>
              </a:rPr>
              <a:t>会员经营</a:t>
            </a:r>
          </a:p>
        </p:txBody>
      </p:sp>
      <p:sp>
        <p:nvSpPr>
          <p:cNvPr id="3" name="文本框 2"/>
          <p:cNvSpPr txBox="1"/>
          <p:nvPr/>
        </p:nvSpPr>
        <p:spPr>
          <a:xfrm>
            <a:off x="5060315" y="2919413"/>
            <a:ext cx="3424238" cy="2861310"/>
          </a:xfrm>
          <a:prstGeom prst="rect">
            <a:avLst/>
          </a:prstGeom>
          <a:noFill/>
        </p:spPr>
        <p:txBody>
          <a:bodyPr wrap="square" rtlCol="0">
            <a:spAutoFit/>
          </a:bodyPr>
          <a:lstStyle/>
          <a:p>
            <a:pPr fontAlgn="auto">
              <a:buFont typeface="Wingdings" panose="05000000000000000000" charset="0"/>
            </a:pPr>
            <a:r>
              <a:rPr lang="zh-CN" altLang="en-US" sz="2000" b="1" noProof="1">
                <a:latin typeface="+mn-lt"/>
                <a:ea typeface="+mn-ea"/>
                <a:cs typeface="+mn-cs"/>
              </a:rPr>
              <a:t>分类分级及会员权益</a:t>
            </a:r>
            <a:endParaRPr lang="zh-CN" altLang="en-US" sz="2000" b="1" noProof="1"/>
          </a:p>
          <a:p>
            <a:pPr marL="342900" indent="-342900" fontAlgn="auto">
              <a:buFont typeface="Wingdings" panose="05000000000000000000" charset="0"/>
              <a:buChar char="n"/>
            </a:pPr>
            <a:endParaRPr lang="zh-CN" altLang="en-US" sz="2000" b="1" noProof="1"/>
          </a:p>
          <a:p>
            <a:pPr fontAlgn="auto">
              <a:buFont typeface="Wingdings" panose="05000000000000000000" charset="0"/>
            </a:pPr>
            <a:r>
              <a:rPr lang="zh-CN" altLang="en-US" sz="2000" b="1" noProof="1">
                <a:latin typeface="+mn-lt"/>
                <a:ea typeface="+mn-ea"/>
                <a:cs typeface="+mn-cs"/>
              </a:rPr>
              <a:t>会员运营</a:t>
            </a:r>
            <a:endParaRPr lang="zh-CN" altLang="en-US" sz="2000" b="1" noProof="1"/>
          </a:p>
          <a:p>
            <a:pPr marL="342900" indent="-342900" fontAlgn="auto">
              <a:buFont typeface="Wingdings" panose="05000000000000000000" charset="0"/>
              <a:buChar char="n"/>
            </a:pPr>
            <a:endParaRPr lang="zh-CN" altLang="en-US" sz="2000" b="1" noProof="1"/>
          </a:p>
          <a:p>
            <a:pPr fontAlgn="auto">
              <a:buFont typeface="Wingdings" panose="05000000000000000000" charset="0"/>
            </a:pPr>
            <a:r>
              <a:rPr lang="zh-CN" altLang="en-US" sz="2000" b="1" noProof="1">
                <a:latin typeface="+mn-lt"/>
                <a:ea typeface="+mn-ea"/>
                <a:cs typeface="+mn-cs"/>
              </a:rPr>
              <a:t>精准营销</a:t>
            </a:r>
            <a:endParaRPr lang="zh-CN" altLang="en-US" sz="2000" b="1" noProof="1"/>
          </a:p>
          <a:p>
            <a:pPr marL="342900" indent="-342900" fontAlgn="auto">
              <a:buFont typeface="Wingdings" panose="05000000000000000000" charset="0"/>
              <a:buChar char="n"/>
            </a:pPr>
            <a:endParaRPr lang="zh-CN" altLang="en-US" sz="2000" b="1" noProof="1"/>
          </a:p>
          <a:p>
            <a:pPr fontAlgn="auto">
              <a:buFont typeface="Wingdings" panose="05000000000000000000" charset="0"/>
            </a:pPr>
            <a:r>
              <a:rPr lang="zh-CN" altLang="en-US" sz="2000" b="1" noProof="1">
                <a:latin typeface="+mn-lt"/>
                <a:ea typeface="+mn-ea"/>
                <a:cs typeface="+mn-cs"/>
              </a:rPr>
              <a:t>积分运营</a:t>
            </a:r>
            <a:endParaRPr lang="zh-CN" altLang="en-US" sz="2000" b="1" noProof="1"/>
          </a:p>
          <a:p>
            <a:pPr marL="342900" indent="-342900" fontAlgn="auto">
              <a:buFont typeface="Wingdings" panose="05000000000000000000" charset="0"/>
              <a:buChar char="n"/>
            </a:pPr>
            <a:endParaRPr lang="zh-CN" altLang="en-US" sz="2000" b="1" noProof="1"/>
          </a:p>
          <a:p>
            <a:pPr fontAlgn="auto">
              <a:buFont typeface="Wingdings" panose="05000000000000000000" charset="0"/>
            </a:pPr>
            <a:r>
              <a:rPr lang="zh-CN" altLang="en-US" sz="2000" b="1" noProof="1">
                <a:latin typeface="+mn-lt"/>
                <a:ea typeface="+mn-ea"/>
                <a:cs typeface="+mn-cs"/>
              </a:rPr>
              <a:t>数字化工具</a:t>
            </a:r>
            <a:endParaRPr lang="zh-CN" altLang="en-US" sz="2000" b="1" noProof="1"/>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标题 1"/>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会员经营</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原则</a:t>
            </a:r>
            <a:endParaRPr kumimoji="0" lang="en-US" altLang="zh-CN" sz="2400" b="1" i="0" u="none" strike="noStrike" kern="1200" cap="none" spc="200" normalizeH="0" baseline="0" noProof="1">
              <a:solidFill>
                <a:schemeClr val="tx1"/>
              </a:solidFill>
              <a:uFillTx/>
              <a:latin typeface="宋体" panose="02010600030101010101" pitchFamily="2" charset="-122"/>
              <a:ea typeface="宋体" panose="02010600030101010101" pitchFamily="2" charset="-122"/>
              <a:cs typeface="+mj-cs"/>
              <a:sym typeface="微软雅黑" panose="020B0503020204020204" charset="-122"/>
            </a:endParaRPr>
          </a:p>
        </p:txBody>
      </p:sp>
      <p:sp>
        <p:nvSpPr>
          <p:cNvPr id="65538" name="文本框 2"/>
          <p:cNvSpPr txBox="1"/>
          <p:nvPr/>
        </p:nvSpPr>
        <p:spPr>
          <a:xfrm>
            <a:off x="490538" y="1114425"/>
            <a:ext cx="7947025" cy="520700"/>
          </a:xfrm>
          <a:prstGeom prst="rect">
            <a:avLst/>
          </a:prstGeom>
          <a:noFill/>
          <a:ln w="9525">
            <a:noFill/>
          </a:ln>
        </p:spPr>
        <p:txBody>
          <a:bodyPr wrap="square" anchor="t">
            <a:spAutoFit/>
          </a:bodyPr>
          <a:lstStyle/>
          <a:p>
            <a:r>
              <a:rPr lang="zh-CN" altLang="en-US" sz="2800" b="1">
                <a:latin typeface="Arial" panose="020B0604020202020204" pitchFamily="34" charset="0"/>
                <a:ea typeface="微软雅黑" panose="020B0503020204020204" charset="-122"/>
                <a:sym typeface="微软雅黑" panose="020B0503020204020204" charset="-122"/>
              </a:rPr>
              <a:t>分类分级   特权特价   出力出钱   可进可退</a:t>
            </a:r>
            <a:endParaRPr lang="zh-CN" altLang="en-US" sz="2800" b="1">
              <a:latin typeface="Arial" panose="020B0604020202020204" pitchFamily="34" charset="0"/>
              <a:ea typeface="微软雅黑" panose="020B0503020204020204" charset="-122"/>
            </a:endParaRPr>
          </a:p>
        </p:txBody>
      </p:sp>
      <p:sp>
        <p:nvSpPr>
          <p:cNvPr id="4" name="文本框 3"/>
          <p:cNvSpPr txBox="1"/>
          <p:nvPr/>
        </p:nvSpPr>
        <p:spPr>
          <a:xfrm>
            <a:off x="490538" y="1735138"/>
            <a:ext cx="9245600" cy="5630863"/>
          </a:xfrm>
          <a:prstGeom prst="rect">
            <a:avLst/>
          </a:prstGeom>
          <a:noFill/>
        </p:spPr>
        <p:txBody>
          <a:bodyPr wrap="square" rtlCol="0">
            <a:spAutoFit/>
          </a:bodyPr>
          <a:lstStyle/>
          <a:p>
            <a:pPr marL="285750" indent="-285750" fontAlgn="auto">
              <a:buFont typeface="Wingdings" panose="05000000000000000000" charset="0"/>
              <a:buChar char="p"/>
            </a:pPr>
            <a:r>
              <a:rPr lang="zh-CN" altLang="en-US" noProof="1">
                <a:latin typeface="+mn-lt"/>
                <a:ea typeface="+mn-ea"/>
                <a:cs typeface="+mn-cs"/>
              </a:rPr>
              <a:t>二八原则，</a:t>
            </a:r>
            <a:r>
              <a:rPr lang="zh-CN" altLang="en-US" noProof="1">
                <a:latin typeface="+mn-lt"/>
                <a:ea typeface="+mn-ea"/>
                <a:cs typeface="+mn-cs"/>
                <a:sym typeface="+mn-ea"/>
              </a:rPr>
              <a:t>消费频次</a:t>
            </a:r>
            <a:r>
              <a:rPr lang="zh-CN" altLang="en-US" noProof="1">
                <a:latin typeface="+mn-lt"/>
                <a:ea typeface="+mn-ea"/>
                <a:cs typeface="+mn-cs"/>
              </a:rPr>
              <a:t>针对核心用户，研究他们的喜好、互动、商品</a:t>
            </a:r>
            <a:endParaRPr lang="zh-CN" altLang="en-US" noProof="1"/>
          </a:p>
          <a:p>
            <a:pPr marL="285750" indent="-285750" fontAlgn="auto">
              <a:buFont typeface="Wingdings" panose="05000000000000000000" charset="0"/>
              <a:buChar char="p"/>
            </a:pPr>
            <a:endParaRPr lang="zh-CN" altLang="en-US" noProof="1"/>
          </a:p>
          <a:p>
            <a:pPr marL="285750" indent="-285750" fontAlgn="auto">
              <a:buFont typeface="Wingdings" panose="05000000000000000000" charset="0"/>
              <a:buChar char="p"/>
            </a:pPr>
            <a:r>
              <a:rPr lang="zh-CN" altLang="en-US" noProof="1">
                <a:latin typeface="+mn-lt"/>
                <a:ea typeface="+mn-ea"/>
                <a:cs typeface="+mn-cs"/>
              </a:rPr>
              <a:t>如何将非会员转化为会员</a:t>
            </a:r>
            <a:endParaRPr lang="zh-CN" altLang="en-US" noProof="1"/>
          </a:p>
          <a:p>
            <a:pPr marL="285750" indent="-285750" fontAlgn="auto">
              <a:buFont typeface="Wingdings" panose="05000000000000000000" charset="0"/>
              <a:buChar char="p"/>
            </a:pPr>
            <a:endParaRPr lang="zh-CN" altLang="en-US" noProof="1"/>
          </a:p>
          <a:p>
            <a:pPr marL="285750" indent="-285750" fontAlgn="auto">
              <a:buFont typeface="Wingdings" panose="05000000000000000000" charset="0"/>
              <a:buChar char="p"/>
            </a:pPr>
            <a:r>
              <a:rPr lang="zh-CN" altLang="en-US" noProof="1">
                <a:latin typeface="+mn-lt"/>
                <a:ea typeface="+mn-ea"/>
                <a:cs typeface="+mn-cs"/>
              </a:rPr>
              <a:t>如何让更多普通会员升级为核心会员</a:t>
            </a:r>
            <a:endParaRPr lang="zh-CN" altLang="en-US" noProof="1"/>
          </a:p>
          <a:p>
            <a:pPr marL="285750" indent="-285750" fontAlgn="auto">
              <a:buFont typeface="Wingdings" panose="05000000000000000000" charset="0"/>
              <a:buChar char="p"/>
            </a:pPr>
            <a:endParaRPr lang="zh-CN" altLang="en-US" noProof="1"/>
          </a:p>
          <a:p>
            <a:pPr marL="285750" indent="-285750" fontAlgn="auto">
              <a:buFont typeface="Wingdings" panose="05000000000000000000" charset="0"/>
              <a:buChar char="p"/>
            </a:pPr>
            <a:r>
              <a:rPr lang="zh-CN" altLang="en-US" noProof="1">
                <a:latin typeface="+mn-lt"/>
                <a:ea typeface="+mn-ea"/>
                <a:cs typeface="+mn-cs"/>
              </a:rPr>
              <a:t>深度挖掘核心会员的商品以外价值，增加虚拟与服务商品的占比</a:t>
            </a:r>
            <a:endParaRPr lang="zh-CN" altLang="en-US" noProof="1"/>
          </a:p>
          <a:p>
            <a:pPr marL="285750" indent="-285750" fontAlgn="auto">
              <a:buFont typeface="Wingdings" panose="05000000000000000000" charset="0"/>
              <a:buChar char="p"/>
            </a:pPr>
            <a:endParaRPr lang="zh-CN" altLang="en-US" noProof="1"/>
          </a:p>
          <a:p>
            <a:pPr marL="285750" indent="-285750" fontAlgn="auto">
              <a:buFont typeface="Wingdings" panose="05000000000000000000" charset="0"/>
              <a:buChar char="p"/>
            </a:pPr>
            <a:r>
              <a:rPr lang="zh-CN" altLang="en-US" noProof="1">
                <a:latin typeface="+mn-lt"/>
                <a:ea typeface="+mn-ea"/>
                <a:cs typeface="+mn-cs"/>
              </a:rPr>
              <a:t>如何让维护核心会员，让核心会员产值更高，减少流失</a:t>
            </a:r>
            <a:endParaRPr lang="zh-CN" altLang="en-US" noProof="1"/>
          </a:p>
          <a:p>
            <a:pPr marL="285750" indent="-285750" fontAlgn="auto">
              <a:buFont typeface="Wingdings" panose="05000000000000000000" charset="0"/>
              <a:buChar char="p"/>
            </a:pPr>
            <a:endParaRPr lang="zh-CN" altLang="en-US" noProof="1"/>
          </a:p>
          <a:p>
            <a:pPr marL="285750" indent="-285750" fontAlgn="auto">
              <a:buFont typeface="Wingdings" panose="05000000000000000000" charset="0"/>
              <a:buChar char="p"/>
            </a:pPr>
            <a:r>
              <a:rPr lang="zh-CN" altLang="en-US" noProof="1">
                <a:latin typeface="+mn-lt"/>
                <a:ea typeface="+mn-ea"/>
                <a:cs typeface="+mn-cs"/>
              </a:rPr>
              <a:t>慢病会员仍是我们重点需要关注与维护的会员</a:t>
            </a:r>
            <a:endParaRPr lang="zh-CN" altLang="en-US" noProof="1"/>
          </a:p>
          <a:p>
            <a:pPr marL="285750" indent="-285750" fontAlgn="auto">
              <a:buFont typeface="Wingdings" panose="05000000000000000000" charset="0"/>
              <a:buChar char="p"/>
            </a:pPr>
            <a:endParaRPr lang="zh-CN" altLang="en-US" noProof="1"/>
          </a:p>
          <a:p>
            <a:pPr marL="285750" indent="-285750" fontAlgn="auto">
              <a:buFont typeface="Wingdings" panose="05000000000000000000" charset="0"/>
              <a:buChar char="p"/>
            </a:pPr>
            <a:r>
              <a:rPr lang="zh-CN" altLang="en-US" noProof="1">
                <a:latin typeface="+mn-lt"/>
                <a:ea typeface="+mn-ea"/>
                <a:cs typeface="+mn-cs"/>
              </a:rPr>
              <a:t>通过精准的模型，提升投产比</a:t>
            </a:r>
            <a:endParaRPr lang="zh-CN" altLang="en-US" noProof="1"/>
          </a:p>
          <a:p>
            <a:pPr marL="285750" indent="-285750" fontAlgn="auto">
              <a:buFont typeface="Wingdings" panose="05000000000000000000" charset="0"/>
              <a:buChar char="p"/>
            </a:pPr>
            <a:endParaRPr lang="zh-CN" altLang="en-US" noProof="1"/>
          </a:p>
          <a:p>
            <a:pPr marL="285750" indent="-285750" fontAlgn="auto">
              <a:buFont typeface="Wingdings" panose="05000000000000000000" charset="0"/>
              <a:buChar char="p"/>
            </a:pPr>
            <a:endParaRPr lang="zh-CN" altLang="en-US" noProof="1"/>
          </a:p>
          <a:p>
            <a:pPr marL="285750" indent="-285750" fontAlgn="auto">
              <a:buFont typeface="Wingdings" panose="05000000000000000000" charset="0"/>
              <a:buChar char="p"/>
            </a:pPr>
            <a:endParaRPr lang="zh-CN" altLang="en-US" noProof="1"/>
          </a:p>
          <a:p>
            <a:pPr marL="285750" indent="-285750" fontAlgn="auto">
              <a:buFont typeface="Wingdings" panose="05000000000000000000" charset="0"/>
              <a:buChar char="p"/>
            </a:pPr>
            <a:endParaRPr lang="en-US" altLang="zh-CN" noProof="1"/>
          </a:p>
          <a:p>
            <a:pPr marL="285750" indent="-285750" fontAlgn="auto">
              <a:buFont typeface="Wingdings" panose="05000000000000000000" charset="0"/>
              <a:buChar char="p"/>
            </a:pPr>
            <a:endParaRPr lang="en-US" altLang="zh-CN" noProof="1"/>
          </a:p>
          <a:p>
            <a:pPr marL="285750" indent="-285750" fontAlgn="auto">
              <a:buFont typeface="Wingdings" panose="05000000000000000000" charset="0"/>
              <a:buChar char="p"/>
            </a:pPr>
            <a:endParaRPr lang="zh-CN" altLang="en-US" noProof="1"/>
          </a:p>
          <a:p>
            <a:pPr fontAlgn="auto">
              <a:buFont typeface="Wingdings" panose="05000000000000000000" charset="0"/>
            </a:pPr>
            <a:endParaRPr lang="zh-CN" altLang="en-US" noProof="1"/>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标题 1"/>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rPr>
              <a:t>会员分级</a:t>
            </a:r>
            <a:r>
              <a:rPr lang="en-US" altLang="zh-CN" kern="1200" spc="200" normalizeH="0" baseline="0">
                <a:latin typeface="微软雅黑" panose="020B0503020204020204" charset="-122"/>
                <a:ea typeface="+mj-ea"/>
                <a:cs typeface="+mj-cs"/>
              </a:rPr>
              <a:t>——</a:t>
            </a:r>
            <a:r>
              <a:rPr>
                <a:latin typeface="微软雅黑" panose="020B0503020204020204" charset="-122"/>
                <a:sym typeface="+mn-ea"/>
              </a:rPr>
              <a:t>会员成长值系统</a:t>
            </a:r>
            <a:endParaRPr lang="en-US" altLang="zh-CN" kern="1200" spc="200" normalizeH="0" baseline="0">
              <a:latin typeface="微软雅黑" panose="020B0503020204020204" charset="-122"/>
              <a:ea typeface="+mj-ea"/>
              <a:cs typeface="+mj-cs"/>
            </a:endParaRPr>
          </a:p>
        </p:txBody>
      </p:sp>
      <p:sp>
        <p:nvSpPr>
          <p:cNvPr id="66563" name="矩形 12"/>
          <p:cNvSpPr/>
          <p:nvPr/>
        </p:nvSpPr>
        <p:spPr>
          <a:xfrm>
            <a:off x="475933" y="846138"/>
            <a:ext cx="10293350" cy="859155"/>
          </a:xfrm>
          <a:prstGeom prst="rect">
            <a:avLst/>
          </a:prstGeom>
          <a:noFill/>
          <a:ln w="9525">
            <a:noFill/>
          </a:ln>
        </p:spPr>
        <p:txBody>
          <a:bodyPr wrap="square" lIns="121893" tIns="60946" rIns="121893" bIns="60946" anchor="t">
            <a:spAutoFit/>
          </a:bodyPr>
          <a:lstStyle/>
          <a:p>
            <a:r>
              <a:rPr lang="zh-CN" altLang="en-US" sz="1600" dirty="0">
                <a:latin typeface="微软雅黑" panose="020B0503020204020204" charset="-122"/>
                <a:ea typeface="微软雅黑" panose="020B0503020204020204" charset="-122"/>
              </a:rPr>
              <a:t>围绕消费、互动、服务</a:t>
            </a:r>
            <a:r>
              <a:rPr lang="en-US" altLang="zh-CN" sz="1600" dirty="0">
                <a:latin typeface="微软雅黑" panose="020B0503020204020204" charset="-122"/>
                <a:ea typeface="微软雅黑" panose="020B0503020204020204" charset="-122"/>
              </a:rPr>
              <a:t>3</a:t>
            </a:r>
            <a:r>
              <a:rPr lang="zh-CN" altLang="en-US" sz="1600" dirty="0">
                <a:latin typeface="微软雅黑" panose="020B0503020204020204" charset="-122"/>
                <a:ea typeface="微软雅黑" panose="020B0503020204020204" charset="-122"/>
              </a:rPr>
              <a:t>个维度搭建益丰会员成长路径升级通道；</a:t>
            </a:r>
          </a:p>
          <a:p>
            <a:r>
              <a:rPr lang="en-US" altLang="zh-CN" sz="1600" dirty="0">
                <a:latin typeface="微软雅黑" panose="020B0503020204020204" charset="-122"/>
                <a:ea typeface="微软雅黑" panose="020B0503020204020204" charset="-122"/>
              </a:rPr>
              <a:t>成长值=近一年（消费成长值+互动成长值+服务成长值）</a:t>
            </a:r>
          </a:p>
          <a:p>
            <a:r>
              <a:rPr lang="zh-CN" altLang="en-US" sz="1600" dirty="0">
                <a:latin typeface="微软雅黑" panose="020B0503020204020204" charset="-122"/>
                <a:ea typeface="微软雅黑" panose="020B0503020204020204" charset="-122"/>
              </a:rPr>
              <a:t>通过不同的成长值增长路径，提升高级会员占比，挖掘会员</a:t>
            </a:r>
            <a:r>
              <a:rPr lang="en-US" altLang="zh-CN" sz="1600" dirty="0">
                <a:latin typeface="微软雅黑" panose="020B0503020204020204" charset="-122"/>
                <a:ea typeface="微软雅黑" panose="020B0503020204020204" charset="-122"/>
              </a:rPr>
              <a:t>ARPU</a:t>
            </a:r>
            <a:r>
              <a:rPr lang="zh-CN" altLang="en-US" sz="1600" dirty="0">
                <a:latin typeface="微软雅黑" panose="020B0503020204020204" charset="-122"/>
                <a:ea typeface="微软雅黑" panose="020B0503020204020204" charset="-122"/>
              </a:rPr>
              <a:t>（</a:t>
            </a:r>
            <a:r>
              <a:rPr lang="zh-CN" altLang="en-US" sz="1600" dirty="0">
                <a:solidFill>
                  <a:srgbClr val="FF0000"/>
                </a:solidFill>
                <a:latin typeface="微软雅黑" panose="020B0503020204020204" charset="-122"/>
                <a:ea typeface="微软雅黑" panose="020B0503020204020204" charset="-122"/>
              </a:rPr>
              <a:t>年单客产值</a:t>
            </a:r>
            <a:r>
              <a:rPr lang="zh-CN" altLang="en-US" sz="1600" dirty="0">
                <a:latin typeface="微软雅黑" panose="020B0503020204020204" charset="-122"/>
                <a:ea typeface="微软雅黑" panose="020B0503020204020204" charset="-122"/>
              </a:rPr>
              <a:t>）值。</a:t>
            </a:r>
            <a:endParaRPr lang="en-US" altLang="zh-CN" sz="1600" dirty="0">
              <a:latin typeface="微软雅黑" panose="020B0503020204020204" charset="-122"/>
              <a:ea typeface="微软雅黑" panose="020B0503020204020204" charset="-122"/>
            </a:endParaRPr>
          </a:p>
        </p:txBody>
      </p:sp>
      <p:grpSp>
        <p:nvGrpSpPr>
          <p:cNvPr id="66564" name="组合 20"/>
          <p:cNvGrpSpPr/>
          <p:nvPr/>
        </p:nvGrpSpPr>
        <p:grpSpPr>
          <a:xfrm>
            <a:off x="271463" y="1705293"/>
            <a:ext cx="10972800" cy="5175250"/>
            <a:chOff x="285707" y="1830375"/>
            <a:chExt cx="11572956" cy="5458981"/>
          </a:xfrm>
        </p:grpSpPr>
        <p:grpSp>
          <p:nvGrpSpPr>
            <p:cNvPr id="66565" name="组合 19"/>
            <p:cNvGrpSpPr/>
            <p:nvPr/>
          </p:nvGrpSpPr>
          <p:grpSpPr>
            <a:xfrm>
              <a:off x="285707" y="1830375"/>
              <a:ext cx="11572956" cy="1857388"/>
              <a:chOff x="285707" y="1830375"/>
              <a:chExt cx="11572956" cy="1857388"/>
            </a:xfrm>
          </p:grpSpPr>
          <p:cxnSp>
            <p:nvCxnSpPr>
              <p:cNvPr id="66566" name="直接连接符 122"/>
              <p:cNvCxnSpPr/>
              <p:nvPr/>
            </p:nvCxnSpPr>
            <p:spPr>
              <a:xfrm>
                <a:off x="285707" y="2401879"/>
                <a:ext cx="11572956" cy="1588"/>
              </a:xfrm>
              <a:prstGeom prst="line">
                <a:avLst/>
              </a:prstGeom>
              <a:ln w="19050" cap="flat" cmpd="sng">
                <a:solidFill>
                  <a:srgbClr val="000000"/>
                </a:solidFill>
                <a:prstDash val="solid"/>
                <a:miter/>
                <a:headEnd type="none" w="med" len="med"/>
                <a:tailEnd type="none" w="med" len="med"/>
              </a:ln>
            </p:spPr>
          </p:cxnSp>
          <p:sp>
            <p:nvSpPr>
              <p:cNvPr id="66567" name="流程图: 联系 123"/>
              <p:cNvSpPr/>
              <p:nvPr/>
            </p:nvSpPr>
            <p:spPr>
              <a:xfrm>
                <a:off x="1500153" y="1830375"/>
                <a:ext cx="1143008" cy="1143008"/>
              </a:xfrm>
              <a:prstGeom prst="flowChartConnector">
                <a:avLst/>
              </a:prstGeom>
              <a:solidFill>
                <a:srgbClr val="AAEA25"/>
              </a:solidFill>
              <a:ln w="12700" cap="flat" cmpd="sng">
                <a:solidFill>
                  <a:srgbClr val="AAEA25"/>
                </a:solidFill>
                <a:prstDash val="solid"/>
                <a:miter/>
                <a:headEnd type="none" w="med" len="med"/>
                <a:tailEnd type="none" w="med" len="med"/>
              </a:ln>
            </p:spPr>
            <p:txBody>
              <a:bodyPr anchor="ctr"/>
              <a:lstStyle/>
              <a:p>
                <a:pPr algn="ctr"/>
                <a:r>
                  <a:rPr lang="en-US" altLang="zh-CN" sz="1600" b="1" dirty="0">
                    <a:solidFill>
                      <a:srgbClr val="000000"/>
                    </a:solidFill>
                    <a:latin typeface="微软雅黑" panose="020B0503020204020204" charset="-122"/>
                    <a:ea typeface="微软雅黑" panose="020B0503020204020204" charset="-122"/>
                  </a:rPr>
                  <a:t>1.0</a:t>
                </a:r>
                <a:endParaRPr lang="zh-CN" altLang="en-US" sz="1600" b="1" dirty="0">
                  <a:solidFill>
                    <a:srgbClr val="000000"/>
                  </a:solidFill>
                  <a:latin typeface="微软雅黑" panose="020B0503020204020204" charset="-122"/>
                  <a:ea typeface="微软雅黑" panose="020B0503020204020204" charset="-122"/>
                </a:endParaRPr>
              </a:p>
            </p:txBody>
          </p:sp>
          <p:sp>
            <p:nvSpPr>
              <p:cNvPr id="66568" name="流程图: 联系 124"/>
              <p:cNvSpPr/>
              <p:nvPr/>
            </p:nvSpPr>
            <p:spPr>
              <a:xfrm>
                <a:off x="5357805" y="1830375"/>
                <a:ext cx="1143008" cy="1143008"/>
              </a:xfrm>
              <a:prstGeom prst="flowChartConnector">
                <a:avLst/>
              </a:prstGeom>
              <a:solidFill>
                <a:srgbClr val="AAEA25"/>
              </a:solidFill>
              <a:ln w="12700" cap="flat" cmpd="sng">
                <a:solidFill>
                  <a:srgbClr val="AAEA25"/>
                </a:solidFill>
                <a:prstDash val="solid"/>
                <a:miter/>
                <a:headEnd type="none" w="med" len="med"/>
                <a:tailEnd type="none" w="med" len="med"/>
              </a:ln>
            </p:spPr>
            <p:txBody>
              <a:bodyPr anchor="ctr"/>
              <a:lstStyle/>
              <a:p>
                <a:pPr algn="ctr"/>
                <a:r>
                  <a:rPr lang="en-US" altLang="zh-CN" sz="1600" b="1" dirty="0">
                    <a:solidFill>
                      <a:srgbClr val="000000"/>
                    </a:solidFill>
                    <a:latin typeface="微软雅黑" panose="020B0503020204020204" charset="-122"/>
                    <a:ea typeface="微软雅黑" panose="020B0503020204020204" charset="-122"/>
                  </a:rPr>
                  <a:t>2.0</a:t>
                </a:r>
                <a:endParaRPr lang="zh-CN" altLang="en-US" sz="1600" b="1" dirty="0">
                  <a:solidFill>
                    <a:srgbClr val="000000"/>
                  </a:solidFill>
                  <a:latin typeface="微软雅黑" panose="020B0503020204020204" charset="-122"/>
                  <a:ea typeface="微软雅黑" panose="020B0503020204020204" charset="-122"/>
                </a:endParaRPr>
              </a:p>
            </p:txBody>
          </p:sp>
          <p:sp>
            <p:nvSpPr>
              <p:cNvPr id="66569" name="流程图: 联系 125"/>
              <p:cNvSpPr/>
              <p:nvPr/>
            </p:nvSpPr>
            <p:spPr>
              <a:xfrm>
                <a:off x="9358333" y="1830375"/>
                <a:ext cx="1143008" cy="1143008"/>
              </a:xfrm>
              <a:prstGeom prst="flowChartConnector">
                <a:avLst/>
              </a:prstGeom>
              <a:solidFill>
                <a:srgbClr val="AAEA25"/>
              </a:solidFill>
              <a:ln w="12700" cap="flat" cmpd="sng">
                <a:solidFill>
                  <a:srgbClr val="AAEA25"/>
                </a:solidFill>
                <a:prstDash val="solid"/>
                <a:miter/>
                <a:headEnd type="none" w="med" len="med"/>
                <a:tailEnd type="none" w="med" len="med"/>
              </a:ln>
            </p:spPr>
            <p:txBody>
              <a:bodyPr anchor="ctr"/>
              <a:lstStyle/>
              <a:p>
                <a:pPr algn="ctr"/>
                <a:r>
                  <a:rPr lang="en-US" altLang="zh-CN" sz="1600" b="1" dirty="0">
                    <a:solidFill>
                      <a:srgbClr val="000000"/>
                    </a:solidFill>
                    <a:latin typeface="微软雅黑" panose="020B0503020204020204" charset="-122"/>
                    <a:ea typeface="微软雅黑" panose="020B0503020204020204" charset="-122"/>
                  </a:rPr>
                  <a:t>3.0</a:t>
                </a:r>
                <a:endParaRPr lang="zh-CN" altLang="en-US" sz="1600" b="1" dirty="0">
                  <a:solidFill>
                    <a:srgbClr val="000000"/>
                  </a:solidFill>
                  <a:latin typeface="微软雅黑" panose="020B0503020204020204" charset="-122"/>
                  <a:ea typeface="微软雅黑" panose="020B0503020204020204" charset="-122"/>
                </a:endParaRPr>
              </a:p>
            </p:txBody>
          </p:sp>
          <p:grpSp>
            <p:nvGrpSpPr>
              <p:cNvPr id="66570" name="组合 58"/>
              <p:cNvGrpSpPr/>
              <p:nvPr/>
            </p:nvGrpSpPr>
            <p:grpSpPr>
              <a:xfrm>
                <a:off x="1214401" y="3259135"/>
                <a:ext cx="10501386" cy="428628"/>
                <a:chOff x="1214401" y="3616325"/>
                <a:chExt cx="10501386" cy="428628"/>
              </a:xfrm>
            </p:grpSpPr>
            <p:sp>
              <p:nvSpPr>
                <p:cNvPr id="66571" name="矩形 130"/>
                <p:cNvSpPr/>
                <p:nvPr/>
              </p:nvSpPr>
              <p:spPr>
                <a:xfrm>
                  <a:off x="1214401" y="3616325"/>
                  <a:ext cx="1785950" cy="428628"/>
                </a:xfrm>
                <a:prstGeom prst="rect">
                  <a:avLst/>
                </a:prstGeom>
                <a:solidFill>
                  <a:srgbClr val="AAEA25"/>
                </a:solidFill>
                <a:ln w="12700" cap="flat" cmpd="sng">
                  <a:solidFill>
                    <a:srgbClr val="AAEA25"/>
                  </a:solidFill>
                  <a:prstDash val="solid"/>
                  <a:miter/>
                  <a:headEnd type="none" w="med" len="med"/>
                  <a:tailEnd type="none" w="med" len="med"/>
                </a:ln>
              </p:spPr>
              <p:txBody>
                <a:bodyPr anchor="ctr"/>
                <a:lstStyle/>
                <a:p>
                  <a:pPr algn="ctr"/>
                  <a:r>
                    <a:rPr lang="zh-CN" altLang="en-US" sz="1600" b="1" dirty="0">
                      <a:solidFill>
                        <a:srgbClr val="000000"/>
                      </a:solidFill>
                      <a:latin typeface="微软雅黑" panose="020B0503020204020204" charset="-122"/>
                      <a:ea typeface="微软雅黑" panose="020B0503020204020204" charset="-122"/>
                    </a:rPr>
                    <a:t>消费维度</a:t>
                  </a:r>
                </a:p>
              </p:txBody>
            </p:sp>
            <p:sp>
              <p:nvSpPr>
                <p:cNvPr id="66572" name="矩形 131"/>
                <p:cNvSpPr/>
                <p:nvPr/>
              </p:nvSpPr>
              <p:spPr>
                <a:xfrm>
                  <a:off x="5143491" y="3616325"/>
                  <a:ext cx="1785950" cy="428628"/>
                </a:xfrm>
                <a:prstGeom prst="rect">
                  <a:avLst/>
                </a:prstGeom>
                <a:solidFill>
                  <a:srgbClr val="AAEA25"/>
                </a:solidFill>
                <a:ln w="12700" cap="flat" cmpd="sng">
                  <a:solidFill>
                    <a:srgbClr val="AAEA25"/>
                  </a:solidFill>
                  <a:prstDash val="solid"/>
                  <a:miter/>
                  <a:headEnd type="none" w="med" len="med"/>
                  <a:tailEnd type="none" w="med" len="med"/>
                </a:ln>
              </p:spPr>
              <p:txBody>
                <a:bodyPr anchor="ctr"/>
                <a:lstStyle/>
                <a:p>
                  <a:pPr algn="ctr"/>
                  <a:r>
                    <a:rPr lang="zh-CN" altLang="en-US" sz="1600" b="1" dirty="0">
                      <a:solidFill>
                        <a:srgbClr val="000000"/>
                      </a:solidFill>
                      <a:latin typeface="微软雅黑" panose="020B0503020204020204" charset="-122"/>
                      <a:ea typeface="微软雅黑" panose="020B0503020204020204" charset="-122"/>
                    </a:rPr>
                    <a:t>线上线下互动</a:t>
                  </a:r>
                </a:p>
              </p:txBody>
            </p:sp>
            <p:sp>
              <p:nvSpPr>
                <p:cNvPr id="66573" name="矩形 132"/>
                <p:cNvSpPr/>
                <p:nvPr/>
              </p:nvSpPr>
              <p:spPr>
                <a:xfrm>
                  <a:off x="8786829" y="3616325"/>
                  <a:ext cx="2928958" cy="428628"/>
                </a:xfrm>
                <a:prstGeom prst="rect">
                  <a:avLst/>
                </a:prstGeom>
                <a:solidFill>
                  <a:srgbClr val="AAEA25"/>
                </a:solidFill>
                <a:ln w="12700" cap="flat" cmpd="sng">
                  <a:solidFill>
                    <a:srgbClr val="AAEA25"/>
                  </a:solidFill>
                  <a:prstDash val="solid"/>
                  <a:miter/>
                  <a:headEnd type="none" w="med" len="med"/>
                  <a:tailEnd type="none" w="med" len="med"/>
                </a:ln>
              </p:spPr>
              <p:txBody>
                <a:bodyPr anchor="ctr"/>
                <a:lstStyle/>
                <a:p>
                  <a:pPr algn="ctr"/>
                  <a:r>
                    <a:rPr lang="zh-CN" altLang="en-US" sz="1600" b="1" dirty="0">
                      <a:solidFill>
                        <a:srgbClr val="000000"/>
                      </a:solidFill>
                      <a:latin typeface="微软雅黑" panose="020B0503020204020204" charset="-122"/>
                      <a:ea typeface="微软雅黑" panose="020B0503020204020204" charset="-122"/>
                    </a:rPr>
                    <a:t>全渠道服务</a:t>
                  </a:r>
                  <a:r>
                    <a:rPr lang="en-US" altLang="zh-CN" sz="1600" b="1" dirty="0">
                      <a:solidFill>
                        <a:srgbClr val="000000"/>
                      </a:solidFill>
                      <a:latin typeface="微软雅黑" panose="020B0503020204020204" charset="-122"/>
                      <a:ea typeface="微软雅黑" panose="020B0503020204020204" charset="-122"/>
                    </a:rPr>
                    <a:t>+</a:t>
                  </a:r>
                  <a:r>
                    <a:rPr lang="zh-CN" altLang="en-US" sz="1600" b="1" dirty="0">
                      <a:solidFill>
                        <a:srgbClr val="000000"/>
                      </a:solidFill>
                      <a:latin typeface="微软雅黑" panose="020B0503020204020204" charset="-122"/>
                      <a:ea typeface="微软雅黑" panose="020B0503020204020204" charset="-122"/>
                    </a:rPr>
                    <a:t>虚拟交易服务</a:t>
                  </a:r>
                </a:p>
              </p:txBody>
            </p:sp>
          </p:grpSp>
          <p:sp>
            <p:nvSpPr>
              <p:cNvPr id="66574" name="TextBox 127"/>
              <p:cNvSpPr txBox="1"/>
              <p:nvPr/>
            </p:nvSpPr>
            <p:spPr>
              <a:xfrm>
                <a:off x="571458" y="2616193"/>
                <a:ext cx="928694" cy="355605"/>
              </a:xfrm>
              <a:prstGeom prst="rect">
                <a:avLst/>
              </a:prstGeom>
              <a:noFill/>
              <a:ln w="9525">
                <a:noFill/>
              </a:ln>
            </p:spPr>
            <p:txBody>
              <a:bodyPr wrap="square" anchor="t">
                <a:spAutoFit/>
              </a:bodyPr>
              <a:lstStyle/>
              <a:p>
                <a:r>
                  <a:rPr lang="en-US" altLang="zh-CN" sz="1600" dirty="0">
                    <a:solidFill>
                      <a:srgbClr val="000000"/>
                    </a:solidFill>
                    <a:latin typeface="微软雅黑" panose="020B0503020204020204" charset="-122"/>
                    <a:ea typeface="微软雅黑" panose="020B0503020204020204" charset="-122"/>
                  </a:rPr>
                  <a:t>9</a:t>
                </a:r>
                <a:r>
                  <a:rPr lang="zh-CN" altLang="en-US" sz="1600" dirty="0">
                    <a:solidFill>
                      <a:srgbClr val="000000"/>
                    </a:solidFill>
                    <a:latin typeface="微软雅黑" panose="020B0503020204020204" charset="-122"/>
                    <a:ea typeface="微软雅黑" panose="020B0503020204020204" charset="-122"/>
                  </a:rPr>
                  <a:t>月</a:t>
                </a:r>
              </a:p>
            </p:txBody>
          </p:sp>
          <p:sp>
            <p:nvSpPr>
              <p:cNvPr id="66575" name="TextBox 128"/>
              <p:cNvSpPr txBox="1"/>
              <p:nvPr/>
            </p:nvSpPr>
            <p:spPr>
              <a:xfrm>
                <a:off x="3500417" y="2616193"/>
                <a:ext cx="928694" cy="355605"/>
              </a:xfrm>
              <a:prstGeom prst="rect">
                <a:avLst/>
              </a:prstGeom>
              <a:noFill/>
              <a:ln w="9525">
                <a:noFill/>
              </a:ln>
            </p:spPr>
            <p:txBody>
              <a:bodyPr wrap="square" anchor="t">
                <a:spAutoFit/>
              </a:bodyPr>
              <a:lstStyle/>
              <a:p>
                <a:r>
                  <a:rPr lang="en-US" altLang="zh-CN" sz="1600" dirty="0">
                    <a:solidFill>
                      <a:srgbClr val="000000"/>
                    </a:solidFill>
                    <a:latin typeface="微软雅黑" panose="020B0503020204020204" charset="-122"/>
                    <a:ea typeface="微软雅黑" panose="020B0503020204020204" charset="-122"/>
                  </a:rPr>
                  <a:t>11</a:t>
                </a:r>
                <a:r>
                  <a:rPr lang="zh-CN" altLang="en-US" sz="1600" dirty="0">
                    <a:solidFill>
                      <a:srgbClr val="000000"/>
                    </a:solidFill>
                    <a:latin typeface="微软雅黑" panose="020B0503020204020204" charset="-122"/>
                    <a:ea typeface="微软雅黑" panose="020B0503020204020204" charset="-122"/>
                  </a:rPr>
                  <a:t>月</a:t>
                </a:r>
              </a:p>
            </p:txBody>
          </p:sp>
          <p:sp>
            <p:nvSpPr>
              <p:cNvPr id="66576" name="TextBox 129"/>
              <p:cNvSpPr txBox="1"/>
              <p:nvPr/>
            </p:nvSpPr>
            <p:spPr>
              <a:xfrm>
                <a:off x="7500945" y="2616193"/>
                <a:ext cx="928694" cy="355605"/>
              </a:xfrm>
              <a:prstGeom prst="rect">
                <a:avLst/>
              </a:prstGeom>
              <a:noFill/>
              <a:ln w="9525">
                <a:noFill/>
              </a:ln>
            </p:spPr>
            <p:txBody>
              <a:bodyPr wrap="square" anchor="t">
                <a:spAutoFit/>
              </a:bodyPr>
              <a:lstStyle/>
              <a:p>
                <a:r>
                  <a:rPr lang="en-US" altLang="zh-CN" sz="1600" dirty="0">
                    <a:solidFill>
                      <a:srgbClr val="000000"/>
                    </a:solidFill>
                    <a:latin typeface="微软雅黑" panose="020B0503020204020204" charset="-122"/>
                    <a:ea typeface="微软雅黑" panose="020B0503020204020204" charset="-122"/>
                  </a:rPr>
                  <a:t>1</a:t>
                </a:r>
                <a:r>
                  <a:rPr lang="zh-CN" altLang="en-US" sz="1600" dirty="0">
                    <a:solidFill>
                      <a:srgbClr val="000000"/>
                    </a:solidFill>
                    <a:latin typeface="微软雅黑" panose="020B0503020204020204" charset="-122"/>
                    <a:ea typeface="微软雅黑" panose="020B0503020204020204" charset="-122"/>
                  </a:rPr>
                  <a:t>月</a:t>
                </a:r>
              </a:p>
            </p:txBody>
          </p:sp>
        </p:grpSp>
        <p:grpSp>
          <p:nvGrpSpPr>
            <p:cNvPr id="66577" name="组合 59"/>
            <p:cNvGrpSpPr/>
            <p:nvPr/>
          </p:nvGrpSpPr>
          <p:grpSpPr>
            <a:xfrm>
              <a:off x="1000087" y="3687763"/>
              <a:ext cx="10644262" cy="3601593"/>
              <a:chOff x="1000087" y="4187829"/>
              <a:chExt cx="10644262" cy="3601593"/>
            </a:xfrm>
          </p:grpSpPr>
          <p:sp>
            <p:nvSpPr>
              <p:cNvPr id="66578" name="TextBox 119"/>
              <p:cNvSpPr txBox="1"/>
              <p:nvPr/>
            </p:nvSpPr>
            <p:spPr>
              <a:xfrm>
                <a:off x="1000087" y="4259267"/>
                <a:ext cx="3000396" cy="1264375"/>
              </a:xfrm>
              <a:prstGeom prst="rect">
                <a:avLst/>
              </a:prstGeom>
              <a:noFill/>
              <a:ln w="9525">
                <a:noFill/>
              </a:ln>
            </p:spPr>
            <p:txBody>
              <a:bodyPr wrap="square" anchor="t">
                <a:spAutoFit/>
              </a:bodyPr>
              <a:lstStyle/>
              <a:p>
                <a:pPr>
                  <a:lnSpc>
                    <a:spcPct val="150000"/>
                  </a:lnSpc>
                </a:pPr>
                <a:r>
                  <a:rPr lang="zh-CN" altLang="en-US" sz="1600" dirty="0">
                    <a:latin typeface="微软雅黑" panose="020B0503020204020204" charset="-122"/>
                    <a:ea typeface="微软雅黑" panose="020B0503020204020204" charset="-122"/>
                  </a:rPr>
                  <a:t>商品消费</a:t>
                </a:r>
                <a:endParaRPr lang="en-US" altLang="zh-CN" sz="1600" dirty="0">
                  <a:latin typeface="微软雅黑" panose="020B0503020204020204" charset="-122"/>
                  <a:ea typeface="微软雅黑" panose="020B0503020204020204" charset="-122"/>
                </a:endParaRPr>
              </a:p>
              <a:p>
                <a:pPr>
                  <a:lnSpc>
                    <a:spcPct val="150000"/>
                  </a:lnSpc>
                  <a:buFont typeface="Wingdings" panose="05000000000000000000" pitchFamily="2" charset="2"/>
                  <a:buChar char="n"/>
                </a:pPr>
                <a:r>
                  <a:rPr lang="zh-CN" altLang="en-US" sz="1600" dirty="0">
                    <a:latin typeface="微软雅黑" panose="020B0503020204020204" charset="-122"/>
                    <a:ea typeface="微软雅黑" panose="020B0503020204020204" charset="-122"/>
                  </a:rPr>
                  <a:t>全渠道消费金额：</a:t>
                </a:r>
                <a:r>
                  <a:rPr lang="en-US" altLang="zh-CN" sz="1600" dirty="0">
                    <a:latin typeface="微软雅黑" panose="020B0503020204020204" charset="-122"/>
                    <a:ea typeface="微软雅黑" panose="020B0503020204020204" charset="-122"/>
                  </a:rPr>
                  <a:t>1</a:t>
                </a:r>
                <a:r>
                  <a:rPr lang="zh-CN" altLang="en-US" sz="1600" dirty="0">
                    <a:latin typeface="微软雅黑" panose="020B0503020204020204" charset="-122"/>
                    <a:ea typeface="微软雅黑" panose="020B0503020204020204" charset="-122"/>
                  </a:rPr>
                  <a:t>元</a:t>
                </a:r>
                <a:r>
                  <a:rPr lang="en-US" altLang="zh-CN" sz="1600" dirty="0">
                    <a:latin typeface="微软雅黑" panose="020B0503020204020204" charset="-122"/>
                    <a:ea typeface="微软雅黑" panose="020B0503020204020204" charset="-122"/>
                  </a:rPr>
                  <a:t>=1</a:t>
                </a:r>
                <a:r>
                  <a:rPr lang="zh-CN" altLang="en-US" sz="1600" dirty="0">
                    <a:latin typeface="微软雅黑" panose="020B0503020204020204" charset="-122"/>
                    <a:ea typeface="微软雅黑" panose="020B0503020204020204" charset="-122"/>
                  </a:rPr>
                  <a:t>成长值</a:t>
                </a:r>
              </a:p>
            </p:txBody>
          </p:sp>
          <p:sp>
            <p:nvSpPr>
              <p:cNvPr id="121" name="TextBox 120"/>
              <p:cNvSpPr txBox="1"/>
              <p:nvPr/>
            </p:nvSpPr>
            <p:spPr>
              <a:xfrm>
                <a:off x="4857739" y="4187829"/>
                <a:ext cx="3795443" cy="3601593"/>
              </a:xfrm>
              <a:prstGeom prst="rect">
                <a:avLst/>
              </a:prstGeom>
              <a:noFill/>
            </p:spPr>
            <p:txBody>
              <a:bodyPr wrap="square" rtlCol="0">
                <a:spAutoFit/>
              </a:bodyPr>
              <a:lstStyle/>
              <a:p>
                <a:pPr defTabSz="914400">
                  <a:lnSpc>
                    <a:spcPct val="150000"/>
                  </a:lnSpc>
                </a:pPr>
                <a:r>
                  <a:rPr lang="zh-CN" altLang="en-US" sz="1600" kern="0" noProof="1">
                    <a:latin typeface="微软雅黑" panose="020B0503020204020204" charset="-122"/>
                    <a:ea typeface="微软雅黑" panose="020B0503020204020204" charset="-122"/>
                    <a:cs typeface="+mn-cs"/>
                  </a:rPr>
                  <a:t>线上互动</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完善信息：</a:t>
                </a:r>
                <a:r>
                  <a:rPr lang="en-US" altLang="zh-CN" sz="1600" kern="0" noProof="1">
                    <a:latin typeface="微软雅黑" panose="020B0503020204020204" charset="-122"/>
                    <a:ea typeface="微软雅黑" panose="020B0503020204020204" charset="-122"/>
                    <a:cs typeface="+mn-cs"/>
                  </a:rPr>
                  <a:t>5</a:t>
                </a:r>
                <a:r>
                  <a:rPr lang="zh-CN" altLang="en-US" sz="1600" kern="0" noProof="1">
                    <a:latin typeface="微软雅黑" panose="020B0503020204020204" charset="-122"/>
                    <a:ea typeface="微软雅黑" panose="020B0503020204020204" charset="-122"/>
                    <a:cs typeface="+mn-cs"/>
                  </a:rPr>
                  <a:t>成长值</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线上签到：</a:t>
                </a:r>
                <a:r>
                  <a:rPr lang="en-US" altLang="zh-CN" sz="1600" kern="0" noProof="1">
                    <a:latin typeface="微软雅黑" panose="020B0503020204020204" charset="-122"/>
                    <a:ea typeface="微软雅黑" panose="020B0503020204020204" charset="-122"/>
                    <a:cs typeface="+mn-cs"/>
                  </a:rPr>
                  <a:t>1</a:t>
                </a:r>
                <a:r>
                  <a:rPr lang="zh-CN" altLang="en-US" sz="1600" kern="0" noProof="1">
                    <a:latin typeface="微软雅黑" panose="020B0503020204020204" charset="-122"/>
                    <a:ea typeface="微软雅黑" panose="020B0503020204020204" charset="-122"/>
                    <a:cs typeface="+mn-cs"/>
                  </a:rPr>
                  <a:t>次</a:t>
                </a:r>
                <a:r>
                  <a:rPr lang="en-US" altLang="zh-CN" sz="1600" kern="0" noProof="1">
                    <a:latin typeface="微软雅黑" panose="020B0503020204020204" charset="-122"/>
                    <a:ea typeface="微软雅黑" panose="020B0503020204020204" charset="-122"/>
                    <a:cs typeface="+mn-cs"/>
                  </a:rPr>
                  <a:t>=1</a:t>
                </a:r>
                <a:r>
                  <a:rPr lang="zh-CN" altLang="en-US" sz="1600" kern="0" noProof="1">
                    <a:latin typeface="微软雅黑" panose="020B0503020204020204" charset="-122"/>
                    <a:ea typeface="微软雅黑" panose="020B0503020204020204" charset="-122"/>
                    <a:cs typeface="+mn-cs"/>
                  </a:rPr>
                  <a:t>成长值</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用户评价：</a:t>
                </a:r>
                <a:r>
                  <a:rPr lang="en-US" altLang="zh-CN" sz="1600" kern="0" noProof="1">
                    <a:latin typeface="微软雅黑" panose="020B0503020204020204" charset="-122"/>
                    <a:ea typeface="微软雅黑" panose="020B0503020204020204" charset="-122"/>
                    <a:cs typeface="+mn-cs"/>
                  </a:rPr>
                  <a:t> 1</a:t>
                </a:r>
                <a:r>
                  <a:rPr lang="zh-CN" altLang="en-US" sz="1600" kern="0" noProof="1">
                    <a:latin typeface="微软雅黑" panose="020B0503020204020204" charset="-122"/>
                    <a:ea typeface="微软雅黑" panose="020B0503020204020204" charset="-122"/>
                    <a:cs typeface="+mn-cs"/>
                  </a:rPr>
                  <a:t>次</a:t>
                </a:r>
                <a:r>
                  <a:rPr lang="en-US" altLang="zh-CN" sz="1600" kern="0" noProof="1">
                    <a:latin typeface="微软雅黑" panose="020B0503020204020204" charset="-122"/>
                    <a:ea typeface="微软雅黑" panose="020B0503020204020204" charset="-122"/>
                    <a:cs typeface="+mn-cs"/>
                  </a:rPr>
                  <a:t>=2</a:t>
                </a:r>
                <a:r>
                  <a:rPr lang="zh-CN" altLang="en-US" sz="1600" kern="0" noProof="1">
                    <a:latin typeface="微软雅黑" panose="020B0503020204020204" charset="-122"/>
                    <a:ea typeface="微软雅黑" panose="020B0503020204020204" charset="-122"/>
                    <a:cs typeface="+mn-cs"/>
                  </a:rPr>
                  <a:t>成长值</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用户分享：</a:t>
                </a:r>
                <a:r>
                  <a:rPr lang="en-US" altLang="zh-CN" sz="1600" kern="0" noProof="1">
                    <a:latin typeface="微软雅黑" panose="020B0503020204020204" charset="-122"/>
                    <a:ea typeface="微软雅黑" panose="020B0503020204020204" charset="-122"/>
                    <a:cs typeface="+mn-cs"/>
                  </a:rPr>
                  <a:t> 1</a:t>
                </a:r>
                <a:r>
                  <a:rPr lang="zh-CN" altLang="en-US" sz="1600" kern="0" noProof="1">
                    <a:latin typeface="微软雅黑" panose="020B0503020204020204" charset="-122"/>
                    <a:ea typeface="微软雅黑" panose="020B0503020204020204" charset="-122"/>
                    <a:cs typeface="+mn-cs"/>
                  </a:rPr>
                  <a:t>次</a:t>
                </a:r>
                <a:r>
                  <a:rPr lang="en-US" altLang="zh-CN" sz="1600" kern="0" noProof="1">
                    <a:latin typeface="微软雅黑" panose="020B0503020204020204" charset="-122"/>
                    <a:ea typeface="微软雅黑" panose="020B0503020204020204" charset="-122"/>
                    <a:cs typeface="+mn-cs"/>
                  </a:rPr>
                  <a:t>=2</a:t>
                </a:r>
                <a:r>
                  <a:rPr lang="zh-CN" altLang="en-US" sz="1600" kern="0" noProof="1">
                    <a:latin typeface="微软雅黑" panose="020B0503020204020204" charset="-122"/>
                    <a:ea typeface="微软雅黑" panose="020B0503020204020204" charset="-122"/>
                    <a:cs typeface="+mn-cs"/>
                  </a:rPr>
                  <a:t>成长值</a:t>
                </a:r>
                <a:endParaRPr lang="en-US" altLang="zh-CN" sz="1600" kern="0" noProof="1">
                  <a:latin typeface="微软雅黑" panose="020B0503020204020204" charset="-122"/>
                  <a:ea typeface="微软雅黑" panose="020B0503020204020204" charset="-122"/>
                </a:endParaRPr>
              </a:p>
              <a:p>
                <a:pPr defTabSz="914400">
                  <a:lnSpc>
                    <a:spcPct val="150000"/>
                  </a:lnSpc>
                </a:pPr>
                <a:r>
                  <a:rPr lang="zh-CN" altLang="en-US" sz="1600" kern="0" noProof="1">
                    <a:latin typeface="微软雅黑" panose="020B0503020204020204" charset="-122"/>
                    <a:ea typeface="微软雅黑" panose="020B0503020204020204" charset="-122"/>
                    <a:cs typeface="+mn-cs"/>
                  </a:rPr>
                  <a:t>线下互动</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门店签到：</a:t>
                </a:r>
                <a:r>
                  <a:rPr lang="en-US" altLang="zh-CN" sz="1600" kern="0" noProof="1">
                    <a:latin typeface="微软雅黑" panose="020B0503020204020204" charset="-122"/>
                    <a:ea typeface="微软雅黑" panose="020B0503020204020204" charset="-122"/>
                    <a:cs typeface="+mn-cs"/>
                  </a:rPr>
                  <a:t>2</a:t>
                </a:r>
                <a:r>
                  <a:rPr lang="zh-CN" altLang="en-US" sz="1600" kern="0" noProof="1">
                    <a:latin typeface="微软雅黑" panose="020B0503020204020204" charset="-122"/>
                    <a:ea typeface="微软雅黑" panose="020B0503020204020204" charset="-122"/>
                    <a:cs typeface="+mn-cs"/>
                  </a:rPr>
                  <a:t>成长值（每周上限</a:t>
                </a:r>
                <a:r>
                  <a:rPr lang="en-US" altLang="zh-CN" sz="1600" kern="0" noProof="1">
                    <a:latin typeface="微软雅黑" panose="020B0503020204020204" charset="-122"/>
                    <a:ea typeface="微软雅黑" panose="020B0503020204020204" charset="-122"/>
                    <a:cs typeface="+mn-cs"/>
                  </a:rPr>
                  <a:t>6</a:t>
                </a:r>
                <a:r>
                  <a:rPr lang="zh-CN" altLang="en-US" sz="1600" kern="0" noProof="1">
                    <a:latin typeface="微软雅黑" panose="020B0503020204020204" charset="-122"/>
                    <a:ea typeface="微软雅黑" panose="020B0503020204020204" charset="-122"/>
                    <a:cs typeface="+mn-cs"/>
                  </a:rPr>
                  <a:t>）</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完善信息：</a:t>
                </a:r>
                <a:r>
                  <a:rPr lang="en-US" altLang="zh-CN" sz="1600" kern="0" noProof="1">
                    <a:latin typeface="微软雅黑" panose="020B0503020204020204" charset="-122"/>
                    <a:ea typeface="微软雅黑" panose="020B0503020204020204" charset="-122"/>
                    <a:cs typeface="+mn-cs"/>
                  </a:rPr>
                  <a:t>5</a:t>
                </a:r>
                <a:r>
                  <a:rPr lang="zh-CN" altLang="en-US" sz="1600" kern="0" noProof="1">
                    <a:latin typeface="微软雅黑" panose="020B0503020204020204" charset="-122"/>
                    <a:ea typeface="微软雅黑" panose="020B0503020204020204" charset="-122"/>
                    <a:cs typeface="+mn-cs"/>
                  </a:rPr>
                  <a:t>成长值</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建档：</a:t>
                </a:r>
                <a:r>
                  <a:rPr lang="en-US" altLang="zh-CN" sz="1600" kern="0" noProof="1">
                    <a:latin typeface="微软雅黑" panose="020B0503020204020204" charset="-122"/>
                    <a:ea typeface="微软雅黑" panose="020B0503020204020204" charset="-122"/>
                    <a:cs typeface="+mn-cs"/>
                  </a:rPr>
                  <a:t>10</a:t>
                </a:r>
                <a:r>
                  <a:rPr lang="zh-CN" altLang="en-US" sz="1600" kern="0" noProof="1">
                    <a:latin typeface="微软雅黑" panose="020B0503020204020204" charset="-122"/>
                    <a:ea typeface="微软雅黑" panose="020B0503020204020204" charset="-122"/>
                    <a:cs typeface="+mn-cs"/>
                  </a:rPr>
                  <a:t>成长值</a:t>
                </a:r>
                <a:endParaRPr lang="en-US" altLang="zh-CN" sz="1600" kern="0" noProof="1">
                  <a:latin typeface="微软雅黑" panose="020B0503020204020204" charset="-122"/>
                  <a:ea typeface="微软雅黑" panose="020B0503020204020204" charset="-122"/>
                </a:endParaRPr>
              </a:p>
            </p:txBody>
          </p:sp>
          <p:sp>
            <p:nvSpPr>
              <p:cNvPr id="122" name="TextBox 121"/>
              <p:cNvSpPr txBox="1"/>
              <p:nvPr/>
            </p:nvSpPr>
            <p:spPr>
              <a:xfrm>
                <a:off x="8643953" y="4259267"/>
                <a:ext cx="3000396" cy="2822744"/>
              </a:xfrm>
              <a:prstGeom prst="rect">
                <a:avLst/>
              </a:prstGeom>
              <a:noFill/>
            </p:spPr>
            <p:txBody>
              <a:bodyPr wrap="square" rtlCol="0">
                <a:spAutoFit/>
              </a:bodyPr>
              <a:lstStyle/>
              <a:p>
                <a:pPr defTabSz="914400">
                  <a:lnSpc>
                    <a:spcPct val="150000"/>
                  </a:lnSpc>
                </a:pPr>
                <a:r>
                  <a:rPr lang="zh-CN" altLang="en-US" sz="1600" kern="0" noProof="1">
                    <a:latin typeface="微软雅黑" panose="020B0503020204020204" charset="-122"/>
                    <a:ea typeface="微软雅黑" panose="020B0503020204020204" charset="-122"/>
                    <a:cs typeface="+mn-cs"/>
                  </a:rPr>
                  <a:t>服务维度</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服务类评价：</a:t>
                </a:r>
                <a:r>
                  <a:rPr lang="en-US" altLang="zh-CN" sz="1600" kern="0" noProof="1">
                    <a:latin typeface="微软雅黑" panose="020B0503020204020204" charset="-122"/>
                    <a:ea typeface="微软雅黑" panose="020B0503020204020204" charset="-122"/>
                    <a:cs typeface="+mn-cs"/>
                  </a:rPr>
                  <a:t>1</a:t>
                </a:r>
                <a:r>
                  <a:rPr lang="zh-CN" altLang="en-US" sz="1600" kern="0" noProof="1">
                    <a:latin typeface="微软雅黑" panose="020B0503020204020204" charset="-122"/>
                    <a:ea typeface="微软雅黑" panose="020B0503020204020204" charset="-122"/>
                    <a:cs typeface="+mn-cs"/>
                  </a:rPr>
                  <a:t>次</a:t>
                </a:r>
                <a:r>
                  <a:rPr lang="en-US" altLang="zh-CN" sz="1600" kern="0" noProof="1">
                    <a:latin typeface="微软雅黑" panose="020B0503020204020204" charset="-122"/>
                    <a:ea typeface="微软雅黑" panose="020B0503020204020204" charset="-122"/>
                    <a:cs typeface="+mn-cs"/>
                  </a:rPr>
                  <a:t>=2</a:t>
                </a:r>
                <a:r>
                  <a:rPr lang="zh-CN" altLang="en-US" sz="1600" kern="0" noProof="1">
                    <a:latin typeface="微软雅黑" panose="020B0503020204020204" charset="-122"/>
                    <a:ea typeface="微软雅黑" panose="020B0503020204020204" charset="-122"/>
                    <a:cs typeface="+mn-cs"/>
                  </a:rPr>
                  <a:t>成长值</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药师</a:t>
                </a:r>
                <a:r>
                  <a:rPr lang="en-US" altLang="zh-CN" sz="1600" kern="0" noProof="1">
                    <a:latin typeface="微软雅黑" panose="020B0503020204020204" charset="-122"/>
                    <a:ea typeface="微软雅黑" panose="020B0503020204020204" charset="-122"/>
                    <a:cs typeface="+mn-cs"/>
                  </a:rPr>
                  <a:t>/</a:t>
                </a:r>
                <a:r>
                  <a:rPr lang="zh-CN" altLang="en-US" sz="1600" kern="0" noProof="1">
                    <a:latin typeface="微软雅黑" panose="020B0503020204020204" charset="-122"/>
                    <a:ea typeface="微软雅黑" panose="020B0503020204020204" charset="-122"/>
                    <a:cs typeface="+mn-cs"/>
                  </a:rPr>
                  <a:t>医生服务</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家政</a:t>
                </a:r>
                <a:r>
                  <a:rPr lang="en-US" altLang="zh-CN" sz="1600" kern="0" noProof="1">
                    <a:latin typeface="微软雅黑" panose="020B0503020204020204" charset="-122"/>
                    <a:ea typeface="微软雅黑" panose="020B0503020204020204" charset="-122"/>
                    <a:cs typeface="+mn-cs"/>
                  </a:rPr>
                  <a:t>/</a:t>
                </a:r>
                <a:r>
                  <a:rPr lang="zh-CN" altLang="en-US" sz="1600" kern="0" noProof="1">
                    <a:latin typeface="微软雅黑" panose="020B0503020204020204" charset="-122"/>
                    <a:ea typeface="微软雅黑" panose="020B0503020204020204" charset="-122"/>
                    <a:cs typeface="+mn-cs"/>
                  </a:rPr>
                  <a:t>体检服务</a:t>
                </a:r>
                <a:endParaRPr lang="en-US" altLang="zh-CN" sz="1600" kern="0" noProof="1">
                  <a:latin typeface="微软雅黑" panose="020B0503020204020204" charset="-122"/>
                  <a:ea typeface="微软雅黑" panose="020B0503020204020204" charset="-122"/>
                </a:endParaRPr>
              </a:p>
              <a:p>
                <a:pPr defTabSz="914400">
                  <a:lnSpc>
                    <a:spcPct val="150000"/>
                  </a:lnSpc>
                </a:pPr>
                <a:r>
                  <a:rPr lang="zh-CN" altLang="en-US" sz="1600" kern="0" noProof="1">
                    <a:latin typeface="微软雅黑" panose="020B0503020204020204" charset="-122"/>
                    <a:ea typeface="微软雅黑" panose="020B0503020204020204" charset="-122"/>
                    <a:cs typeface="+mn-cs"/>
                  </a:rPr>
                  <a:t>虚拟交易服务</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保险</a:t>
                </a:r>
                <a:endParaRPr lang="en-US" altLang="zh-CN" sz="1600" kern="0" noProof="1">
                  <a:latin typeface="微软雅黑" panose="020B0503020204020204" charset="-122"/>
                  <a:ea typeface="微软雅黑" panose="020B0503020204020204" charset="-122"/>
                </a:endParaRPr>
              </a:p>
              <a:p>
                <a:pPr marL="203200" indent="-203200" defTabSz="914400">
                  <a:lnSpc>
                    <a:spcPct val="150000"/>
                  </a:lnSpc>
                  <a:buFont typeface="Wingdings" panose="05000000000000000000" pitchFamily="2" charset="2"/>
                  <a:buChar char="n"/>
                </a:pPr>
                <a:r>
                  <a:rPr lang="zh-CN" altLang="en-US" sz="1600" kern="0" noProof="1">
                    <a:latin typeface="微软雅黑" panose="020B0503020204020204" charset="-122"/>
                    <a:ea typeface="微软雅黑" panose="020B0503020204020204" charset="-122"/>
                    <a:cs typeface="+mn-cs"/>
                  </a:rPr>
                  <a:t>理财：</a:t>
                </a:r>
                <a:r>
                  <a:rPr lang="en-US" altLang="zh-CN" sz="1600" kern="0" noProof="1">
                    <a:latin typeface="微软雅黑" panose="020B0503020204020204" charset="-122"/>
                    <a:ea typeface="微软雅黑" panose="020B0503020204020204" charset="-122"/>
                    <a:cs typeface="+mn-cs"/>
                  </a:rPr>
                  <a:t>100</a:t>
                </a:r>
                <a:r>
                  <a:rPr lang="zh-CN" altLang="en-US" sz="1600" kern="0" noProof="1">
                    <a:latin typeface="微软雅黑" panose="020B0503020204020204" charset="-122"/>
                    <a:ea typeface="微软雅黑" panose="020B0503020204020204" charset="-122"/>
                    <a:cs typeface="+mn-cs"/>
                  </a:rPr>
                  <a:t>元</a:t>
                </a:r>
                <a:r>
                  <a:rPr lang="en-US" altLang="zh-CN" sz="1600" kern="0" noProof="1">
                    <a:latin typeface="微软雅黑" panose="020B0503020204020204" charset="-122"/>
                    <a:ea typeface="微软雅黑" panose="020B0503020204020204" charset="-122"/>
                    <a:cs typeface="+mn-cs"/>
                  </a:rPr>
                  <a:t>=1</a:t>
                </a:r>
                <a:r>
                  <a:rPr lang="zh-CN" altLang="en-US" sz="1600" kern="0" noProof="1">
                    <a:latin typeface="微软雅黑" panose="020B0503020204020204" charset="-122"/>
                    <a:ea typeface="微软雅黑" panose="020B0503020204020204" charset="-122"/>
                    <a:cs typeface="+mn-cs"/>
                  </a:rPr>
                  <a:t>成长值</a:t>
                </a:r>
                <a:endParaRPr lang="en-US" altLang="zh-CN" sz="1600" kern="0" noProof="1">
                  <a:latin typeface="微软雅黑" panose="020B0503020204020204" charset="-122"/>
                  <a:ea typeface="微软雅黑" panose="020B0503020204020204" charset="-122"/>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697" name="组合 5"/>
          <p:cNvGrpSpPr/>
          <p:nvPr/>
        </p:nvGrpSpPr>
        <p:grpSpPr>
          <a:xfrm>
            <a:off x="3457575" y="1695450"/>
            <a:ext cx="5683250" cy="1087438"/>
            <a:chOff x="3771012" y="1582972"/>
            <a:chExt cx="5527343" cy="736979"/>
          </a:xfrm>
        </p:grpSpPr>
        <p:sp>
          <p:nvSpPr>
            <p:cNvPr id="10" name="圆角矩形 9"/>
            <p:cNvSpPr/>
            <p:nvPr/>
          </p:nvSpPr>
          <p:spPr>
            <a:xfrm>
              <a:off x="3825602" y="1582972"/>
              <a:ext cx="5472753" cy="736979"/>
            </a:xfrm>
            <a:prstGeom prst="roundRect">
              <a:avLst/>
            </a:prstGeom>
            <a:solidFill>
              <a:schemeClr val="accent6">
                <a:lumMod val="40000"/>
                <a:lumOff val="60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latin typeface="微软雅黑" panose="020B0503020204020204" charset="-122"/>
                <a:ea typeface="微软雅黑" panose="020B0503020204020204" charset="-122"/>
              </a:endParaRPr>
            </a:p>
          </p:txBody>
        </p:sp>
        <p:sp>
          <p:nvSpPr>
            <p:cNvPr id="11" name="圆角矩形 10"/>
            <p:cNvSpPr/>
            <p:nvPr/>
          </p:nvSpPr>
          <p:spPr>
            <a:xfrm>
              <a:off x="3771012" y="1619066"/>
              <a:ext cx="5486399" cy="694061"/>
            </a:xfrm>
            <a:prstGeom prst="roundRect">
              <a:avLst/>
            </a:prstGeom>
            <a:solidFill>
              <a:srgbClr val="A9D18E">
                <a:alpha val="5019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latin typeface="微软雅黑" panose="020B0503020204020204" charset="-122"/>
                <a:ea typeface="微软雅黑" panose="020B0503020204020204" charset="-122"/>
              </a:endParaRPr>
            </a:p>
          </p:txBody>
        </p:sp>
      </p:grpSp>
      <p:pic>
        <p:nvPicPr>
          <p:cNvPr id="29700" name="图片 1"/>
          <p:cNvPicPr>
            <a:picLocks noChangeAspect="1"/>
          </p:cNvPicPr>
          <p:nvPr/>
        </p:nvPicPr>
        <p:blipFill>
          <a:blip r:embed="rId3"/>
          <a:stretch>
            <a:fillRect/>
          </a:stretch>
        </p:blipFill>
        <p:spPr>
          <a:xfrm>
            <a:off x="9999663" y="68263"/>
            <a:ext cx="2133600" cy="704850"/>
          </a:xfrm>
          <a:prstGeom prst="rect">
            <a:avLst/>
          </a:prstGeom>
          <a:noFill/>
          <a:ln w="9525">
            <a:noFill/>
          </a:ln>
        </p:spPr>
      </p:pic>
      <p:sp>
        <p:nvSpPr>
          <p:cNvPr id="3" name="矩形 2"/>
          <p:cNvSpPr/>
          <p:nvPr/>
        </p:nvSpPr>
        <p:spPr>
          <a:xfrm>
            <a:off x="0" y="-9525"/>
            <a:ext cx="171450" cy="855663"/>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4" name="矩形 3"/>
          <p:cNvSpPr/>
          <p:nvPr/>
        </p:nvSpPr>
        <p:spPr>
          <a:xfrm>
            <a:off x="9759950" y="5938838"/>
            <a:ext cx="2432050" cy="9191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9703" name="灯片编号占位符 4"/>
          <p:cNvSpPr txBox="1"/>
          <p:nvPr/>
        </p:nvSpPr>
        <p:spPr>
          <a:xfrm>
            <a:off x="85725" y="6356350"/>
            <a:ext cx="828675" cy="365125"/>
          </a:xfrm>
          <a:prstGeom prst="rect">
            <a:avLst/>
          </a:prstGeom>
          <a:noFill/>
          <a:ln w="9525">
            <a:noFill/>
          </a:ln>
        </p:spPr>
        <p:txBody>
          <a:bodyPr anchor="t"/>
          <a:lstStyle/>
          <a:p>
            <a:fld id="{9A0DB2DC-4C9A-4742-B13C-FB6460FD3503}" type="slidenum">
              <a:rPr lang="zh-HK" altLang="en-US" sz="1400">
                <a:latin typeface="Arial" panose="020B0604020202020204" pitchFamily="34" charset="0"/>
                <a:ea typeface="微软雅黑" panose="020B0503020204020204" charset="-122"/>
              </a:rPr>
              <a:t>3</a:t>
            </a:fld>
            <a:endParaRPr lang="zh-HK" altLang="en-US" sz="1400" dirty="0">
              <a:latin typeface="Arial" panose="020B0604020202020204" pitchFamily="34" charset="0"/>
              <a:ea typeface="微软雅黑" panose="020B0503020204020204" charset="-122"/>
            </a:endParaRPr>
          </a:p>
        </p:txBody>
      </p:sp>
      <p:sp>
        <p:nvSpPr>
          <p:cNvPr id="19" name="文本框 1"/>
          <p:cNvSpPr txBox="1"/>
          <p:nvPr/>
        </p:nvSpPr>
        <p:spPr>
          <a:xfrm>
            <a:off x="4162425" y="1917700"/>
            <a:ext cx="4616450" cy="568325"/>
          </a:xfrm>
          <a:prstGeom prst="rect">
            <a:avLst/>
          </a:prstGeom>
          <a:noFill/>
        </p:spPr>
        <p:txBody>
          <a:bodyPr wrap="square" lIns="0" tIns="0" rIns="0" bIns="0" rtlCol="0" anchor="ctr" anchorCtr="0">
            <a:noAutofit/>
          </a:bodyPr>
          <a:lstStyle/>
          <a:p>
            <a:pPr fontAlgn="auto">
              <a:lnSpc>
                <a:spcPct val="90000"/>
              </a:lnSpc>
              <a:defRPr/>
            </a:pPr>
            <a:r>
              <a:rPr lang="zh-CN" altLang="en-US" sz="2800" b="1" spc="300" noProof="1">
                <a:latin typeface="微软雅黑" panose="020B0503020204020204" charset="-122"/>
                <a:ea typeface="微软雅黑" panose="020B0503020204020204" charset="-122"/>
                <a:cs typeface="+mn-cs"/>
                <a:sym typeface="+mn-ea"/>
              </a:rPr>
              <a:t>会员现状及机会点挖掘</a:t>
            </a:r>
            <a:endParaRPr lang="zh-CN" altLang="en-US" sz="2800" b="1" spc="300" noProof="1">
              <a:latin typeface="微软雅黑" panose="020B0503020204020204" charset="-122"/>
              <a:ea typeface="微软雅黑" panose="020B0503020204020204" charset="-122"/>
              <a:sym typeface="+mn-ea"/>
            </a:endParaRPr>
          </a:p>
        </p:txBody>
      </p:sp>
      <p:sp>
        <p:nvSpPr>
          <p:cNvPr id="29705" name="文本框 1"/>
          <p:cNvSpPr txBox="1"/>
          <p:nvPr/>
        </p:nvSpPr>
        <p:spPr>
          <a:xfrm>
            <a:off x="4837113" y="3143250"/>
            <a:ext cx="2493962" cy="333375"/>
          </a:xfrm>
          <a:prstGeom prst="rect">
            <a:avLst/>
          </a:prstGeom>
          <a:noFill/>
          <a:ln w="9525">
            <a:noFill/>
          </a:ln>
        </p:spPr>
        <p:txBody>
          <a:bodyPr wrap="square" lIns="0" tIns="0" rIns="0" bIns="0" anchor="ctr"/>
          <a:lstStyle/>
          <a:p>
            <a:pPr>
              <a:lnSpc>
                <a:spcPct val="90000"/>
              </a:lnSpc>
            </a:pPr>
            <a:r>
              <a:rPr lang="zh-CN" altLang="en-US" sz="2000" b="1" dirty="0">
                <a:solidFill>
                  <a:srgbClr val="0D0D0D"/>
                </a:solidFill>
                <a:latin typeface="微软雅黑" panose="020B0503020204020204" charset="-122"/>
                <a:ea typeface="微软雅黑" panose="020B0503020204020204" charset="-122"/>
              </a:rPr>
              <a:t>会员现状及分析</a:t>
            </a:r>
          </a:p>
        </p:txBody>
      </p:sp>
      <p:sp>
        <p:nvSpPr>
          <p:cNvPr id="29706" name="文本框 1"/>
          <p:cNvSpPr txBox="1"/>
          <p:nvPr/>
        </p:nvSpPr>
        <p:spPr>
          <a:xfrm>
            <a:off x="4837113" y="4071938"/>
            <a:ext cx="2493962" cy="331787"/>
          </a:xfrm>
          <a:prstGeom prst="rect">
            <a:avLst/>
          </a:prstGeom>
          <a:noFill/>
          <a:ln w="9525">
            <a:noFill/>
          </a:ln>
        </p:spPr>
        <p:txBody>
          <a:bodyPr wrap="square" lIns="0" tIns="0" rIns="0" bIns="0" anchor="ctr"/>
          <a:lstStyle/>
          <a:p>
            <a:pPr>
              <a:lnSpc>
                <a:spcPct val="90000"/>
              </a:lnSpc>
            </a:pPr>
            <a:endParaRPr lang="zh-CN" altLang="en-US" sz="2000" b="1" dirty="0">
              <a:solidFill>
                <a:srgbClr val="0D0D0D"/>
              </a:solidFill>
              <a:latin typeface="微软雅黑" panose="020B0503020204020204" charset="-122"/>
              <a:ea typeface="微软雅黑" panose="020B0503020204020204" charset="-122"/>
            </a:endParaRPr>
          </a:p>
        </p:txBody>
      </p:sp>
      <p:sp>
        <p:nvSpPr>
          <p:cNvPr id="29707" name="文本框 1"/>
          <p:cNvSpPr txBox="1"/>
          <p:nvPr/>
        </p:nvSpPr>
        <p:spPr>
          <a:xfrm>
            <a:off x="4837113" y="3895725"/>
            <a:ext cx="2493962" cy="331788"/>
          </a:xfrm>
          <a:prstGeom prst="rect">
            <a:avLst/>
          </a:prstGeom>
          <a:noFill/>
          <a:ln w="9525">
            <a:noFill/>
          </a:ln>
        </p:spPr>
        <p:txBody>
          <a:bodyPr wrap="square" lIns="0" tIns="0" rIns="0" bIns="0" anchor="ctr"/>
          <a:lstStyle/>
          <a:p>
            <a:pPr>
              <a:lnSpc>
                <a:spcPct val="90000"/>
              </a:lnSpc>
            </a:pPr>
            <a:r>
              <a:rPr lang="zh-CN" altLang="en-US" sz="2000" b="1" dirty="0">
                <a:solidFill>
                  <a:srgbClr val="0D0D0D"/>
                </a:solidFill>
                <a:latin typeface="微软雅黑" panose="020B0503020204020204" charset="-122"/>
                <a:ea typeface="微软雅黑" panose="020B0503020204020204" charset="-122"/>
              </a:rPr>
              <a:t>品类及门店分析</a:t>
            </a:r>
          </a:p>
        </p:txBody>
      </p:sp>
      <p:sp>
        <p:nvSpPr>
          <p:cNvPr id="29708" name="文本框 1"/>
          <p:cNvSpPr txBox="1"/>
          <p:nvPr/>
        </p:nvSpPr>
        <p:spPr>
          <a:xfrm>
            <a:off x="4857750" y="4598988"/>
            <a:ext cx="2454275" cy="331787"/>
          </a:xfrm>
          <a:prstGeom prst="rect">
            <a:avLst/>
          </a:prstGeom>
          <a:noFill/>
          <a:ln w="9525">
            <a:noFill/>
          </a:ln>
        </p:spPr>
        <p:txBody>
          <a:bodyPr wrap="square" lIns="0" tIns="0" rIns="0" bIns="0" anchor="ctr"/>
          <a:lstStyle/>
          <a:p>
            <a:pPr>
              <a:lnSpc>
                <a:spcPct val="90000"/>
              </a:lnSpc>
            </a:pPr>
            <a:r>
              <a:rPr lang="zh-CN" altLang="en-US" sz="2000" b="1" dirty="0">
                <a:solidFill>
                  <a:srgbClr val="0D0D0D"/>
                </a:solidFill>
                <a:latin typeface="微软雅黑" panose="020B0503020204020204" charset="-122"/>
                <a:ea typeface="微软雅黑" panose="020B0503020204020204" charset="-122"/>
              </a:rPr>
              <a:t>机会点挖掘</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标题 1"/>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rPr>
              <a:t>会员分级</a:t>
            </a:r>
            <a:endParaRPr lang="zh-CN" altLang="en-US" kern="1200" spc="200" normalizeH="0" baseline="0">
              <a:latin typeface="微软雅黑" panose="020B0503020204020204" charset="-122"/>
              <a:ea typeface="+mj-ea"/>
              <a:cs typeface="+mj-cs"/>
            </a:endParaRPr>
          </a:p>
        </p:txBody>
      </p:sp>
      <p:sp>
        <p:nvSpPr>
          <p:cNvPr id="67586" name="矩形 17"/>
          <p:cNvSpPr/>
          <p:nvPr/>
        </p:nvSpPr>
        <p:spPr>
          <a:xfrm>
            <a:off x="630238" y="1254125"/>
            <a:ext cx="11525250" cy="366713"/>
          </a:xfrm>
          <a:prstGeom prst="rect">
            <a:avLst/>
          </a:prstGeom>
          <a:noFill/>
          <a:ln w="9525">
            <a:noFill/>
          </a:ln>
        </p:spPr>
        <p:txBody>
          <a:bodyPr wrap="square" lIns="121893" tIns="60947" rIns="121893" bIns="60947" anchor="t">
            <a:spAutoFit/>
          </a:bodyPr>
          <a:lstStyle/>
          <a:p>
            <a:r>
              <a:rPr lang="zh-CN" altLang="en-US" sz="1600" dirty="0">
                <a:latin typeface="微软雅黑" panose="020B0503020204020204" charset="-122"/>
                <a:ea typeface="微软雅黑" panose="020B0503020204020204" charset="-122"/>
              </a:rPr>
              <a:t>会员等级分级：把近一年有消费行为的</a:t>
            </a:r>
            <a:r>
              <a:rPr lang="en-US" altLang="zh-CN" sz="1600" dirty="0">
                <a:latin typeface="微软雅黑" panose="020B0503020204020204" charset="-122"/>
                <a:ea typeface="微软雅黑" panose="020B0503020204020204" charset="-122"/>
              </a:rPr>
              <a:t>930</a:t>
            </a:r>
            <a:r>
              <a:rPr lang="zh-CN" altLang="en-US" sz="1600" dirty="0">
                <a:latin typeface="微软雅黑" panose="020B0503020204020204" charset="-122"/>
                <a:ea typeface="微软雅黑" panose="020B0503020204020204" charset="-122"/>
              </a:rPr>
              <a:t>万会员，划分为</a:t>
            </a:r>
            <a:r>
              <a:rPr lang="en-US" altLang="zh-CN" sz="1600" b="1" dirty="0">
                <a:latin typeface="微软雅黑" panose="020B0503020204020204" charset="-122"/>
                <a:ea typeface="微软雅黑" panose="020B0503020204020204" charset="-122"/>
              </a:rPr>
              <a:t>10</a:t>
            </a:r>
            <a:r>
              <a:rPr lang="zh-CN" altLang="en-US" sz="1600" b="1" dirty="0">
                <a:latin typeface="微软雅黑" panose="020B0503020204020204" charset="-122"/>
                <a:ea typeface="微软雅黑" panose="020B0503020204020204" charset="-122"/>
              </a:rPr>
              <a:t>个等级；</a:t>
            </a:r>
            <a:endParaRPr lang="en-US" altLang="zh-CN" sz="1600" b="1" dirty="0">
              <a:latin typeface="微软雅黑" panose="020B0503020204020204" charset="-122"/>
              <a:ea typeface="微软雅黑" panose="020B0503020204020204" charset="-122"/>
            </a:endParaRPr>
          </a:p>
        </p:txBody>
      </p:sp>
      <p:graphicFrame>
        <p:nvGraphicFramePr>
          <p:cNvPr id="68" name="图示 67"/>
          <p:cNvGraphicFramePr/>
          <p:nvPr/>
        </p:nvGraphicFramePr>
        <p:xfrm>
          <a:off x="502025" y="1663851"/>
          <a:ext cx="3872752" cy="47907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7588" name="直接箭头连接符 68"/>
          <p:cNvCxnSpPr/>
          <p:nvPr/>
        </p:nvCxnSpPr>
        <p:spPr>
          <a:xfrm rot="5400000" flipH="1" flipV="1">
            <a:off x="-900112" y="3144838"/>
            <a:ext cx="4416425" cy="1800225"/>
          </a:xfrm>
          <a:prstGeom prst="straightConnector1">
            <a:avLst/>
          </a:prstGeom>
          <a:ln w="25400" cap="flat" cmpd="sng">
            <a:solidFill>
              <a:srgbClr val="94C600"/>
            </a:solidFill>
            <a:prstDash val="solid"/>
            <a:miter/>
            <a:headEnd type="none" w="med" len="med"/>
            <a:tailEnd type="arrow" w="med" len="med"/>
          </a:ln>
        </p:spPr>
      </p:cxnSp>
      <p:sp>
        <p:nvSpPr>
          <p:cNvPr id="67589" name="矩形 66"/>
          <p:cNvSpPr/>
          <p:nvPr/>
        </p:nvSpPr>
        <p:spPr>
          <a:xfrm>
            <a:off x="2978150" y="1620838"/>
            <a:ext cx="2185988" cy="4824412"/>
          </a:xfrm>
          <a:prstGeom prst="rect">
            <a:avLst/>
          </a:prstGeom>
          <a:noFill/>
          <a:ln w="9525">
            <a:noFill/>
          </a:ln>
        </p:spPr>
        <p:txBody>
          <a:bodyPr wrap="square" lIns="86675" tIns="43336" rIns="86675" bIns="43336" anchor="t">
            <a:spAutoFit/>
          </a:bodyPr>
          <a:lstStyle/>
          <a:p>
            <a:pPr algn="r">
              <a:lnSpc>
                <a:spcPts val="3700"/>
              </a:lnSpc>
            </a:pPr>
            <a:r>
              <a:rPr lang="en-US" altLang="zh-CN" sz="1600" b="1" dirty="0">
                <a:latin typeface="微软雅黑" panose="020B0503020204020204" charset="-122"/>
                <a:ea typeface="微软雅黑" panose="020B0503020204020204" charset="-122"/>
              </a:rPr>
              <a:t>4600</a:t>
            </a:r>
            <a:r>
              <a:rPr lang="zh-CN" altLang="en-US" sz="1600" b="1" dirty="0">
                <a:latin typeface="微软雅黑" panose="020B0503020204020204" charset="-122"/>
                <a:ea typeface="微软雅黑" panose="020B0503020204020204" charset="-122"/>
              </a:rPr>
              <a:t>成长值以上</a:t>
            </a:r>
            <a:endParaRPr lang="en-US" altLang="zh-CN" sz="1600" b="1" dirty="0">
              <a:latin typeface="微软雅黑" panose="020B0503020204020204" charset="-122"/>
              <a:ea typeface="微软雅黑" panose="020B0503020204020204" charset="-122"/>
            </a:endParaRPr>
          </a:p>
          <a:p>
            <a:pPr algn="r">
              <a:lnSpc>
                <a:spcPts val="3700"/>
              </a:lnSpc>
            </a:pPr>
            <a:r>
              <a:rPr lang="en-US" altLang="zh-CN" sz="1600" b="1" dirty="0">
                <a:latin typeface="微软雅黑" panose="020B0503020204020204" charset="-122"/>
                <a:ea typeface="微软雅黑" panose="020B0503020204020204" charset="-122"/>
              </a:rPr>
              <a:t>[2500,4600)</a:t>
            </a:r>
          </a:p>
          <a:p>
            <a:pPr algn="r">
              <a:lnSpc>
                <a:spcPts val="3700"/>
              </a:lnSpc>
            </a:pPr>
            <a:r>
              <a:rPr lang="en-US" altLang="zh-CN" sz="1600" b="1" dirty="0">
                <a:latin typeface="微软雅黑" panose="020B0503020204020204" charset="-122"/>
                <a:ea typeface="微软雅黑" panose="020B0503020204020204" charset="-122"/>
              </a:rPr>
              <a:t>[1600,2500)</a:t>
            </a:r>
          </a:p>
          <a:p>
            <a:pPr algn="r">
              <a:lnSpc>
                <a:spcPts val="3700"/>
              </a:lnSpc>
            </a:pPr>
            <a:r>
              <a:rPr lang="en-US" altLang="zh-CN" sz="1600" b="1" dirty="0">
                <a:latin typeface="微软雅黑" panose="020B0503020204020204" charset="-122"/>
                <a:ea typeface="微软雅黑" panose="020B0503020204020204" charset="-122"/>
              </a:rPr>
              <a:t>[1200,1600)</a:t>
            </a:r>
          </a:p>
          <a:p>
            <a:pPr algn="r">
              <a:lnSpc>
                <a:spcPts val="3700"/>
              </a:lnSpc>
            </a:pPr>
            <a:r>
              <a:rPr lang="en-US" altLang="zh-CN" sz="1600" b="1" dirty="0">
                <a:latin typeface="微软雅黑" panose="020B0503020204020204" charset="-122"/>
                <a:ea typeface="微软雅黑" panose="020B0503020204020204" charset="-122"/>
              </a:rPr>
              <a:t>[900,1200)</a:t>
            </a:r>
          </a:p>
          <a:p>
            <a:pPr algn="r">
              <a:lnSpc>
                <a:spcPts val="3700"/>
              </a:lnSpc>
            </a:pPr>
            <a:r>
              <a:rPr lang="en-US" altLang="zh-CN" sz="1600" b="1" dirty="0">
                <a:latin typeface="微软雅黑" panose="020B0503020204020204" charset="-122"/>
                <a:ea typeface="微软雅黑" panose="020B0503020204020204" charset="-122"/>
              </a:rPr>
              <a:t>[600,900)</a:t>
            </a:r>
            <a:r>
              <a:rPr lang="zh-CN" altLang="en-US" sz="1600" b="1" dirty="0">
                <a:latin typeface="微软雅黑" panose="020B0503020204020204" charset="-122"/>
                <a:ea typeface="微软雅黑" panose="020B0503020204020204" charset="-122"/>
              </a:rPr>
              <a:t> </a:t>
            </a:r>
            <a:endParaRPr lang="en-US" altLang="zh-CN" sz="1600" b="1" dirty="0">
              <a:latin typeface="微软雅黑" panose="020B0503020204020204" charset="-122"/>
              <a:ea typeface="微软雅黑" panose="020B0503020204020204" charset="-122"/>
            </a:endParaRPr>
          </a:p>
          <a:p>
            <a:pPr algn="r">
              <a:lnSpc>
                <a:spcPts val="3700"/>
              </a:lnSpc>
            </a:pPr>
            <a:r>
              <a:rPr lang="en-US" altLang="zh-CN" sz="1600" b="1" dirty="0">
                <a:latin typeface="微软雅黑" panose="020B0503020204020204" charset="-122"/>
                <a:ea typeface="微软雅黑" panose="020B0503020204020204" charset="-122"/>
              </a:rPr>
              <a:t>[400,600)</a:t>
            </a:r>
          </a:p>
          <a:p>
            <a:pPr algn="r">
              <a:lnSpc>
                <a:spcPts val="3700"/>
              </a:lnSpc>
            </a:pPr>
            <a:r>
              <a:rPr lang="en-US" altLang="zh-CN" sz="1600" b="1" dirty="0">
                <a:latin typeface="微软雅黑" panose="020B0503020204020204" charset="-122"/>
                <a:ea typeface="微软雅黑" panose="020B0503020204020204" charset="-122"/>
              </a:rPr>
              <a:t>[200,400)</a:t>
            </a:r>
          </a:p>
          <a:p>
            <a:pPr algn="r">
              <a:lnSpc>
                <a:spcPts val="3700"/>
              </a:lnSpc>
            </a:pPr>
            <a:r>
              <a:rPr lang="en-US" altLang="zh-CN" sz="1600" b="1" dirty="0">
                <a:latin typeface="微软雅黑" panose="020B0503020204020204" charset="-122"/>
                <a:ea typeface="微软雅黑" panose="020B0503020204020204" charset="-122"/>
              </a:rPr>
              <a:t>[100,200)</a:t>
            </a:r>
          </a:p>
          <a:p>
            <a:pPr algn="r">
              <a:lnSpc>
                <a:spcPts val="3700"/>
              </a:lnSpc>
            </a:pPr>
            <a:r>
              <a:rPr lang="en-US" altLang="zh-CN" sz="1600" b="1" dirty="0">
                <a:latin typeface="微软雅黑" panose="020B0503020204020204" charset="-122"/>
                <a:ea typeface="微软雅黑" panose="020B0503020204020204" charset="-122"/>
              </a:rPr>
              <a:t>(0,100)</a:t>
            </a:r>
            <a:endParaRPr lang="zh-CN" altLang="en-US" sz="1600" b="1" dirty="0">
              <a:latin typeface="微软雅黑" panose="020B0503020204020204" charset="-122"/>
              <a:ea typeface="微软雅黑" panose="020B0503020204020204" charset="-122"/>
            </a:endParaRPr>
          </a:p>
        </p:txBody>
      </p:sp>
      <p:graphicFrame>
        <p:nvGraphicFramePr>
          <p:cNvPr id="78" name="表格 77"/>
          <p:cNvGraphicFramePr>
            <a:graphicFrameLocks noGrp="1"/>
          </p:cNvGraphicFramePr>
          <p:nvPr/>
        </p:nvGraphicFramePr>
        <p:xfrm>
          <a:off x="6818313" y="1725613"/>
          <a:ext cx="827065" cy="4673890"/>
        </p:xfrm>
        <a:graphic>
          <a:graphicData uri="http://schemas.openxmlformats.org/drawingml/2006/table">
            <a:tbl>
              <a:tblPr/>
              <a:tblGrid>
                <a:gridCol w="827065">
                  <a:extLst>
                    <a:ext uri="{9D8B030D-6E8A-4147-A177-3AD203B41FA5}">
                      <a16:colId xmlns:a16="http://schemas.microsoft.com/office/drawing/2014/main" val="20000"/>
                    </a:ext>
                  </a:extLst>
                </a:gridCol>
              </a:tblGrid>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1.1%</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0"/>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2.9%</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1"/>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4.2%</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2"/>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3.9%</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3"/>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4.8%</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4"/>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8.0%</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5"/>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9.1%</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6"/>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16.5%</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7"/>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15.7%</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8"/>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33.9%</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9"/>
                  </a:ext>
                </a:extLst>
              </a:tr>
            </a:tbl>
          </a:graphicData>
        </a:graphic>
      </p:graphicFrame>
      <p:graphicFrame>
        <p:nvGraphicFramePr>
          <p:cNvPr id="79" name="表格 78"/>
          <p:cNvGraphicFramePr>
            <a:graphicFrameLocks noGrp="1"/>
          </p:cNvGraphicFramePr>
          <p:nvPr/>
        </p:nvGraphicFramePr>
        <p:xfrm>
          <a:off x="5937250" y="1725613"/>
          <a:ext cx="812805" cy="4673890"/>
        </p:xfrm>
        <a:graphic>
          <a:graphicData uri="http://schemas.openxmlformats.org/drawingml/2006/table">
            <a:tbl>
              <a:tblPr/>
              <a:tblGrid>
                <a:gridCol w="812805">
                  <a:extLst>
                    <a:ext uri="{9D8B030D-6E8A-4147-A177-3AD203B41FA5}">
                      <a16:colId xmlns:a16="http://schemas.microsoft.com/office/drawing/2014/main" val="20000"/>
                    </a:ext>
                  </a:extLst>
                </a:gridCol>
              </a:tblGrid>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L10</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0"/>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L9</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1"/>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L8</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2"/>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L7</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3"/>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L6</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4"/>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L5</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5"/>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L4</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6"/>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L3</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7"/>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L2</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8"/>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marL="0" algn="ctr" defTabSz="685800" rtl="0" eaLnBrk="1" fontAlgn="ctr" latinLnBrk="0" hangingPunct="1"/>
                      <a:r>
                        <a:rPr lang="en-US" altLang="zh-CN" sz="1300" b="0" i="0" u="none" strike="noStrike" kern="1200" dirty="0">
                          <a:solidFill>
                            <a:srgbClr val="000000"/>
                          </a:solidFill>
                          <a:latin typeface="微软雅黑" panose="020B0503020204020204" charset="-122"/>
                          <a:ea typeface="微软雅黑" panose="020B0503020204020204" charset="-122"/>
                          <a:cs typeface="+mn-cs"/>
                        </a:rPr>
                        <a:t>L1</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9"/>
                  </a:ext>
                </a:extLst>
              </a:tr>
            </a:tbl>
          </a:graphicData>
        </a:graphic>
      </p:graphicFrame>
      <p:graphicFrame>
        <p:nvGraphicFramePr>
          <p:cNvPr id="80" name="表格 79"/>
          <p:cNvGraphicFramePr>
            <a:graphicFrameLocks noGrp="1"/>
          </p:cNvGraphicFramePr>
          <p:nvPr/>
        </p:nvGraphicFramePr>
        <p:xfrm>
          <a:off x="7697788" y="1725613"/>
          <a:ext cx="827065" cy="4673890"/>
        </p:xfrm>
        <a:graphic>
          <a:graphicData uri="http://schemas.openxmlformats.org/drawingml/2006/table">
            <a:tbl>
              <a:tblPr/>
              <a:tblGrid>
                <a:gridCol w="827065">
                  <a:extLst>
                    <a:ext uri="{9D8B030D-6E8A-4147-A177-3AD203B41FA5}">
                      <a16:colId xmlns:a16="http://schemas.microsoft.com/office/drawing/2014/main" val="20000"/>
                    </a:ext>
                  </a:extLst>
                </a:gridCol>
              </a:tblGrid>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15.1%</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0"/>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17.3%</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1"/>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15.1%</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2"/>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9.6%</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3"/>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8.9%</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4"/>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10.5%</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5"/>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8.1%</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6"/>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8.6%</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7"/>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4.1%</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8"/>
                  </a:ext>
                </a:extLst>
              </a:tr>
              <a:tr h="467389">
                <a:tc>
                  <a:txBody>
                    <a:bodyPr/>
                    <a:lstStyle>
                      <a:defPPr>
                        <a:defRPr lang="zh-CN"/>
                      </a:defPPr>
                      <a:lvl1pPr marL="0" algn="l" defTabSz="685800" rtl="0" eaLnBrk="1" latinLnBrk="0" hangingPunct="1">
                        <a:defRPr sz="1400" kern="1200">
                          <a:solidFill>
                            <a:schemeClr val="tx1"/>
                          </a:solidFill>
                          <a:latin typeface="Arial" panose="020B0604020202020204"/>
                          <a:ea typeface="微软雅黑" panose="020B0503020204020204" charset="-122"/>
                        </a:defRPr>
                      </a:lvl1pPr>
                      <a:lvl2pPr marL="342900" algn="l" defTabSz="685800" rtl="0" eaLnBrk="1" latinLnBrk="0" hangingPunct="1">
                        <a:defRPr sz="1400" kern="1200">
                          <a:solidFill>
                            <a:schemeClr val="tx1"/>
                          </a:solidFill>
                          <a:latin typeface="Arial" panose="020B0604020202020204"/>
                          <a:ea typeface="微软雅黑" panose="020B0503020204020204" charset="-122"/>
                        </a:defRPr>
                      </a:lvl2pPr>
                      <a:lvl3pPr marL="685800" algn="l" defTabSz="685800" rtl="0" eaLnBrk="1" latinLnBrk="0" hangingPunct="1">
                        <a:defRPr sz="1400" kern="1200">
                          <a:solidFill>
                            <a:schemeClr val="tx1"/>
                          </a:solidFill>
                          <a:latin typeface="Arial" panose="020B0604020202020204"/>
                          <a:ea typeface="微软雅黑" panose="020B0503020204020204" charset="-122"/>
                        </a:defRPr>
                      </a:lvl3pPr>
                      <a:lvl4pPr marL="1028700" algn="l" defTabSz="685800" rtl="0" eaLnBrk="1" latinLnBrk="0" hangingPunct="1">
                        <a:defRPr sz="1400" kern="1200">
                          <a:solidFill>
                            <a:schemeClr val="tx1"/>
                          </a:solidFill>
                          <a:latin typeface="Arial" panose="020B0604020202020204"/>
                          <a:ea typeface="微软雅黑" panose="020B0503020204020204" charset="-122"/>
                        </a:defRPr>
                      </a:lvl4pPr>
                      <a:lvl5pPr marL="1371600" algn="l" defTabSz="685800" rtl="0" eaLnBrk="1" latinLnBrk="0" hangingPunct="1">
                        <a:defRPr sz="1400" kern="1200">
                          <a:solidFill>
                            <a:schemeClr val="tx1"/>
                          </a:solidFill>
                          <a:latin typeface="Arial" panose="020B0604020202020204"/>
                          <a:ea typeface="微软雅黑" panose="020B0503020204020204" charset="-122"/>
                        </a:defRPr>
                      </a:lvl5pPr>
                      <a:lvl6pPr marL="1714500" algn="l" defTabSz="685800" rtl="0" eaLnBrk="1" latinLnBrk="0" hangingPunct="1">
                        <a:defRPr sz="1400" kern="1200">
                          <a:solidFill>
                            <a:schemeClr val="tx1"/>
                          </a:solidFill>
                          <a:latin typeface="Arial" panose="020B0604020202020204"/>
                          <a:ea typeface="微软雅黑" panose="020B0503020204020204" charset="-122"/>
                        </a:defRPr>
                      </a:lvl6pPr>
                      <a:lvl7pPr marL="2058035" algn="l" defTabSz="685800" rtl="0" eaLnBrk="1" latinLnBrk="0" hangingPunct="1">
                        <a:defRPr sz="1400" kern="1200">
                          <a:solidFill>
                            <a:schemeClr val="tx1"/>
                          </a:solidFill>
                          <a:latin typeface="Arial" panose="020B0604020202020204"/>
                          <a:ea typeface="微软雅黑" panose="020B0503020204020204" charset="-122"/>
                        </a:defRPr>
                      </a:lvl7pPr>
                      <a:lvl8pPr marL="2400935" algn="l" defTabSz="685800" rtl="0" eaLnBrk="1" latinLnBrk="0" hangingPunct="1">
                        <a:defRPr sz="1400" kern="1200">
                          <a:solidFill>
                            <a:schemeClr val="tx1"/>
                          </a:solidFill>
                          <a:latin typeface="Arial" panose="020B0604020202020204"/>
                          <a:ea typeface="微软雅黑" panose="020B0503020204020204" charset="-122"/>
                        </a:defRPr>
                      </a:lvl8pPr>
                      <a:lvl9pPr marL="2743835" algn="l" defTabSz="685800" rtl="0" eaLnBrk="1" latinLnBrk="0" hangingPunct="1">
                        <a:defRPr sz="1400" kern="1200">
                          <a:solidFill>
                            <a:schemeClr val="tx1"/>
                          </a:solidFill>
                          <a:latin typeface="Arial" panose="020B0604020202020204"/>
                          <a:ea typeface="微软雅黑" panose="020B0503020204020204" charset="-122"/>
                        </a:defRPr>
                      </a:lvl9pPr>
                    </a:lstStyle>
                    <a:p>
                      <a:pPr algn="ctr" fontAlgn="ctr"/>
                      <a:r>
                        <a:rPr lang="en-US" altLang="zh-CN" sz="1300" b="0" i="0" u="none" strike="noStrike" dirty="0">
                          <a:solidFill>
                            <a:srgbClr val="000000"/>
                          </a:solidFill>
                          <a:latin typeface="微软雅黑" panose="020B0503020204020204" charset="-122"/>
                          <a:ea typeface="微软雅黑" panose="020B0503020204020204" charset="-122"/>
                        </a:rPr>
                        <a:t>2.7%</a:t>
                      </a:r>
                    </a:p>
                  </a:txBody>
                  <a:tcPr marL="0" marR="0" marT="0" marB="0" anchor="ctr">
                    <a:lnL>
                      <a:noFill/>
                    </a:lnL>
                    <a:lnR>
                      <a:noFill/>
                    </a:lnR>
                    <a:lnT>
                      <a:noFill/>
                    </a:lnT>
                    <a:lnB>
                      <a:noFill/>
                    </a:lnB>
                    <a:lnTlToBr w="12700" cmpd="sng">
                      <a:noFill/>
                      <a:prstDash val="solid"/>
                    </a:lnTlToBr>
                    <a:lnBlToTr w="12700" cmpd="sng">
                      <a:noFill/>
                      <a:prstDash val="solid"/>
                    </a:lnBlToTr>
                    <a:solidFill>
                      <a:srgbClr val="108136"/>
                    </a:solidFill>
                  </a:tcPr>
                </a:tc>
                <a:extLst>
                  <a:ext uri="{0D108BD9-81ED-4DB2-BD59-A6C34878D82A}">
                    <a16:rowId xmlns:a16="http://schemas.microsoft.com/office/drawing/2014/main" val="10009"/>
                  </a:ext>
                </a:extLst>
              </a:tr>
            </a:tbl>
          </a:graphicData>
        </a:graphic>
      </p:graphicFrame>
      <p:sp>
        <p:nvSpPr>
          <p:cNvPr id="67662" name="圆角矩形标注 80"/>
          <p:cNvSpPr/>
          <p:nvPr/>
        </p:nvSpPr>
        <p:spPr>
          <a:xfrm>
            <a:off x="5913438" y="1763713"/>
            <a:ext cx="2665412" cy="1357312"/>
          </a:xfrm>
          <a:prstGeom prst="wedgeRoundRectCallout">
            <a:avLst>
              <a:gd name="adj1" fmla="val 66921"/>
              <a:gd name="adj2" fmla="val -15245"/>
              <a:gd name="adj3" fmla="val 16667"/>
            </a:avLst>
          </a:prstGeom>
          <a:noFill/>
          <a:ln w="25400" cap="flat" cmpd="sng">
            <a:solidFill>
              <a:srgbClr val="FF6700"/>
            </a:solidFill>
            <a:prstDash val="solid"/>
            <a:miter/>
            <a:headEnd type="none" w="med" len="med"/>
            <a:tailEnd type="none" w="med" len="med"/>
          </a:ln>
        </p:spPr>
        <p:txBody>
          <a:bodyPr lIns="86675" tIns="43336" rIns="86675" bIns="43336" anchor="ctr"/>
          <a:lstStyle/>
          <a:p>
            <a:endParaRPr>
              <a:latin typeface="Arial" panose="020B0604020202020204" pitchFamily="34" charset="0"/>
              <a:ea typeface="微软雅黑" panose="020B0503020204020204" charset="-122"/>
            </a:endParaRPr>
          </a:p>
        </p:txBody>
      </p:sp>
      <p:sp>
        <p:nvSpPr>
          <p:cNvPr id="67663" name="TextBox 54"/>
          <p:cNvSpPr txBox="1"/>
          <p:nvPr/>
        </p:nvSpPr>
        <p:spPr>
          <a:xfrm>
            <a:off x="8923338" y="1871663"/>
            <a:ext cx="3344862" cy="454025"/>
          </a:xfrm>
          <a:prstGeom prst="rect">
            <a:avLst/>
          </a:prstGeom>
          <a:noFill/>
          <a:ln w="9525">
            <a:noFill/>
          </a:ln>
        </p:spPr>
        <p:txBody>
          <a:bodyPr wrap="square" lIns="86675" tIns="43336" rIns="86675" bIns="43336" anchor="t">
            <a:spAutoFit/>
          </a:bodyPr>
          <a:lstStyle/>
          <a:p>
            <a:pPr>
              <a:lnSpc>
                <a:spcPct val="150000"/>
              </a:lnSpc>
            </a:pPr>
            <a:r>
              <a:rPr lang="en-US" altLang="zh-CN" sz="1600" b="1" dirty="0">
                <a:latin typeface="微软雅黑" panose="020B0503020204020204" charset="-122"/>
                <a:ea typeface="微软雅黑" panose="020B0503020204020204" charset="-122"/>
              </a:rPr>
              <a:t>8.3%</a:t>
            </a:r>
            <a:r>
              <a:rPr lang="zh-CN" altLang="en-US" sz="1600" b="1" dirty="0">
                <a:latin typeface="微软雅黑" panose="020B0503020204020204" charset="-122"/>
                <a:ea typeface="微软雅黑" panose="020B0503020204020204" charset="-122"/>
              </a:rPr>
              <a:t>的会员产生</a:t>
            </a:r>
            <a:r>
              <a:rPr lang="en-US" altLang="zh-CN" sz="1600" b="1" dirty="0">
                <a:latin typeface="微软雅黑" panose="020B0503020204020204" charset="-122"/>
                <a:ea typeface="微软雅黑" panose="020B0503020204020204" charset="-122"/>
              </a:rPr>
              <a:t>47.4%</a:t>
            </a:r>
            <a:r>
              <a:rPr lang="zh-CN" altLang="en-US" sz="1600" b="1" dirty="0">
                <a:latin typeface="微软雅黑" panose="020B0503020204020204" charset="-122"/>
                <a:ea typeface="微软雅黑" panose="020B0503020204020204" charset="-122"/>
              </a:rPr>
              <a:t>的销售</a:t>
            </a:r>
            <a:endParaRPr lang="en-US" altLang="zh-CN" sz="1600" b="1" dirty="0">
              <a:latin typeface="微软雅黑" panose="020B0503020204020204" charset="-122"/>
              <a:ea typeface="微软雅黑" panose="020B0503020204020204" charset="-122"/>
            </a:endParaRPr>
          </a:p>
        </p:txBody>
      </p:sp>
      <p:sp>
        <p:nvSpPr>
          <p:cNvPr id="67664" name="圆角矩形标注 82"/>
          <p:cNvSpPr/>
          <p:nvPr/>
        </p:nvSpPr>
        <p:spPr>
          <a:xfrm>
            <a:off x="6018213" y="1789113"/>
            <a:ext cx="2455862" cy="2789237"/>
          </a:xfrm>
          <a:prstGeom prst="wedgeRoundRectCallout">
            <a:avLst>
              <a:gd name="adj1" fmla="val 69486"/>
              <a:gd name="adj2" fmla="val 22667"/>
              <a:gd name="adj3" fmla="val 16667"/>
            </a:avLst>
          </a:prstGeom>
          <a:noFill/>
          <a:ln w="31750" cap="flat" cmpd="sng">
            <a:solidFill>
              <a:srgbClr val="FF6700"/>
            </a:solidFill>
            <a:prstDash val="solid"/>
            <a:miter/>
            <a:headEnd type="none" w="med" len="med"/>
            <a:tailEnd type="none" w="med" len="med"/>
          </a:ln>
        </p:spPr>
        <p:txBody>
          <a:bodyPr lIns="86675" tIns="43336" rIns="86675" bIns="43336" anchor="ctr"/>
          <a:lstStyle/>
          <a:p>
            <a:endParaRPr>
              <a:latin typeface="Arial" panose="020B0604020202020204" pitchFamily="34" charset="0"/>
              <a:ea typeface="微软雅黑" panose="020B0503020204020204" charset="-122"/>
            </a:endParaRPr>
          </a:p>
        </p:txBody>
      </p:sp>
      <p:sp>
        <p:nvSpPr>
          <p:cNvPr id="67665" name="TextBox 54"/>
          <p:cNvSpPr txBox="1"/>
          <p:nvPr/>
        </p:nvSpPr>
        <p:spPr>
          <a:xfrm>
            <a:off x="8758238" y="3505200"/>
            <a:ext cx="3346450" cy="455613"/>
          </a:xfrm>
          <a:prstGeom prst="rect">
            <a:avLst/>
          </a:prstGeom>
          <a:noFill/>
          <a:ln w="9525">
            <a:noFill/>
          </a:ln>
        </p:spPr>
        <p:txBody>
          <a:bodyPr wrap="square" lIns="86675" tIns="43336" rIns="86675" bIns="43336" anchor="t">
            <a:spAutoFit/>
          </a:bodyPr>
          <a:lstStyle/>
          <a:p>
            <a:pPr>
              <a:lnSpc>
                <a:spcPct val="150000"/>
              </a:lnSpc>
            </a:pPr>
            <a:r>
              <a:rPr lang="en-US" altLang="zh-CN" sz="1600" b="1" dirty="0">
                <a:latin typeface="微软雅黑" panose="020B0503020204020204" charset="-122"/>
                <a:ea typeface="微软雅黑" panose="020B0503020204020204" charset="-122"/>
              </a:rPr>
              <a:t>24.9%</a:t>
            </a:r>
            <a:r>
              <a:rPr lang="zh-CN" altLang="en-US" sz="1600" b="1" dirty="0">
                <a:latin typeface="微软雅黑" panose="020B0503020204020204" charset="-122"/>
                <a:ea typeface="微软雅黑" panose="020B0503020204020204" charset="-122"/>
              </a:rPr>
              <a:t>的会员产生</a:t>
            </a:r>
            <a:r>
              <a:rPr lang="en-US" altLang="zh-CN" sz="1600" b="1" dirty="0">
                <a:latin typeface="微软雅黑" panose="020B0503020204020204" charset="-122"/>
                <a:ea typeface="微软雅黑" panose="020B0503020204020204" charset="-122"/>
              </a:rPr>
              <a:t>76.5%</a:t>
            </a:r>
            <a:r>
              <a:rPr lang="zh-CN" altLang="en-US" sz="1600" b="1" dirty="0">
                <a:latin typeface="微软雅黑" panose="020B0503020204020204" charset="-122"/>
                <a:ea typeface="微软雅黑" panose="020B0503020204020204" charset="-122"/>
              </a:rPr>
              <a:t>的销售</a:t>
            </a:r>
            <a:endParaRPr lang="en-US" altLang="zh-CN" sz="1600" b="1" dirty="0">
              <a:latin typeface="微软雅黑" panose="020B0503020204020204" charset="-122"/>
              <a:ea typeface="微软雅黑" panose="020B0503020204020204" charset="-122"/>
            </a:endParaRPr>
          </a:p>
        </p:txBody>
      </p:sp>
      <p:sp>
        <p:nvSpPr>
          <p:cNvPr id="67666" name="矩形 19"/>
          <p:cNvSpPr/>
          <p:nvPr/>
        </p:nvSpPr>
        <p:spPr>
          <a:xfrm>
            <a:off x="577850" y="887413"/>
            <a:ext cx="11525250" cy="366712"/>
          </a:xfrm>
          <a:prstGeom prst="rect">
            <a:avLst/>
          </a:prstGeom>
          <a:noFill/>
          <a:ln w="9525">
            <a:noFill/>
          </a:ln>
        </p:spPr>
        <p:txBody>
          <a:bodyPr wrap="square" lIns="121893" tIns="60946" rIns="121893" bIns="60946" anchor="t">
            <a:spAutoFit/>
          </a:bodyPr>
          <a:lstStyle/>
          <a:p>
            <a:r>
              <a:rPr lang="zh-CN" altLang="en-US" sz="1600" dirty="0">
                <a:latin typeface="微软雅黑" panose="020B0503020204020204" charset="-122"/>
                <a:ea typeface="微软雅黑" panose="020B0503020204020204" charset="-122"/>
              </a:rPr>
              <a:t>等级分级原则：二八原则、人数销量对比趋势变化、品类销售占比趋势变化</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标题 3"/>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altLang="en-US" kern="1200" spc="200" normalizeH="0" baseline="0">
                <a:latin typeface="+mj-lt"/>
                <a:ea typeface="+mj-ea"/>
                <a:cs typeface="+mj-cs"/>
                <a:sym typeface="微软雅黑" panose="020B0503020204020204" charset="-122"/>
              </a:rPr>
              <a:t>会员分级</a:t>
            </a:r>
          </a:p>
        </p:txBody>
      </p:sp>
      <p:sp>
        <p:nvSpPr>
          <p:cNvPr id="69634" name="矩形 15"/>
          <p:cNvSpPr/>
          <p:nvPr/>
        </p:nvSpPr>
        <p:spPr>
          <a:xfrm>
            <a:off x="508000" y="903288"/>
            <a:ext cx="11525250" cy="366712"/>
          </a:xfrm>
          <a:prstGeom prst="rect">
            <a:avLst/>
          </a:prstGeom>
          <a:noFill/>
          <a:ln w="9525">
            <a:noFill/>
          </a:ln>
        </p:spPr>
        <p:txBody>
          <a:bodyPr wrap="square" lIns="121893" tIns="60946" rIns="121893" bIns="60946" anchor="t">
            <a:spAutoFit/>
          </a:bodyPr>
          <a:lstStyle/>
          <a:p>
            <a:r>
              <a:rPr lang="zh-CN" altLang="en-US" sz="1600" dirty="0">
                <a:latin typeface="微软雅黑" panose="020B0503020204020204" charset="-122"/>
                <a:ea typeface="微软雅黑" panose="020B0503020204020204" charset="-122"/>
              </a:rPr>
              <a:t>等级分级原则：人数销量对比、重要品类销售占比</a:t>
            </a:r>
          </a:p>
        </p:txBody>
      </p:sp>
      <p:pic>
        <p:nvPicPr>
          <p:cNvPr id="69635" name="图片 1"/>
          <p:cNvPicPr>
            <a:picLocks noChangeAspect="1"/>
          </p:cNvPicPr>
          <p:nvPr/>
        </p:nvPicPr>
        <p:blipFill>
          <a:blip r:embed="rId2"/>
          <a:stretch>
            <a:fillRect/>
          </a:stretch>
        </p:blipFill>
        <p:spPr>
          <a:xfrm>
            <a:off x="693738" y="1539875"/>
            <a:ext cx="4383087" cy="3840163"/>
          </a:xfrm>
          <a:prstGeom prst="rect">
            <a:avLst/>
          </a:prstGeom>
          <a:noFill/>
          <a:ln w="9525">
            <a:noFill/>
          </a:ln>
        </p:spPr>
      </p:pic>
      <p:sp>
        <p:nvSpPr>
          <p:cNvPr id="69636" name="矩形 29"/>
          <p:cNvSpPr/>
          <p:nvPr/>
        </p:nvSpPr>
        <p:spPr>
          <a:xfrm>
            <a:off x="425450" y="5529263"/>
            <a:ext cx="5132388" cy="552450"/>
          </a:xfrm>
          <a:prstGeom prst="rect">
            <a:avLst/>
          </a:prstGeom>
          <a:noFill/>
          <a:ln w="9525">
            <a:noFill/>
          </a:ln>
        </p:spPr>
        <p:txBody>
          <a:bodyPr wrap="square" lIns="121893" tIns="60946" rIns="121893" bIns="60946" anchor="t">
            <a:spAutoFit/>
          </a:bodyPr>
          <a:lstStyle/>
          <a:p>
            <a:r>
              <a:rPr lang="en-US" altLang="zh-CN" sz="1400" dirty="0">
                <a:latin typeface="微软雅黑" panose="020B0503020204020204" charset="-122"/>
                <a:ea typeface="微软雅黑" panose="020B0503020204020204" charset="-122"/>
              </a:rPr>
              <a:t>1</a:t>
            </a:r>
            <a:r>
              <a:rPr lang="zh-CN" altLang="en-US" sz="1400" dirty="0">
                <a:latin typeface="微软雅黑" panose="020B0503020204020204" charset="-122"/>
                <a:ea typeface="微软雅黑" panose="020B0503020204020204" charset="-122"/>
              </a:rPr>
              <a:t>、人群在</a:t>
            </a:r>
            <a:r>
              <a:rPr lang="en-US" altLang="zh-CN" sz="1400" dirty="0">
                <a:latin typeface="微软雅黑" panose="020B0503020204020204" charset="-122"/>
                <a:ea typeface="微软雅黑" panose="020B0503020204020204" charset="-122"/>
              </a:rPr>
              <a:t>600(L5)</a:t>
            </a:r>
            <a:r>
              <a:rPr lang="zh-CN" altLang="en-US" sz="1400" dirty="0">
                <a:latin typeface="微软雅黑" panose="020B0503020204020204" charset="-122"/>
                <a:ea typeface="微软雅黑" panose="020B0503020204020204" charset="-122"/>
              </a:rPr>
              <a:t>成长值附近，人数占比和销售占比相同。</a:t>
            </a:r>
            <a:endParaRPr lang="en-US" altLang="zh-CN" sz="1400" dirty="0">
              <a:latin typeface="微软雅黑" panose="020B0503020204020204" charset="-122"/>
              <a:ea typeface="微软雅黑" panose="020B0503020204020204" charset="-122"/>
            </a:endParaRPr>
          </a:p>
          <a:p>
            <a:r>
              <a:rPr lang="en-US" altLang="zh-CN" sz="1400" dirty="0">
                <a:latin typeface="微软雅黑" panose="020B0503020204020204" charset="-122"/>
                <a:ea typeface="微软雅黑" panose="020B0503020204020204" charset="-122"/>
              </a:rPr>
              <a:t>2</a:t>
            </a:r>
            <a:r>
              <a:rPr lang="zh-CN" altLang="en-US" sz="1400" dirty="0">
                <a:latin typeface="微软雅黑" panose="020B0503020204020204" charset="-122"/>
                <a:ea typeface="微软雅黑" panose="020B0503020204020204" charset="-122"/>
              </a:rPr>
              <a:t>、人群在</a:t>
            </a:r>
            <a:r>
              <a:rPr lang="en-US" altLang="zh-CN" sz="1400" dirty="0">
                <a:latin typeface="微软雅黑" panose="020B0503020204020204" charset="-122"/>
                <a:ea typeface="微软雅黑" panose="020B0503020204020204" charset="-122"/>
              </a:rPr>
              <a:t>1600(L8)</a:t>
            </a:r>
            <a:r>
              <a:rPr lang="zh-CN" altLang="en-US" sz="1400" dirty="0">
                <a:latin typeface="微软雅黑" panose="020B0503020204020204" charset="-122"/>
                <a:ea typeface="微软雅黑" panose="020B0503020204020204" charset="-122"/>
              </a:rPr>
              <a:t>成长值附近，销售占比是人数占比的</a:t>
            </a:r>
            <a:r>
              <a:rPr lang="en-US" altLang="zh-CN" sz="1400" dirty="0">
                <a:latin typeface="微软雅黑" panose="020B0503020204020204" charset="-122"/>
                <a:ea typeface="微软雅黑" panose="020B0503020204020204" charset="-122"/>
              </a:rPr>
              <a:t>4</a:t>
            </a:r>
            <a:r>
              <a:rPr lang="zh-CN" altLang="en-US" sz="1400" dirty="0">
                <a:latin typeface="微软雅黑" panose="020B0503020204020204" charset="-122"/>
                <a:ea typeface="微软雅黑" panose="020B0503020204020204" charset="-122"/>
              </a:rPr>
              <a:t>倍。</a:t>
            </a:r>
          </a:p>
        </p:txBody>
      </p:sp>
      <p:sp>
        <p:nvSpPr>
          <p:cNvPr id="28" name="矩形 27"/>
          <p:cNvSpPr/>
          <p:nvPr/>
        </p:nvSpPr>
        <p:spPr>
          <a:xfrm>
            <a:off x="6189663" y="5419725"/>
            <a:ext cx="5132388" cy="1196975"/>
          </a:xfrm>
          <a:prstGeom prst="rect">
            <a:avLst/>
          </a:prstGeom>
        </p:spPr>
        <p:txBody>
          <a:bodyPr wrap="square" lIns="121893" tIns="60946" rIns="121893" bIns="60946">
            <a:spAutoFit/>
          </a:bodyPr>
          <a:lstStyle/>
          <a:p>
            <a:pPr marL="285750" indent="-285750" fontAlgn="base">
              <a:buFont typeface="Wingdings" panose="05000000000000000000" pitchFamily="2" charset="2"/>
              <a:buChar char="n"/>
            </a:pPr>
            <a:r>
              <a:rPr lang="en-US" altLang="zh-CN" sz="1400" strike="noStrike" noProof="1">
                <a:latin typeface="微软雅黑" panose="020B0503020204020204" charset="-122"/>
                <a:ea typeface="微软雅黑" panose="020B0503020204020204" charset="-122"/>
                <a:cs typeface="+mn-cs"/>
              </a:rPr>
              <a:t>1</a:t>
            </a:r>
            <a:r>
              <a:rPr lang="zh-CN" altLang="en-US" sz="1400" strike="noStrike" noProof="1">
                <a:latin typeface="微软雅黑" panose="020B0503020204020204" charset="-122"/>
                <a:ea typeface="微软雅黑" panose="020B0503020204020204" charset="-122"/>
                <a:cs typeface="+mn-cs"/>
              </a:rPr>
              <a:t>、</a:t>
            </a:r>
            <a:r>
              <a:rPr lang="en-US" altLang="zh-CN" sz="1400" strike="noStrike" noProof="1">
                <a:latin typeface="微软雅黑" panose="020B0503020204020204" charset="-122"/>
                <a:ea typeface="微软雅黑" panose="020B0503020204020204" charset="-122"/>
                <a:cs typeface="+mn-cs"/>
              </a:rPr>
              <a:t>L1</a:t>
            </a:r>
            <a:r>
              <a:rPr lang="zh-CN" altLang="en-US" sz="1400" strike="noStrike" noProof="1">
                <a:latin typeface="微软雅黑" panose="020B0503020204020204" charset="-122"/>
                <a:ea typeface="微软雅黑" panose="020B0503020204020204" charset="-122"/>
                <a:cs typeface="+mn-cs"/>
              </a:rPr>
              <a:t>、</a:t>
            </a:r>
            <a:r>
              <a:rPr lang="en-US" altLang="zh-CN" sz="1400" strike="noStrike" noProof="1">
                <a:latin typeface="微软雅黑" panose="020B0503020204020204" charset="-122"/>
                <a:ea typeface="微软雅黑" panose="020B0503020204020204" charset="-122"/>
                <a:cs typeface="+mn-cs"/>
              </a:rPr>
              <a:t>L2</a:t>
            </a:r>
            <a:r>
              <a:rPr lang="zh-CN" altLang="en-US" sz="1400" strike="noStrike" noProof="1">
                <a:latin typeface="微软雅黑" panose="020B0503020204020204" charset="-122"/>
                <a:ea typeface="微软雅黑" panose="020B0503020204020204" charset="-122"/>
                <a:cs typeface="+mn-cs"/>
              </a:rPr>
              <a:t>人群外用药和感冒限售占比排前</a:t>
            </a:r>
            <a:r>
              <a:rPr lang="en-US" altLang="zh-CN" sz="1400" strike="noStrike" noProof="1">
                <a:latin typeface="微软雅黑" panose="020B0503020204020204" charset="-122"/>
                <a:ea typeface="微软雅黑" panose="020B0503020204020204" charset="-122"/>
                <a:cs typeface="+mn-cs"/>
              </a:rPr>
              <a:t>2</a:t>
            </a:r>
            <a:r>
              <a:rPr lang="zh-CN" altLang="en-US" sz="1400" strike="noStrike" noProof="1">
                <a:latin typeface="微软雅黑" panose="020B0503020204020204" charset="-122"/>
                <a:ea typeface="微软雅黑" panose="020B0503020204020204" charset="-122"/>
                <a:cs typeface="+mn-cs"/>
              </a:rPr>
              <a:t>名。</a:t>
            </a:r>
            <a:endParaRPr lang="en-US" altLang="zh-CN" sz="1400" strike="noStrike" noProof="1">
              <a:latin typeface="微软雅黑" panose="020B0503020204020204" charset="-122"/>
              <a:ea typeface="微软雅黑" panose="020B0503020204020204" charset="-122"/>
            </a:endParaRPr>
          </a:p>
          <a:p>
            <a:pPr marL="285750" indent="-285750" fontAlgn="base">
              <a:buFont typeface="Wingdings" panose="05000000000000000000" pitchFamily="2" charset="2"/>
              <a:buChar char="n"/>
            </a:pPr>
            <a:r>
              <a:rPr lang="en-US" altLang="zh-CN" sz="1400" strike="noStrike" noProof="1">
                <a:latin typeface="微软雅黑" panose="020B0503020204020204" charset="-122"/>
                <a:ea typeface="微软雅黑" panose="020B0503020204020204" charset="-122"/>
                <a:cs typeface="+mn-cs"/>
              </a:rPr>
              <a:t>2</a:t>
            </a:r>
            <a:r>
              <a:rPr lang="zh-CN" altLang="en-US" sz="1400" strike="noStrike" noProof="1">
                <a:latin typeface="微软雅黑" panose="020B0503020204020204" charset="-122"/>
                <a:ea typeface="微软雅黑" panose="020B0503020204020204" charset="-122"/>
                <a:cs typeface="+mn-cs"/>
              </a:rPr>
              <a:t>、心脑血管从</a:t>
            </a:r>
            <a:r>
              <a:rPr lang="en-US" altLang="zh-CN" sz="1400" strike="noStrike" noProof="1">
                <a:latin typeface="微软雅黑" panose="020B0503020204020204" charset="-122"/>
                <a:ea typeface="微软雅黑" panose="020B0503020204020204" charset="-122"/>
                <a:cs typeface="+mn-cs"/>
              </a:rPr>
              <a:t>L3</a:t>
            </a:r>
            <a:r>
              <a:rPr lang="zh-CN" altLang="en-US" sz="1400" strike="noStrike" noProof="1">
                <a:latin typeface="微软雅黑" panose="020B0503020204020204" charset="-122"/>
                <a:ea typeface="微软雅黑" panose="020B0503020204020204" charset="-122"/>
                <a:cs typeface="+mn-cs"/>
              </a:rPr>
              <a:t>开始一直在各等级里面占比第一。</a:t>
            </a:r>
            <a:endParaRPr lang="en-US" altLang="zh-CN" sz="1400" strike="noStrike" noProof="1">
              <a:latin typeface="微软雅黑" panose="020B0503020204020204" charset="-122"/>
              <a:ea typeface="微软雅黑" panose="020B0503020204020204" charset="-122"/>
            </a:endParaRPr>
          </a:p>
          <a:p>
            <a:pPr marL="285750" indent="-285750" fontAlgn="base">
              <a:buFont typeface="Wingdings" panose="05000000000000000000" pitchFamily="2" charset="2"/>
              <a:buChar char="n"/>
            </a:pPr>
            <a:r>
              <a:rPr lang="en-US" altLang="zh-CN" sz="1400" strike="noStrike" noProof="1">
                <a:latin typeface="微软雅黑" panose="020B0503020204020204" charset="-122"/>
                <a:ea typeface="微软雅黑" panose="020B0503020204020204" charset="-122"/>
                <a:cs typeface="+mn-cs"/>
              </a:rPr>
              <a:t>3</a:t>
            </a:r>
            <a:r>
              <a:rPr lang="zh-CN" altLang="en-US" sz="1400" strike="noStrike" noProof="1">
                <a:latin typeface="微软雅黑" panose="020B0503020204020204" charset="-122"/>
                <a:ea typeface="微软雅黑" panose="020B0503020204020204" charset="-122"/>
                <a:cs typeface="+mn-cs"/>
              </a:rPr>
              <a:t>、中药从</a:t>
            </a:r>
            <a:r>
              <a:rPr lang="en-US" altLang="zh-CN" sz="1400" strike="noStrike" noProof="1">
                <a:latin typeface="微软雅黑" panose="020B0503020204020204" charset="-122"/>
                <a:ea typeface="微软雅黑" panose="020B0503020204020204" charset="-122"/>
                <a:cs typeface="+mn-cs"/>
              </a:rPr>
              <a:t>L5</a:t>
            </a:r>
            <a:r>
              <a:rPr lang="zh-CN" altLang="en-US" sz="1400" strike="noStrike" noProof="1">
                <a:latin typeface="微软雅黑" panose="020B0503020204020204" charset="-122"/>
                <a:ea typeface="微软雅黑" panose="020B0503020204020204" charset="-122"/>
                <a:cs typeface="+mn-cs"/>
              </a:rPr>
              <a:t>开始一直在等级里面占比第二。</a:t>
            </a:r>
            <a:endParaRPr lang="en-US" altLang="zh-CN" sz="1400" strike="noStrike" noProof="1">
              <a:latin typeface="微软雅黑" panose="020B0503020204020204" charset="-122"/>
              <a:ea typeface="微软雅黑" panose="020B0503020204020204" charset="-122"/>
            </a:endParaRPr>
          </a:p>
          <a:p>
            <a:pPr marL="285750" indent="-285750" fontAlgn="base">
              <a:buFont typeface="Wingdings" panose="05000000000000000000" pitchFamily="2" charset="2"/>
              <a:buChar char="n"/>
            </a:pPr>
            <a:r>
              <a:rPr lang="en-US" altLang="zh-CN" sz="1400" strike="noStrike" noProof="1">
                <a:latin typeface="微软雅黑" panose="020B0503020204020204" charset="-122"/>
                <a:ea typeface="微软雅黑" panose="020B0503020204020204" charset="-122"/>
                <a:cs typeface="+mn-cs"/>
              </a:rPr>
              <a:t>4</a:t>
            </a:r>
            <a:r>
              <a:rPr lang="zh-CN" altLang="en-US" sz="1400" strike="noStrike" noProof="1">
                <a:latin typeface="微软雅黑" panose="020B0503020204020204" charset="-122"/>
                <a:ea typeface="微软雅黑" panose="020B0503020204020204" charset="-122"/>
                <a:cs typeface="+mn-cs"/>
              </a:rPr>
              <a:t>、胶类从</a:t>
            </a:r>
            <a:r>
              <a:rPr lang="en-US" altLang="zh-CN" sz="1400" strike="noStrike" noProof="1">
                <a:latin typeface="微软雅黑" panose="020B0503020204020204" charset="-122"/>
                <a:ea typeface="微软雅黑" panose="020B0503020204020204" charset="-122"/>
                <a:cs typeface="+mn-cs"/>
              </a:rPr>
              <a:t>L6</a:t>
            </a:r>
            <a:r>
              <a:rPr lang="zh-CN" altLang="en-US" sz="1400" strike="noStrike" noProof="1">
                <a:latin typeface="微软雅黑" panose="020B0503020204020204" charset="-122"/>
                <a:ea typeface="微软雅黑" panose="020B0503020204020204" charset="-122"/>
                <a:cs typeface="+mn-cs"/>
              </a:rPr>
              <a:t>开始占比显著提升。</a:t>
            </a:r>
            <a:endParaRPr lang="en-US" altLang="zh-CN" sz="1400" strike="noStrike" noProof="1">
              <a:latin typeface="微软雅黑" panose="020B0503020204020204" charset="-122"/>
              <a:ea typeface="微软雅黑" panose="020B0503020204020204" charset="-122"/>
            </a:endParaRPr>
          </a:p>
          <a:p>
            <a:pPr fontAlgn="base"/>
            <a:endParaRPr lang="zh-CN" altLang="en-US" sz="1400" strike="noStrike" noProof="1">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3"/>
          <a:stretch>
            <a:fillRect/>
          </a:stretch>
        </p:blipFill>
        <p:spPr>
          <a:xfrm>
            <a:off x="5551805" y="1539875"/>
            <a:ext cx="5629275" cy="385000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标题 1"/>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rPr>
              <a:t>会员分级</a:t>
            </a:r>
            <a:r>
              <a:rPr lang="en-US" altLang="zh-CN" kern="1200" spc="200" normalizeH="0" baseline="0">
                <a:latin typeface="微软雅黑" panose="020B0503020204020204" charset="-122"/>
                <a:ea typeface="+mj-ea"/>
                <a:cs typeface="+mj-cs"/>
              </a:rPr>
              <a:t>-</a:t>
            </a:r>
            <a:r>
              <a:rPr lang="zh-CN" kern="1200" spc="200" normalizeH="0" baseline="0">
                <a:latin typeface="微软雅黑" panose="020B0503020204020204" charset="-122"/>
                <a:ea typeface="+mj-ea"/>
                <a:cs typeface="+mj-cs"/>
              </a:rPr>
              <a:t>成长路径</a:t>
            </a:r>
            <a:endParaRPr lang="zh-CN" altLang="en-US" kern="1200" spc="200" normalizeH="0" baseline="0">
              <a:latin typeface="微软雅黑" panose="020B0503020204020204" charset="-122"/>
              <a:ea typeface="+mj-ea"/>
              <a:cs typeface="+mj-cs"/>
            </a:endParaRPr>
          </a:p>
        </p:txBody>
      </p:sp>
      <p:graphicFrame>
        <p:nvGraphicFramePr>
          <p:cNvPr id="41" name="图表 40"/>
          <p:cNvGraphicFramePr/>
          <p:nvPr/>
        </p:nvGraphicFramePr>
        <p:xfrm>
          <a:off x="504412" y="1692536"/>
          <a:ext cx="10023737" cy="3731112"/>
        </p:xfrm>
        <a:graphic>
          <a:graphicData uri="http://schemas.openxmlformats.org/drawingml/2006/chart">
            <c:chart xmlns:c="http://schemas.openxmlformats.org/drawingml/2006/chart" xmlns:r="http://schemas.openxmlformats.org/officeDocument/2006/relationships" r:id="rId2"/>
          </a:graphicData>
        </a:graphic>
      </p:graphicFrame>
      <p:sp>
        <p:nvSpPr>
          <p:cNvPr id="70663" name="矩形 15"/>
          <p:cNvSpPr/>
          <p:nvPr/>
        </p:nvSpPr>
        <p:spPr>
          <a:xfrm>
            <a:off x="508000" y="903288"/>
            <a:ext cx="11525250" cy="858837"/>
          </a:xfrm>
          <a:prstGeom prst="rect">
            <a:avLst/>
          </a:prstGeom>
          <a:noFill/>
          <a:ln w="9525">
            <a:noFill/>
          </a:ln>
        </p:spPr>
        <p:txBody>
          <a:bodyPr wrap="square" lIns="121893" tIns="60946" rIns="121893" bIns="60946" anchor="t">
            <a:spAutoFit/>
          </a:bodyPr>
          <a:lstStyle/>
          <a:p>
            <a:r>
              <a:rPr lang="zh-CN" altLang="en-US" sz="1600" dirty="0">
                <a:latin typeface="微软雅黑" panose="020B0503020204020204" charset="-122"/>
                <a:ea typeface="微软雅黑" panose="020B0503020204020204" charset="-122"/>
              </a:rPr>
              <a:t>会员成长周期：</a:t>
            </a:r>
            <a:r>
              <a:rPr lang="en-US" altLang="zh-CN" sz="1600" dirty="0">
                <a:latin typeface="微软雅黑" panose="020B0503020204020204" charset="-122"/>
                <a:ea typeface="微软雅黑" panose="020B0503020204020204" charset="-122"/>
              </a:rPr>
              <a:t>L1-L10</a:t>
            </a:r>
            <a:r>
              <a:rPr lang="zh-CN" altLang="en-US" sz="1600" dirty="0">
                <a:latin typeface="微软雅黑" panose="020B0503020204020204" charset="-122"/>
                <a:ea typeface="微软雅黑" panose="020B0503020204020204" charset="-122"/>
              </a:rPr>
              <a:t>等级需要</a:t>
            </a:r>
            <a:r>
              <a:rPr lang="en-US" altLang="zh-CN" sz="1600" b="1" dirty="0">
                <a:latin typeface="微软雅黑" panose="020B0503020204020204" charset="-122"/>
                <a:ea typeface="微软雅黑" panose="020B0503020204020204" charset="-122"/>
              </a:rPr>
              <a:t>607.7</a:t>
            </a:r>
            <a:r>
              <a:rPr lang="zh-CN" altLang="en-US" sz="1600" b="1" dirty="0">
                <a:latin typeface="微软雅黑" panose="020B0503020204020204" charset="-122"/>
                <a:ea typeface="微软雅黑" panose="020B0503020204020204" charset="-122"/>
              </a:rPr>
              <a:t>天</a:t>
            </a:r>
            <a:r>
              <a:rPr lang="zh-CN" altLang="en-US" sz="1600" dirty="0">
                <a:latin typeface="微软雅黑" panose="020B0503020204020204" charset="-122"/>
                <a:ea typeface="微软雅黑" panose="020B0503020204020204" charset="-122"/>
              </a:rPr>
              <a:t>；</a:t>
            </a:r>
          </a:p>
          <a:p>
            <a:r>
              <a:rPr lang="en-US" altLang="zh-CN" sz="1600" dirty="0">
                <a:latin typeface="微软雅黑" panose="020B0503020204020204" charset="-122"/>
                <a:ea typeface="微软雅黑" panose="020B0503020204020204" charset="-122"/>
              </a:rPr>
              <a:t>L1</a:t>
            </a:r>
            <a:r>
              <a:rPr lang="zh-CN" altLang="en-US" sz="1600" dirty="0">
                <a:latin typeface="微软雅黑" panose="020B0503020204020204" charset="-122"/>
                <a:ea typeface="微软雅黑" panose="020B0503020204020204" charset="-122"/>
              </a:rPr>
              <a:t>升级到</a:t>
            </a:r>
            <a:r>
              <a:rPr lang="en-US" altLang="zh-CN" sz="1600" dirty="0">
                <a:latin typeface="微软雅黑" panose="020B0503020204020204" charset="-122"/>
                <a:ea typeface="微软雅黑" panose="020B0503020204020204" charset="-122"/>
              </a:rPr>
              <a:t>L4</a:t>
            </a:r>
            <a:r>
              <a:rPr lang="zh-CN" altLang="en-US" sz="1600" dirty="0">
                <a:latin typeface="微软雅黑" panose="020B0503020204020204" charset="-122"/>
                <a:ea typeface="微软雅黑" panose="020B0503020204020204" charset="-122"/>
              </a:rPr>
              <a:t>平均每级需要的时间最长，</a:t>
            </a:r>
            <a:r>
              <a:rPr lang="en-US" altLang="zh-CN" sz="1600" dirty="0">
                <a:latin typeface="微软雅黑" panose="020B0503020204020204" charset="-122"/>
                <a:ea typeface="微软雅黑" panose="020B0503020204020204" charset="-122"/>
              </a:rPr>
              <a:t>L5</a:t>
            </a:r>
            <a:r>
              <a:rPr lang="zh-CN" altLang="en-US" sz="1600" dirty="0">
                <a:latin typeface="微软雅黑" panose="020B0503020204020204" charset="-122"/>
                <a:ea typeface="微软雅黑" panose="020B0503020204020204" charset="-122"/>
              </a:rPr>
              <a:t>到</a:t>
            </a:r>
            <a:r>
              <a:rPr lang="en-US" altLang="zh-CN" sz="1600" dirty="0">
                <a:latin typeface="微软雅黑" panose="020B0503020204020204" charset="-122"/>
                <a:ea typeface="微软雅黑" panose="020B0503020204020204" charset="-122"/>
              </a:rPr>
              <a:t>L7</a:t>
            </a:r>
            <a:r>
              <a:rPr lang="zh-CN" altLang="en-US" sz="1600" dirty="0">
                <a:latin typeface="微软雅黑" panose="020B0503020204020204" charset="-122"/>
                <a:ea typeface="微软雅黑" panose="020B0503020204020204" charset="-122"/>
              </a:rPr>
              <a:t>平均每级所需时间有所缩短。</a:t>
            </a:r>
          </a:p>
          <a:p>
            <a:endParaRPr lang="zh-CN" altLang="en-US" sz="1600" dirty="0">
              <a:latin typeface="微软雅黑" panose="020B0503020204020204" charset="-122"/>
              <a:ea typeface="微软雅黑" panose="020B0503020204020204" charset="-122"/>
            </a:endParaRPr>
          </a:p>
        </p:txBody>
      </p:sp>
      <p:sp>
        <p:nvSpPr>
          <p:cNvPr id="70664" name="TextBox 70"/>
          <p:cNvSpPr txBox="1"/>
          <p:nvPr/>
        </p:nvSpPr>
        <p:spPr>
          <a:xfrm>
            <a:off x="4051300" y="1658938"/>
            <a:ext cx="3048000" cy="331787"/>
          </a:xfrm>
          <a:prstGeom prst="rect">
            <a:avLst/>
          </a:prstGeom>
          <a:noFill/>
          <a:ln w="9525">
            <a:noFill/>
          </a:ln>
        </p:spPr>
        <p:txBody>
          <a:bodyPr wrap="square" lIns="86688" tIns="43342" rIns="86688" bIns="43342" anchor="t">
            <a:spAutoFit/>
          </a:bodyPr>
          <a:lstStyle/>
          <a:p>
            <a:r>
              <a:rPr lang="zh-CN" altLang="en-US" sz="1600" b="1" dirty="0">
                <a:solidFill>
                  <a:srgbClr val="000000"/>
                </a:solidFill>
                <a:latin typeface="微软雅黑" panose="020B0503020204020204" charset="-122"/>
                <a:ea typeface="微软雅黑" panose="020B0503020204020204" charset="-122"/>
              </a:rPr>
              <a:t>会员成长值升级路径</a:t>
            </a:r>
            <a:r>
              <a:rPr lang="en-US" altLang="zh-CN" sz="1600" b="1" dirty="0">
                <a:solidFill>
                  <a:srgbClr val="000000"/>
                </a:solidFill>
                <a:latin typeface="微软雅黑" panose="020B0503020204020204" charset="-122"/>
                <a:ea typeface="微软雅黑" panose="020B0503020204020204" charset="-122"/>
              </a:rPr>
              <a:t>/</a:t>
            </a:r>
            <a:r>
              <a:rPr lang="zh-CN" altLang="en-US" sz="1600" b="1" dirty="0">
                <a:solidFill>
                  <a:srgbClr val="000000"/>
                </a:solidFill>
                <a:latin typeface="微软雅黑" panose="020B0503020204020204" charset="-122"/>
                <a:ea typeface="微软雅黑" panose="020B0503020204020204" charset="-122"/>
              </a:rPr>
              <a:t>时间</a:t>
            </a:r>
          </a:p>
        </p:txBody>
      </p:sp>
      <p:grpSp>
        <p:nvGrpSpPr>
          <p:cNvPr id="70665" name="组合 28"/>
          <p:cNvGrpSpPr/>
          <p:nvPr/>
        </p:nvGrpSpPr>
        <p:grpSpPr>
          <a:xfrm>
            <a:off x="1720850" y="5592763"/>
            <a:ext cx="1152525" cy="979487"/>
            <a:chOff x="7858135" y="6259531"/>
            <a:chExt cx="928694" cy="1033097"/>
          </a:xfrm>
        </p:grpSpPr>
        <p:sp>
          <p:nvSpPr>
            <p:cNvPr id="94" name="双大括号 93"/>
            <p:cNvSpPr/>
            <p:nvPr/>
          </p:nvSpPr>
          <p:spPr>
            <a:xfrm>
              <a:off x="7858135" y="6259531"/>
              <a:ext cx="928694" cy="973119"/>
            </a:xfrm>
            <a:prstGeom prst="bracePair">
              <a:avLst/>
            </a:prstGeom>
            <a:noFill/>
            <a:ln w="6350" cap="flat" cmpd="sng" algn="ctr">
              <a:solidFill>
                <a:srgbClr val="94C600"/>
              </a:solidFill>
              <a:prstDash val="solid"/>
              <a:miter lim="800000"/>
            </a:ln>
            <a:effectLst/>
          </p:spPr>
          <p:txBody>
            <a:bodyPr rtlCol="0" anchor="ctr"/>
            <a:lstStyle/>
            <a:p>
              <a:pPr algn="ctr" defTabSz="914400" fontAlgn="base">
                <a:defRPr/>
              </a:pPr>
              <a:endParaRPr lang="zh-CN" altLang="en-US" sz="1065" strike="noStrike" kern="0" noProof="1">
                <a:solidFill>
                  <a:sysClr val="windowText" lastClr="000000"/>
                </a:solidFill>
                <a:latin typeface="Arial" panose="020B0604020202020204"/>
                <a:ea typeface="微软雅黑" panose="020B0503020204020204" charset="-122"/>
              </a:endParaRPr>
            </a:p>
          </p:txBody>
        </p:sp>
        <p:sp>
          <p:nvSpPr>
            <p:cNvPr id="95" name="TextBox 94"/>
            <p:cNvSpPr txBox="1"/>
            <p:nvPr/>
          </p:nvSpPr>
          <p:spPr>
            <a:xfrm>
              <a:off x="7945289" y="6330955"/>
              <a:ext cx="841540" cy="961673"/>
            </a:xfrm>
            <a:prstGeom prst="rect">
              <a:avLst/>
            </a:prstGeom>
            <a:noFill/>
          </p:spPr>
          <p:txBody>
            <a:bodyPr wrap="square" rtlCol="0">
              <a:spAutoFit/>
            </a:bodyPr>
            <a:lstStyle/>
            <a:p>
              <a:pPr defTabSz="914400">
                <a:defRPr/>
              </a:pPr>
              <a:r>
                <a:rPr lang="en-US" altLang="zh-CN" sz="1065" kern="0" noProof="1">
                  <a:solidFill>
                    <a:sysClr val="windowText" lastClr="000000"/>
                  </a:solidFill>
                  <a:latin typeface="微软雅黑" panose="020B0503020204020204" charset="-122"/>
                  <a:ea typeface="微软雅黑" panose="020B0503020204020204" charset="-122"/>
                  <a:cs typeface="+mn-cs"/>
                </a:rPr>
                <a:t> </a:t>
              </a:r>
              <a:r>
                <a:rPr lang="zh-CN" altLang="en-US" sz="1065" kern="0" noProof="1">
                  <a:solidFill>
                    <a:sysClr val="windowText" lastClr="000000"/>
                  </a:solidFill>
                  <a:latin typeface="微软雅黑" panose="020B0503020204020204" charset="-122"/>
                  <a:ea typeface="微软雅黑" panose="020B0503020204020204" charset="-122"/>
                  <a:cs typeface="+mn-cs"/>
                </a:rPr>
                <a:t>初级升中级周期</a:t>
              </a:r>
              <a:r>
                <a:rPr lang="en-US" altLang="zh-CN" sz="1065" kern="0" noProof="1">
                  <a:solidFill>
                    <a:sysClr val="windowText" lastClr="000000"/>
                  </a:solidFill>
                  <a:latin typeface="微软雅黑" panose="020B0503020204020204" charset="-122"/>
                  <a:ea typeface="微软雅黑" panose="020B0503020204020204" charset="-122"/>
                  <a:cs typeface="+mn-cs"/>
                </a:rPr>
                <a:t>155.7</a:t>
              </a:r>
              <a:r>
                <a:rPr lang="zh-CN" altLang="en-US" sz="1065" kern="0" noProof="1">
                  <a:solidFill>
                    <a:sysClr val="windowText" lastClr="000000"/>
                  </a:solidFill>
                  <a:latin typeface="微软雅黑" panose="020B0503020204020204" charset="-122"/>
                  <a:ea typeface="微软雅黑" panose="020B0503020204020204" charset="-122"/>
                  <a:cs typeface="+mn-cs"/>
                </a:rPr>
                <a:t>天，平均等级升级周期</a:t>
              </a:r>
              <a:r>
                <a:rPr lang="en-US" altLang="zh-CN" sz="1065" kern="0" noProof="1">
                  <a:solidFill>
                    <a:sysClr val="windowText" lastClr="000000"/>
                  </a:solidFill>
                  <a:latin typeface="微软雅黑" panose="020B0503020204020204" charset="-122"/>
                  <a:ea typeface="微软雅黑" panose="020B0503020204020204" charset="-122"/>
                  <a:cs typeface="+mn-cs"/>
                </a:rPr>
                <a:t>77.8</a:t>
              </a:r>
              <a:r>
                <a:rPr lang="zh-CN" altLang="en-US" sz="1065" kern="0" noProof="1">
                  <a:solidFill>
                    <a:sysClr val="windowText" lastClr="000000"/>
                  </a:solidFill>
                  <a:latin typeface="微软雅黑" panose="020B0503020204020204" charset="-122"/>
                  <a:ea typeface="微软雅黑" panose="020B0503020204020204" charset="-122"/>
                  <a:cs typeface="+mn-cs"/>
                </a:rPr>
                <a:t>天</a:t>
              </a:r>
              <a:endParaRPr lang="en-US" altLang="zh-CN" sz="1065" kern="0" noProof="1">
                <a:solidFill>
                  <a:sysClr val="windowText" lastClr="000000"/>
                </a:solidFill>
                <a:latin typeface="微软雅黑" panose="020B0503020204020204" charset="-122"/>
                <a:ea typeface="微软雅黑" panose="020B0503020204020204" charset="-122"/>
              </a:endParaRPr>
            </a:p>
            <a:p>
              <a:pPr defTabSz="914400">
                <a:defRPr/>
              </a:pPr>
              <a:endParaRPr lang="zh-CN" altLang="en-US" sz="1065" b="1" kern="0" noProof="1">
                <a:solidFill>
                  <a:sysClr val="windowText" lastClr="000000"/>
                </a:solidFill>
                <a:latin typeface="微软雅黑" panose="020B0503020204020204" charset="-122"/>
                <a:ea typeface="微软雅黑" panose="020B0503020204020204" charset="-122"/>
              </a:endParaRPr>
            </a:p>
          </p:txBody>
        </p:sp>
      </p:grpSp>
      <p:grpSp>
        <p:nvGrpSpPr>
          <p:cNvPr id="70668" name="组合 47"/>
          <p:cNvGrpSpPr/>
          <p:nvPr/>
        </p:nvGrpSpPr>
        <p:grpSpPr>
          <a:xfrm>
            <a:off x="1739900" y="2481263"/>
            <a:ext cx="7669213" cy="520700"/>
            <a:chOff x="3030565" y="2616193"/>
            <a:chExt cx="8088982" cy="550499"/>
          </a:xfrm>
        </p:grpSpPr>
        <p:sp>
          <p:nvSpPr>
            <p:cNvPr id="90" name="圆角矩形 89"/>
            <p:cNvSpPr/>
            <p:nvPr/>
          </p:nvSpPr>
          <p:spPr>
            <a:xfrm>
              <a:off x="3030565" y="2616193"/>
              <a:ext cx="1260000" cy="540000"/>
            </a:xfrm>
            <a:prstGeom prst="roundRect">
              <a:avLst/>
            </a:prstGeom>
            <a:solidFill>
              <a:srgbClr val="DFECD0"/>
            </a:solidFill>
            <a:ln w="12700" cap="flat" cmpd="sng" algn="ctr">
              <a:solidFill>
                <a:srgbClr val="DFECD0"/>
              </a:solidFill>
              <a:prstDash val="solid"/>
              <a:miter lim="800000"/>
            </a:ln>
            <a:effectLst/>
          </p:spPr>
          <p:txBody>
            <a:bodyPr rtlCol="0" anchor="ctr"/>
            <a:lstStyle/>
            <a:p>
              <a:pPr algn="ctr" defTabSz="914400" fontAlgn="base">
                <a:defRPr/>
              </a:pPr>
              <a:r>
                <a:rPr lang="zh-CN" altLang="en-US" sz="1065" strike="noStrike" kern="0" noProof="1">
                  <a:solidFill>
                    <a:sysClr val="windowText" lastClr="000000"/>
                  </a:solidFill>
                  <a:latin typeface="Arial" panose="020B0604020202020204"/>
                  <a:ea typeface="微软雅黑" panose="020B0503020204020204" charset="-122"/>
                  <a:cs typeface="+mn-cs"/>
                </a:rPr>
                <a:t>初级会员</a:t>
              </a:r>
              <a:endParaRPr lang="zh-CN" altLang="en-US" sz="1065" strike="noStrike" kern="0" noProof="1">
                <a:solidFill>
                  <a:sysClr val="windowText" lastClr="000000"/>
                </a:solidFill>
                <a:latin typeface="Arial" panose="020B0604020202020204"/>
                <a:ea typeface="微软雅黑" panose="020B0503020204020204" charset="-122"/>
              </a:endParaRPr>
            </a:p>
          </p:txBody>
        </p:sp>
        <p:sp>
          <p:nvSpPr>
            <p:cNvPr id="91" name="圆角矩形 90"/>
            <p:cNvSpPr/>
            <p:nvPr/>
          </p:nvSpPr>
          <p:spPr>
            <a:xfrm>
              <a:off x="4757043" y="2616193"/>
              <a:ext cx="1260000" cy="540000"/>
            </a:xfrm>
            <a:prstGeom prst="roundRect">
              <a:avLst/>
            </a:prstGeom>
            <a:solidFill>
              <a:srgbClr val="94C600">
                <a:lumMod val="40000"/>
                <a:lumOff val="60000"/>
              </a:srgbClr>
            </a:solidFill>
            <a:ln w="12700" cap="flat" cmpd="sng" algn="ctr">
              <a:solidFill>
                <a:srgbClr val="DFECD0"/>
              </a:solidFill>
              <a:prstDash val="solid"/>
              <a:miter lim="800000"/>
            </a:ln>
            <a:effectLst/>
          </p:spPr>
          <p:txBody>
            <a:bodyPr rtlCol="0" anchor="ctr"/>
            <a:lstStyle/>
            <a:p>
              <a:pPr algn="ctr" defTabSz="914400" fontAlgn="base">
                <a:defRPr/>
              </a:pPr>
              <a:r>
                <a:rPr lang="zh-CN" altLang="en-US" sz="1065" strike="noStrike" kern="0" noProof="1">
                  <a:solidFill>
                    <a:sysClr val="windowText" lastClr="000000"/>
                  </a:solidFill>
                  <a:latin typeface="Arial" panose="020B0604020202020204"/>
                  <a:ea typeface="微软雅黑" panose="020B0503020204020204" charset="-122"/>
                  <a:cs typeface="+mn-cs"/>
                </a:rPr>
                <a:t>中级会员</a:t>
              </a:r>
              <a:endParaRPr lang="zh-CN" altLang="en-US" sz="1065" strike="noStrike" kern="0" noProof="1">
                <a:solidFill>
                  <a:sysClr val="windowText" lastClr="000000"/>
                </a:solidFill>
                <a:latin typeface="Arial" panose="020B0604020202020204"/>
                <a:ea typeface="微软雅黑" panose="020B0503020204020204" charset="-122"/>
              </a:endParaRPr>
            </a:p>
          </p:txBody>
        </p:sp>
        <p:sp>
          <p:nvSpPr>
            <p:cNvPr id="92" name="圆角矩形 91"/>
            <p:cNvSpPr/>
            <p:nvPr/>
          </p:nvSpPr>
          <p:spPr>
            <a:xfrm>
              <a:off x="7218051" y="2626692"/>
              <a:ext cx="1620000" cy="540000"/>
            </a:xfrm>
            <a:prstGeom prst="roundRect">
              <a:avLst/>
            </a:prstGeom>
            <a:solidFill>
              <a:srgbClr val="CAF278">
                <a:lumMod val="75000"/>
              </a:srgbClr>
            </a:solidFill>
            <a:ln w="12700" cap="flat" cmpd="sng" algn="ctr">
              <a:solidFill>
                <a:srgbClr val="DFECD0"/>
              </a:solidFill>
              <a:prstDash val="solid"/>
              <a:miter lim="800000"/>
            </a:ln>
            <a:effectLst/>
          </p:spPr>
          <p:txBody>
            <a:bodyPr rtlCol="0" anchor="ctr"/>
            <a:lstStyle/>
            <a:p>
              <a:pPr algn="ctr" defTabSz="914400" fontAlgn="base">
                <a:defRPr/>
              </a:pPr>
              <a:r>
                <a:rPr lang="zh-CN" altLang="en-US" sz="1065" strike="noStrike" kern="0" noProof="1">
                  <a:solidFill>
                    <a:sysClr val="windowText" lastClr="000000"/>
                  </a:solidFill>
                  <a:latin typeface="Arial" panose="020B0604020202020204"/>
                  <a:ea typeface="微软雅黑" panose="020B0503020204020204" charset="-122"/>
                  <a:cs typeface="+mn-cs"/>
                </a:rPr>
                <a:t>高级会员</a:t>
              </a:r>
              <a:endParaRPr lang="zh-CN" altLang="en-US" sz="1065" strike="noStrike" kern="0" noProof="1">
                <a:solidFill>
                  <a:sysClr val="windowText" lastClr="000000"/>
                </a:solidFill>
                <a:latin typeface="Arial" panose="020B0604020202020204"/>
                <a:ea typeface="微软雅黑" panose="020B0503020204020204" charset="-122"/>
              </a:endParaRPr>
            </a:p>
          </p:txBody>
        </p:sp>
        <p:sp>
          <p:nvSpPr>
            <p:cNvPr id="93" name="圆角矩形 92"/>
            <p:cNvSpPr/>
            <p:nvPr/>
          </p:nvSpPr>
          <p:spPr>
            <a:xfrm>
              <a:off x="9679547" y="2616193"/>
              <a:ext cx="1440000" cy="540000"/>
            </a:xfrm>
            <a:prstGeom prst="roundRect">
              <a:avLst/>
            </a:prstGeom>
            <a:solidFill>
              <a:srgbClr val="108136"/>
            </a:solidFill>
            <a:ln w="12700" cap="flat" cmpd="sng" algn="ctr">
              <a:solidFill>
                <a:srgbClr val="108136"/>
              </a:solidFill>
              <a:prstDash val="solid"/>
              <a:miter lim="800000"/>
            </a:ln>
            <a:effectLst/>
          </p:spPr>
          <p:txBody>
            <a:bodyPr rtlCol="0" anchor="ctr"/>
            <a:lstStyle/>
            <a:p>
              <a:pPr algn="ctr" defTabSz="914400" fontAlgn="base">
                <a:defRPr/>
              </a:pPr>
              <a:r>
                <a:rPr lang="zh-CN" altLang="en-US" sz="1065" strike="noStrike" kern="0" noProof="1">
                  <a:solidFill>
                    <a:sysClr val="windowText" lastClr="000000"/>
                  </a:solidFill>
                  <a:latin typeface="Arial" panose="020B0604020202020204"/>
                  <a:ea typeface="微软雅黑" panose="020B0503020204020204" charset="-122"/>
                  <a:cs typeface="+mn-cs"/>
                </a:rPr>
                <a:t>特级会员</a:t>
              </a:r>
              <a:endParaRPr lang="zh-CN" altLang="en-US" sz="1065" strike="noStrike" kern="0" noProof="1">
                <a:solidFill>
                  <a:sysClr val="windowText" lastClr="000000"/>
                </a:solidFill>
                <a:latin typeface="Arial" panose="020B0604020202020204"/>
                <a:ea typeface="微软雅黑" panose="020B0503020204020204" charset="-122"/>
              </a:endParaRPr>
            </a:p>
          </p:txBody>
        </p:sp>
      </p:grpSp>
      <p:grpSp>
        <p:nvGrpSpPr>
          <p:cNvPr id="70673" name="组合 28"/>
          <p:cNvGrpSpPr/>
          <p:nvPr/>
        </p:nvGrpSpPr>
        <p:grpSpPr>
          <a:xfrm>
            <a:off x="3575050" y="5592763"/>
            <a:ext cx="1152525" cy="979487"/>
            <a:chOff x="7858135" y="6259531"/>
            <a:chExt cx="928694" cy="1033097"/>
          </a:xfrm>
        </p:grpSpPr>
        <p:sp>
          <p:nvSpPr>
            <p:cNvPr id="88" name="双大括号 87"/>
            <p:cNvSpPr/>
            <p:nvPr/>
          </p:nvSpPr>
          <p:spPr>
            <a:xfrm>
              <a:off x="7858135" y="6259531"/>
              <a:ext cx="928694" cy="973119"/>
            </a:xfrm>
            <a:prstGeom prst="bracePair">
              <a:avLst/>
            </a:prstGeom>
            <a:noFill/>
            <a:ln w="6350" cap="flat" cmpd="sng" algn="ctr">
              <a:solidFill>
                <a:srgbClr val="94C600"/>
              </a:solidFill>
              <a:prstDash val="solid"/>
              <a:miter lim="800000"/>
            </a:ln>
            <a:effectLst/>
          </p:spPr>
          <p:txBody>
            <a:bodyPr rtlCol="0" anchor="ctr"/>
            <a:lstStyle/>
            <a:p>
              <a:pPr algn="ctr" defTabSz="914400" fontAlgn="base">
                <a:defRPr/>
              </a:pPr>
              <a:endParaRPr lang="zh-CN" altLang="en-US" sz="1065" strike="noStrike" kern="0" noProof="1">
                <a:solidFill>
                  <a:sysClr val="windowText" lastClr="000000"/>
                </a:solidFill>
                <a:latin typeface="Arial" panose="020B0604020202020204"/>
                <a:ea typeface="微软雅黑" panose="020B0503020204020204" charset="-122"/>
              </a:endParaRPr>
            </a:p>
          </p:txBody>
        </p:sp>
        <p:sp>
          <p:nvSpPr>
            <p:cNvPr id="89" name="TextBox 88"/>
            <p:cNvSpPr txBox="1"/>
            <p:nvPr/>
          </p:nvSpPr>
          <p:spPr>
            <a:xfrm>
              <a:off x="7945289" y="6330955"/>
              <a:ext cx="841540" cy="961673"/>
            </a:xfrm>
            <a:prstGeom prst="rect">
              <a:avLst/>
            </a:prstGeom>
            <a:noFill/>
          </p:spPr>
          <p:txBody>
            <a:bodyPr wrap="square" rtlCol="0">
              <a:spAutoFit/>
            </a:bodyPr>
            <a:lstStyle/>
            <a:p>
              <a:pPr defTabSz="914400">
                <a:defRPr/>
              </a:pPr>
              <a:r>
                <a:rPr lang="en-US" altLang="zh-CN" sz="1065" kern="0" noProof="1">
                  <a:solidFill>
                    <a:sysClr val="windowText" lastClr="000000"/>
                  </a:solidFill>
                  <a:latin typeface="微软雅黑" panose="020B0503020204020204" charset="-122"/>
                  <a:ea typeface="微软雅黑" panose="020B0503020204020204" charset="-122"/>
                  <a:cs typeface="+mn-cs"/>
                </a:rPr>
                <a:t> </a:t>
              </a:r>
              <a:r>
                <a:rPr lang="zh-CN" altLang="en-US" sz="1065" kern="0" noProof="1">
                  <a:solidFill>
                    <a:sysClr val="windowText" lastClr="000000"/>
                  </a:solidFill>
                  <a:latin typeface="微软雅黑" panose="020B0503020204020204" charset="-122"/>
                  <a:ea typeface="微软雅黑" panose="020B0503020204020204" charset="-122"/>
                  <a:cs typeface="+mn-cs"/>
                </a:rPr>
                <a:t>中级升高级周期</a:t>
              </a:r>
              <a:r>
                <a:rPr lang="en-US" altLang="zh-CN" sz="1065" kern="0" noProof="1">
                  <a:solidFill>
                    <a:sysClr val="windowText" lastClr="000000"/>
                  </a:solidFill>
                  <a:latin typeface="微软雅黑" panose="020B0503020204020204" charset="-122"/>
                  <a:ea typeface="微软雅黑" panose="020B0503020204020204" charset="-122"/>
                  <a:cs typeface="+mn-cs"/>
                </a:rPr>
                <a:t>133.5</a:t>
              </a:r>
              <a:r>
                <a:rPr lang="zh-CN" altLang="en-US" sz="1065" kern="0" noProof="1">
                  <a:solidFill>
                    <a:sysClr val="windowText" lastClr="000000"/>
                  </a:solidFill>
                  <a:latin typeface="微软雅黑" panose="020B0503020204020204" charset="-122"/>
                  <a:ea typeface="微软雅黑" panose="020B0503020204020204" charset="-122"/>
                  <a:cs typeface="+mn-cs"/>
                </a:rPr>
                <a:t>天，平均等级升级周期</a:t>
              </a:r>
              <a:r>
                <a:rPr lang="en-US" altLang="zh-CN" sz="1065" kern="0" noProof="1">
                  <a:solidFill>
                    <a:sysClr val="windowText" lastClr="000000"/>
                  </a:solidFill>
                  <a:latin typeface="微软雅黑" panose="020B0503020204020204" charset="-122"/>
                  <a:ea typeface="微软雅黑" panose="020B0503020204020204" charset="-122"/>
                  <a:cs typeface="+mn-cs"/>
                </a:rPr>
                <a:t>66.8</a:t>
              </a:r>
              <a:r>
                <a:rPr lang="zh-CN" altLang="en-US" sz="1065" kern="0" noProof="1">
                  <a:solidFill>
                    <a:sysClr val="windowText" lastClr="000000"/>
                  </a:solidFill>
                  <a:latin typeface="微软雅黑" panose="020B0503020204020204" charset="-122"/>
                  <a:ea typeface="微软雅黑" panose="020B0503020204020204" charset="-122"/>
                  <a:cs typeface="+mn-cs"/>
                </a:rPr>
                <a:t>天</a:t>
              </a:r>
              <a:endParaRPr lang="en-US" altLang="zh-CN" sz="1065" kern="0" noProof="1">
                <a:solidFill>
                  <a:sysClr val="windowText" lastClr="000000"/>
                </a:solidFill>
                <a:latin typeface="微软雅黑" panose="020B0503020204020204" charset="-122"/>
                <a:ea typeface="微软雅黑" panose="020B0503020204020204" charset="-122"/>
              </a:endParaRPr>
            </a:p>
            <a:p>
              <a:pPr defTabSz="914400">
                <a:defRPr/>
              </a:pPr>
              <a:endParaRPr lang="zh-CN" altLang="en-US" sz="1065" b="1" kern="0" noProof="1">
                <a:solidFill>
                  <a:sysClr val="windowText" lastClr="000000"/>
                </a:solidFill>
                <a:latin typeface="微软雅黑" panose="020B0503020204020204" charset="-122"/>
                <a:ea typeface="微软雅黑" panose="020B0503020204020204" charset="-122"/>
              </a:endParaRPr>
            </a:p>
          </p:txBody>
        </p:sp>
      </p:grpSp>
      <p:grpSp>
        <p:nvGrpSpPr>
          <p:cNvPr id="70676" name="组合 28"/>
          <p:cNvGrpSpPr/>
          <p:nvPr/>
        </p:nvGrpSpPr>
        <p:grpSpPr>
          <a:xfrm>
            <a:off x="6192838" y="5592763"/>
            <a:ext cx="1152525" cy="979487"/>
            <a:chOff x="7858135" y="6259531"/>
            <a:chExt cx="928694" cy="1033097"/>
          </a:xfrm>
        </p:grpSpPr>
        <p:sp>
          <p:nvSpPr>
            <p:cNvPr id="86" name="双大括号 85"/>
            <p:cNvSpPr/>
            <p:nvPr/>
          </p:nvSpPr>
          <p:spPr>
            <a:xfrm>
              <a:off x="7858135" y="6259531"/>
              <a:ext cx="928694" cy="973119"/>
            </a:xfrm>
            <a:prstGeom prst="bracePair">
              <a:avLst/>
            </a:prstGeom>
            <a:noFill/>
            <a:ln w="6350" cap="flat" cmpd="sng" algn="ctr">
              <a:solidFill>
                <a:srgbClr val="94C600"/>
              </a:solidFill>
              <a:prstDash val="solid"/>
              <a:miter lim="800000"/>
            </a:ln>
            <a:effectLst/>
          </p:spPr>
          <p:txBody>
            <a:bodyPr rtlCol="0" anchor="ctr"/>
            <a:lstStyle/>
            <a:p>
              <a:pPr algn="ctr" defTabSz="914400" fontAlgn="base">
                <a:defRPr/>
              </a:pPr>
              <a:endParaRPr lang="zh-CN" altLang="en-US" sz="1065" strike="noStrike" kern="0" noProof="1">
                <a:solidFill>
                  <a:sysClr val="windowText" lastClr="000000"/>
                </a:solidFill>
                <a:latin typeface="Arial" panose="020B0604020202020204"/>
                <a:ea typeface="微软雅黑" panose="020B0503020204020204" charset="-122"/>
              </a:endParaRPr>
            </a:p>
          </p:txBody>
        </p:sp>
        <p:sp>
          <p:nvSpPr>
            <p:cNvPr id="87" name="TextBox 86"/>
            <p:cNvSpPr txBox="1"/>
            <p:nvPr/>
          </p:nvSpPr>
          <p:spPr>
            <a:xfrm>
              <a:off x="7945289" y="6330955"/>
              <a:ext cx="841540" cy="961673"/>
            </a:xfrm>
            <a:prstGeom prst="rect">
              <a:avLst/>
            </a:prstGeom>
            <a:noFill/>
          </p:spPr>
          <p:txBody>
            <a:bodyPr wrap="square" rtlCol="0">
              <a:spAutoFit/>
            </a:bodyPr>
            <a:lstStyle/>
            <a:p>
              <a:pPr defTabSz="914400">
                <a:defRPr/>
              </a:pPr>
              <a:r>
                <a:rPr lang="en-US" altLang="zh-CN" sz="1065" kern="0" noProof="1">
                  <a:solidFill>
                    <a:sysClr val="windowText" lastClr="000000"/>
                  </a:solidFill>
                  <a:latin typeface="微软雅黑" panose="020B0503020204020204" charset="-122"/>
                  <a:ea typeface="微软雅黑" panose="020B0503020204020204" charset="-122"/>
                  <a:cs typeface="+mn-cs"/>
                </a:rPr>
                <a:t> </a:t>
              </a:r>
              <a:r>
                <a:rPr lang="zh-CN" altLang="en-US" sz="1065" kern="0" noProof="1">
                  <a:solidFill>
                    <a:sysClr val="windowText" lastClr="000000"/>
                  </a:solidFill>
                  <a:latin typeface="微软雅黑" panose="020B0503020204020204" charset="-122"/>
                  <a:ea typeface="微软雅黑" panose="020B0503020204020204" charset="-122"/>
                  <a:cs typeface="+mn-cs"/>
                </a:rPr>
                <a:t>高级升特级周期</a:t>
              </a:r>
              <a:r>
                <a:rPr lang="en-US" altLang="zh-CN" sz="1065" kern="0" noProof="1">
                  <a:solidFill>
                    <a:sysClr val="windowText" lastClr="000000"/>
                  </a:solidFill>
                  <a:latin typeface="微软雅黑" panose="020B0503020204020204" charset="-122"/>
                  <a:ea typeface="微软雅黑" panose="020B0503020204020204" charset="-122"/>
                  <a:cs typeface="+mn-cs"/>
                </a:rPr>
                <a:t>163.4</a:t>
              </a:r>
              <a:r>
                <a:rPr lang="zh-CN" altLang="en-US" sz="1065" kern="0" noProof="1">
                  <a:solidFill>
                    <a:sysClr val="windowText" lastClr="000000"/>
                  </a:solidFill>
                  <a:latin typeface="微软雅黑" panose="020B0503020204020204" charset="-122"/>
                  <a:ea typeface="微软雅黑" panose="020B0503020204020204" charset="-122"/>
                  <a:cs typeface="+mn-cs"/>
                </a:rPr>
                <a:t>天，平均等级升级周期</a:t>
              </a:r>
              <a:r>
                <a:rPr lang="en-US" altLang="zh-CN" sz="1065" kern="0" noProof="1">
                  <a:solidFill>
                    <a:sysClr val="windowText" lastClr="000000"/>
                  </a:solidFill>
                  <a:latin typeface="微软雅黑" panose="020B0503020204020204" charset="-122"/>
                  <a:ea typeface="微软雅黑" panose="020B0503020204020204" charset="-122"/>
                  <a:cs typeface="+mn-cs"/>
                </a:rPr>
                <a:t>54.5</a:t>
              </a:r>
              <a:r>
                <a:rPr lang="zh-CN" altLang="en-US" sz="1065" kern="0" noProof="1">
                  <a:solidFill>
                    <a:sysClr val="windowText" lastClr="000000"/>
                  </a:solidFill>
                  <a:latin typeface="微软雅黑" panose="020B0503020204020204" charset="-122"/>
                  <a:ea typeface="微软雅黑" panose="020B0503020204020204" charset="-122"/>
                  <a:cs typeface="+mn-cs"/>
                </a:rPr>
                <a:t>天</a:t>
              </a:r>
              <a:endParaRPr lang="en-US" altLang="zh-CN" sz="1065" kern="0" noProof="1">
                <a:solidFill>
                  <a:sysClr val="windowText" lastClr="000000"/>
                </a:solidFill>
                <a:latin typeface="微软雅黑" panose="020B0503020204020204" charset="-122"/>
                <a:ea typeface="微软雅黑" panose="020B0503020204020204" charset="-122"/>
              </a:endParaRPr>
            </a:p>
            <a:p>
              <a:pPr defTabSz="914400">
                <a:defRPr/>
              </a:pPr>
              <a:endParaRPr lang="zh-CN" altLang="en-US" sz="1065" b="1" kern="0" noProof="1">
                <a:solidFill>
                  <a:sysClr val="windowText" lastClr="000000"/>
                </a:solidFill>
                <a:latin typeface="微软雅黑" panose="020B0503020204020204" charset="-122"/>
                <a:ea typeface="微软雅黑" panose="020B0503020204020204" charset="-122"/>
              </a:endParaRPr>
            </a:p>
          </p:txBody>
        </p:sp>
      </p:grpSp>
      <p:grpSp>
        <p:nvGrpSpPr>
          <p:cNvPr id="70679" name="组合 37"/>
          <p:cNvGrpSpPr/>
          <p:nvPr/>
        </p:nvGrpSpPr>
        <p:grpSpPr>
          <a:xfrm>
            <a:off x="1847850" y="4202113"/>
            <a:ext cx="6256338" cy="374650"/>
            <a:chOff x="1385301" y="3101907"/>
            <a:chExt cx="4528412" cy="190836"/>
          </a:xfrm>
        </p:grpSpPr>
        <p:sp>
          <p:nvSpPr>
            <p:cNvPr id="79" name="TextBox 78"/>
            <p:cNvSpPr txBox="1"/>
            <p:nvPr/>
          </p:nvSpPr>
          <p:spPr>
            <a:xfrm>
              <a:off x="1385301" y="3101907"/>
              <a:ext cx="508004" cy="190833"/>
            </a:xfrm>
            <a:prstGeom prst="rect">
              <a:avLst/>
            </a:prstGeom>
            <a:noFill/>
          </p:spPr>
          <p:txBody>
            <a:bodyPr wrap="square" lIns="86692" tIns="43345" rIns="86692" bIns="43345" rtlCol="0">
              <a:spAutoFit/>
            </a:bodyPr>
            <a:lstStyle/>
            <a:p>
              <a:pPr defTabSz="914400">
                <a:defRPr/>
              </a:pPr>
              <a:r>
                <a:rPr lang="zh-CN" altLang="en-US" sz="935" kern="0" noProof="1">
                  <a:latin typeface="微软雅黑" panose="020B0503020204020204" charset="-122"/>
                  <a:ea typeface="微软雅黑" panose="020B0503020204020204" charset="-122"/>
                  <a:cs typeface="+mn-cs"/>
                </a:rPr>
                <a:t>升级周期</a:t>
              </a:r>
              <a:r>
                <a:rPr lang="en-US" altLang="zh-CN" sz="935" kern="0" noProof="1">
                  <a:latin typeface="微软雅黑" panose="020B0503020204020204" charset="-122"/>
                  <a:ea typeface="微软雅黑" panose="020B0503020204020204" charset="-122"/>
                  <a:cs typeface="+mn-cs"/>
                </a:rPr>
                <a:t>89.9</a:t>
              </a:r>
              <a:r>
                <a:rPr lang="zh-CN" altLang="en-US" sz="935" kern="0" noProof="1">
                  <a:latin typeface="微软雅黑" panose="020B0503020204020204" charset="-122"/>
                  <a:ea typeface="微软雅黑" panose="020B0503020204020204" charset="-122"/>
                  <a:cs typeface="+mn-cs"/>
                </a:rPr>
                <a:t>天</a:t>
              </a:r>
              <a:endParaRPr lang="zh-CN" altLang="en-US" sz="935" kern="0" noProof="1">
                <a:latin typeface="微软雅黑" panose="020B0503020204020204" charset="-122"/>
                <a:ea typeface="微软雅黑" panose="020B0503020204020204" charset="-122"/>
              </a:endParaRPr>
            </a:p>
          </p:txBody>
        </p:sp>
        <p:sp>
          <p:nvSpPr>
            <p:cNvPr id="80" name="TextBox 79"/>
            <p:cNvSpPr txBox="1"/>
            <p:nvPr/>
          </p:nvSpPr>
          <p:spPr>
            <a:xfrm>
              <a:off x="1994906" y="3101907"/>
              <a:ext cx="508004" cy="190833"/>
            </a:xfrm>
            <a:prstGeom prst="rect">
              <a:avLst/>
            </a:prstGeom>
            <a:noFill/>
          </p:spPr>
          <p:txBody>
            <a:bodyPr wrap="square" lIns="86692" tIns="43345" rIns="86692" bIns="43345" rtlCol="0">
              <a:spAutoFit/>
            </a:bodyPr>
            <a:lstStyle/>
            <a:p>
              <a:pPr defTabSz="914400">
                <a:defRPr/>
              </a:pPr>
              <a:r>
                <a:rPr lang="zh-CN" altLang="en-US" sz="935" kern="0" noProof="1">
                  <a:latin typeface="微软雅黑" panose="020B0503020204020204" charset="-122"/>
                  <a:ea typeface="微软雅黑" panose="020B0503020204020204" charset="-122"/>
                  <a:cs typeface="+mn-cs"/>
                </a:rPr>
                <a:t>升级周期</a:t>
              </a:r>
              <a:r>
                <a:rPr lang="en-US" altLang="zh-CN" sz="935" kern="0" noProof="1">
                  <a:latin typeface="微软雅黑" panose="020B0503020204020204" charset="-122"/>
                  <a:ea typeface="微软雅黑" panose="020B0503020204020204" charset="-122"/>
                  <a:cs typeface="+mn-cs"/>
                </a:rPr>
                <a:t>65.8</a:t>
              </a:r>
              <a:r>
                <a:rPr lang="zh-CN" altLang="en-US" sz="935" kern="0" noProof="1">
                  <a:latin typeface="微软雅黑" panose="020B0503020204020204" charset="-122"/>
                  <a:ea typeface="微软雅黑" panose="020B0503020204020204" charset="-122"/>
                  <a:cs typeface="+mn-cs"/>
                </a:rPr>
                <a:t>天</a:t>
              </a:r>
              <a:endParaRPr lang="zh-CN" altLang="en-US" sz="935" kern="0" noProof="1">
                <a:latin typeface="微软雅黑" panose="020B0503020204020204" charset="-122"/>
                <a:ea typeface="微软雅黑" panose="020B0503020204020204" charset="-122"/>
              </a:endParaRPr>
            </a:p>
          </p:txBody>
        </p:sp>
        <p:sp>
          <p:nvSpPr>
            <p:cNvPr id="81" name="TextBox 80"/>
            <p:cNvSpPr txBox="1"/>
            <p:nvPr/>
          </p:nvSpPr>
          <p:spPr>
            <a:xfrm>
              <a:off x="2687584" y="3101907"/>
              <a:ext cx="508004" cy="190833"/>
            </a:xfrm>
            <a:prstGeom prst="rect">
              <a:avLst/>
            </a:prstGeom>
            <a:noFill/>
          </p:spPr>
          <p:txBody>
            <a:bodyPr wrap="square" lIns="86692" tIns="43345" rIns="86692" bIns="43345" rtlCol="0">
              <a:spAutoFit/>
            </a:bodyPr>
            <a:lstStyle/>
            <a:p>
              <a:pPr defTabSz="914400">
                <a:defRPr/>
              </a:pPr>
              <a:r>
                <a:rPr lang="zh-CN" altLang="en-US" sz="935" kern="0" noProof="1">
                  <a:latin typeface="微软雅黑" panose="020B0503020204020204" charset="-122"/>
                  <a:ea typeface="微软雅黑" panose="020B0503020204020204" charset="-122"/>
                  <a:cs typeface="+mn-cs"/>
                </a:rPr>
                <a:t>升级周期</a:t>
              </a:r>
              <a:r>
                <a:rPr lang="en-US" altLang="zh-CN" sz="935" kern="0" noProof="1">
                  <a:latin typeface="微软雅黑" panose="020B0503020204020204" charset="-122"/>
                  <a:ea typeface="微软雅黑" panose="020B0503020204020204" charset="-122"/>
                  <a:cs typeface="+mn-cs"/>
                </a:rPr>
                <a:t>74.8</a:t>
              </a:r>
              <a:r>
                <a:rPr lang="zh-CN" altLang="en-US" sz="935" kern="0" noProof="1">
                  <a:latin typeface="微软雅黑" panose="020B0503020204020204" charset="-122"/>
                  <a:ea typeface="微软雅黑" panose="020B0503020204020204" charset="-122"/>
                  <a:cs typeface="+mn-cs"/>
                </a:rPr>
                <a:t>天</a:t>
              </a:r>
              <a:endParaRPr lang="zh-CN" altLang="en-US" sz="935" kern="0" noProof="1">
                <a:latin typeface="微软雅黑" panose="020B0503020204020204" charset="-122"/>
                <a:ea typeface="微软雅黑" panose="020B0503020204020204" charset="-122"/>
              </a:endParaRPr>
            </a:p>
          </p:txBody>
        </p:sp>
        <p:sp>
          <p:nvSpPr>
            <p:cNvPr id="82" name="TextBox 81"/>
            <p:cNvSpPr txBox="1"/>
            <p:nvPr/>
          </p:nvSpPr>
          <p:spPr>
            <a:xfrm>
              <a:off x="3353968" y="3101907"/>
              <a:ext cx="508004" cy="190833"/>
            </a:xfrm>
            <a:prstGeom prst="rect">
              <a:avLst/>
            </a:prstGeom>
            <a:noFill/>
          </p:spPr>
          <p:txBody>
            <a:bodyPr wrap="square" lIns="86692" tIns="43345" rIns="86692" bIns="43345" rtlCol="0">
              <a:spAutoFit/>
            </a:bodyPr>
            <a:lstStyle/>
            <a:p>
              <a:pPr defTabSz="914400">
                <a:defRPr/>
              </a:pPr>
              <a:r>
                <a:rPr lang="zh-CN" altLang="en-US" sz="935" kern="0" noProof="1">
                  <a:latin typeface="微软雅黑" panose="020B0503020204020204" charset="-122"/>
                  <a:ea typeface="微软雅黑" panose="020B0503020204020204" charset="-122"/>
                  <a:cs typeface="+mn-cs"/>
                </a:rPr>
                <a:t>升级周期</a:t>
              </a:r>
              <a:r>
                <a:rPr lang="en-US" altLang="zh-CN" sz="935" kern="0" noProof="1">
                  <a:latin typeface="微软雅黑" panose="020B0503020204020204" charset="-122"/>
                  <a:ea typeface="微软雅黑" panose="020B0503020204020204" charset="-122"/>
                  <a:cs typeface="+mn-cs"/>
                </a:rPr>
                <a:t>58.8</a:t>
              </a:r>
              <a:r>
                <a:rPr lang="zh-CN" altLang="en-US" sz="935" kern="0" noProof="1">
                  <a:latin typeface="微软雅黑" panose="020B0503020204020204" charset="-122"/>
                  <a:ea typeface="微软雅黑" panose="020B0503020204020204" charset="-122"/>
                  <a:cs typeface="+mn-cs"/>
                </a:rPr>
                <a:t>天</a:t>
              </a:r>
              <a:endParaRPr lang="zh-CN" altLang="en-US" sz="935" kern="0" noProof="1">
                <a:latin typeface="微软雅黑" panose="020B0503020204020204" charset="-122"/>
                <a:ea typeface="微软雅黑" panose="020B0503020204020204" charset="-122"/>
              </a:endParaRPr>
            </a:p>
          </p:txBody>
        </p:sp>
        <p:sp>
          <p:nvSpPr>
            <p:cNvPr id="83" name="TextBox 82"/>
            <p:cNvSpPr txBox="1"/>
            <p:nvPr/>
          </p:nvSpPr>
          <p:spPr>
            <a:xfrm>
              <a:off x="4038878" y="3101907"/>
              <a:ext cx="508004" cy="190833"/>
            </a:xfrm>
            <a:prstGeom prst="rect">
              <a:avLst/>
            </a:prstGeom>
            <a:noFill/>
          </p:spPr>
          <p:txBody>
            <a:bodyPr wrap="square" lIns="86692" tIns="43345" rIns="86692" bIns="43345" rtlCol="0">
              <a:spAutoFit/>
            </a:bodyPr>
            <a:lstStyle/>
            <a:p>
              <a:pPr defTabSz="914400">
                <a:defRPr/>
              </a:pPr>
              <a:r>
                <a:rPr lang="zh-CN" altLang="en-US" sz="935" kern="0" noProof="1">
                  <a:latin typeface="微软雅黑" panose="020B0503020204020204" charset="-122"/>
                  <a:ea typeface="微软雅黑" panose="020B0503020204020204" charset="-122"/>
                  <a:cs typeface="+mn-cs"/>
                </a:rPr>
                <a:t>升级周期</a:t>
              </a:r>
              <a:r>
                <a:rPr lang="en-US" altLang="zh-CN" sz="935" kern="0" noProof="1">
                  <a:latin typeface="微软雅黑" panose="020B0503020204020204" charset="-122"/>
                  <a:ea typeface="微软雅黑" panose="020B0503020204020204" charset="-122"/>
                  <a:cs typeface="+mn-cs"/>
                </a:rPr>
                <a:t>62</a:t>
              </a:r>
              <a:r>
                <a:rPr lang="zh-CN" altLang="en-US" sz="935" kern="0" noProof="1">
                  <a:latin typeface="微软雅黑" panose="020B0503020204020204" charset="-122"/>
                  <a:ea typeface="微软雅黑" panose="020B0503020204020204" charset="-122"/>
                  <a:cs typeface="+mn-cs"/>
                </a:rPr>
                <a:t>天</a:t>
              </a:r>
              <a:endParaRPr lang="zh-CN" altLang="en-US" sz="935" kern="0" noProof="1">
                <a:latin typeface="微软雅黑" panose="020B0503020204020204" charset="-122"/>
                <a:ea typeface="微软雅黑" panose="020B0503020204020204" charset="-122"/>
              </a:endParaRPr>
            </a:p>
          </p:txBody>
        </p:sp>
        <p:sp>
          <p:nvSpPr>
            <p:cNvPr id="84" name="TextBox 83"/>
            <p:cNvSpPr txBox="1"/>
            <p:nvPr/>
          </p:nvSpPr>
          <p:spPr>
            <a:xfrm>
              <a:off x="4745305" y="3101907"/>
              <a:ext cx="508004" cy="190833"/>
            </a:xfrm>
            <a:prstGeom prst="rect">
              <a:avLst/>
            </a:prstGeom>
            <a:noFill/>
          </p:spPr>
          <p:txBody>
            <a:bodyPr wrap="square" lIns="86692" tIns="43345" rIns="86692" bIns="43345" rtlCol="0">
              <a:spAutoFit/>
            </a:bodyPr>
            <a:lstStyle/>
            <a:p>
              <a:pPr defTabSz="914400">
                <a:defRPr/>
              </a:pPr>
              <a:r>
                <a:rPr lang="zh-CN" altLang="en-US" sz="935" kern="0" noProof="1">
                  <a:latin typeface="微软雅黑" panose="020B0503020204020204" charset="-122"/>
                  <a:ea typeface="微软雅黑" panose="020B0503020204020204" charset="-122"/>
                  <a:cs typeface="+mn-cs"/>
                </a:rPr>
                <a:t>升级周期</a:t>
              </a:r>
              <a:r>
                <a:rPr lang="en-US" altLang="zh-CN" sz="935" kern="0" noProof="1">
                  <a:latin typeface="微软雅黑" panose="020B0503020204020204" charset="-122"/>
                  <a:ea typeface="微软雅黑" panose="020B0503020204020204" charset="-122"/>
                  <a:cs typeface="+mn-cs"/>
                </a:rPr>
                <a:t>51.2</a:t>
              </a:r>
              <a:r>
                <a:rPr lang="zh-CN" altLang="en-US" sz="935" kern="0" noProof="1">
                  <a:latin typeface="微软雅黑" panose="020B0503020204020204" charset="-122"/>
                  <a:ea typeface="微软雅黑" panose="020B0503020204020204" charset="-122"/>
                  <a:cs typeface="+mn-cs"/>
                </a:rPr>
                <a:t>天</a:t>
              </a:r>
              <a:endParaRPr lang="zh-CN" altLang="en-US" sz="935" kern="0" noProof="1">
                <a:latin typeface="微软雅黑" panose="020B0503020204020204" charset="-122"/>
                <a:ea typeface="微软雅黑" panose="020B0503020204020204" charset="-122"/>
              </a:endParaRPr>
            </a:p>
          </p:txBody>
        </p:sp>
        <p:sp>
          <p:nvSpPr>
            <p:cNvPr id="85" name="TextBox 84"/>
            <p:cNvSpPr txBox="1"/>
            <p:nvPr/>
          </p:nvSpPr>
          <p:spPr>
            <a:xfrm>
              <a:off x="5405709" y="3101910"/>
              <a:ext cx="508004" cy="190833"/>
            </a:xfrm>
            <a:prstGeom prst="rect">
              <a:avLst/>
            </a:prstGeom>
            <a:noFill/>
          </p:spPr>
          <p:txBody>
            <a:bodyPr wrap="square" lIns="86692" tIns="43345" rIns="86692" bIns="43345" rtlCol="0">
              <a:spAutoFit/>
            </a:bodyPr>
            <a:lstStyle/>
            <a:p>
              <a:pPr defTabSz="914400">
                <a:defRPr/>
              </a:pPr>
              <a:r>
                <a:rPr lang="zh-CN" altLang="en-US" sz="935" kern="0" noProof="1">
                  <a:latin typeface="微软雅黑" panose="020B0503020204020204" charset="-122"/>
                  <a:ea typeface="微软雅黑" panose="020B0503020204020204" charset="-122"/>
                  <a:cs typeface="+mn-cs"/>
                </a:rPr>
                <a:t>升级周期</a:t>
              </a:r>
              <a:r>
                <a:rPr lang="en-US" altLang="zh-CN" sz="935" kern="0" noProof="1">
                  <a:latin typeface="微软雅黑" panose="020B0503020204020204" charset="-122"/>
                  <a:ea typeface="微软雅黑" panose="020B0503020204020204" charset="-122"/>
                  <a:cs typeface="+mn-cs"/>
                </a:rPr>
                <a:t>50.2</a:t>
              </a:r>
              <a:r>
                <a:rPr lang="zh-CN" altLang="en-US" sz="935" kern="0" noProof="1">
                  <a:latin typeface="微软雅黑" panose="020B0503020204020204" charset="-122"/>
                  <a:ea typeface="微软雅黑" panose="020B0503020204020204" charset="-122"/>
                  <a:cs typeface="+mn-cs"/>
                </a:rPr>
                <a:t>天</a:t>
              </a:r>
              <a:endParaRPr lang="zh-CN" altLang="en-US" sz="935" kern="0" noProof="1">
                <a:latin typeface="微软雅黑" panose="020B0503020204020204" charset="-122"/>
                <a:ea typeface="微软雅黑" panose="020B0503020204020204" charset="-122"/>
              </a:endParaRPr>
            </a:p>
          </p:txBody>
        </p:sp>
      </p:grpSp>
      <p:grpSp>
        <p:nvGrpSpPr>
          <p:cNvPr id="70687" name="组合 10"/>
          <p:cNvGrpSpPr/>
          <p:nvPr/>
        </p:nvGrpSpPr>
        <p:grpSpPr>
          <a:xfrm>
            <a:off x="3122613" y="1889125"/>
            <a:ext cx="4816475" cy="2752725"/>
            <a:chOff x="3122035" y="1889669"/>
            <a:chExt cx="4817144" cy="2752289"/>
          </a:xfrm>
        </p:grpSpPr>
        <p:cxnSp>
          <p:nvCxnSpPr>
            <p:cNvPr id="4" name="直接连接符 3"/>
            <p:cNvCxnSpPr/>
            <p:nvPr/>
          </p:nvCxnSpPr>
          <p:spPr>
            <a:xfrm flipH="1">
              <a:off x="3122035" y="1889671"/>
              <a:ext cx="31084" cy="2752287"/>
            </a:xfrm>
            <a:prstGeom prst="line">
              <a:avLst/>
            </a:prstGeom>
            <a:ln w="31750">
              <a:solidFill>
                <a:srgbClr val="92D050"/>
              </a:solidFill>
              <a:prstDash val="sysDash"/>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5036848" y="1889669"/>
              <a:ext cx="31084" cy="2752287"/>
            </a:xfrm>
            <a:prstGeom prst="line">
              <a:avLst/>
            </a:prstGeom>
            <a:ln w="31750">
              <a:solidFill>
                <a:srgbClr val="92D050"/>
              </a:solidFill>
              <a:prstDash val="sysDash"/>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7908095" y="1889670"/>
              <a:ext cx="31084" cy="2752287"/>
            </a:xfrm>
            <a:prstGeom prst="line">
              <a:avLst/>
            </a:prstGeom>
            <a:ln w="31750">
              <a:solidFill>
                <a:srgbClr val="92D050"/>
              </a:solidFill>
              <a:prstDash val="sys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标题 1"/>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altLang="en-US" kern="1200" spc="200" normalizeH="0" baseline="0">
                <a:latin typeface="+mj-lt"/>
                <a:ea typeface="+mj-ea"/>
                <a:cs typeface="+mj-cs"/>
                <a:sym typeface="微软雅黑" panose="020B0503020204020204" charset="-122"/>
              </a:rPr>
              <a:t>会员权益</a:t>
            </a:r>
          </a:p>
        </p:txBody>
      </p:sp>
      <p:sp>
        <p:nvSpPr>
          <p:cNvPr id="71682" name="矩形 16"/>
          <p:cNvSpPr/>
          <p:nvPr/>
        </p:nvSpPr>
        <p:spPr>
          <a:xfrm>
            <a:off x="581025" y="846138"/>
            <a:ext cx="11525250" cy="1352550"/>
          </a:xfrm>
          <a:prstGeom prst="rect">
            <a:avLst/>
          </a:prstGeom>
          <a:noFill/>
          <a:ln w="9525">
            <a:noFill/>
          </a:ln>
        </p:spPr>
        <p:txBody>
          <a:bodyPr wrap="square" lIns="121893" tIns="60946" rIns="121893" bIns="60946" anchor="t">
            <a:spAutoFit/>
          </a:bodyPr>
          <a:lstStyle/>
          <a:p>
            <a:r>
              <a:rPr lang="zh-CN" altLang="en-US" sz="1600" dirty="0">
                <a:latin typeface="微软雅黑" panose="020B0503020204020204" charset="-122"/>
                <a:ea typeface="微软雅黑" panose="020B0503020204020204" charset="-122"/>
              </a:rPr>
              <a:t>   会员权益</a:t>
            </a:r>
            <a:r>
              <a:rPr lang="en-US" altLang="zh-CN" sz="1600" dirty="0">
                <a:latin typeface="微软雅黑" panose="020B0503020204020204" charset="-122"/>
                <a:ea typeface="微软雅黑" panose="020B0503020204020204" charset="-122"/>
              </a:rPr>
              <a:t>=</a:t>
            </a:r>
            <a:r>
              <a:rPr lang="zh-CN" altLang="en-US" sz="1600" dirty="0">
                <a:latin typeface="微软雅黑" panose="020B0503020204020204" charset="-122"/>
                <a:ea typeface="微软雅黑" panose="020B0503020204020204" charset="-122"/>
              </a:rPr>
              <a:t>基础权益</a:t>
            </a:r>
            <a:r>
              <a:rPr lang="en-US" altLang="zh-CN" sz="1600" dirty="0">
                <a:latin typeface="微软雅黑" panose="020B0503020204020204" charset="-122"/>
                <a:ea typeface="微软雅黑" panose="020B0503020204020204" charset="-122"/>
              </a:rPr>
              <a:t>+</a:t>
            </a:r>
            <a:r>
              <a:rPr lang="zh-CN" altLang="en-US" sz="1600" dirty="0">
                <a:latin typeface="微软雅黑" panose="020B0503020204020204" charset="-122"/>
                <a:ea typeface="微软雅黑" panose="020B0503020204020204" charset="-122"/>
              </a:rPr>
              <a:t>营销权益</a:t>
            </a:r>
            <a:r>
              <a:rPr lang="en-US" altLang="zh-CN" sz="1600" dirty="0">
                <a:latin typeface="微软雅黑" panose="020B0503020204020204" charset="-122"/>
                <a:ea typeface="微软雅黑" panose="020B0503020204020204" charset="-122"/>
              </a:rPr>
              <a:t>+</a:t>
            </a:r>
            <a:r>
              <a:rPr lang="zh-CN" altLang="en-US" sz="1600" dirty="0">
                <a:latin typeface="微软雅黑" panose="020B0503020204020204" charset="-122"/>
                <a:ea typeface="微软雅黑" panose="020B0503020204020204" charset="-122"/>
              </a:rPr>
              <a:t>尊享权益</a:t>
            </a:r>
            <a:endParaRPr lang="en-US" altLang="zh-CN" sz="1600" dirty="0">
              <a:latin typeface="微软雅黑" panose="020B0503020204020204" charset="-122"/>
              <a:ea typeface="微软雅黑" panose="020B0503020204020204" charset="-122"/>
            </a:endParaRPr>
          </a:p>
          <a:p>
            <a:pPr lvl="1" indent="0"/>
            <a:endParaRPr lang="en-US" altLang="zh-CN" sz="1600" dirty="0">
              <a:latin typeface="微软雅黑" panose="020B0503020204020204" charset="-122"/>
              <a:ea typeface="微软雅黑" panose="020B0503020204020204" charset="-122"/>
            </a:endParaRPr>
          </a:p>
          <a:p>
            <a:pPr lvl="1" indent="0"/>
            <a:r>
              <a:rPr lang="zh-CN" altLang="en-US" sz="1600" dirty="0">
                <a:latin typeface="微软雅黑" panose="020B0503020204020204" charset="-122"/>
                <a:ea typeface="微软雅黑" panose="020B0503020204020204" charset="-122"/>
              </a:rPr>
              <a:t>基础权益：普惠利益，促进新会员办卡</a:t>
            </a:r>
            <a:endParaRPr lang="en-US" altLang="zh-CN" sz="1600" dirty="0">
              <a:latin typeface="微软雅黑" panose="020B0503020204020204" charset="-122"/>
              <a:ea typeface="微软雅黑" panose="020B0503020204020204" charset="-122"/>
            </a:endParaRPr>
          </a:p>
          <a:p>
            <a:pPr lvl="1" indent="0"/>
            <a:r>
              <a:rPr lang="zh-CN" altLang="en-US" sz="1600" dirty="0">
                <a:latin typeface="微软雅黑" panose="020B0503020204020204" charset="-122"/>
                <a:ea typeface="微软雅黑" panose="020B0503020204020204" charset="-122"/>
              </a:rPr>
              <a:t>营销权益：激励会员升级，主要是用来刺激会员快速达到高等级会员；</a:t>
            </a:r>
          </a:p>
          <a:p>
            <a:pPr lvl="1" indent="0"/>
            <a:r>
              <a:rPr lang="zh-CN" altLang="en-US" sz="1600" dirty="0">
                <a:latin typeface="微软雅黑" panose="020B0503020204020204" charset="-122"/>
                <a:ea typeface="微软雅黑" panose="020B0503020204020204" charset="-122"/>
              </a:rPr>
              <a:t>尊享权益：高等级会员专享，主要用来维系等级高的高价值会员。</a:t>
            </a:r>
          </a:p>
        </p:txBody>
      </p:sp>
      <p:graphicFrame>
        <p:nvGraphicFramePr>
          <p:cNvPr id="4" name="表格 3"/>
          <p:cNvGraphicFramePr>
            <a:graphicFrameLocks noGrp="1"/>
          </p:cNvGraphicFramePr>
          <p:nvPr/>
        </p:nvGraphicFramePr>
        <p:xfrm>
          <a:off x="476250" y="2257425"/>
          <a:ext cx="10966450" cy="4179888"/>
        </p:xfrm>
        <a:graphic>
          <a:graphicData uri="http://schemas.openxmlformats.org/drawingml/2006/table">
            <a:tbl>
              <a:tblPr/>
              <a:tblGrid>
                <a:gridCol w="619760">
                  <a:extLst>
                    <a:ext uri="{9D8B030D-6E8A-4147-A177-3AD203B41FA5}">
                      <a16:colId xmlns:a16="http://schemas.microsoft.com/office/drawing/2014/main" val="20000"/>
                    </a:ext>
                  </a:extLst>
                </a:gridCol>
                <a:gridCol w="479425">
                  <a:extLst>
                    <a:ext uri="{9D8B030D-6E8A-4147-A177-3AD203B41FA5}">
                      <a16:colId xmlns:a16="http://schemas.microsoft.com/office/drawing/2014/main" val="20001"/>
                    </a:ext>
                  </a:extLst>
                </a:gridCol>
                <a:gridCol w="478790">
                  <a:extLst>
                    <a:ext uri="{9D8B030D-6E8A-4147-A177-3AD203B41FA5}">
                      <a16:colId xmlns:a16="http://schemas.microsoft.com/office/drawing/2014/main" val="20002"/>
                    </a:ext>
                  </a:extLst>
                </a:gridCol>
                <a:gridCol w="479425">
                  <a:extLst>
                    <a:ext uri="{9D8B030D-6E8A-4147-A177-3AD203B41FA5}">
                      <a16:colId xmlns:a16="http://schemas.microsoft.com/office/drawing/2014/main" val="20003"/>
                    </a:ext>
                  </a:extLst>
                </a:gridCol>
                <a:gridCol w="479425">
                  <a:extLst>
                    <a:ext uri="{9D8B030D-6E8A-4147-A177-3AD203B41FA5}">
                      <a16:colId xmlns:a16="http://schemas.microsoft.com/office/drawing/2014/main" val="20004"/>
                    </a:ext>
                  </a:extLst>
                </a:gridCol>
                <a:gridCol w="480060">
                  <a:extLst>
                    <a:ext uri="{9D8B030D-6E8A-4147-A177-3AD203B41FA5}">
                      <a16:colId xmlns:a16="http://schemas.microsoft.com/office/drawing/2014/main" val="20005"/>
                    </a:ext>
                  </a:extLst>
                </a:gridCol>
                <a:gridCol w="478790">
                  <a:extLst>
                    <a:ext uri="{9D8B030D-6E8A-4147-A177-3AD203B41FA5}">
                      <a16:colId xmlns:a16="http://schemas.microsoft.com/office/drawing/2014/main" val="20006"/>
                    </a:ext>
                  </a:extLst>
                </a:gridCol>
                <a:gridCol w="479425">
                  <a:extLst>
                    <a:ext uri="{9D8B030D-6E8A-4147-A177-3AD203B41FA5}">
                      <a16:colId xmlns:a16="http://schemas.microsoft.com/office/drawing/2014/main" val="20007"/>
                    </a:ext>
                  </a:extLst>
                </a:gridCol>
                <a:gridCol w="479425">
                  <a:extLst>
                    <a:ext uri="{9D8B030D-6E8A-4147-A177-3AD203B41FA5}">
                      <a16:colId xmlns:a16="http://schemas.microsoft.com/office/drawing/2014/main" val="20008"/>
                    </a:ext>
                  </a:extLst>
                </a:gridCol>
                <a:gridCol w="478790">
                  <a:extLst>
                    <a:ext uri="{9D8B030D-6E8A-4147-A177-3AD203B41FA5}">
                      <a16:colId xmlns:a16="http://schemas.microsoft.com/office/drawing/2014/main" val="20009"/>
                    </a:ext>
                  </a:extLst>
                </a:gridCol>
                <a:gridCol w="479425">
                  <a:extLst>
                    <a:ext uri="{9D8B030D-6E8A-4147-A177-3AD203B41FA5}">
                      <a16:colId xmlns:a16="http://schemas.microsoft.com/office/drawing/2014/main" val="20010"/>
                    </a:ext>
                  </a:extLst>
                </a:gridCol>
                <a:gridCol w="478790">
                  <a:extLst>
                    <a:ext uri="{9D8B030D-6E8A-4147-A177-3AD203B41FA5}">
                      <a16:colId xmlns:a16="http://schemas.microsoft.com/office/drawing/2014/main" val="20011"/>
                    </a:ext>
                  </a:extLst>
                </a:gridCol>
                <a:gridCol w="479425">
                  <a:extLst>
                    <a:ext uri="{9D8B030D-6E8A-4147-A177-3AD203B41FA5}">
                      <a16:colId xmlns:a16="http://schemas.microsoft.com/office/drawing/2014/main" val="20012"/>
                    </a:ext>
                  </a:extLst>
                </a:gridCol>
                <a:gridCol w="456565">
                  <a:extLst>
                    <a:ext uri="{9D8B030D-6E8A-4147-A177-3AD203B41FA5}">
                      <a16:colId xmlns:a16="http://schemas.microsoft.com/office/drawing/2014/main" val="20013"/>
                    </a:ext>
                  </a:extLst>
                </a:gridCol>
                <a:gridCol w="478790">
                  <a:extLst>
                    <a:ext uri="{9D8B030D-6E8A-4147-A177-3AD203B41FA5}">
                      <a16:colId xmlns:a16="http://schemas.microsoft.com/office/drawing/2014/main" val="20014"/>
                    </a:ext>
                  </a:extLst>
                </a:gridCol>
                <a:gridCol w="479425">
                  <a:extLst>
                    <a:ext uri="{9D8B030D-6E8A-4147-A177-3AD203B41FA5}">
                      <a16:colId xmlns:a16="http://schemas.microsoft.com/office/drawing/2014/main" val="20015"/>
                    </a:ext>
                  </a:extLst>
                </a:gridCol>
                <a:gridCol w="479425">
                  <a:extLst>
                    <a:ext uri="{9D8B030D-6E8A-4147-A177-3AD203B41FA5}">
                      <a16:colId xmlns:a16="http://schemas.microsoft.com/office/drawing/2014/main" val="20016"/>
                    </a:ext>
                  </a:extLst>
                </a:gridCol>
                <a:gridCol w="478790">
                  <a:extLst>
                    <a:ext uri="{9D8B030D-6E8A-4147-A177-3AD203B41FA5}">
                      <a16:colId xmlns:a16="http://schemas.microsoft.com/office/drawing/2014/main" val="20017"/>
                    </a:ext>
                  </a:extLst>
                </a:gridCol>
                <a:gridCol w="631825">
                  <a:extLst>
                    <a:ext uri="{9D8B030D-6E8A-4147-A177-3AD203B41FA5}">
                      <a16:colId xmlns:a16="http://schemas.microsoft.com/office/drawing/2014/main" val="20018"/>
                    </a:ext>
                  </a:extLst>
                </a:gridCol>
                <a:gridCol w="631825">
                  <a:extLst>
                    <a:ext uri="{9D8B030D-6E8A-4147-A177-3AD203B41FA5}">
                      <a16:colId xmlns:a16="http://schemas.microsoft.com/office/drawing/2014/main" val="20019"/>
                    </a:ext>
                  </a:extLst>
                </a:gridCol>
                <a:gridCol w="478790">
                  <a:extLst>
                    <a:ext uri="{9D8B030D-6E8A-4147-A177-3AD203B41FA5}">
                      <a16:colId xmlns:a16="http://schemas.microsoft.com/office/drawing/2014/main" val="20020"/>
                    </a:ext>
                  </a:extLst>
                </a:gridCol>
                <a:gridCol w="479425">
                  <a:extLst>
                    <a:ext uri="{9D8B030D-6E8A-4147-A177-3AD203B41FA5}">
                      <a16:colId xmlns:a16="http://schemas.microsoft.com/office/drawing/2014/main" val="20021"/>
                    </a:ext>
                  </a:extLst>
                </a:gridCol>
              </a:tblGrid>
              <a:tr h="272415">
                <a:tc rowSpan="3">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会员等级</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gridSpan="5">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基础权益</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9">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营销权益</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gridSpan="7">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尊享权益</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796290">
                <a:tc vMerge="1">
                  <a:txBody>
                    <a:bodyPr/>
                    <a:lstStyle/>
                    <a:p>
                      <a:endParaRPr lang="zh-CN"/>
                    </a:p>
                  </a:txBody>
                  <a:tcPr/>
                </a:tc>
                <a:tc gridSpan="3">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消费</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zh-CN"/>
                    </a:p>
                  </a:txBody>
                  <a:tcPr/>
                </a:tc>
                <a:tc hMerge="1">
                  <a:txBody>
                    <a:bodyPr/>
                    <a:lstStyle/>
                    <a:p>
                      <a:endParaRPr lang="zh-CN"/>
                    </a:p>
                  </a:txBody>
                  <a:tcPr/>
                </a:tc>
                <a:tc gridSpan="2">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服务</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zh-CN"/>
                    </a:p>
                  </a:txBody>
                  <a:tcPr/>
                </a:tc>
                <a:tc gridSpan="4">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消费</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zh-CN"/>
                    </a:p>
                  </a:txBody>
                  <a:tcPr/>
                </a:tc>
                <a:tc hMerge="1">
                  <a:txBody>
                    <a:bodyPr/>
                    <a:lstStyle/>
                    <a:p>
                      <a:endParaRPr lang="zh-CN"/>
                    </a:p>
                  </a:txBody>
                  <a:tcPr/>
                </a:tc>
                <a:tc hMerge="1">
                  <a:txBody>
                    <a:bodyPr/>
                    <a:lstStyle/>
                    <a:p>
                      <a:endParaRPr lang="zh-CN"/>
                    </a:p>
                  </a:txBody>
                  <a:tcPr/>
                </a:tc>
                <a:tc gridSpan="3">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服务</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zh-CN"/>
                    </a:p>
                  </a:txBody>
                  <a:tcPr/>
                </a:tc>
                <a:tc hMerge="1">
                  <a:txBody>
                    <a:bodyPr/>
                    <a:lstStyle/>
                    <a:p>
                      <a:endParaRPr lang="zh-CN"/>
                    </a:p>
                  </a:txBody>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线上互动</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线下互动</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gridSpan="3">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消费</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zh-CN"/>
                    </a:p>
                  </a:txBody>
                  <a:tcPr/>
                </a:tc>
                <a:tc hMerge="1">
                  <a:txBody>
                    <a:bodyPr/>
                    <a:lstStyle/>
                    <a:p>
                      <a:endParaRPr lang="zh-CN"/>
                    </a:p>
                  </a:txBody>
                  <a:tcPr/>
                </a:tc>
                <a:tc gridSpan="4">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服务</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1"/>
                  </a:ext>
                </a:extLst>
              </a:tr>
              <a:tr h="1190625">
                <a:tc vMerge="1">
                  <a:txBody>
                    <a:bodyPr/>
                    <a:lstStyle/>
                    <a:p>
                      <a:endParaRPr lang="zh-CN"/>
                    </a:p>
                  </a:txBody>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会员专享价</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购物送积分</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会员日折扣</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免费量血压</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免费测血糖</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新客专享</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优惠套券</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指定商品半价</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次月天天</a:t>
                      </a:r>
                      <a:r>
                        <a:rPr lang="en-US" altLang="zh-CN" sz="1335" b="1" i="0" u="none" strike="noStrike">
                          <a:solidFill>
                            <a:srgbClr val="000000"/>
                          </a:solidFill>
                          <a:effectLst/>
                          <a:latin typeface="微软雅黑" panose="020B0503020204020204" charset="-122"/>
                          <a:ea typeface="微软雅黑" panose="020B0503020204020204" charset="-122"/>
                        </a:rPr>
                        <a:t>9.5</a:t>
                      </a:r>
                      <a:r>
                        <a:rPr lang="zh-CN" altLang="en-US" sz="1335" b="1" i="0" u="none" strike="noStrike">
                          <a:solidFill>
                            <a:srgbClr val="000000"/>
                          </a:solidFill>
                          <a:effectLst/>
                          <a:latin typeface="微软雅黑" panose="020B0503020204020204" charset="-122"/>
                          <a:ea typeface="微软雅黑" panose="020B0503020204020204" charset="-122"/>
                        </a:rPr>
                        <a:t>折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免费邮寄药品</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免费煎中药</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altLang="zh-CN" sz="1335" b="1" i="0" u="none" strike="noStrike">
                          <a:solidFill>
                            <a:srgbClr val="000000"/>
                          </a:solidFill>
                          <a:effectLst/>
                          <a:latin typeface="微软雅黑" panose="020B0503020204020204" charset="-122"/>
                          <a:ea typeface="微软雅黑" panose="020B0503020204020204" charset="-122"/>
                        </a:rPr>
                        <a:t>3</a:t>
                      </a:r>
                      <a:r>
                        <a:rPr lang="zh-CN" altLang="en-US" sz="1335" b="1" i="0" u="none" strike="noStrike">
                          <a:solidFill>
                            <a:srgbClr val="000000"/>
                          </a:solidFill>
                          <a:effectLst/>
                          <a:latin typeface="微软雅黑" panose="020B0503020204020204" charset="-122"/>
                          <a:ea typeface="微软雅黑" panose="020B0503020204020204" charset="-122"/>
                        </a:rPr>
                        <a:t>公里内送货上门</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积分商城兑换</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健康讲座</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生日特权</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退货无忧</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购物多倍积分</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线上药师一对一咨询</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互联网医生一对一服务</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免费摇摇车</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免费上门测血糖</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2"/>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L10</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L9</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L8</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L7</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L6</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L5</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L4</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L3</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L2</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30A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70815">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L1</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30A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212090">
                <a:tc>
                  <a:txBody>
                    <a:bodyPr/>
                    <a:lstStyle/>
                    <a:p>
                      <a:pPr algn="ctr" rtl="0" fontAlgn="ctr"/>
                      <a:r>
                        <a:rPr lang="en-US" sz="1065" b="1" i="0" u="none" strike="noStrike">
                          <a:solidFill>
                            <a:srgbClr val="000000"/>
                          </a:solidFill>
                          <a:effectLst/>
                          <a:latin typeface="微软雅黑" panose="020B0503020204020204" charset="-122"/>
                          <a:ea typeface="微软雅黑" panose="020B0503020204020204" charset="-122"/>
                        </a:rPr>
                        <a:t>L0</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30A0"/>
                    </a:solidFill>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65" b="1" i="0" u="none" strike="noStrike">
                          <a:solidFill>
                            <a:srgbClr val="000000"/>
                          </a:solidFill>
                          <a:effectLst/>
                          <a:latin typeface="宋体" panose="02010600030101010101" pitchFamily="2" charset="-122"/>
                          <a:ea typeface="宋体" panose="02010600030101010101" pitchFamily="2" charset="-122"/>
                        </a:rPr>
                        <a:t>√</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zh-CN" altLang="en-US" sz="1335" b="1" i="0" u="none" strike="noStrike" dirty="0">
                          <a:solidFill>
                            <a:srgbClr val="000000"/>
                          </a:solidFill>
                          <a:effectLst/>
                          <a:latin typeface="微软雅黑" panose="020B0503020204020204" charset="-122"/>
                          <a:ea typeface="微软雅黑" panose="020B0503020204020204" charset="-122"/>
                        </a:rPr>
                        <a:t>　</a:t>
                      </a:r>
                    </a:p>
                  </a:txBody>
                  <a:tcPr marL="8544" marR="8544" marT="85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13"/>
                  </a:ext>
                </a:extLst>
              </a:tr>
            </a:tbl>
          </a:graphicData>
        </a:graphic>
      </p:graphicFrame>
      <p:sp>
        <p:nvSpPr>
          <p:cNvPr id="71997" name="矩形 14"/>
          <p:cNvSpPr/>
          <p:nvPr/>
        </p:nvSpPr>
        <p:spPr>
          <a:xfrm>
            <a:off x="7866063" y="6459538"/>
            <a:ext cx="3997325" cy="304800"/>
          </a:xfrm>
          <a:prstGeom prst="rect">
            <a:avLst/>
          </a:prstGeom>
          <a:noFill/>
          <a:ln w="9525">
            <a:noFill/>
          </a:ln>
        </p:spPr>
        <p:txBody>
          <a:bodyPr wrap="square" lIns="121893" tIns="60946" rIns="121893" bIns="60946" anchor="t">
            <a:spAutoFit/>
          </a:bodyPr>
          <a:lstStyle/>
          <a:p>
            <a:r>
              <a:rPr lang="zh-CN" altLang="en-US" sz="1200" dirty="0">
                <a:latin typeface="微软雅黑" panose="020B0503020204020204" charset="-122"/>
                <a:ea typeface="微软雅黑" panose="020B0503020204020204" charset="-122"/>
              </a:rPr>
              <a:t>服务权益里面有次数限制的另外单独备注说明</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altLang="zh-CN"/>
              <a:t>会员权益</a:t>
            </a:r>
            <a:r>
              <a:rPr lang="en-US" altLang="zh-CN"/>
              <a:t>——</a:t>
            </a:r>
            <a:r>
              <a:t>落地规划</a:t>
            </a:r>
          </a:p>
        </p:txBody>
      </p:sp>
      <p:grpSp>
        <p:nvGrpSpPr>
          <p:cNvPr id="14" name="组合 13"/>
          <p:cNvGrpSpPr/>
          <p:nvPr/>
        </p:nvGrpSpPr>
        <p:grpSpPr>
          <a:xfrm>
            <a:off x="378510" y="1597778"/>
            <a:ext cx="11109099" cy="4097669"/>
            <a:chOff x="134670" y="2161658"/>
            <a:chExt cx="11109099" cy="4097669"/>
          </a:xfrm>
        </p:grpSpPr>
        <p:grpSp>
          <p:nvGrpSpPr>
            <p:cNvPr id="9" name="组合 8"/>
            <p:cNvGrpSpPr/>
            <p:nvPr/>
          </p:nvGrpSpPr>
          <p:grpSpPr>
            <a:xfrm>
              <a:off x="134670" y="2161658"/>
              <a:ext cx="11109099" cy="1111095"/>
              <a:chOff x="134670" y="1552058"/>
              <a:chExt cx="11109099" cy="1111095"/>
            </a:xfrm>
          </p:grpSpPr>
          <p:cxnSp>
            <p:nvCxnSpPr>
              <p:cNvPr id="123" name="直接连接符 122"/>
              <p:cNvCxnSpPr/>
              <p:nvPr/>
            </p:nvCxnSpPr>
            <p:spPr>
              <a:xfrm>
                <a:off x="270892" y="2105333"/>
                <a:ext cx="10972877" cy="1506"/>
              </a:xfrm>
              <a:prstGeom prst="line">
                <a:avLst/>
              </a:prstGeom>
              <a:noFill/>
              <a:ln w="19050" cap="flat" cmpd="sng" algn="ctr">
                <a:solidFill>
                  <a:sysClr val="windowText" lastClr="000000"/>
                </a:solidFill>
                <a:prstDash val="solid"/>
                <a:miter lim="800000"/>
              </a:ln>
              <a:effectLst/>
            </p:spPr>
          </p:cxnSp>
          <p:sp>
            <p:nvSpPr>
              <p:cNvPr id="125" name="流程图: 联系 124"/>
              <p:cNvSpPr/>
              <p:nvPr/>
            </p:nvSpPr>
            <p:spPr>
              <a:xfrm>
                <a:off x="5079992" y="1563433"/>
                <a:ext cx="1083741" cy="1083800"/>
              </a:xfrm>
              <a:prstGeom prst="flowChartConnector">
                <a:avLst/>
              </a:prstGeom>
              <a:solidFill>
                <a:srgbClr val="029E42"/>
              </a:solidFill>
              <a:ln w="12700" cap="flat" cmpd="sng" algn="ctr">
                <a:solidFill>
                  <a:srgbClr val="029E4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新版权益测试</a:t>
                </a:r>
              </a:p>
            </p:txBody>
          </p:sp>
          <p:sp>
            <p:nvSpPr>
              <p:cNvPr id="126" name="流程图: 联系 125"/>
              <p:cNvSpPr/>
              <p:nvPr/>
            </p:nvSpPr>
            <p:spPr>
              <a:xfrm>
                <a:off x="7399127" y="1563433"/>
                <a:ext cx="1083741" cy="1083800"/>
              </a:xfrm>
              <a:prstGeom prst="flowChartConnector">
                <a:avLst/>
              </a:prstGeom>
              <a:solidFill>
                <a:srgbClr val="029E42"/>
              </a:solidFill>
              <a:ln w="12700" cap="flat" cmpd="sng" algn="ctr">
                <a:solidFill>
                  <a:srgbClr val="029E4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效果复盘</a:t>
                </a:r>
              </a:p>
            </p:txBody>
          </p:sp>
          <p:sp>
            <p:nvSpPr>
              <p:cNvPr id="124" name="流程图: 联系 123"/>
              <p:cNvSpPr/>
              <p:nvPr/>
            </p:nvSpPr>
            <p:spPr>
              <a:xfrm>
                <a:off x="2937275" y="1563433"/>
                <a:ext cx="1083741" cy="1083800"/>
              </a:xfrm>
              <a:prstGeom prst="flowChartConnector">
                <a:avLst/>
              </a:prstGeom>
              <a:solidFill>
                <a:srgbClr val="029E42"/>
              </a:solidFill>
              <a:ln w="12700" cap="flat" cmpd="sng" algn="ctr">
                <a:solidFill>
                  <a:srgbClr val="029E4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物料</a:t>
                </a:r>
                <a:endParaRPr kumimoji="0" lang="en-US" altLang="zh-CN" sz="1600" b="1"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页面</a:t>
                </a:r>
              </a:p>
            </p:txBody>
          </p:sp>
          <p:sp>
            <p:nvSpPr>
              <p:cNvPr id="128" name="TextBox 127"/>
              <p:cNvSpPr txBox="1"/>
              <p:nvPr/>
            </p:nvSpPr>
            <p:spPr>
              <a:xfrm>
                <a:off x="2261448" y="2308546"/>
                <a:ext cx="1150496"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8</a:t>
                </a:r>
                <a:r>
                  <a:rPr kumimoji="0" lang="zh-CN" altLang="en-US"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月上旬</a:t>
                </a:r>
              </a:p>
            </p:txBody>
          </p:sp>
          <p:sp>
            <p:nvSpPr>
              <p:cNvPr id="129" name="TextBox 128"/>
              <p:cNvSpPr txBox="1"/>
              <p:nvPr/>
            </p:nvSpPr>
            <p:spPr>
              <a:xfrm>
                <a:off x="4547218" y="2308546"/>
                <a:ext cx="880540" cy="33718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9</a:t>
                </a:r>
                <a:r>
                  <a:rPr kumimoji="0" lang="zh-CN" altLang="en-US"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月初</a:t>
                </a:r>
              </a:p>
            </p:txBody>
          </p:sp>
          <p:sp>
            <p:nvSpPr>
              <p:cNvPr id="130" name="TextBox 129"/>
              <p:cNvSpPr txBox="1"/>
              <p:nvPr/>
            </p:nvSpPr>
            <p:spPr>
              <a:xfrm>
                <a:off x="6837527" y="2308546"/>
                <a:ext cx="977596"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9</a:t>
                </a:r>
                <a:r>
                  <a:rPr kumimoji="0" lang="zh-CN" altLang="en-US"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月下旬</a:t>
                </a:r>
              </a:p>
            </p:txBody>
          </p:sp>
          <p:sp>
            <p:nvSpPr>
              <p:cNvPr id="28" name="流程图: 联系 123"/>
              <p:cNvSpPr/>
              <p:nvPr/>
            </p:nvSpPr>
            <p:spPr>
              <a:xfrm>
                <a:off x="564833" y="1552058"/>
                <a:ext cx="1083741" cy="1083800"/>
              </a:xfrm>
              <a:prstGeom prst="flowChartConnector">
                <a:avLst/>
              </a:prstGeom>
              <a:solidFill>
                <a:srgbClr val="029E42"/>
              </a:solidFill>
              <a:ln w="12700" cap="flat" cmpd="sng" algn="ctr">
                <a:solidFill>
                  <a:srgbClr val="029E4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确定测试范围</a:t>
                </a:r>
              </a:p>
            </p:txBody>
          </p:sp>
          <p:sp>
            <p:nvSpPr>
              <p:cNvPr id="30" name="TextBox 127"/>
              <p:cNvSpPr txBox="1"/>
              <p:nvPr/>
            </p:nvSpPr>
            <p:spPr>
              <a:xfrm>
                <a:off x="134670" y="2310818"/>
                <a:ext cx="1150496"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7</a:t>
                </a:r>
                <a:r>
                  <a:rPr kumimoji="0" lang="zh-CN" altLang="en-US"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月</a:t>
                </a:r>
              </a:p>
            </p:txBody>
          </p:sp>
          <p:sp>
            <p:nvSpPr>
              <p:cNvPr id="31" name="流程图: 联系 125"/>
              <p:cNvSpPr/>
              <p:nvPr/>
            </p:nvSpPr>
            <p:spPr>
              <a:xfrm>
                <a:off x="9762470" y="1579353"/>
                <a:ext cx="1083741" cy="1083800"/>
              </a:xfrm>
              <a:prstGeom prst="flowChartConnector">
                <a:avLst/>
              </a:prstGeom>
              <a:solidFill>
                <a:srgbClr val="029E42"/>
              </a:solidFill>
              <a:ln w="12700" cap="flat" cmpd="sng" algn="ctr">
                <a:solidFill>
                  <a:srgbClr val="029E4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新版上线</a:t>
                </a:r>
              </a:p>
            </p:txBody>
          </p:sp>
          <p:sp>
            <p:nvSpPr>
              <p:cNvPr id="32" name="TextBox 129"/>
              <p:cNvSpPr txBox="1"/>
              <p:nvPr/>
            </p:nvSpPr>
            <p:spPr>
              <a:xfrm>
                <a:off x="8873325" y="2297170"/>
                <a:ext cx="1103188"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10</a:t>
                </a:r>
                <a:r>
                  <a:rPr kumimoji="0" lang="zh-CN" altLang="en-US" sz="1600" b="0" i="0" u="none" strike="noStrike" kern="0" cap="none" spc="0" normalizeH="0" baseline="0" noProof="0" dirty="0">
                    <a:ln>
                      <a:noFill/>
                    </a:ln>
                    <a:solidFill>
                      <a:sysClr val="windowText" lastClr="000000"/>
                    </a:solidFill>
                    <a:effectLst/>
                    <a:uLnTx/>
                    <a:uFillTx/>
                    <a:latin typeface="微软雅黑" panose="020B0503020204020204" charset="-122"/>
                    <a:ea typeface="微软雅黑" panose="020B0503020204020204" charset="-122"/>
                    <a:cs typeface="+mn-cs"/>
                  </a:rPr>
                  <a:t>月上旬</a:t>
                </a:r>
              </a:p>
            </p:txBody>
          </p:sp>
        </p:grpSp>
        <p:grpSp>
          <p:nvGrpSpPr>
            <p:cNvPr id="7" name="组合 6"/>
            <p:cNvGrpSpPr/>
            <p:nvPr/>
          </p:nvGrpSpPr>
          <p:grpSpPr>
            <a:xfrm>
              <a:off x="430070" y="3951003"/>
              <a:ext cx="10813699" cy="2308324"/>
              <a:chOff x="430070" y="3189003"/>
              <a:chExt cx="10813699" cy="2308324"/>
            </a:xfrm>
          </p:grpSpPr>
          <p:sp>
            <p:nvSpPr>
              <p:cNvPr id="120" name="TextBox 119"/>
              <p:cNvSpPr txBox="1"/>
              <p:nvPr/>
            </p:nvSpPr>
            <p:spPr>
              <a:xfrm>
                <a:off x="430070" y="3263648"/>
                <a:ext cx="2844820" cy="418191"/>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lang="zh-CN" altLang="en-US" sz="1600" kern="0" dirty="0">
                    <a:solidFill>
                      <a:prstClr val="black"/>
                    </a:solidFill>
                    <a:latin typeface="微软雅黑" panose="020B0503020204020204" charset="-122"/>
                    <a:ea typeface="微软雅黑" panose="020B0503020204020204" charset="-122"/>
                  </a:rPr>
                  <a:t>长沙周边门店</a:t>
                </a:r>
                <a:endPar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121" name="TextBox 120"/>
              <p:cNvSpPr txBox="1"/>
              <p:nvPr/>
            </p:nvSpPr>
            <p:spPr>
              <a:xfrm>
                <a:off x="2397748" y="3189003"/>
                <a:ext cx="2236905" cy="2308324"/>
              </a:xfrm>
              <a:prstGeom prst="rect">
                <a:avLst/>
              </a:prstGeom>
              <a:noFill/>
            </p:spPr>
            <p:txBody>
              <a:bodyPr wrap="square" rtlCol="0">
                <a:spAutoFit/>
              </a:bodyPr>
              <a:lstStyle/>
              <a:p>
                <a:pPr marR="0" lvl="0" algn="l" defTabSz="914400" rtl="0" eaLnBrk="1" fontAlgn="auto" latinLnBrk="0" hangingPunct="1">
                  <a:lnSpc>
                    <a:spcPct val="150000"/>
                  </a:lnSpc>
                  <a:spcBef>
                    <a:spcPts val="0"/>
                  </a:spcBef>
                  <a:spcAft>
                    <a:spcPts val="0"/>
                  </a:spcAft>
                  <a:buClrTx/>
                  <a:buSzTx/>
                  <a:defRPr/>
                </a:pPr>
                <a:r>
                  <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需要准备的物料和页面</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会员手册</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会员墙贴</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lang="zh-CN" altLang="en-US" sz="1600" kern="0" dirty="0">
                    <a:solidFill>
                      <a:prstClr val="black"/>
                    </a:solidFill>
                    <a:latin typeface="微软雅黑" panose="020B0503020204020204" charset="-122"/>
                    <a:ea typeface="微软雅黑" panose="020B0503020204020204" charset="-122"/>
                  </a:rPr>
                  <a:t>会员吊旗</a:t>
                </a:r>
                <a:endParaRPr lang="en-US" altLang="zh-CN" sz="1600" kern="0" dirty="0">
                  <a:solidFill>
                    <a:prstClr val="black"/>
                  </a:solidFill>
                  <a:latin typeface="微软雅黑" panose="020B0503020204020204" charset="-122"/>
                  <a:ea typeface="微软雅黑" panose="020B0503020204020204" charset="-122"/>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会员橱窗贴</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lang="zh-CN" altLang="en-US" sz="1600" kern="0" dirty="0">
                    <a:solidFill>
                      <a:prstClr val="black"/>
                    </a:solidFill>
                    <a:latin typeface="微软雅黑" panose="020B0503020204020204" charset="-122"/>
                    <a:ea typeface="微软雅黑" panose="020B0503020204020204" charset="-122"/>
                  </a:rPr>
                  <a:t>线上会员页面</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122" name="TextBox 121"/>
              <p:cNvSpPr txBox="1"/>
              <p:nvPr/>
            </p:nvSpPr>
            <p:spPr>
              <a:xfrm>
                <a:off x="9491147" y="3263648"/>
                <a:ext cx="1752622" cy="830997"/>
              </a:xfrm>
              <a:prstGeom prst="rect">
                <a:avLst/>
              </a:prstGeom>
              <a:noFill/>
            </p:spPr>
            <p:txBody>
              <a:bodyPr wrap="square" rtlCol="0">
                <a:spAutoFit/>
              </a:bodyPr>
              <a:lstStyle/>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上线新版权益</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lang="zh-CN" altLang="en-US" sz="1600" kern="0" dirty="0">
                    <a:solidFill>
                      <a:prstClr val="black"/>
                    </a:solidFill>
                    <a:latin typeface="微软雅黑" panose="020B0503020204020204" charset="-122"/>
                    <a:ea typeface="微软雅黑" panose="020B0503020204020204" charset="-122"/>
                  </a:rPr>
                  <a:t>加大推广范围</a:t>
                </a:r>
                <a:endParaRPr lang="en-US" altLang="zh-CN" sz="1600" kern="0" dirty="0">
                  <a:solidFill>
                    <a:prstClr val="black"/>
                  </a:solidFill>
                  <a:latin typeface="微软雅黑" panose="020B0503020204020204" charset="-122"/>
                  <a:ea typeface="微软雅黑" panose="020B0503020204020204" charset="-122"/>
                </a:endParaRPr>
              </a:p>
            </p:txBody>
          </p:sp>
          <p:sp>
            <p:nvSpPr>
              <p:cNvPr id="33" name="TextBox 120"/>
              <p:cNvSpPr txBox="1"/>
              <p:nvPr/>
            </p:nvSpPr>
            <p:spPr>
              <a:xfrm>
                <a:off x="4880175" y="3263648"/>
                <a:ext cx="2236905" cy="1938992"/>
              </a:xfrm>
              <a:prstGeom prst="rect">
                <a:avLst/>
              </a:prstGeom>
              <a:noFill/>
            </p:spPr>
            <p:txBody>
              <a:bodyPr wrap="square" rtlCol="0">
                <a:spAutoFit/>
              </a:bodyPr>
              <a:lstStyle/>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物料展示</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lang="zh-CN" altLang="en-US" sz="1600" kern="0" dirty="0">
                    <a:solidFill>
                      <a:prstClr val="black"/>
                    </a:solidFill>
                    <a:latin typeface="微软雅黑" panose="020B0503020204020204" charset="-122"/>
                    <a:ea typeface="微软雅黑" panose="020B0503020204020204" charset="-122"/>
                  </a:rPr>
                  <a:t>页面上线</a:t>
                </a:r>
                <a:endParaRPr lang="en-US" altLang="zh-CN" sz="1600" kern="0" dirty="0">
                  <a:solidFill>
                    <a:prstClr val="black"/>
                  </a:solidFill>
                  <a:latin typeface="微软雅黑" panose="020B0503020204020204" charset="-122"/>
                  <a:ea typeface="微软雅黑" panose="020B0503020204020204" charset="-122"/>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促销设置生效</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lang="zh-CN" altLang="en-US" sz="1600" kern="0" dirty="0">
                    <a:solidFill>
                      <a:prstClr val="black"/>
                    </a:solidFill>
                    <a:latin typeface="微软雅黑" panose="020B0503020204020204" charset="-122"/>
                    <a:ea typeface="微软雅黑" panose="020B0503020204020204" charset="-122"/>
                  </a:rPr>
                  <a:t>门店宣导</a:t>
                </a:r>
                <a:endParaRPr lang="en-US" altLang="zh-CN" sz="1600" kern="0" dirty="0">
                  <a:solidFill>
                    <a:prstClr val="black"/>
                  </a:solidFill>
                  <a:latin typeface="微软雅黑" panose="020B0503020204020204" charset="-122"/>
                  <a:ea typeface="微软雅黑" panose="020B0503020204020204" charset="-122"/>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线上宣导</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34" name="TextBox 120"/>
              <p:cNvSpPr txBox="1"/>
              <p:nvPr/>
            </p:nvSpPr>
            <p:spPr>
              <a:xfrm>
                <a:off x="7379535" y="3263648"/>
                <a:ext cx="2236905" cy="1200329"/>
              </a:xfrm>
              <a:prstGeom prst="rect">
                <a:avLst/>
              </a:prstGeom>
              <a:noFill/>
            </p:spPr>
            <p:txBody>
              <a:bodyPr wrap="square" rtlCol="0">
                <a:spAutoFit/>
              </a:bodyPr>
              <a:lstStyle/>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lang="zh-CN" altLang="en-US" sz="1600" kern="0" dirty="0">
                    <a:solidFill>
                      <a:prstClr val="black"/>
                    </a:solidFill>
                    <a:latin typeface="微软雅黑" panose="020B0503020204020204" charset="-122"/>
                    <a:ea typeface="微软雅黑" panose="020B0503020204020204" charset="-122"/>
                  </a:rPr>
                  <a:t>数据分析</a:t>
                </a:r>
                <a:endParaRPr lang="en-US" altLang="zh-CN" sz="1600" kern="0" dirty="0">
                  <a:solidFill>
                    <a:prstClr val="black"/>
                  </a:solidFill>
                  <a:latin typeface="微软雅黑" panose="020B0503020204020204" charset="-122"/>
                  <a:ea typeface="微软雅黑" panose="020B0503020204020204" charset="-122"/>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kumimoji="0" lang="zh-CN" altLang="en-US"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评估效果</a:t>
                </a:r>
                <a:endParaRPr kumimoji="0" lang="en-US" altLang="zh-CN" sz="1600" b="0" i="0" u="none" strike="noStrike" kern="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203200" marR="0" lvl="0" indent="-203200" algn="l" defTabSz="914400" rtl="0" eaLnBrk="1" fontAlgn="auto" latinLnBrk="0" hangingPunct="1">
                  <a:lnSpc>
                    <a:spcPct val="150000"/>
                  </a:lnSpc>
                  <a:spcBef>
                    <a:spcPts val="0"/>
                  </a:spcBef>
                  <a:spcAft>
                    <a:spcPts val="0"/>
                  </a:spcAft>
                  <a:buClrTx/>
                  <a:buSzTx/>
                  <a:buFont typeface="Wingdings" panose="05000000000000000000" pitchFamily="2" charset="2"/>
                  <a:buChar char="n"/>
                  <a:defRPr/>
                </a:pPr>
                <a:r>
                  <a:rPr lang="zh-CN" altLang="en-US" sz="1600" kern="0" dirty="0">
                    <a:solidFill>
                      <a:prstClr val="black"/>
                    </a:solidFill>
                    <a:latin typeface="微软雅黑" panose="020B0503020204020204" charset="-122"/>
                    <a:ea typeface="微软雅黑" panose="020B0503020204020204" charset="-122"/>
                  </a:rPr>
                  <a:t>改进相关权益</a:t>
                </a:r>
                <a:endParaRPr lang="en-US" altLang="zh-CN" sz="1600" kern="0" dirty="0">
                  <a:solidFill>
                    <a:prstClr val="black"/>
                  </a:solidFill>
                  <a:latin typeface="微软雅黑" panose="020B0503020204020204" charset="-122"/>
                  <a:ea typeface="微软雅黑" panose="020B0503020204020204" charset="-122"/>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会员权益</a:t>
            </a:r>
            <a:r>
              <a:rPr lang="en-US" altLang="zh-CN"/>
              <a:t>——</a:t>
            </a:r>
            <a:r>
              <a:t>健康讲座实施方案</a:t>
            </a:r>
          </a:p>
        </p:txBody>
      </p:sp>
      <p:sp>
        <p:nvSpPr>
          <p:cNvPr id="54" name="任意多边形 53"/>
          <p:cNvSpPr/>
          <p:nvPr/>
        </p:nvSpPr>
        <p:spPr>
          <a:xfrm>
            <a:off x="2627197" y="3516207"/>
            <a:ext cx="1037167" cy="201507"/>
          </a:xfrm>
          <a:custGeom>
            <a:avLst/>
            <a:gdLst>
              <a:gd name="connisteX0" fmla="*/ 0 w 678180"/>
              <a:gd name="connsiteY0" fmla="*/ 0 h 147743"/>
              <a:gd name="connisteX1" fmla="*/ 73025 w 678180"/>
              <a:gd name="connsiteY1" fmla="*/ 31750 h 147743"/>
              <a:gd name="connisteX2" fmla="*/ 146050 w 678180"/>
              <a:gd name="connsiteY2" fmla="*/ 73025 h 147743"/>
              <a:gd name="connisteX3" fmla="*/ 229870 w 678180"/>
              <a:gd name="connsiteY3" fmla="*/ 104775 h 147743"/>
              <a:gd name="connisteX4" fmla="*/ 302895 w 678180"/>
              <a:gd name="connsiteY4" fmla="*/ 125730 h 147743"/>
              <a:gd name="connisteX5" fmla="*/ 386080 w 678180"/>
              <a:gd name="connsiteY5" fmla="*/ 135890 h 147743"/>
              <a:gd name="connisteX6" fmla="*/ 459105 w 678180"/>
              <a:gd name="connsiteY6" fmla="*/ 146050 h 147743"/>
              <a:gd name="connisteX7" fmla="*/ 532130 w 678180"/>
              <a:gd name="connsiteY7" fmla="*/ 146050 h 147743"/>
              <a:gd name="connisteX8" fmla="*/ 605155 w 678180"/>
              <a:gd name="connsiteY8" fmla="*/ 146050 h 147743"/>
              <a:gd name="connisteX9" fmla="*/ 678180 w 678180"/>
              <a:gd name="connsiteY9" fmla="*/ 125730 h 14774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Lst>
            <a:rect l="l" t="t" r="r" b="b"/>
            <a:pathLst>
              <a:path w="678180" h="147743">
                <a:moveTo>
                  <a:pt x="0" y="0"/>
                </a:moveTo>
                <a:cubicBezTo>
                  <a:pt x="13335" y="5715"/>
                  <a:pt x="43815" y="17145"/>
                  <a:pt x="73025" y="31750"/>
                </a:cubicBezTo>
                <a:cubicBezTo>
                  <a:pt x="102235" y="46355"/>
                  <a:pt x="114935" y="58420"/>
                  <a:pt x="146050" y="73025"/>
                </a:cubicBezTo>
                <a:cubicBezTo>
                  <a:pt x="177165" y="87630"/>
                  <a:pt x="198755" y="93980"/>
                  <a:pt x="229870" y="104775"/>
                </a:cubicBezTo>
                <a:cubicBezTo>
                  <a:pt x="260985" y="115570"/>
                  <a:pt x="271780" y="119380"/>
                  <a:pt x="302895" y="125730"/>
                </a:cubicBezTo>
                <a:cubicBezTo>
                  <a:pt x="334010" y="132080"/>
                  <a:pt x="354965" y="132080"/>
                  <a:pt x="386080" y="135890"/>
                </a:cubicBezTo>
                <a:cubicBezTo>
                  <a:pt x="417195" y="139700"/>
                  <a:pt x="429895" y="144145"/>
                  <a:pt x="459105" y="146050"/>
                </a:cubicBezTo>
                <a:cubicBezTo>
                  <a:pt x="488315" y="147955"/>
                  <a:pt x="502920" y="146050"/>
                  <a:pt x="532130" y="146050"/>
                </a:cubicBezTo>
                <a:cubicBezTo>
                  <a:pt x="561340" y="146050"/>
                  <a:pt x="575945" y="149860"/>
                  <a:pt x="605155" y="146050"/>
                </a:cubicBezTo>
                <a:cubicBezTo>
                  <a:pt x="634365" y="142240"/>
                  <a:pt x="664845" y="129540"/>
                  <a:pt x="678180" y="125730"/>
                </a:cubicBezTo>
              </a:path>
            </a:pathLst>
          </a:custGeom>
          <a:noFill/>
          <a:ln>
            <a:solidFill>
              <a:schemeClr val="accent3">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 name="椭圆 10"/>
          <p:cNvSpPr>
            <a:spLocks noChangeAspect="1"/>
          </p:cNvSpPr>
          <p:nvPr/>
        </p:nvSpPr>
        <p:spPr>
          <a:xfrm>
            <a:off x="250613" y="3231727"/>
            <a:ext cx="864000" cy="864000"/>
          </a:xfrm>
          <a:prstGeom prst="ellipse">
            <a:avLst/>
          </a:prstGeom>
          <a:solidFill>
            <a:schemeClr val="accent2">
              <a:lumMod val="40000"/>
              <a:lumOff val="6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865" b="1" dirty="0">
                <a:effectLst>
                  <a:outerShdw blurRad="38100" dist="38100" dir="2700000" algn="tl">
                    <a:srgbClr val="000000">
                      <a:alpha val="43137"/>
                    </a:srgbClr>
                  </a:outerShdw>
                </a:effectLst>
                <a:latin typeface="微软雅黑" panose="020B0503020204020204" charset="-122"/>
                <a:ea typeface="微软雅黑" panose="020B0503020204020204" charset="-122"/>
              </a:rPr>
              <a:t>准备物料</a:t>
            </a:r>
          </a:p>
        </p:txBody>
      </p:sp>
      <p:sp>
        <p:nvSpPr>
          <p:cNvPr id="12" name="椭圆 11"/>
          <p:cNvSpPr/>
          <p:nvPr/>
        </p:nvSpPr>
        <p:spPr>
          <a:xfrm>
            <a:off x="1864383" y="2872964"/>
            <a:ext cx="864000" cy="864000"/>
          </a:xfrm>
          <a:prstGeom prst="ellipse">
            <a:avLst/>
          </a:prstGeom>
          <a:solidFill>
            <a:srgbClr val="00B05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865" b="1" dirty="0">
                <a:effectLst>
                  <a:outerShdw blurRad="38100" dist="38100" dir="2700000" algn="tl">
                    <a:srgbClr val="000000">
                      <a:alpha val="43137"/>
                    </a:srgbClr>
                  </a:outerShdw>
                </a:effectLst>
                <a:latin typeface="微软雅黑" panose="020B0503020204020204" charset="-122"/>
                <a:ea typeface="微软雅黑" panose="020B0503020204020204" charset="-122"/>
              </a:rPr>
              <a:t>邀请会员</a:t>
            </a:r>
          </a:p>
        </p:txBody>
      </p:sp>
      <p:sp>
        <p:nvSpPr>
          <p:cNvPr id="13" name="椭圆 12"/>
          <p:cNvSpPr/>
          <p:nvPr/>
        </p:nvSpPr>
        <p:spPr>
          <a:xfrm>
            <a:off x="3323860" y="2980247"/>
            <a:ext cx="1124527" cy="1123946"/>
          </a:xfrm>
          <a:prstGeom prst="ellipse">
            <a:avLst/>
          </a:prstGeom>
          <a:solidFill>
            <a:schemeClr val="accent2">
              <a:lumMod val="40000"/>
              <a:lumOff val="6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865" b="1" dirty="0">
                <a:effectLst>
                  <a:outerShdw blurRad="38100" dist="38100" dir="2700000" algn="tl">
                    <a:srgbClr val="000000">
                      <a:alpha val="43137"/>
                    </a:srgbClr>
                  </a:outerShdw>
                </a:effectLst>
                <a:latin typeface="微软雅黑" panose="020B0503020204020204" charset="-122"/>
                <a:ea typeface="微软雅黑" panose="020B0503020204020204" charset="-122"/>
              </a:rPr>
              <a:t>丰富</a:t>
            </a:r>
            <a:endParaRPr lang="en-US" altLang="zh-CN" sz="1865"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algn="ctr"/>
            <a:r>
              <a:rPr lang="zh-CN" altLang="en-US" sz="1865" b="1" dirty="0">
                <a:effectLst>
                  <a:outerShdw blurRad="38100" dist="38100" dir="2700000" algn="tl">
                    <a:srgbClr val="000000">
                      <a:alpha val="43137"/>
                    </a:srgbClr>
                  </a:outerShdw>
                </a:effectLst>
                <a:latin typeface="微软雅黑" panose="020B0503020204020204" charset="-122"/>
                <a:ea typeface="微软雅黑" panose="020B0503020204020204" charset="-122"/>
              </a:rPr>
              <a:t>讲师库</a:t>
            </a:r>
          </a:p>
        </p:txBody>
      </p:sp>
      <p:sp>
        <p:nvSpPr>
          <p:cNvPr id="20" name="六边形 19"/>
          <p:cNvSpPr/>
          <p:nvPr/>
        </p:nvSpPr>
        <p:spPr>
          <a:xfrm>
            <a:off x="5427133" y="2517139"/>
            <a:ext cx="1344000" cy="1152000"/>
          </a:xfrm>
          <a:prstGeom prst="hexagon">
            <a:avLst/>
          </a:prstGeom>
          <a:solidFill>
            <a:srgbClr val="00B05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865" b="1" dirty="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rPr>
              <a:t>定期开展</a:t>
            </a:r>
          </a:p>
        </p:txBody>
      </p:sp>
      <p:sp>
        <p:nvSpPr>
          <p:cNvPr id="39" name="右箭头 38"/>
          <p:cNvSpPr/>
          <p:nvPr/>
        </p:nvSpPr>
        <p:spPr>
          <a:xfrm rot="20040000">
            <a:off x="4528396" y="3251383"/>
            <a:ext cx="818727" cy="419100"/>
          </a:xfrm>
          <a:prstGeom prst="rightArrow">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2" name="文本框 41"/>
          <p:cNvSpPr txBox="1"/>
          <p:nvPr/>
        </p:nvSpPr>
        <p:spPr>
          <a:xfrm>
            <a:off x="8094821" y="989753"/>
            <a:ext cx="3463713" cy="337185"/>
          </a:xfrm>
          <a:prstGeom prst="rect">
            <a:avLst/>
          </a:prstGeom>
          <a:noFill/>
        </p:spPr>
        <p:txBody>
          <a:bodyPr wrap="square" rtlCol="0">
            <a:spAutoFit/>
          </a:bodyPr>
          <a:lstStyle/>
          <a:p>
            <a:pPr marL="285750" indent="-285750">
              <a:buFont typeface="Wingdings" panose="05000000000000000000" charset="0"/>
              <a:buChar char="n"/>
            </a:pPr>
            <a:r>
              <a:rPr lang="zh-CN" altLang="en-US" sz="1600" b="1" dirty="0">
                <a:latin typeface="微软雅黑" panose="020B0503020204020204" charset="-122"/>
                <a:ea typeface="微软雅黑" panose="020B0503020204020204" charset="-122"/>
              </a:rPr>
              <a:t>项目实施：</a:t>
            </a:r>
          </a:p>
        </p:txBody>
      </p:sp>
      <p:sp>
        <p:nvSpPr>
          <p:cNvPr id="44" name="文本框 43"/>
          <p:cNvSpPr txBox="1"/>
          <p:nvPr/>
        </p:nvSpPr>
        <p:spPr>
          <a:xfrm>
            <a:off x="1678657" y="4412827"/>
            <a:ext cx="1695027" cy="749436"/>
          </a:xfrm>
          <a:prstGeom prst="rect">
            <a:avLst/>
          </a:prstGeom>
          <a:noFill/>
        </p:spPr>
        <p:txBody>
          <a:bodyPr wrap="square" rtlCol="0">
            <a:spAutoFit/>
          </a:bodyPr>
          <a:lstStyle/>
          <a:p>
            <a:r>
              <a:rPr lang="zh-CN" altLang="en-US" sz="1600" b="1" u="sng" dirty="0">
                <a:solidFill>
                  <a:schemeClr val="bg2">
                    <a:lumMod val="50000"/>
                  </a:schemeClr>
                </a:solidFill>
                <a:latin typeface="微软雅黑" panose="020B0503020204020204" charset="-122"/>
                <a:ea typeface="微软雅黑" panose="020B0503020204020204" charset="-122"/>
              </a:rPr>
              <a:t>会员邀请：</a:t>
            </a:r>
            <a:endParaRPr lang="zh-CN" altLang="en-US" sz="1600" b="1" u="sng" dirty="0">
              <a:solidFill>
                <a:schemeClr val="bg2">
                  <a:lumMod val="75000"/>
                </a:schemeClr>
              </a:solidFill>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1</a:t>
            </a:r>
            <a:r>
              <a:rPr lang="zh-CN" altLang="en-US" sz="1335" b="1" dirty="0">
                <a:latin typeface="微软雅黑" panose="020B0503020204020204" charset="-122"/>
                <a:ea typeface="微软雅黑" panose="020B0503020204020204" charset="-122"/>
              </a:rPr>
              <a:t>、仅针对</a:t>
            </a:r>
            <a:r>
              <a:rPr lang="en-US" altLang="zh-CN" sz="1335" b="1" dirty="0">
                <a:latin typeface="微软雅黑" panose="020B0503020204020204" charset="-122"/>
                <a:ea typeface="微软雅黑" panose="020B0503020204020204" charset="-122"/>
              </a:rPr>
              <a:t>L3-L10</a:t>
            </a:r>
          </a:p>
          <a:p>
            <a:r>
              <a:rPr lang="en-US" altLang="zh-CN" sz="1335" b="1" dirty="0">
                <a:latin typeface="微软雅黑" panose="020B0503020204020204" charset="-122"/>
                <a:ea typeface="微软雅黑" panose="020B0503020204020204" charset="-122"/>
              </a:rPr>
              <a:t>2</a:t>
            </a:r>
            <a:r>
              <a:rPr lang="zh-CN" altLang="en-US" sz="1335" b="1" dirty="0">
                <a:latin typeface="微软雅黑" panose="020B0503020204020204" charset="-122"/>
                <a:ea typeface="微软雅黑" panose="020B0503020204020204" charset="-122"/>
              </a:rPr>
              <a:t>、电话</a:t>
            </a:r>
            <a:r>
              <a:rPr lang="en-US" altLang="zh-CN" sz="1335" b="1" dirty="0">
                <a:latin typeface="微软雅黑" panose="020B0503020204020204" charset="-122"/>
                <a:ea typeface="微软雅黑" panose="020B0503020204020204" charset="-122"/>
              </a:rPr>
              <a:t>/</a:t>
            </a:r>
            <a:r>
              <a:rPr lang="zh-CN" altLang="en-US" sz="1335" b="1" dirty="0">
                <a:latin typeface="微软雅黑" panose="020B0503020204020204" charset="-122"/>
                <a:ea typeface="微软雅黑" panose="020B0503020204020204" charset="-122"/>
              </a:rPr>
              <a:t>短信邀约</a:t>
            </a:r>
            <a:endParaRPr lang="en-US" altLang="zh-CN" sz="1335" b="1" dirty="0">
              <a:latin typeface="微软雅黑" panose="020B0503020204020204" charset="-122"/>
              <a:ea typeface="微软雅黑" panose="020B0503020204020204" charset="-122"/>
            </a:endParaRPr>
          </a:p>
        </p:txBody>
      </p:sp>
      <p:sp>
        <p:nvSpPr>
          <p:cNvPr id="45" name="文本框 44"/>
          <p:cNvSpPr txBox="1"/>
          <p:nvPr/>
        </p:nvSpPr>
        <p:spPr>
          <a:xfrm>
            <a:off x="3373684" y="4392393"/>
            <a:ext cx="1945640" cy="954877"/>
          </a:xfrm>
          <a:prstGeom prst="rect">
            <a:avLst/>
          </a:prstGeom>
          <a:noFill/>
        </p:spPr>
        <p:txBody>
          <a:bodyPr wrap="square" rtlCol="0">
            <a:spAutoFit/>
          </a:bodyPr>
          <a:lstStyle/>
          <a:p>
            <a:r>
              <a:rPr lang="zh-CN" altLang="en-US" sz="1600" b="1" u="sng" dirty="0">
                <a:solidFill>
                  <a:schemeClr val="bg2">
                    <a:lumMod val="50000"/>
                  </a:schemeClr>
                </a:solidFill>
                <a:latin typeface="微软雅黑" panose="020B0503020204020204" charset="-122"/>
                <a:ea typeface="微软雅黑" panose="020B0503020204020204" charset="-122"/>
              </a:rPr>
              <a:t>丰富讲师库：</a:t>
            </a:r>
            <a:endParaRPr lang="zh-CN" altLang="en-US" sz="1600" b="1" u="sng" dirty="0">
              <a:solidFill>
                <a:schemeClr val="bg2">
                  <a:lumMod val="75000"/>
                </a:schemeClr>
              </a:solidFill>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1</a:t>
            </a:r>
            <a:r>
              <a:rPr lang="zh-CN" altLang="en-US" sz="1335" b="1" dirty="0">
                <a:latin typeface="微软雅黑" panose="020B0503020204020204" charset="-122"/>
                <a:ea typeface="微软雅黑" panose="020B0503020204020204" charset="-122"/>
              </a:rPr>
              <a:t>、发展明星会员</a:t>
            </a:r>
            <a:endParaRPr lang="en-US" altLang="zh-CN" sz="1335" b="1" dirty="0">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2</a:t>
            </a:r>
            <a:r>
              <a:rPr lang="zh-CN" altLang="en-US" sz="1335" b="1" dirty="0">
                <a:latin typeface="微软雅黑" panose="020B0503020204020204" charset="-122"/>
                <a:ea typeface="微软雅黑" panose="020B0503020204020204" charset="-122"/>
              </a:rPr>
              <a:t>、慢病专员</a:t>
            </a:r>
            <a:endParaRPr lang="en-US" altLang="zh-CN" sz="1335" b="1" dirty="0">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3</a:t>
            </a:r>
            <a:r>
              <a:rPr lang="zh-CN" altLang="en-US" sz="1335" b="1" dirty="0">
                <a:latin typeface="微软雅黑" panose="020B0503020204020204" charset="-122"/>
                <a:ea typeface="微软雅黑" panose="020B0503020204020204" charset="-122"/>
              </a:rPr>
              <a:t>、医院专家</a:t>
            </a:r>
          </a:p>
        </p:txBody>
      </p:sp>
      <p:sp>
        <p:nvSpPr>
          <p:cNvPr id="46" name="文本框 45"/>
          <p:cNvSpPr txBox="1"/>
          <p:nvPr/>
        </p:nvSpPr>
        <p:spPr>
          <a:xfrm>
            <a:off x="5490633" y="4412827"/>
            <a:ext cx="1945640" cy="1365758"/>
          </a:xfrm>
          <a:prstGeom prst="rect">
            <a:avLst/>
          </a:prstGeom>
          <a:noFill/>
        </p:spPr>
        <p:txBody>
          <a:bodyPr wrap="square" rtlCol="0">
            <a:spAutoFit/>
          </a:bodyPr>
          <a:lstStyle/>
          <a:p>
            <a:r>
              <a:rPr lang="zh-CN" altLang="en-US" sz="1600" b="1" u="sng" dirty="0">
                <a:solidFill>
                  <a:schemeClr val="bg2">
                    <a:lumMod val="50000"/>
                  </a:schemeClr>
                </a:solidFill>
                <a:latin typeface="微软雅黑" panose="020B0503020204020204" charset="-122"/>
                <a:ea typeface="微软雅黑" panose="020B0503020204020204" charset="-122"/>
              </a:rPr>
              <a:t>长期目标：</a:t>
            </a:r>
            <a:endParaRPr lang="zh-CN" altLang="en-US" sz="1600" b="1" u="sng" dirty="0">
              <a:solidFill>
                <a:schemeClr val="bg2">
                  <a:lumMod val="75000"/>
                </a:schemeClr>
              </a:solidFill>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1</a:t>
            </a:r>
            <a:r>
              <a:rPr lang="zh-CN" altLang="en-US" sz="1335" b="1" dirty="0">
                <a:latin typeface="微软雅黑" panose="020B0503020204020204" charset="-122"/>
                <a:ea typeface="微软雅黑" panose="020B0503020204020204" charset="-122"/>
              </a:rPr>
              <a:t>、加强用户关系，提升</a:t>
            </a:r>
            <a:r>
              <a:rPr lang="en-US" altLang="zh-CN" sz="1335" b="1" dirty="0">
                <a:latin typeface="微软雅黑" panose="020B0503020204020204" charset="-122"/>
                <a:ea typeface="微软雅黑" panose="020B0503020204020204" charset="-122"/>
              </a:rPr>
              <a:t>ARPU</a:t>
            </a:r>
          </a:p>
          <a:p>
            <a:r>
              <a:rPr lang="en-US" altLang="zh-CN" sz="1335" b="1" dirty="0">
                <a:latin typeface="微软雅黑" panose="020B0503020204020204" charset="-122"/>
                <a:ea typeface="微软雅黑" panose="020B0503020204020204" charset="-122"/>
              </a:rPr>
              <a:t>2</a:t>
            </a:r>
            <a:r>
              <a:rPr lang="zh-CN" altLang="en-US" sz="1335" b="1" dirty="0">
                <a:latin typeface="微软雅黑" panose="020B0503020204020204" charset="-122"/>
                <a:ea typeface="微软雅黑" panose="020B0503020204020204" charset="-122"/>
              </a:rPr>
              <a:t>、做用户访谈</a:t>
            </a:r>
            <a:endParaRPr lang="en-US" altLang="zh-CN" sz="1335" b="1" dirty="0">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3</a:t>
            </a:r>
            <a:r>
              <a:rPr lang="zh-CN" altLang="en-US" sz="1335" b="1" dirty="0">
                <a:latin typeface="微软雅黑" panose="020B0503020204020204" charset="-122"/>
                <a:ea typeface="微软雅黑" panose="020B0503020204020204" charset="-122"/>
              </a:rPr>
              <a:t>、开发种子用户</a:t>
            </a:r>
            <a:r>
              <a:rPr lang="en-US" altLang="zh-CN" sz="1335" b="1" dirty="0">
                <a:latin typeface="微软雅黑" panose="020B0503020204020204" charset="-122"/>
                <a:ea typeface="微软雅黑" panose="020B0503020204020204" charset="-122"/>
              </a:rPr>
              <a:t>/KOL</a:t>
            </a:r>
          </a:p>
          <a:p>
            <a:r>
              <a:rPr lang="en-US" altLang="zh-CN" sz="1335" b="1" dirty="0">
                <a:latin typeface="微软雅黑" panose="020B0503020204020204" charset="-122"/>
                <a:ea typeface="微软雅黑" panose="020B0503020204020204" charset="-122"/>
              </a:rPr>
              <a:t>4</a:t>
            </a:r>
            <a:r>
              <a:rPr lang="zh-CN" altLang="en-US" sz="1335" b="1" dirty="0">
                <a:latin typeface="微软雅黑" panose="020B0503020204020204" charset="-122"/>
                <a:ea typeface="微软雅黑" panose="020B0503020204020204" charset="-122"/>
              </a:rPr>
              <a:t>、发展</a:t>
            </a:r>
            <a:r>
              <a:rPr lang="en-US" altLang="zh-CN" sz="1335" b="1" dirty="0">
                <a:latin typeface="微软雅黑" panose="020B0503020204020204" charset="-122"/>
                <a:ea typeface="微软雅黑" panose="020B0503020204020204" charset="-122"/>
              </a:rPr>
              <a:t>UGC</a:t>
            </a:r>
            <a:r>
              <a:rPr lang="zh-CN" altLang="en-US" sz="1335" b="1" dirty="0">
                <a:latin typeface="微软雅黑" panose="020B0503020204020204" charset="-122"/>
                <a:ea typeface="微软雅黑" panose="020B0503020204020204" charset="-122"/>
              </a:rPr>
              <a:t>内容</a:t>
            </a:r>
          </a:p>
        </p:txBody>
      </p:sp>
      <p:sp>
        <p:nvSpPr>
          <p:cNvPr id="53" name="任意多边形 52"/>
          <p:cNvSpPr/>
          <p:nvPr/>
        </p:nvSpPr>
        <p:spPr>
          <a:xfrm rot="21150459" flipV="1">
            <a:off x="1115272" y="3492797"/>
            <a:ext cx="748453" cy="101600"/>
          </a:xfrm>
          <a:custGeom>
            <a:avLst/>
            <a:gdLst>
              <a:gd name="connisteX0" fmla="*/ 0 w 511175"/>
              <a:gd name="connsiteY0" fmla="*/ 0 h 73871"/>
              <a:gd name="connisteX1" fmla="*/ 73025 w 511175"/>
              <a:gd name="connsiteY1" fmla="*/ 10795 h 73871"/>
              <a:gd name="connisteX2" fmla="*/ 146050 w 511175"/>
              <a:gd name="connsiteY2" fmla="*/ 41910 h 73871"/>
              <a:gd name="connisteX3" fmla="*/ 219075 w 511175"/>
              <a:gd name="connsiteY3" fmla="*/ 52070 h 73871"/>
              <a:gd name="connisteX4" fmla="*/ 292100 w 511175"/>
              <a:gd name="connsiteY4" fmla="*/ 62865 h 73871"/>
              <a:gd name="connisteX5" fmla="*/ 365125 w 511175"/>
              <a:gd name="connsiteY5" fmla="*/ 73025 h 73871"/>
              <a:gd name="connisteX6" fmla="*/ 438150 w 511175"/>
              <a:gd name="connsiteY6" fmla="*/ 73025 h 73871"/>
              <a:gd name="connisteX7" fmla="*/ 511175 w 511175"/>
              <a:gd name="connsiteY7" fmla="*/ 73025 h 7387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1175" h="73872">
                <a:moveTo>
                  <a:pt x="0" y="0"/>
                </a:moveTo>
                <a:cubicBezTo>
                  <a:pt x="13335" y="1270"/>
                  <a:pt x="43815" y="2540"/>
                  <a:pt x="73025" y="10795"/>
                </a:cubicBezTo>
                <a:cubicBezTo>
                  <a:pt x="102235" y="19050"/>
                  <a:pt x="116840" y="33655"/>
                  <a:pt x="146050" y="41910"/>
                </a:cubicBezTo>
                <a:cubicBezTo>
                  <a:pt x="175260" y="50165"/>
                  <a:pt x="189865" y="47625"/>
                  <a:pt x="219075" y="52070"/>
                </a:cubicBezTo>
                <a:cubicBezTo>
                  <a:pt x="248285" y="56515"/>
                  <a:pt x="262890" y="58420"/>
                  <a:pt x="292100" y="62865"/>
                </a:cubicBezTo>
                <a:cubicBezTo>
                  <a:pt x="321310" y="67310"/>
                  <a:pt x="335915" y="71120"/>
                  <a:pt x="365125" y="73025"/>
                </a:cubicBezTo>
                <a:cubicBezTo>
                  <a:pt x="394335" y="74930"/>
                  <a:pt x="408940" y="73025"/>
                  <a:pt x="438150" y="73025"/>
                </a:cubicBezTo>
                <a:cubicBezTo>
                  <a:pt x="467360" y="73025"/>
                  <a:pt x="497840" y="73025"/>
                  <a:pt x="511175" y="73025"/>
                </a:cubicBezTo>
              </a:path>
            </a:pathLst>
          </a:custGeom>
          <a:noFill/>
          <a:ln>
            <a:solidFill>
              <a:schemeClr val="accent3">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 name="矩形: 圆角 1"/>
          <p:cNvSpPr/>
          <p:nvPr/>
        </p:nvSpPr>
        <p:spPr>
          <a:xfrm>
            <a:off x="7888941" y="1501019"/>
            <a:ext cx="4052445" cy="1488000"/>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6" name="矩形: 圆角 35"/>
          <p:cNvSpPr/>
          <p:nvPr/>
        </p:nvSpPr>
        <p:spPr>
          <a:xfrm>
            <a:off x="7888941" y="3384180"/>
            <a:ext cx="4052445" cy="2149633"/>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7" name="矩形: 圆角 36"/>
          <p:cNvSpPr/>
          <p:nvPr/>
        </p:nvSpPr>
        <p:spPr>
          <a:xfrm>
            <a:off x="7888941" y="5834127"/>
            <a:ext cx="4052445" cy="864000"/>
          </a:xfrm>
          <a:prstGeom prst="roundRect">
            <a:avLst>
              <a:gd name="adj" fmla="val 6834"/>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6" name="组合 15"/>
          <p:cNvGrpSpPr/>
          <p:nvPr/>
        </p:nvGrpSpPr>
        <p:grpSpPr>
          <a:xfrm>
            <a:off x="7888941" y="1492247"/>
            <a:ext cx="3908613" cy="1488000"/>
            <a:chOff x="7888941" y="1918967"/>
            <a:chExt cx="3908613" cy="1488000"/>
          </a:xfrm>
        </p:grpSpPr>
        <p:sp>
          <p:nvSpPr>
            <p:cNvPr id="47" name="矩形: 圆角 46"/>
            <p:cNvSpPr/>
            <p:nvPr/>
          </p:nvSpPr>
          <p:spPr>
            <a:xfrm>
              <a:off x="7888941" y="1918967"/>
              <a:ext cx="1018117" cy="1488000"/>
            </a:xfrm>
            <a:prstGeom prst="roundRect">
              <a:avLst>
                <a:gd name="adj" fmla="val 440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865" b="1" dirty="0">
                  <a:latin typeface="微软雅黑" panose="020B0503020204020204" charset="-122"/>
                  <a:ea typeface="微软雅黑" panose="020B0503020204020204" charset="-122"/>
                </a:rPr>
                <a:t>讲师</a:t>
              </a:r>
              <a:endParaRPr lang="en-US" altLang="zh-CN" sz="1865" b="1" dirty="0">
                <a:latin typeface="微软雅黑" panose="020B0503020204020204" charset="-122"/>
                <a:ea typeface="微软雅黑" panose="020B0503020204020204" charset="-122"/>
              </a:endParaRPr>
            </a:p>
            <a:p>
              <a:pPr algn="ctr"/>
              <a:r>
                <a:rPr lang="zh-CN" altLang="en-US" sz="1865" b="1" dirty="0">
                  <a:latin typeface="微软雅黑" panose="020B0503020204020204" charset="-122"/>
                  <a:ea typeface="微软雅黑" panose="020B0503020204020204" charset="-122"/>
                </a:rPr>
                <a:t>支持</a:t>
              </a:r>
            </a:p>
          </p:txBody>
        </p:sp>
        <p:grpSp>
          <p:nvGrpSpPr>
            <p:cNvPr id="15" name="组合 14"/>
            <p:cNvGrpSpPr/>
            <p:nvPr/>
          </p:nvGrpSpPr>
          <p:grpSpPr>
            <a:xfrm>
              <a:off x="9047855" y="2050623"/>
              <a:ext cx="2749699" cy="1247409"/>
              <a:chOff x="9047855" y="2050623"/>
              <a:chExt cx="2749699" cy="1247409"/>
            </a:xfrm>
          </p:grpSpPr>
          <p:sp>
            <p:nvSpPr>
              <p:cNvPr id="50" name="矩形: 圆角 49"/>
              <p:cNvSpPr/>
              <p:nvPr/>
            </p:nvSpPr>
            <p:spPr>
              <a:xfrm>
                <a:off x="9552359" y="2053120"/>
                <a:ext cx="2245195" cy="552489"/>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慢病专员</a:t>
                </a:r>
              </a:p>
            </p:txBody>
          </p:sp>
          <p:sp>
            <p:nvSpPr>
              <p:cNvPr id="51" name="矩形: 圆角 50"/>
              <p:cNvSpPr/>
              <p:nvPr/>
            </p:nvSpPr>
            <p:spPr>
              <a:xfrm>
                <a:off x="9047855" y="2050623"/>
                <a:ext cx="651041" cy="552491"/>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865" b="1" dirty="0">
                    <a:latin typeface="微软雅黑" panose="020B0503020204020204" charset="-122"/>
                    <a:ea typeface="微软雅黑" panose="020B0503020204020204" charset="-122"/>
                  </a:rPr>
                  <a:t>1</a:t>
                </a:r>
                <a:endParaRPr lang="zh-CN" altLang="en-US" sz="1865" b="1" dirty="0">
                  <a:latin typeface="微软雅黑" panose="020B0503020204020204" charset="-122"/>
                  <a:ea typeface="微软雅黑" panose="020B0503020204020204" charset="-122"/>
                </a:endParaRPr>
              </a:p>
            </p:txBody>
          </p:sp>
          <p:sp>
            <p:nvSpPr>
              <p:cNvPr id="52" name="矩形: 圆角 51"/>
              <p:cNvSpPr/>
              <p:nvPr/>
            </p:nvSpPr>
            <p:spPr>
              <a:xfrm>
                <a:off x="9552359" y="2739073"/>
                <a:ext cx="2245195" cy="552489"/>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医生</a:t>
                </a:r>
                <a:r>
                  <a:rPr lang="en-US" altLang="zh-CN" sz="1600" b="1" dirty="0">
                    <a:solidFill>
                      <a:schemeClr val="tx1">
                        <a:lumMod val="65000"/>
                        <a:lumOff val="35000"/>
                      </a:schemeClr>
                    </a:solidFill>
                    <a:latin typeface="微软雅黑" panose="020B0503020204020204" charset="-122"/>
                    <a:ea typeface="微软雅黑" panose="020B0503020204020204" charset="-122"/>
                  </a:rPr>
                  <a:t>/</a:t>
                </a:r>
                <a:r>
                  <a:rPr lang="zh-CN" altLang="en-US" sz="1600" b="1" dirty="0">
                    <a:solidFill>
                      <a:schemeClr val="tx1">
                        <a:lumMod val="65000"/>
                        <a:lumOff val="35000"/>
                      </a:schemeClr>
                    </a:solidFill>
                    <a:latin typeface="微软雅黑" panose="020B0503020204020204" charset="-122"/>
                    <a:ea typeface="微软雅黑" panose="020B0503020204020204" charset="-122"/>
                  </a:rPr>
                  <a:t>药师</a:t>
                </a:r>
              </a:p>
            </p:txBody>
          </p:sp>
          <p:sp>
            <p:nvSpPr>
              <p:cNvPr id="72" name="矩形: 圆角 71"/>
              <p:cNvSpPr/>
              <p:nvPr/>
            </p:nvSpPr>
            <p:spPr>
              <a:xfrm>
                <a:off x="9047855" y="2745541"/>
                <a:ext cx="651041" cy="552491"/>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865" b="1" dirty="0">
                    <a:latin typeface="微软雅黑" panose="020B0503020204020204" charset="-122"/>
                    <a:ea typeface="微软雅黑" panose="020B0503020204020204" charset="-122"/>
                  </a:rPr>
                  <a:t>2</a:t>
                </a:r>
                <a:endParaRPr lang="zh-CN" altLang="en-US" sz="1865" b="1" dirty="0">
                  <a:latin typeface="微软雅黑" panose="020B0503020204020204" charset="-122"/>
                  <a:ea typeface="微软雅黑" panose="020B0503020204020204" charset="-122"/>
                </a:endParaRPr>
              </a:p>
            </p:txBody>
          </p:sp>
        </p:grpSp>
      </p:grpSp>
      <p:grpSp>
        <p:nvGrpSpPr>
          <p:cNvPr id="14" name="组合 13"/>
          <p:cNvGrpSpPr/>
          <p:nvPr/>
        </p:nvGrpSpPr>
        <p:grpSpPr>
          <a:xfrm>
            <a:off x="7888941" y="5840595"/>
            <a:ext cx="3908613" cy="864000"/>
            <a:chOff x="7888941" y="5200515"/>
            <a:chExt cx="3908613" cy="864000"/>
          </a:xfrm>
        </p:grpSpPr>
        <p:sp>
          <p:nvSpPr>
            <p:cNvPr id="49" name="矩形: 圆角 48"/>
            <p:cNvSpPr/>
            <p:nvPr/>
          </p:nvSpPr>
          <p:spPr>
            <a:xfrm>
              <a:off x="7888941" y="5200515"/>
              <a:ext cx="1018117" cy="864000"/>
            </a:xfrm>
            <a:prstGeom prst="roundRect">
              <a:avLst>
                <a:gd name="adj" fmla="val 683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865" b="1" dirty="0">
                  <a:latin typeface="微软雅黑" panose="020B0503020204020204" charset="-122"/>
                  <a:ea typeface="微软雅黑" panose="020B0503020204020204" charset="-122"/>
                </a:rPr>
                <a:t>大数据</a:t>
              </a:r>
              <a:endParaRPr lang="en-US" altLang="zh-CN" sz="1865" b="1" dirty="0">
                <a:latin typeface="微软雅黑" panose="020B0503020204020204" charset="-122"/>
                <a:ea typeface="微软雅黑" panose="020B0503020204020204" charset="-122"/>
              </a:endParaRPr>
            </a:p>
            <a:p>
              <a:pPr algn="ctr"/>
              <a:r>
                <a:rPr lang="zh-CN" altLang="en-US" sz="1865" b="1" dirty="0">
                  <a:latin typeface="微软雅黑" panose="020B0503020204020204" charset="-122"/>
                  <a:ea typeface="微软雅黑" panose="020B0503020204020204" charset="-122"/>
                </a:rPr>
                <a:t>支持</a:t>
              </a:r>
            </a:p>
          </p:txBody>
        </p:sp>
        <p:sp>
          <p:nvSpPr>
            <p:cNvPr id="77" name="矩形: 圆角 76"/>
            <p:cNvSpPr/>
            <p:nvPr/>
          </p:nvSpPr>
          <p:spPr>
            <a:xfrm>
              <a:off x="9552359" y="5376948"/>
              <a:ext cx="2245195" cy="552489"/>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底层数据分析</a:t>
              </a:r>
            </a:p>
          </p:txBody>
        </p:sp>
        <p:sp>
          <p:nvSpPr>
            <p:cNvPr id="78" name="矩形: 圆角 77"/>
            <p:cNvSpPr/>
            <p:nvPr/>
          </p:nvSpPr>
          <p:spPr>
            <a:xfrm>
              <a:off x="9047855" y="5383416"/>
              <a:ext cx="651041" cy="552491"/>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865" b="1" dirty="0">
                  <a:latin typeface="微软雅黑" panose="020B0503020204020204" charset="-122"/>
                  <a:ea typeface="微软雅黑" panose="020B0503020204020204" charset="-122"/>
                </a:rPr>
                <a:t>6</a:t>
              </a:r>
              <a:endParaRPr lang="zh-CN" altLang="en-US" sz="1865" b="1" dirty="0">
                <a:latin typeface="微软雅黑" panose="020B0503020204020204" charset="-122"/>
                <a:ea typeface="微软雅黑" panose="020B0503020204020204" charset="-122"/>
              </a:endParaRPr>
            </a:p>
          </p:txBody>
        </p:sp>
      </p:grpSp>
      <p:grpSp>
        <p:nvGrpSpPr>
          <p:cNvPr id="17" name="组合 16"/>
          <p:cNvGrpSpPr/>
          <p:nvPr/>
        </p:nvGrpSpPr>
        <p:grpSpPr>
          <a:xfrm>
            <a:off x="7888941" y="3375409"/>
            <a:ext cx="3908613" cy="2158404"/>
            <a:chOff x="7888941" y="3588769"/>
            <a:chExt cx="3908613" cy="2158404"/>
          </a:xfrm>
        </p:grpSpPr>
        <p:sp>
          <p:nvSpPr>
            <p:cNvPr id="48" name="矩形: 圆角 47"/>
            <p:cNvSpPr/>
            <p:nvPr/>
          </p:nvSpPr>
          <p:spPr>
            <a:xfrm>
              <a:off x="7888941" y="3588769"/>
              <a:ext cx="1018117" cy="2158404"/>
            </a:xfrm>
            <a:prstGeom prst="roundRect">
              <a:avLst>
                <a:gd name="adj" fmla="val 440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865" b="1" dirty="0">
                  <a:latin typeface="微软雅黑" panose="020B0503020204020204" charset="-122"/>
                  <a:ea typeface="微软雅黑" panose="020B0503020204020204" charset="-122"/>
                </a:rPr>
                <a:t>门店</a:t>
              </a:r>
              <a:endParaRPr lang="en-US" altLang="zh-CN" sz="1865" b="1" dirty="0">
                <a:latin typeface="微软雅黑" panose="020B0503020204020204" charset="-122"/>
                <a:ea typeface="微软雅黑" panose="020B0503020204020204" charset="-122"/>
              </a:endParaRPr>
            </a:p>
            <a:p>
              <a:pPr algn="ctr"/>
              <a:r>
                <a:rPr lang="zh-CN" altLang="en-US" sz="1865" b="1" dirty="0">
                  <a:latin typeface="微软雅黑" panose="020B0503020204020204" charset="-122"/>
                  <a:ea typeface="微软雅黑" panose="020B0503020204020204" charset="-122"/>
                </a:rPr>
                <a:t>支持</a:t>
              </a:r>
            </a:p>
          </p:txBody>
        </p:sp>
        <p:sp>
          <p:nvSpPr>
            <p:cNvPr id="73" name="矩形: 圆角 72"/>
            <p:cNvSpPr/>
            <p:nvPr/>
          </p:nvSpPr>
          <p:spPr>
            <a:xfrm>
              <a:off x="9552359" y="3720211"/>
              <a:ext cx="2245195" cy="552489"/>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物料展示</a:t>
              </a:r>
            </a:p>
          </p:txBody>
        </p:sp>
        <p:sp>
          <p:nvSpPr>
            <p:cNvPr id="74" name="矩形: 圆角 73"/>
            <p:cNvSpPr/>
            <p:nvPr/>
          </p:nvSpPr>
          <p:spPr>
            <a:xfrm>
              <a:off x="9047855" y="3717713"/>
              <a:ext cx="651041" cy="552491"/>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865" b="1" dirty="0">
                  <a:latin typeface="微软雅黑" panose="020B0503020204020204" charset="-122"/>
                  <a:ea typeface="微软雅黑" panose="020B0503020204020204" charset="-122"/>
                </a:rPr>
                <a:t>3</a:t>
              </a:r>
              <a:endParaRPr lang="zh-CN" altLang="en-US" sz="1865" b="1" dirty="0">
                <a:latin typeface="微软雅黑" panose="020B0503020204020204" charset="-122"/>
                <a:ea typeface="微软雅黑" panose="020B0503020204020204" charset="-122"/>
              </a:endParaRPr>
            </a:p>
          </p:txBody>
        </p:sp>
        <p:grpSp>
          <p:nvGrpSpPr>
            <p:cNvPr id="5" name="组合 4"/>
            <p:cNvGrpSpPr/>
            <p:nvPr/>
          </p:nvGrpSpPr>
          <p:grpSpPr>
            <a:xfrm>
              <a:off x="9047855" y="4406164"/>
              <a:ext cx="2749699" cy="558959"/>
              <a:chOff x="9047855" y="4406164"/>
              <a:chExt cx="2749699" cy="558959"/>
            </a:xfrm>
          </p:grpSpPr>
          <p:sp>
            <p:nvSpPr>
              <p:cNvPr id="75" name="矩形: 圆角 74"/>
              <p:cNvSpPr/>
              <p:nvPr/>
            </p:nvSpPr>
            <p:spPr>
              <a:xfrm>
                <a:off x="9552359" y="4406164"/>
                <a:ext cx="2245195" cy="552489"/>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门店宣导</a:t>
                </a:r>
                <a:endParaRPr lang="en-US" altLang="zh-CN" sz="1600" b="1" dirty="0">
                  <a:solidFill>
                    <a:schemeClr val="tx1">
                      <a:lumMod val="65000"/>
                      <a:lumOff val="35000"/>
                    </a:schemeClr>
                  </a:solidFill>
                  <a:latin typeface="微软雅黑" panose="020B0503020204020204" charset="-122"/>
                  <a:ea typeface="微软雅黑" panose="020B0503020204020204" charset="-122"/>
                </a:endParaRPr>
              </a:p>
            </p:txBody>
          </p:sp>
          <p:sp>
            <p:nvSpPr>
              <p:cNvPr id="76" name="矩形: 圆角 75"/>
              <p:cNvSpPr/>
              <p:nvPr/>
            </p:nvSpPr>
            <p:spPr>
              <a:xfrm>
                <a:off x="9047855" y="4412632"/>
                <a:ext cx="651041" cy="552491"/>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865" b="1" dirty="0">
                    <a:latin typeface="微软雅黑" panose="020B0503020204020204" charset="-122"/>
                    <a:ea typeface="微软雅黑" panose="020B0503020204020204" charset="-122"/>
                  </a:rPr>
                  <a:t>4</a:t>
                </a:r>
                <a:endParaRPr lang="zh-CN" altLang="en-US" sz="1865" b="1" dirty="0">
                  <a:latin typeface="微软雅黑" panose="020B0503020204020204" charset="-122"/>
                  <a:ea typeface="微软雅黑" panose="020B0503020204020204" charset="-122"/>
                </a:endParaRPr>
              </a:p>
            </p:txBody>
          </p:sp>
        </p:grpSp>
        <p:grpSp>
          <p:nvGrpSpPr>
            <p:cNvPr id="58" name="组合 57"/>
            <p:cNvGrpSpPr/>
            <p:nvPr/>
          </p:nvGrpSpPr>
          <p:grpSpPr>
            <a:xfrm>
              <a:off x="9047855" y="5076724"/>
              <a:ext cx="2749699" cy="558959"/>
              <a:chOff x="9047855" y="4406164"/>
              <a:chExt cx="2749699" cy="558959"/>
            </a:xfrm>
          </p:grpSpPr>
          <p:sp>
            <p:nvSpPr>
              <p:cNvPr id="59" name="矩形: 圆角 74"/>
              <p:cNvSpPr/>
              <p:nvPr/>
            </p:nvSpPr>
            <p:spPr>
              <a:xfrm>
                <a:off x="9552359" y="4406164"/>
                <a:ext cx="2245195" cy="552489"/>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门店布场</a:t>
                </a:r>
                <a:endParaRPr lang="en-US" altLang="zh-CN" sz="1600" b="1" dirty="0">
                  <a:solidFill>
                    <a:schemeClr val="tx1">
                      <a:lumMod val="65000"/>
                      <a:lumOff val="35000"/>
                    </a:schemeClr>
                  </a:solidFill>
                  <a:latin typeface="微软雅黑" panose="020B0503020204020204" charset="-122"/>
                  <a:ea typeface="微软雅黑" panose="020B0503020204020204" charset="-122"/>
                </a:endParaRPr>
              </a:p>
            </p:txBody>
          </p:sp>
          <p:sp>
            <p:nvSpPr>
              <p:cNvPr id="60" name="矩形: 圆角 75"/>
              <p:cNvSpPr/>
              <p:nvPr/>
            </p:nvSpPr>
            <p:spPr>
              <a:xfrm>
                <a:off x="9047855" y="4412632"/>
                <a:ext cx="651041" cy="552491"/>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865" b="1" dirty="0">
                    <a:latin typeface="微软雅黑" panose="020B0503020204020204" charset="-122"/>
                    <a:ea typeface="微软雅黑" panose="020B0503020204020204" charset="-122"/>
                  </a:rPr>
                  <a:t>5</a:t>
                </a:r>
                <a:endParaRPr lang="zh-CN" altLang="en-US" sz="1865" b="1" dirty="0">
                  <a:latin typeface="微软雅黑" panose="020B0503020204020204" charset="-122"/>
                  <a:ea typeface="微软雅黑" panose="020B0503020204020204" charset="-122"/>
                </a:endParaRPr>
              </a:p>
            </p:txBody>
          </p:sp>
        </p:grpSp>
      </p:grpSp>
      <p:sp>
        <p:nvSpPr>
          <p:cNvPr id="43" name="文本框 42"/>
          <p:cNvSpPr txBox="1"/>
          <p:nvPr/>
        </p:nvSpPr>
        <p:spPr>
          <a:xfrm>
            <a:off x="135682" y="4382510"/>
            <a:ext cx="1695027" cy="1365758"/>
          </a:xfrm>
          <a:prstGeom prst="rect">
            <a:avLst/>
          </a:prstGeom>
          <a:noFill/>
        </p:spPr>
        <p:txBody>
          <a:bodyPr wrap="square" rtlCol="0">
            <a:spAutoFit/>
          </a:bodyPr>
          <a:lstStyle/>
          <a:p>
            <a:r>
              <a:rPr lang="zh-CN" altLang="en-US" sz="1600" b="1" u="sng" dirty="0">
                <a:solidFill>
                  <a:schemeClr val="bg2">
                    <a:lumMod val="50000"/>
                  </a:schemeClr>
                </a:solidFill>
                <a:latin typeface="微软雅黑" panose="020B0503020204020204" charset="-122"/>
                <a:ea typeface="微软雅黑" panose="020B0503020204020204" charset="-122"/>
              </a:rPr>
              <a:t>物料规范化：</a:t>
            </a:r>
            <a:endParaRPr lang="zh-CN" altLang="en-US" sz="1600" b="1" u="sng" dirty="0">
              <a:solidFill>
                <a:schemeClr val="bg2">
                  <a:lumMod val="75000"/>
                </a:schemeClr>
              </a:solidFill>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1</a:t>
            </a:r>
            <a:r>
              <a:rPr lang="zh-CN" altLang="en-US" sz="1335" b="1" dirty="0">
                <a:latin typeface="微软雅黑" panose="020B0503020204020204" charset="-122"/>
                <a:ea typeface="微软雅黑" panose="020B0503020204020204" charset="-122"/>
              </a:rPr>
              <a:t>、门店展示物料</a:t>
            </a:r>
            <a:endParaRPr lang="en-US" altLang="zh-CN" sz="1335" b="1" dirty="0">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2</a:t>
            </a:r>
            <a:r>
              <a:rPr lang="zh-CN" altLang="en-US" sz="1335" b="1" dirty="0">
                <a:latin typeface="微软雅黑" panose="020B0503020204020204" charset="-122"/>
                <a:ea typeface="微软雅黑" panose="020B0503020204020204" charset="-122"/>
              </a:rPr>
              <a:t>、线上页面</a:t>
            </a:r>
            <a:endParaRPr lang="en-US" altLang="zh-CN" sz="1335" b="1" dirty="0">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3</a:t>
            </a:r>
            <a:r>
              <a:rPr lang="zh-CN" altLang="en-US" sz="1335" b="1" dirty="0">
                <a:latin typeface="微软雅黑" panose="020B0503020204020204" charset="-122"/>
                <a:ea typeface="微软雅黑" panose="020B0503020204020204" charset="-122"/>
              </a:rPr>
              <a:t>、小礼品</a:t>
            </a:r>
            <a:endParaRPr lang="en-US" altLang="zh-CN" sz="1335" b="1" dirty="0">
              <a:latin typeface="微软雅黑" panose="020B0503020204020204" charset="-122"/>
              <a:ea typeface="微软雅黑" panose="020B0503020204020204" charset="-122"/>
            </a:endParaRPr>
          </a:p>
          <a:p>
            <a:r>
              <a:rPr lang="en-US" altLang="zh-CN" sz="1335" b="1" dirty="0">
                <a:latin typeface="微软雅黑" panose="020B0503020204020204" charset="-122"/>
                <a:ea typeface="微软雅黑" panose="020B0503020204020204" charset="-122"/>
              </a:rPr>
              <a:t>4</a:t>
            </a:r>
            <a:r>
              <a:rPr lang="zh-CN" altLang="en-US" sz="1335" b="1" dirty="0">
                <a:latin typeface="微软雅黑" panose="020B0503020204020204" charset="-122"/>
                <a:ea typeface="微软雅黑" panose="020B0503020204020204" charset="-122"/>
              </a:rPr>
              <a:t>、文化衫</a:t>
            </a:r>
            <a:endParaRPr lang="en-US" altLang="zh-CN" sz="1335" b="1" dirty="0">
              <a:latin typeface="微软雅黑" panose="020B0503020204020204" charset="-122"/>
              <a:ea typeface="微软雅黑" panose="020B0503020204020204" charset="-122"/>
            </a:endParaRPr>
          </a:p>
          <a:p>
            <a:endParaRPr lang="zh-CN" altLang="en-US" sz="1335" b="1" dirty="0">
              <a:latin typeface="微软雅黑" panose="020B0503020204020204" charset="-122"/>
              <a:ea typeface="微软雅黑" panose="020B0503020204020204" charset="-122"/>
            </a:endParaRPr>
          </a:p>
        </p:txBody>
      </p:sp>
      <p:sp>
        <p:nvSpPr>
          <p:cNvPr id="6" name="文本框 5"/>
          <p:cNvSpPr txBox="1"/>
          <p:nvPr/>
        </p:nvSpPr>
        <p:spPr>
          <a:xfrm>
            <a:off x="143534" y="1033145"/>
            <a:ext cx="8206740" cy="1200329"/>
          </a:xfrm>
          <a:prstGeom prst="rect">
            <a:avLst/>
          </a:prstGeom>
          <a:noFill/>
        </p:spPr>
        <p:txBody>
          <a:bodyPr wrap="square" rtlCol="0">
            <a:spAutoFit/>
          </a:bodyPr>
          <a:lstStyle/>
          <a:p>
            <a:pPr marL="285750" indent="-285750">
              <a:lnSpc>
                <a:spcPct val="150000"/>
              </a:lnSpc>
              <a:buFont typeface="Wingdings" panose="05000000000000000000" charset="0"/>
              <a:buChar char="n"/>
            </a:pPr>
            <a:r>
              <a:rPr lang="zh-CN" altLang="en-US" sz="1600" b="1" dirty="0">
                <a:latin typeface="微软雅黑" panose="020B0503020204020204" charset="-122"/>
                <a:ea typeface="微软雅黑" panose="020B0503020204020204" charset="-122"/>
              </a:rPr>
              <a:t>目标：刺激用户提升，加强用户关系，维系高价值用户</a:t>
            </a:r>
            <a:endParaRPr lang="en-US" altLang="zh-CN" sz="1600" b="1" dirty="0">
              <a:latin typeface="微软雅黑" panose="020B0503020204020204" charset="-122"/>
              <a:ea typeface="微软雅黑" panose="020B0503020204020204" charset="-122"/>
            </a:endParaRPr>
          </a:p>
          <a:p>
            <a:pPr marL="285750" indent="-285750">
              <a:lnSpc>
                <a:spcPct val="150000"/>
              </a:lnSpc>
              <a:buFont typeface="Wingdings" panose="05000000000000000000" charset="0"/>
              <a:buChar char="n"/>
            </a:pPr>
            <a:r>
              <a:rPr lang="zh-CN" altLang="en-US" sz="1600" b="1" dirty="0">
                <a:latin typeface="微软雅黑" panose="020B0503020204020204" charset="-122"/>
                <a:ea typeface="微软雅黑" panose="020B0503020204020204" charset="-122"/>
              </a:rPr>
              <a:t>整体运营方案：项目化管理活动</a:t>
            </a:r>
            <a:endParaRPr lang="en-US" altLang="zh-CN" sz="1600" b="1" dirty="0">
              <a:latin typeface="微软雅黑" panose="020B0503020204020204" charset="-122"/>
              <a:ea typeface="微软雅黑" panose="020B0503020204020204" charset="-122"/>
            </a:endParaRPr>
          </a:p>
          <a:p>
            <a:pPr>
              <a:lnSpc>
                <a:spcPct val="150000"/>
              </a:lnSpc>
            </a:pPr>
            <a:endParaRPr lang="en-US" altLang="zh-CN" sz="1600" b="1" dirty="0">
              <a:latin typeface="微软雅黑" panose="020B0503020204020204" charset="-122"/>
              <a:ea typeface="微软雅黑" panose="020B0503020204020204" charset="-122"/>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标题 1"/>
          <p:cNvSpPr>
            <a:spLocks noGrp="1"/>
          </p:cNvSpPr>
          <p:nvPr>
            <p:ph type="title" hasCustomPrompt="1"/>
          </p:nvPr>
        </p:nvSpPr>
        <p:spPr>
          <a:xfrm>
            <a:off x="190500" y="198438"/>
            <a:ext cx="5378450" cy="647700"/>
          </a:xfrm>
        </p:spPr>
        <p:txBody>
          <a:bodyPr lIns="101600" tIns="38100" rIns="76200" bIns="38100" anchor="ctr"/>
          <a:lstStyle/>
          <a:p>
            <a:pPr indent="0" defTabSz="914400"/>
            <a:r>
              <a:rPr lang="zh-CN" altLang="en-US" kern="1200" spc="200" normalizeH="0" baseline="0">
                <a:latin typeface="+mj-lt"/>
                <a:ea typeface="+mj-ea"/>
                <a:cs typeface="+mj-cs"/>
                <a:sym typeface="微软雅黑" panose="020B0503020204020204" charset="-122"/>
              </a:rPr>
              <a:t>全新会员营销</a:t>
            </a:r>
          </a:p>
        </p:txBody>
      </p:sp>
      <p:sp>
        <p:nvSpPr>
          <p:cNvPr id="72706" name="矩形 15"/>
          <p:cNvSpPr/>
          <p:nvPr/>
        </p:nvSpPr>
        <p:spPr>
          <a:xfrm>
            <a:off x="258763" y="923925"/>
            <a:ext cx="3049587" cy="583565"/>
          </a:xfrm>
          <a:prstGeom prst="rect">
            <a:avLst/>
          </a:prstGeom>
          <a:noFill/>
          <a:ln w="9525">
            <a:noFill/>
          </a:ln>
        </p:spPr>
        <p:txBody>
          <a:bodyPr wrap="square" anchor="t">
            <a:spAutoFit/>
          </a:bodyPr>
          <a:lstStyle/>
          <a:p>
            <a:r>
              <a:rPr lang="zh-CN" altLang="en-US" sz="1600" b="1" u="sng" dirty="0">
                <a:solidFill>
                  <a:srgbClr val="C55A11"/>
                </a:solidFill>
                <a:latin typeface="微软雅黑" panose="020B0503020204020204" charset="-122"/>
                <a:ea typeface="微软雅黑" panose="020B0503020204020204" charset="-122"/>
              </a:rPr>
              <a:t>优：高端会员占比提升</a:t>
            </a:r>
            <a:r>
              <a:rPr lang="en-US" altLang="zh-CN" sz="1600" b="1" u="sng" dirty="0">
                <a:solidFill>
                  <a:srgbClr val="C55A11"/>
                </a:solidFill>
                <a:latin typeface="微软雅黑" panose="020B0503020204020204" charset="-122"/>
                <a:ea typeface="微软雅黑" panose="020B0503020204020204" charset="-122"/>
              </a:rPr>
              <a:t>1%</a:t>
            </a:r>
          </a:p>
          <a:p>
            <a:endParaRPr lang="zh-CN" altLang="en-US" sz="1600" b="1" dirty="0">
              <a:solidFill>
                <a:srgbClr val="C55A11"/>
              </a:solidFill>
              <a:latin typeface="微软雅黑" panose="020B0503020204020204" charset="-122"/>
              <a:ea typeface="微软雅黑" panose="020B0503020204020204" charset="-122"/>
            </a:endParaRPr>
          </a:p>
        </p:txBody>
      </p:sp>
      <p:sp>
        <p:nvSpPr>
          <p:cNvPr id="72708" name="矩形 18"/>
          <p:cNvSpPr/>
          <p:nvPr/>
        </p:nvSpPr>
        <p:spPr>
          <a:xfrm>
            <a:off x="3120073" y="923290"/>
            <a:ext cx="3073400" cy="583565"/>
          </a:xfrm>
          <a:prstGeom prst="rect">
            <a:avLst/>
          </a:prstGeom>
          <a:noFill/>
          <a:ln w="9525">
            <a:noFill/>
          </a:ln>
        </p:spPr>
        <p:txBody>
          <a:bodyPr wrap="square" anchor="t">
            <a:spAutoFit/>
          </a:bodyPr>
          <a:lstStyle/>
          <a:p>
            <a:r>
              <a:rPr lang="zh-CN" altLang="en-US" sz="1600" b="1" u="sng" dirty="0">
                <a:solidFill>
                  <a:srgbClr val="C55A11"/>
                </a:solidFill>
                <a:latin typeface="微软雅黑" panose="020B0503020204020204" charset="-122"/>
                <a:ea typeface="微软雅黑" panose="020B0503020204020204" charset="-122"/>
              </a:rPr>
              <a:t>精：精准营销效率提升</a:t>
            </a:r>
            <a:r>
              <a:rPr lang="en-US" altLang="zh-CN" sz="1600" b="1" u="sng" dirty="0">
                <a:solidFill>
                  <a:srgbClr val="C55A11"/>
                </a:solidFill>
                <a:latin typeface="微软雅黑" panose="020B0503020204020204" charset="-122"/>
                <a:ea typeface="微软雅黑" panose="020B0503020204020204" charset="-122"/>
              </a:rPr>
              <a:t>10% </a:t>
            </a:r>
          </a:p>
          <a:p>
            <a:r>
              <a:rPr lang="zh-CN" altLang="en-US" sz="1600" b="1" dirty="0">
                <a:solidFill>
                  <a:srgbClr val="C55A11"/>
                </a:solidFill>
                <a:latin typeface="微软雅黑" panose="020B0503020204020204" charset="-122"/>
                <a:ea typeface="微软雅黑" panose="020B0503020204020204" charset="-122"/>
              </a:rPr>
              <a:t>触达转化率：</a:t>
            </a:r>
            <a:r>
              <a:rPr lang="en-US" altLang="zh-CN" sz="1600" b="1" dirty="0">
                <a:solidFill>
                  <a:srgbClr val="C55A11"/>
                </a:solidFill>
                <a:latin typeface="微软雅黑" panose="020B0503020204020204" charset="-122"/>
                <a:ea typeface="微软雅黑" panose="020B0503020204020204" charset="-122"/>
              </a:rPr>
              <a:t>0.3%</a:t>
            </a:r>
          </a:p>
        </p:txBody>
      </p:sp>
      <p:sp>
        <p:nvSpPr>
          <p:cNvPr id="72709" name="矩形 19"/>
          <p:cNvSpPr/>
          <p:nvPr/>
        </p:nvSpPr>
        <p:spPr>
          <a:xfrm>
            <a:off x="6092508" y="923925"/>
            <a:ext cx="3074987" cy="583565"/>
          </a:xfrm>
          <a:prstGeom prst="rect">
            <a:avLst/>
          </a:prstGeom>
          <a:noFill/>
          <a:ln w="9525">
            <a:noFill/>
          </a:ln>
        </p:spPr>
        <p:txBody>
          <a:bodyPr wrap="square" anchor="t">
            <a:spAutoFit/>
          </a:bodyPr>
          <a:lstStyle/>
          <a:p>
            <a:r>
              <a:rPr lang="zh-CN" altLang="en-US" sz="1600" b="1" u="sng" dirty="0">
                <a:solidFill>
                  <a:srgbClr val="C55A11"/>
                </a:solidFill>
                <a:latin typeface="微软雅黑" panose="020B0503020204020204" charset="-122"/>
                <a:ea typeface="微软雅黑" panose="020B0503020204020204" charset="-122"/>
              </a:rPr>
              <a:t>快：会员升级速度提升</a:t>
            </a:r>
            <a:r>
              <a:rPr lang="en-US" altLang="zh-CN" sz="1600" b="1" u="sng" dirty="0">
                <a:solidFill>
                  <a:srgbClr val="C55A11"/>
                </a:solidFill>
                <a:latin typeface="微软雅黑" panose="020B0503020204020204" charset="-122"/>
                <a:ea typeface="微软雅黑" panose="020B0503020204020204" charset="-122"/>
              </a:rPr>
              <a:t>6% </a:t>
            </a:r>
          </a:p>
          <a:p>
            <a:r>
              <a:rPr lang="en-US" altLang="zh-CN" sz="1600" b="1" dirty="0">
                <a:solidFill>
                  <a:srgbClr val="C55A11"/>
                </a:solidFill>
                <a:latin typeface="微软雅黑" panose="020B0503020204020204" charset="-122"/>
                <a:ea typeface="微软雅黑" panose="020B0503020204020204" charset="-122"/>
              </a:rPr>
              <a:t>L1-L10</a:t>
            </a:r>
            <a:r>
              <a:rPr lang="zh-CN" altLang="en-US" sz="1600" b="1" dirty="0">
                <a:solidFill>
                  <a:srgbClr val="C55A11"/>
                </a:solidFill>
                <a:latin typeface="微软雅黑" panose="020B0503020204020204" charset="-122"/>
                <a:ea typeface="微软雅黑" panose="020B0503020204020204" charset="-122"/>
              </a:rPr>
              <a:t>升级周期：</a:t>
            </a:r>
            <a:r>
              <a:rPr lang="en-US" altLang="zh-CN" sz="1600" b="1" dirty="0">
                <a:solidFill>
                  <a:srgbClr val="C55A11"/>
                </a:solidFill>
                <a:latin typeface="微软雅黑" panose="020B0503020204020204" charset="-122"/>
                <a:ea typeface="微软雅黑" panose="020B0503020204020204" charset="-122"/>
              </a:rPr>
              <a:t>570</a:t>
            </a:r>
            <a:r>
              <a:rPr lang="zh-CN" altLang="en-US" sz="1600" b="1" dirty="0">
                <a:solidFill>
                  <a:srgbClr val="C55A11"/>
                </a:solidFill>
                <a:latin typeface="微软雅黑" panose="020B0503020204020204" charset="-122"/>
                <a:ea typeface="微软雅黑" panose="020B0503020204020204" charset="-122"/>
              </a:rPr>
              <a:t>天</a:t>
            </a:r>
          </a:p>
        </p:txBody>
      </p:sp>
      <p:sp>
        <p:nvSpPr>
          <p:cNvPr id="4" name="文本框 3"/>
          <p:cNvSpPr txBox="1"/>
          <p:nvPr/>
        </p:nvSpPr>
        <p:spPr>
          <a:xfrm>
            <a:off x="3355975" y="333375"/>
            <a:ext cx="6330950" cy="377825"/>
          </a:xfrm>
          <a:prstGeom prst="rect">
            <a:avLst/>
          </a:prstGeom>
          <a:noFill/>
        </p:spPr>
        <p:txBody>
          <a:bodyPr wrap="square" rtlCol="0">
            <a:spAutoFit/>
          </a:bodyPr>
          <a:lstStyle/>
          <a:p>
            <a:r>
              <a:rPr lang="zh-CN" altLang="en-US" sz="1865" b="1" noProof="1">
                <a:latin typeface="微软雅黑" panose="020B0503020204020204" charset="-122"/>
                <a:ea typeface="微软雅黑" panose="020B0503020204020204" charset="-122"/>
                <a:cs typeface="+mn-cs"/>
              </a:rPr>
              <a:t>月度会员主题营销 月头拉新 月中促活 月末复购</a:t>
            </a:r>
            <a:endParaRPr lang="zh-CN" altLang="en-US" sz="1865" b="1" noProof="1">
              <a:latin typeface="微软雅黑" panose="020B0503020204020204" charset="-122"/>
              <a:ea typeface="微软雅黑" panose="020B0503020204020204" charset="-122"/>
            </a:endParaRPr>
          </a:p>
        </p:txBody>
      </p:sp>
      <p:graphicFrame>
        <p:nvGraphicFramePr>
          <p:cNvPr id="5" name="表格 4"/>
          <p:cNvGraphicFramePr>
            <a:graphicFrameLocks noGrp="1"/>
          </p:cNvGraphicFramePr>
          <p:nvPr/>
        </p:nvGraphicFramePr>
        <p:xfrm>
          <a:off x="628650" y="1976438"/>
          <a:ext cx="11050588" cy="4406900"/>
        </p:xfrm>
        <a:graphic>
          <a:graphicData uri="http://schemas.openxmlformats.org/drawingml/2006/table">
            <a:tbl>
              <a:tblPr/>
              <a:tblGrid>
                <a:gridCol w="570865">
                  <a:extLst>
                    <a:ext uri="{9D8B030D-6E8A-4147-A177-3AD203B41FA5}">
                      <a16:colId xmlns:a16="http://schemas.microsoft.com/office/drawing/2014/main" val="20000"/>
                    </a:ext>
                  </a:extLst>
                </a:gridCol>
                <a:gridCol w="1527175">
                  <a:extLst>
                    <a:ext uri="{9D8B030D-6E8A-4147-A177-3AD203B41FA5}">
                      <a16:colId xmlns:a16="http://schemas.microsoft.com/office/drawing/2014/main" val="20001"/>
                    </a:ext>
                  </a:extLst>
                </a:gridCol>
                <a:gridCol w="1527810">
                  <a:extLst>
                    <a:ext uri="{9D8B030D-6E8A-4147-A177-3AD203B41FA5}">
                      <a16:colId xmlns:a16="http://schemas.microsoft.com/office/drawing/2014/main" val="20002"/>
                    </a:ext>
                  </a:extLst>
                </a:gridCol>
                <a:gridCol w="1485265">
                  <a:extLst>
                    <a:ext uri="{9D8B030D-6E8A-4147-A177-3AD203B41FA5}">
                      <a16:colId xmlns:a16="http://schemas.microsoft.com/office/drawing/2014/main" val="20003"/>
                    </a:ext>
                  </a:extLst>
                </a:gridCol>
                <a:gridCol w="1452245">
                  <a:extLst>
                    <a:ext uri="{9D8B030D-6E8A-4147-A177-3AD203B41FA5}">
                      <a16:colId xmlns:a16="http://schemas.microsoft.com/office/drawing/2014/main" val="20004"/>
                    </a:ext>
                  </a:extLst>
                </a:gridCol>
                <a:gridCol w="1452880">
                  <a:extLst>
                    <a:ext uri="{9D8B030D-6E8A-4147-A177-3AD203B41FA5}">
                      <a16:colId xmlns:a16="http://schemas.microsoft.com/office/drawing/2014/main" val="20005"/>
                    </a:ext>
                  </a:extLst>
                </a:gridCol>
                <a:gridCol w="1517015">
                  <a:extLst>
                    <a:ext uri="{9D8B030D-6E8A-4147-A177-3AD203B41FA5}">
                      <a16:colId xmlns:a16="http://schemas.microsoft.com/office/drawing/2014/main" val="20006"/>
                    </a:ext>
                  </a:extLst>
                </a:gridCol>
                <a:gridCol w="1517015">
                  <a:extLst>
                    <a:ext uri="{9D8B030D-6E8A-4147-A177-3AD203B41FA5}">
                      <a16:colId xmlns:a16="http://schemas.microsoft.com/office/drawing/2014/main" val="20007"/>
                    </a:ext>
                  </a:extLst>
                </a:gridCol>
              </a:tblGrid>
              <a:tr h="210820">
                <a:tc>
                  <a:txBody>
                    <a:bodyPr/>
                    <a:lstStyle/>
                    <a:p>
                      <a:pPr algn="ctr" fontAlgn="ctr"/>
                      <a:r>
                        <a:rPr lang="zh-CN" altLang="en-US" sz="1065" b="1" i="0" u="none" strike="noStrike" dirty="0">
                          <a:solidFill>
                            <a:srgbClr val="000000"/>
                          </a:solidFill>
                          <a:effectLst/>
                          <a:latin typeface="微软雅黑" panose="020B0503020204020204" charset="-122"/>
                          <a:ea typeface="微软雅黑" panose="020B0503020204020204" charset="-122"/>
                        </a:rPr>
                        <a:t>分类</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时间</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065" b="1" i="0" u="none" strike="noStrike">
                          <a:solidFill>
                            <a:srgbClr val="000000"/>
                          </a:solidFill>
                          <a:effectLst/>
                          <a:latin typeface="微软雅黑" panose="020B0503020204020204" charset="-122"/>
                          <a:ea typeface="微软雅黑" panose="020B0503020204020204" charset="-122"/>
                        </a:rPr>
                        <a:t>9</a:t>
                      </a:r>
                      <a:r>
                        <a:rPr lang="zh-CN" altLang="en-US" sz="1065" b="1" i="0" u="none" strike="noStrike">
                          <a:solidFill>
                            <a:srgbClr val="000000"/>
                          </a:solidFill>
                          <a:effectLst/>
                          <a:latin typeface="微软雅黑" panose="020B0503020204020204" charset="-122"/>
                          <a:ea typeface="微软雅黑" panose="020B0503020204020204" charset="-122"/>
                        </a:rPr>
                        <a:t>月</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065" b="1" i="0" u="none" strike="noStrike">
                          <a:solidFill>
                            <a:srgbClr val="000000"/>
                          </a:solidFill>
                          <a:effectLst/>
                          <a:latin typeface="微软雅黑" panose="020B0503020204020204" charset="-122"/>
                          <a:ea typeface="微软雅黑" panose="020B0503020204020204" charset="-122"/>
                        </a:rPr>
                        <a:t>10</a:t>
                      </a:r>
                      <a:r>
                        <a:rPr lang="zh-CN" altLang="en-US" sz="1065" b="1" i="0" u="none" strike="noStrike">
                          <a:solidFill>
                            <a:srgbClr val="000000"/>
                          </a:solidFill>
                          <a:effectLst/>
                          <a:latin typeface="微软雅黑" panose="020B0503020204020204" charset="-122"/>
                          <a:ea typeface="微软雅黑" panose="020B0503020204020204" charset="-122"/>
                        </a:rPr>
                        <a:t>月</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065" b="1" i="0" u="none" strike="noStrike">
                          <a:solidFill>
                            <a:srgbClr val="000000"/>
                          </a:solidFill>
                          <a:effectLst/>
                          <a:latin typeface="微软雅黑" panose="020B0503020204020204" charset="-122"/>
                          <a:ea typeface="微软雅黑" panose="020B0503020204020204" charset="-122"/>
                        </a:rPr>
                        <a:t>11</a:t>
                      </a:r>
                      <a:r>
                        <a:rPr lang="zh-CN" altLang="en-US" sz="1065" b="1" i="0" u="none" strike="noStrike">
                          <a:solidFill>
                            <a:srgbClr val="000000"/>
                          </a:solidFill>
                          <a:effectLst/>
                          <a:latin typeface="微软雅黑" panose="020B0503020204020204" charset="-122"/>
                          <a:ea typeface="微软雅黑" panose="020B0503020204020204" charset="-122"/>
                        </a:rPr>
                        <a:t>月</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065" b="1" i="0" u="none" strike="noStrike">
                          <a:solidFill>
                            <a:srgbClr val="000000"/>
                          </a:solidFill>
                          <a:effectLst/>
                          <a:latin typeface="微软雅黑" panose="020B0503020204020204" charset="-122"/>
                          <a:ea typeface="微软雅黑" panose="020B0503020204020204" charset="-122"/>
                        </a:rPr>
                        <a:t>12</a:t>
                      </a:r>
                      <a:r>
                        <a:rPr lang="zh-CN" altLang="en-US" sz="1065" b="1" i="0" u="none" strike="noStrike">
                          <a:solidFill>
                            <a:srgbClr val="000000"/>
                          </a:solidFill>
                          <a:effectLst/>
                          <a:latin typeface="微软雅黑" panose="020B0503020204020204" charset="-122"/>
                          <a:ea typeface="微软雅黑" panose="020B0503020204020204" charset="-122"/>
                        </a:rPr>
                        <a:t>月</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月</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月</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12090">
                <a:tc>
                  <a:txBody>
                    <a:bodyPr/>
                    <a:lstStyle/>
                    <a:p>
                      <a:pPr algn="ctr" fontAlgn="ctr"/>
                      <a:r>
                        <a:rPr lang="zh-CN" altLang="en-US" sz="1065" b="1" i="0" u="none" strike="noStrike" dirty="0">
                          <a:solidFill>
                            <a:srgbClr val="000000"/>
                          </a:solidFill>
                          <a:effectLst/>
                          <a:latin typeface="微软雅黑" panose="020B0503020204020204" charset="-122"/>
                          <a:ea typeface="微软雅黑" panose="020B0503020204020204" charset="-122"/>
                        </a:rPr>
                        <a:t>公司</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65" b="1" i="0" u="none" strike="noStrike" dirty="0">
                          <a:solidFill>
                            <a:srgbClr val="000000"/>
                          </a:solidFill>
                          <a:effectLst/>
                          <a:latin typeface="微软雅黑" panose="020B0503020204020204" charset="-122"/>
                          <a:ea typeface="微软雅黑" panose="020B0503020204020204" charset="-122"/>
                        </a:rPr>
                        <a:t>营销节奏</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中秋</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国庆</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双</a:t>
                      </a:r>
                      <a:r>
                        <a:rPr lang="en-US" altLang="zh-CN" sz="1065" b="1" i="0" u="none" strike="noStrike">
                          <a:solidFill>
                            <a:srgbClr val="000000"/>
                          </a:solidFill>
                          <a:effectLst/>
                          <a:latin typeface="微软雅黑" panose="020B0503020204020204" charset="-122"/>
                          <a:ea typeface="微软雅黑" panose="020B0503020204020204" charset="-122"/>
                        </a:rPr>
                        <a:t>11</a:t>
                      </a:r>
                      <a:r>
                        <a:rPr lang="zh-CN" altLang="en-US" sz="1065" b="1" i="0" u="none" strike="noStrike">
                          <a:solidFill>
                            <a:srgbClr val="000000"/>
                          </a:solidFill>
                          <a:effectLst/>
                          <a:latin typeface="微软雅黑" panose="020B0503020204020204" charset="-122"/>
                          <a:ea typeface="微软雅黑" panose="020B0503020204020204" charset="-122"/>
                        </a:rPr>
                        <a:t>购物节</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年终回馈</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元旦</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春节</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92150">
                <a:tc rowSpan="5">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会员营销</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65" b="1" i="0" u="none" strike="noStrike" dirty="0">
                          <a:solidFill>
                            <a:srgbClr val="000000"/>
                          </a:solidFill>
                          <a:effectLst/>
                          <a:latin typeface="微软雅黑" panose="020B0503020204020204" charset="-122"/>
                          <a:ea typeface="微软雅黑" panose="020B0503020204020204" charset="-122"/>
                        </a:rPr>
                        <a:t>会员体系</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新版会员权益测试</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新版会员体系发布</a:t>
                      </a:r>
                      <a:br>
                        <a:rPr lang="zh-CN" altLang="en-US" sz="1065" b="1" i="0" u="none" strike="noStrike">
                          <a:solidFill>
                            <a:srgbClr val="000000"/>
                          </a:solidFill>
                          <a:effectLst/>
                          <a:latin typeface="微软雅黑" panose="020B0503020204020204" charset="-122"/>
                          <a:ea typeface="微软雅黑" panose="020B0503020204020204" charset="-122"/>
                        </a:rPr>
                      </a:b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新版会员体系权益研发</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新版会员体系上线</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会员权益成长值模型快速迭代</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会员权益成长值模型快速迭代</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会员权益成长值模型快速迭代</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692785">
                <a:tc vMerge="1">
                  <a:txBody>
                    <a:bodyPr/>
                    <a:lstStyle/>
                    <a:p>
                      <a:endParaRPr lang="zh-CN"/>
                    </a:p>
                  </a:txBody>
                  <a:tcPr/>
                </a:tc>
                <a:tc>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精准营销</a:t>
                      </a:r>
                      <a:r>
                        <a:rPr lang="en-US" altLang="zh-CN" sz="1065" b="1" i="0" u="none" strike="noStrike">
                          <a:solidFill>
                            <a:srgbClr val="000000"/>
                          </a:solidFill>
                          <a:effectLst/>
                          <a:latin typeface="微软雅黑" panose="020B0503020204020204" charset="-122"/>
                          <a:ea typeface="微软雅黑" panose="020B0503020204020204" charset="-122"/>
                        </a:rPr>
                        <a:t>-</a:t>
                      </a:r>
                      <a:r>
                        <a:rPr lang="zh-CN" altLang="en-US" sz="1065" b="1" i="0" u="none" strike="noStrike">
                          <a:solidFill>
                            <a:srgbClr val="000000"/>
                          </a:solidFill>
                          <a:effectLst/>
                          <a:latin typeface="微软雅黑" panose="020B0503020204020204" charset="-122"/>
                          <a:ea typeface="微软雅黑" panose="020B0503020204020204" charset="-122"/>
                        </a:rPr>
                        <a:t>新客</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dirty="0">
                          <a:solidFill>
                            <a:srgbClr val="000000"/>
                          </a:solidFill>
                          <a:effectLst/>
                          <a:latin typeface="微软雅黑" panose="020B0503020204020204" charset="-122"/>
                          <a:ea typeface="微软雅黑" panose="020B0503020204020204" charset="-122"/>
                        </a:rPr>
                        <a:t>1</a:t>
                      </a:r>
                      <a:r>
                        <a:rPr lang="zh-CN" altLang="en-US" sz="1065" b="1" i="0" u="none" strike="noStrike" dirty="0">
                          <a:solidFill>
                            <a:srgbClr val="000000"/>
                          </a:solidFill>
                          <a:effectLst/>
                          <a:latin typeface="微软雅黑" panose="020B0503020204020204" charset="-122"/>
                          <a:ea typeface="微软雅黑" panose="020B0503020204020204" charset="-122"/>
                        </a:rPr>
                        <a:t>、公众号推文拉新</a:t>
                      </a:r>
                      <a:br>
                        <a:rPr lang="zh-CN" altLang="en-US" sz="1065" b="1" i="0" u="none" strike="noStrike" dirty="0">
                          <a:solidFill>
                            <a:srgbClr val="000000"/>
                          </a:solidFill>
                          <a:effectLst/>
                          <a:latin typeface="微软雅黑" panose="020B0503020204020204" charset="-122"/>
                          <a:ea typeface="微软雅黑" panose="020B0503020204020204" charset="-122"/>
                        </a:rPr>
                      </a:br>
                      <a:r>
                        <a:rPr lang="en-US" altLang="zh-CN" sz="1065" b="1" i="0" u="none" strike="noStrike" dirty="0">
                          <a:solidFill>
                            <a:srgbClr val="000000"/>
                          </a:solidFill>
                          <a:effectLst/>
                          <a:latin typeface="微软雅黑" panose="020B0503020204020204" charset="-122"/>
                          <a:ea typeface="微软雅黑" panose="020B0503020204020204" charset="-122"/>
                        </a:rPr>
                        <a:t>2. </a:t>
                      </a:r>
                      <a:r>
                        <a:rPr lang="zh-CN" altLang="en-US" sz="1065" b="1" i="0" u="none" strike="noStrike" dirty="0">
                          <a:solidFill>
                            <a:srgbClr val="000000"/>
                          </a:solidFill>
                          <a:effectLst/>
                          <a:latin typeface="微软雅黑" panose="020B0503020204020204" charset="-122"/>
                          <a:ea typeface="微软雅黑" panose="020B0503020204020204" charset="-122"/>
                        </a:rPr>
                        <a:t>微信支付后推卡</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dirty="0">
                          <a:solidFill>
                            <a:srgbClr val="000000"/>
                          </a:solidFill>
                          <a:effectLst/>
                          <a:latin typeface="微软雅黑" panose="020B0503020204020204" charset="-122"/>
                          <a:ea typeface="微软雅黑" panose="020B0503020204020204" charset="-122"/>
                        </a:rPr>
                        <a:t>1</a:t>
                      </a:r>
                      <a:r>
                        <a:rPr lang="zh-CN" altLang="en-US" sz="1065" b="1" i="0" u="none" strike="noStrike" dirty="0">
                          <a:solidFill>
                            <a:srgbClr val="000000"/>
                          </a:solidFill>
                          <a:effectLst/>
                          <a:latin typeface="微软雅黑" panose="020B0503020204020204" charset="-122"/>
                          <a:ea typeface="微软雅黑" panose="020B0503020204020204" charset="-122"/>
                        </a:rPr>
                        <a:t>、会员权益升级</a:t>
                      </a:r>
                      <a:r>
                        <a:rPr lang="en-US" altLang="zh-CN" sz="1065" b="1" i="0" u="none" strike="noStrike" dirty="0">
                          <a:solidFill>
                            <a:srgbClr val="000000"/>
                          </a:solidFill>
                          <a:effectLst/>
                          <a:latin typeface="微软雅黑" panose="020B0503020204020204" charset="-122"/>
                          <a:ea typeface="微软雅黑" panose="020B0503020204020204" charset="-122"/>
                        </a:rPr>
                        <a:t>-</a:t>
                      </a:r>
                      <a:r>
                        <a:rPr lang="zh-CN" altLang="en-US" sz="1065" b="1" i="0" u="none" strike="noStrike" dirty="0">
                          <a:solidFill>
                            <a:srgbClr val="000000"/>
                          </a:solidFill>
                          <a:effectLst/>
                          <a:latin typeface="微软雅黑" panose="020B0503020204020204" charset="-122"/>
                          <a:ea typeface="微软雅黑" panose="020B0503020204020204" charset="-122"/>
                        </a:rPr>
                        <a:t>新人任务</a:t>
                      </a:r>
                      <a:br>
                        <a:rPr lang="zh-CN" altLang="en-US" sz="1065" b="1" i="0" u="none" strike="noStrike" dirty="0">
                          <a:solidFill>
                            <a:srgbClr val="000000"/>
                          </a:solidFill>
                          <a:effectLst/>
                          <a:latin typeface="微软雅黑" panose="020B0503020204020204" charset="-122"/>
                          <a:ea typeface="微软雅黑" panose="020B0503020204020204" charset="-122"/>
                        </a:rPr>
                      </a:br>
                      <a:r>
                        <a:rPr lang="en-US" altLang="zh-CN" sz="1065" b="1" i="0" u="none" strike="noStrike" dirty="0">
                          <a:solidFill>
                            <a:srgbClr val="000000"/>
                          </a:solidFill>
                          <a:effectLst/>
                          <a:latin typeface="微软雅黑" panose="020B0503020204020204" charset="-122"/>
                          <a:ea typeface="微软雅黑" panose="020B0503020204020204" charset="-122"/>
                        </a:rPr>
                        <a:t>2</a:t>
                      </a:r>
                      <a:r>
                        <a:rPr lang="zh-CN" altLang="en-US" sz="1065" b="1" i="0" u="none" strike="noStrike" dirty="0">
                          <a:solidFill>
                            <a:srgbClr val="000000"/>
                          </a:solidFill>
                          <a:effectLst/>
                          <a:latin typeface="微软雅黑" panose="020B0503020204020204" charset="-122"/>
                          <a:ea typeface="微软雅黑" panose="020B0503020204020204" charset="-122"/>
                        </a:rPr>
                        <a:t>、新人券包领取</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双</a:t>
                      </a:r>
                      <a:r>
                        <a:rPr lang="en-US" altLang="zh-CN" sz="1065" b="1" i="0" u="none" strike="noStrike">
                          <a:solidFill>
                            <a:srgbClr val="000000"/>
                          </a:solidFill>
                          <a:effectLst/>
                          <a:latin typeface="微软雅黑" panose="020B0503020204020204" charset="-122"/>
                          <a:ea typeface="微软雅黑" panose="020B0503020204020204" charset="-122"/>
                        </a:rPr>
                        <a:t>11</a:t>
                      </a:r>
                      <a:r>
                        <a:rPr lang="zh-CN" altLang="en-US" sz="1065" b="1" i="0" u="none" strike="noStrike">
                          <a:solidFill>
                            <a:srgbClr val="000000"/>
                          </a:solidFill>
                          <a:effectLst/>
                          <a:latin typeface="微软雅黑" panose="020B0503020204020204" charset="-122"/>
                          <a:ea typeface="微软雅黑" panose="020B0503020204020204" charset="-122"/>
                        </a:rPr>
                        <a:t>特惠团购</a:t>
                      </a:r>
                      <a:br>
                        <a:rPr lang="zh-CN" altLang="en-US" sz="1065" b="1" i="0" u="none" strike="noStrike">
                          <a:solidFill>
                            <a:srgbClr val="000000"/>
                          </a:solidFill>
                          <a:effectLst/>
                          <a:latin typeface="微软雅黑" panose="020B0503020204020204" charset="-122"/>
                          <a:ea typeface="微软雅黑" panose="020B0503020204020204" charset="-122"/>
                        </a:rPr>
                      </a:b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邀新红包拉新                                     </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长期服务阶段性试用</a:t>
                      </a:r>
                      <a:r>
                        <a:rPr lang="en-US" altLang="zh-CN" sz="1065" b="1" i="0" u="none" strike="noStrike">
                          <a:solidFill>
                            <a:srgbClr val="000000"/>
                          </a:solidFill>
                          <a:effectLst/>
                          <a:latin typeface="微软雅黑" panose="020B0503020204020204" charset="-122"/>
                          <a:ea typeface="微软雅黑" panose="020B0503020204020204" charset="-122"/>
                        </a:rPr>
                        <a:t>-</a:t>
                      </a:r>
                      <a:r>
                        <a:rPr lang="zh-CN" altLang="en-US" sz="1065" b="1" i="0" u="none" strike="noStrike">
                          <a:solidFill>
                            <a:srgbClr val="000000"/>
                          </a:solidFill>
                          <a:effectLst/>
                          <a:latin typeface="微软雅黑" panose="020B0503020204020204" charset="-122"/>
                          <a:ea typeface="微软雅黑" panose="020B0503020204020204" charset="-122"/>
                        </a:rPr>
                        <a:t>新人体验</a:t>
                      </a:r>
                      <a:br>
                        <a:rPr lang="zh-CN" altLang="en-US" sz="1065" b="1" i="0" u="none" strike="noStrike">
                          <a:solidFill>
                            <a:srgbClr val="000000"/>
                          </a:solidFill>
                          <a:effectLst/>
                          <a:latin typeface="微软雅黑" panose="020B0503020204020204" charset="-122"/>
                          <a:ea typeface="微软雅黑" panose="020B0503020204020204" charset="-122"/>
                        </a:rPr>
                      </a:b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新人爆款商品推荐</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医生义诊，健康咨询拉新      </a:t>
                      </a:r>
                      <a:br>
                        <a:rPr lang="zh-CN" altLang="en-US" sz="1065" b="1" i="0" u="none" strike="noStrike">
                          <a:solidFill>
                            <a:srgbClr val="000000"/>
                          </a:solidFill>
                          <a:effectLst/>
                          <a:latin typeface="微软雅黑" panose="020B0503020204020204" charset="-122"/>
                          <a:ea typeface="微软雅黑" panose="020B0503020204020204" charset="-122"/>
                        </a:rPr>
                      </a:b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健康讲座拉新  </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、外部合作，批量办卡</a:t>
                      </a:r>
                      <a:br>
                        <a:rPr lang="zh-CN" altLang="en-US" sz="1065" b="1" i="0" u="none" strike="noStrike">
                          <a:solidFill>
                            <a:srgbClr val="000000"/>
                          </a:solidFill>
                          <a:effectLst/>
                          <a:latin typeface="微软雅黑" panose="020B0503020204020204" charset="-122"/>
                          <a:ea typeface="微软雅黑" panose="020B0503020204020204" charset="-122"/>
                        </a:rPr>
                      </a:b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、店内拉新方案启动</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692150">
                <a:tc vMerge="1">
                  <a:txBody>
                    <a:bodyPr/>
                    <a:lstStyle/>
                    <a:p>
                      <a:endParaRPr lang="zh-CN"/>
                    </a:p>
                  </a:txBody>
                  <a:tcPr/>
                </a:tc>
                <a:tc>
                  <a:txBody>
                    <a:bodyPr/>
                    <a:lstStyle/>
                    <a:p>
                      <a:pPr algn="ctr" fontAlgn="ctr"/>
                      <a:r>
                        <a:rPr lang="zh-CN" altLang="en-US" sz="1065" b="1" i="0" u="none" strike="noStrike">
                          <a:solidFill>
                            <a:srgbClr val="000000"/>
                          </a:solidFill>
                          <a:effectLst/>
                          <a:latin typeface="微软雅黑" panose="020B0503020204020204" charset="-122"/>
                          <a:ea typeface="微软雅黑" panose="020B0503020204020204" charset="-122"/>
                        </a:rPr>
                        <a:t>精准营销</a:t>
                      </a:r>
                      <a:r>
                        <a:rPr lang="en-US" altLang="zh-CN" sz="1065" b="1" i="0" u="none" strike="noStrike">
                          <a:solidFill>
                            <a:srgbClr val="000000"/>
                          </a:solidFill>
                          <a:effectLst/>
                          <a:latin typeface="微软雅黑" panose="020B0503020204020204" charset="-122"/>
                          <a:ea typeface="微软雅黑" panose="020B0503020204020204" charset="-122"/>
                        </a:rPr>
                        <a:t>-</a:t>
                      </a:r>
                      <a:r>
                        <a:rPr lang="zh-CN" altLang="en-US" sz="1065" b="1" i="0" u="none" strike="noStrike">
                          <a:solidFill>
                            <a:srgbClr val="000000"/>
                          </a:solidFill>
                          <a:effectLst/>
                          <a:latin typeface="微软雅黑" panose="020B0503020204020204" charset="-122"/>
                          <a:ea typeface="微软雅黑" panose="020B0503020204020204" charset="-122"/>
                        </a:rPr>
                        <a:t>老客</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、模型搭建区域试点</a:t>
                      </a:r>
                      <a:br>
                        <a:rPr lang="zh-CN" altLang="en-US" sz="1065" b="1" i="0" u="none" strike="noStrike">
                          <a:solidFill>
                            <a:srgbClr val="000000"/>
                          </a:solidFill>
                          <a:effectLst/>
                          <a:latin typeface="微软雅黑" panose="020B0503020204020204" charset="-122"/>
                          <a:ea typeface="微软雅黑" panose="020B0503020204020204" charset="-122"/>
                        </a:rPr>
                      </a:b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、模型数据及效果评估报表化</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dirty="0">
                          <a:solidFill>
                            <a:srgbClr val="000000"/>
                          </a:solidFill>
                          <a:effectLst/>
                          <a:latin typeface="微软雅黑" panose="020B0503020204020204" charset="-122"/>
                          <a:ea typeface="微软雅黑" panose="020B0503020204020204" charset="-122"/>
                        </a:rPr>
                        <a:t>1</a:t>
                      </a:r>
                      <a:r>
                        <a:rPr lang="zh-CN" altLang="en-US" sz="1065" b="1" i="0" u="none" strike="noStrike" dirty="0">
                          <a:solidFill>
                            <a:srgbClr val="000000"/>
                          </a:solidFill>
                          <a:effectLst/>
                          <a:latin typeface="微软雅黑" panose="020B0503020204020204" charset="-122"/>
                          <a:ea typeface="微软雅黑" panose="020B0503020204020204" charset="-122"/>
                        </a:rPr>
                        <a:t>、推动系统优化</a:t>
                      </a:r>
                      <a:br>
                        <a:rPr lang="zh-CN" altLang="en-US" sz="1065" b="1" i="0" u="none" strike="noStrike" dirty="0">
                          <a:solidFill>
                            <a:srgbClr val="000000"/>
                          </a:solidFill>
                          <a:effectLst/>
                          <a:latin typeface="微软雅黑" panose="020B0503020204020204" charset="-122"/>
                          <a:ea typeface="微软雅黑" panose="020B0503020204020204" charset="-122"/>
                        </a:rPr>
                      </a:br>
                      <a:r>
                        <a:rPr lang="en-US" altLang="zh-CN" sz="1065" b="1" i="0" u="none" strike="noStrike" dirty="0">
                          <a:solidFill>
                            <a:srgbClr val="000000"/>
                          </a:solidFill>
                          <a:effectLst/>
                          <a:latin typeface="微软雅黑" panose="020B0503020204020204" charset="-122"/>
                          <a:ea typeface="微软雅黑" panose="020B0503020204020204" charset="-122"/>
                        </a:rPr>
                        <a:t>2</a:t>
                      </a:r>
                      <a:r>
                        <a:rPr lang="zh-CN" altLang="en-US" sz="1065" b="1" i="0" u="none" strike="noStrike" dirty="0">
                          <a:solidFill>
                            <a:srgbClr val="000000"/>
                          </a:solidFill>
                          <a:effectLst/>
                          <a:latin typeface="微软雅黑" panose="020B0503020204020204" charset="-122"/>
                          <a:ea typeface="微软雅黑" panose="020B0503020204020204" charset="-122"/>
                        </a:rPr>
                        <a:t>、评估模型效果，品类精准营销</a:t>
                      </a:r>
                      <a:r>
                        <a:rPr lang="en-US" altLang="zh-CN" sz="1065" b="1" i="0" u="none" strike="noStrike" dirty="0">
                          <a:solidFill>
                            <a:srgbClr val="000000"/>
                          </a:solidFill>
                          <a:effectLst/>
                          <a:latin typeface="微软雅黑" panose="020B0503020204020204" charset="-122"/>
                          <a:ea typeface="微软雅黑" panose="020B0503020204020204" charset="-122"/>
                        </a:rPr>
                        <a:t>2</a:t>
                      </a:r>
                      <a:r>
                        <a:rPr lang="zh-CN" altLang="en-US" sz="1065" b="1" i="0" u="none" strike="noStrike" dirty="0">
                          <a:solidFill>
                            <a:srgbClr val="000000"/>
                          </a:solidFill>
                          <a:effectLst/>
                          <a:latin typeface="微软雅黑" panose="020B0503020204020204" charset="-122"/>
                          <a:ea typeface="微软雅黑" panose="020B0503020204020204" charset="-122"/>
                        </a:rPr>
                        <a:t>个</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dirty="0">
                          <a:solidFill>
                            <a:srgbClr val="000000"/>
                          </a:solidFill>
                          <a:effectLst/>
                          <a:latin typeface="微软雅黑" panose="020B0503020204020204" charset="-122"/>
                          <a:ea typeface="微软雅黑" panose="020B0503020204020204" charset="-122"/>
                        </a:rPr>
                        <a:t>1</a:t>
                      </a:r>
                      <a:r>
                        <a:rPr lang="zh-CN" altLang="en-US" sz="1065" b="1" i="0" u="none" strike="noStrike" dirty="0">
                          <a:solidFill>
                            <a:srgbClr val="000000"/>
                          </a:solidFill>
                          <a:effectLst/>
                          <a:latin typeface="微软雅黑" panose="020B0503020204020204" charset="-122"/>
                          <a:ea typeface="微软雅黑" panose="020B0503020204020204" charset="-122"/>
                        </a:rPr>
                        <a:t>、模型优化，增删模型</a:t>
                      </a:r>
                      <a:br>
                        <a:rPr lang="zh-CN" altLang="en-US" sz="1065" b="1" i="0" u="none" strike="noStrike" dirty="0">
                          <a:solidFill>
                            <a:srgbClr val="000000"/>
                          </a:solidFill>
                          <a:effectLst/>
                          <a:latin typeface="微软雅黑" panose="020B0503020204020204" charset="-122"/>
                          <a:ea typeface="微软雅黑" panose="020B0503020204020204" charset="-122"/>
                        </a:rPr>
                      </a:br>
                      <a:r>
                        <a:rPr lang="en-US" altLang="zh-CN" sz="1065" b="1" i="0" u="none" strike="noStrike" dirty="0">
                          <a:solidFill>
                            <a:srgbClr val="000000"/>
                          </a:solidFill>
                          <a:effectLst/>
                          <a:latin typeface="微软雅黑" panose="020B0503020204020204" charset="-122"/>
                          <a:ea typeface="微软雅黑" panose="020B0503020204020204" charset="-122"/>
                        </a:rPr>
                        <a:t>2</a:t>
                      </a:r>
                      <a:r>
                        <a:rPr lang="zh-CN" altLang="en-US" sz="1065" b="1" i="0" u="none" strike="noStrike" dirty="0">
                          <a:solidFill>
                            <a:srgbClr val="000000"/>
                          </a:solidFill>
                          <a:effectLst/>
                          <a:latin typeface="微软雅黑" panose="020B0503020204020204" charset="-122"/>
                          <a:ea typeface="微软雅黑" panose="020B0503020204020204" charset="-122"/>
                        </a:rPr>
                        <a:t>、评估模型效果，品类精准营销</a:t>
                      </a:r>
                      <a:r>
                        <a:rPr lang="en-US" altLang="zh-CN" sz="1065" b="1" i="0" u="none" strike="noStrike" dirty="0">
                          <a:solidFill>
                            <a:srgbClr val="000000"/>
                          </a:solidFill>
                          <a:effectLst/>
                          <a:latin typeface="微软雅黑" panose="020B0503020204020204" charset="-122"/>
                          <a:ea typeface="微软雅黑" panose="020B0503020204020204" charset="-122"/>
                        </a:rPr>
                        <a:t>2</a:t>
                      </a:r>
                      <a:r>
                        <a:rPr lang="zh-CN" altLang="en-US" sz="1065" b="1" i="0" u="none" strike="noStrike" dirty="0">
                          <a:solidFill>
                            <a:srgbClr val="000000"/>
                          </a:solidFill>
                          <a:effectLst/>
                          <a:latin typeface="微软雅黑" panose="020B0503020204020204" charset="-122"/>
                          <a:ea typeface="微软雅黑" panose="020B0503020204020204" charset="-122"/>
                        </a:rPr>
                        <a:t>个</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、评估新模型效果，结合资源优化</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、完善模型评估体系</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、模型整体评估，并输出最优方案</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92785">
                <a:tc vMerge="1">
                  <a:txBody>
                    <a:bodyPr/>
                    <a:lstStyle/>
                    <a:p>
                      <a:endParaRPr lang="zh-CN"/>
                    </a:p>
                  </a:txBody>
                  <a:tcPr/>
                </a:tc>
                <a:tc>
                  <a:txBody>
                    <a:bodyPr/>
                    <a:lstStyle/>
                    <a:p>
                      <a:pPr algn="ctr" fontAlgn="ctr"/>
                      <a:r>
                        <a:rPr lang="zh-CN" altLang="en-US" sz="1065" b="1" i="0" u="none" strike="noStrike" dirty="0">
                          <a:solidFill>
                            <a:srgbClr val="000000"/>
                          </a:solidFill>
                          <a:effectLst/>
                          <a:latin typeface="微软雅黑" panose="020B0503020204020204" charset="-122"/>
                          <a:ea typeface="微软雅黑" panose="020B0503020204020204" charset="-122"/>
                        </a:rPr>
                        <a:t>精准营销</a:t>
                      </a:r>
                      <a:r>
                        <a:rPr lang="en-US" altLang="zh-CN" sz="1065" b="1" i="0" u="none" strike="noStrike" dirty="0">
                          <a:solidFill>
                            <a:srgbClr val="000000"/>
                          </a:solidFill>
                          <a:effectLst/>
                          <a:latin typeface="微软雅黑" panose="020B0503020204020204" charset="-122"/>
                          <a:ea typeface="微软雅黑" panose="020B0503020204020204" charset="-122"/>
                        </a:rPr>
                        <a:t>-</a:t>
                      </a:r>
                      <a:r>
                        <a:rPr lang="zh-CN" altLang="en-US" sz="1065" b="1" i="0" u="none" strike="noStrike" dirty="0">
                          <a:solidFill>
                            <a:srgbClr val="000000"/>
                          </a:solidFill>
                          <a:effectLst/>
                          <a:latin typeface="微软雅黑" panose="020B0503020204020204" charset="-122"/>
                          <a:ea typeface="微软雅黑" panose="020B0503020204020204" charset="-122"/>
                        </a:rPr>
                        <a:t>生命周期</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dirty="0">
                          <a:solidFill>
                            <a:srgbClr val="000000"/>
                          </a:solidFill>
                          <a:effectLst/>
                          <a:latin typeface="微软雅黑" panose="020B0503020204020204" charset="-122"/>
                          <a:ea typeface="微软雅黑" panose="020B0503020204020204" charset="-122"/>
                        </a:rPr>
                        <a:t>1</a:t>
                      </a:r>
                      <a:r>
                        <a:rPr lang="zh-CN" altLang="en-US" sz="1065" b="1" i="0" u="none" strike="noStrike" dirty="0">
                          <a:solidFill>
                            <a:srgbClr val="000000"/>
                          </a:solidFill>
                          <a:effectLst/>
                          <a:latin typeface="微软雅黑" panose="020B0503020204020204" charset="-122"/>
                          <a:ea typeface="微软雅黑" panose="020B0503020204020204" charset="-122"/>
                        </a:rPr>
                        <a:t>、新客首单促活模型试点</a:t>
                      </a:r>
                      <a:br>
                        <a:rPr lang="zh-CN" altLang="en-US" sz="1065" b="1" i="0" u="none" strike="noStrike" dirty="0">
                          <a:solidFill>
                            <a:srgbClr val="000000"/>
                          </a:solidFill>
                          <a:effectLst/>
                          <a:latin typeface="微软雅黑" panose="020B0503020204020204" charset="-122"/>
                          <a:ea typeface="微软雅黑" panose="020B0503020204020204" charset="-122"/>
                        </a:rPr>
                      </a:br>
                      <a:r>
                        <a:rPr lang="en-US" altLang="zh-CN" sz="1065" b="1" i="0" u="none" strike="noStrike" dirty="0">
                          <a:solidFill>
                            <a:srgbClr val="000000"/>
                          </a:solidFill>
                          <a:effectLst/>
                          <a:latin typeface="微软雅黑" panose="020B0503020204020204" charset="-122"/>
                          <a:ea typeface="微软雅黑" panose="020B0503020204020204" charset="-122"/>
                        </a:rPr>
                        <a:t>2</a:t>
                      </a:r>
                      <a:r>
                        <a:rPr lang="zh-CN" altLang="en-US" sz="1065" b="1" i="0" u="none" strike="noStrike" dirty="0">
                          <a:solidFill>
                            <a:srgbClr val="000000"/>
                          </a:solidFill>
                          <a:effectLst/>
                          <a:latin typeface="微软雅黑" panose="020B0503020204020204" charset="-122"/>
                          <a:ea typeface="微软雅黑" panose="020B0503020204020204" charset="-122"/>
                        </a:rPr>
                        <a:t>、低活跃品牌锁新模型试点</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、高活跃用户客单提升模型</a:t>
                      </a:r>
                      <a:br>
                        <a:rPr lang="zh-CN" altLang="en-US" sz="1065" b="1" i="0" u="none" strike="noStrike">
                          <a:solidFill>
                            <a:srgbClr val="000000"/>
                          </a:solidFill>
                          <a:effectLst/>
                          <a:latin typeface="微软雅黑" panose="020B0503020204020204" charset="-122"/>
                          <a:ea typeface="微软雅黑" panose="020B0503020204020204" charset="-122"/>
                        </a:rPr>
                      </a:b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、高沉睡预警模型试点</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dirty="0">
                          <a:solidFill>
                            <a:srgbClr val="000000"/>
                          </a:solidFill>
                          <a:effectLst/>
                          <a:latin typeface="微软雅黑" panose="020B0503020204020204" charset="-122"/>
                          <a:ea typeface="微软雅黑" panose="020B0503020204020204" charset="-122"/>
                        </a:rPr>
                        <a:t>1</a:t>
                      </a:r>
                      <a:r>
                        <a:rPr lang="zh-CN" altLang="en-US" sz="1065" b="1" i="0" u="none" strike="noStrike" dirty="0">
                          <a:solidFill>
                            <a:srgbClr val="000000"/>
                          </a:solidFill>
                          <a:effectLst/>
                          <a:latin typeface="微软雅黑" panose="020B0503020204020204" charset="-122"/>
                          <a:ea typeface="微软雅黑" panose="020B0503020204020204" charset="-122"/>
                        </a:rPr>
                        <a:t>、高活跃品类交叉销售模型</a:t>
                      </a:r>
                      <a:br>
                        <a:rPr lang="zh-CN" altLang="en-US" sz="1065" b="1" i="0" u="none" strike="noStrike" dirty="0">
                          <a:solidFill>
                            <a:srgbClr val="000000"/>
                          </a:solidFill>
                          <a:effectLst/>
                          <a:latin typeface="微软雅黑" panose="020B0503020204020204" charset="-122"/>
                          <a:ea typeface="微软雅黑" panose="020B0503020204020204" charset="-122"/>
                        </a:rPr>
                      </a:br>
                      <a:r>
                        <a:rPr lang="en-US" altLang="zh-CN" sz="1065" b="1" i="0" u="none" strike="noStrike" dirty="0">
                          <a:solidFill>
                            <a:srgbClr val="000000"/>
                          </a:solidFill>
                          <a:effectLst/>
                          <a:latin typeface="微软雅黑" panose="020B0503020204020204" charset="-122"/>
                          <a:ea typeface="微软雅黑" panose="020B0503020204020204" charset="-122"/>
                        </a:rPr>
                        <a:t>2</a:t>
                      </a:r>
                      <a:r>
                        <a:rPr lang="zh-CN" altLang="en-US" sz="1065" b="1" i="0" u="none" strike="noStrike" dirty="0">
                          <a:solidFill>
                            <a:srgbClr val="000000"/>
                          </a:solidFill>
                          <a:effectLst/>
                          <a:latin typeface="微软雅黑" panose="020B0503020204020204" charset="-122"/>
                          <a:ea typeface="微软雅黑" panose="020B0503020204020204" charset="-122"/>
                        </a:rPr>
                        <a:t>、低活跃关联推荐模型试点</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dirty="0">
                          <a:solidFill>
                            <a:srgbClr val="000000"/>
                          </a:solidFill>
                          <a:effectLst/>
                          <a:latin typeface="微软雅黑" panose="020B0503020204020204" charset="-122"/>
                          <a:ea typeface="微软雅黑" panose="020B0503020204020204" charset="-122"/>
                        </a:rPr>
                        <a:t>1</a:t>
                      </a:r>
                      <a:r>
                        <a:rPr lang="zh-CN" altLang="en-US" sz="1065" b="1" i="0" u="none" strike="noStrike" dirty="0">
                          <a:solidFill>
                            <a:srgbClr val="000000"/>
                          </a:solidFill>
                          <a:effectLst/>
                          <a:latin typeface="微软雅黑" panose="020B0503020204020204" charset="-122"/>
                          <a:ea typeface="微软雅黑" panose="020B0503020204020204" charset="-122"/>
                        </a:rPr>
                        <a:t>、流失顾客激活模型试点</a:t>
                      </a:r>
                      <a:br>
                        <a:rPr lang="zh-CN" altLang="en-US" sz="1065" b="1" i="0" u="none" strike="noStrike" dirty="0">
                          <a:solidFill>
                            <a:srgbClr val="000000"/>
                          </a:solidFill>
                          <a:effectLst/>
                          <a:latin typeface="微软雅黑" panose="020B0503020204020204" charset="-122"/>
                          <a:ea typeface="微软雅黑" panose="020B0503020204020204" charset="-122"/>
                        </a:rPr>
                      </a:br>
                      <a:r>
                        <a:rPr lang="en-US" altLang="zh-CN" sz="1065" b="1" i="0" u="none" strike="noStrike" dirty="0">
                          <a:solidFill>
                            <a:srgbClr val="000000"/>
                          </a:solidFill>
                          <a:effectLst/>
                          <a:latin typeface="微软雅黑" panose="020B0503020204020204" charset="-122"/>
                          <a:ea typeface="微软雅黑" panose="020B0503020204020204" charset="-122"/>
                        </a:rPr>
                        <a:t>2</a:t>
                      </a:r>
                      <a:r>
                        <a:rPr lang="zh-CN" altLang="en-US" sz="1065" b="1" i="0" u="none" strike="noStrike" dirty="0">
                          <a:solidFill>
                            <a:srgbClr val="000000"/>
                          </a:solidFill>
                          <a:effectLst/>
                          <a:latin typeface="微软雅黑" panose="020B0503020204020204" charset="-122"/>
                          <a:ea typeface="微软雅黑" panose="020B0503020204020204" charset="-122"/>
                        </a:rPr>
                        <a:t>、低活跃品类偏好模型试点</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、新客下单转化模型</a:t>
                      </a:r>
                      <a:br>
                        <a:rPr lang="zh-CN" altLang="en-US" sz="1065" b="1" i="0" u="none" strike="noStrike">
                          <a:solidFill>
                            <a:srgbClr val="000000"/>
                          </a:solidFill>
                          <a:effectLst/>
                          <a:latin typeface="微软雅黑" panose="020B0503020204020204" charset="-122"/>
                          <a:ea typeface="微软雅黑" panose="020B0503020204020204" charset="-122"/>
                        </a:rPr>
                      </a:b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、慢病会员维护模型</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065" b="1" i="0" u="none" strike="noStrike">
                          <a:solidFill>
                            <a:srgbClr val="000000"/>
                          </a:solidFill>
                          <a:effectLst/>
                          <a:latin typeface="微软雅黑" panose="020B0503020204020204" charset="-122"/>
                          <a:ea typeface="微软雅黑" panose="020B0503020204020204" charset="-122"/>
                        </a:rPr>
                        <a:t>1</a:t>
                      </a:r>
                      <a:r>
                        <a:rPr lang="zh-CN" altLang="en-US" sz="1065" b="1" i="0" u="none" strike="noStrike">
                          <a:solidFill>
                            <a:srgbClr val="000000"/>
                          </a:solidFill>
                          <a:effectLst/>
                          <a:latin typeface="微软雅黑" panose="020B0503020204020204" charset="-122"/>
                          <a:ea typeface="微软雅黑" panose="020B0503020204020204" charset="-122"/>
                        </a:rPr>
                        <a:t>、品类流失激活模型</a:t>
                      </a:r>
                      <a:br>
                        <a:rPr lang="zh-CN" altLang="en-US" sz="1065" b="1" i="0" u="none" strike="noStrike">
                          <a:solidFill>
                            <a:srgbClr val="000000"/>
                          </a:solidFill>
                          <a:effectLst/>
                          <a:latin typeface="微软雅黑" panose="020B0503020204020204" charset="-122"/>
                          <a:ea typeface="微软雅黑" panose="020B0503020204020204" charset="-122"/>
                        </a:rPr>
                      </a:br>
                      <a:r>
                        <a:rPr lang="en-US" altLang="zh-CN" sz="1065" b="1" i="0" u="none" strike="noStrike">
                          <a:solidFill>
                            <a:srgbClr val="000000"/>
                          </a:solidFill>
                          <a:effectLst/>
                          <a:latin typeface="微软雅黑" panose="020B0503020204020204" charset="-122"/>
                          <a:ea typeface="微软雅黑" panose="020B0503020204020204" charset="-122"/>
                        </a:rPr>
                        <a:t>2</a:t>
                      </a:r>
                      <a:r>
                        <a:rPr lang="zh-CN" altLang="en-US" sz="1065" b="1" i="0" u="none" strike="noStrike">
                          <a:solidFill>
                            <a:srgbClr val="000000"/>
                          </a:solidFill>
                          <a:effectLst/>
                          <a:latin typeface="微软雅黑" panose="020B0503020204020204" charset="-122"/>
                          <a:ea typeface="微软雅黑" panose="020B0503020204020204" charset="-122"/>
                        </a:rPr>
                        <a:t>、高活跃通用名替换模型</a:t>
                      </a:r>
                    </a:p>
                  </a:txBody>
                  <a:tcPr marL="7950" marR="7950" marT="79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863600">
                <a:tc vMerge="1">
                  <a:txBody>
                    <a:bodyPr/>
                    <a:lstStyle/>
                    <a:p>
                      <a:endParaRPr lang="zh-CN"/>
                    </a:p>
                  </a:txBody>
                  <a:tcPr/>
                </a:tc>
                <a:tc>
                  <a:txBody>
                    <a:bodyPr/>
                    <a:lstStyle/>
                    <a:p>
                      <a:pPr marL="0" algn="ctr" defTabSz="914400" rtl="0" eaLnBrk="1" fontAlgn="ctr" latinLnBrk="0" hangingPunct="1"/>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精准营销</a:t>
                      </a:r>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疾病</a:t>
                      </a:r>
                    </a:p>
                  </a:txBody>
                  <a:tcPr marL="5963" marR="5963" marT="59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1</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ǀ型</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糖尿复购提升</a:t>
                      </a:r>
                    </a:p>
                    <a:p>
                      <a:pPr marL="0" algn="ctr" defTabSz="914400" rtl="0" eaLnBrk="1" fontAlgn="ctr" latinLnBrk="0" hangingPunct="1"/>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2</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急性咽炎品项数提升</a:t>
                      </a:r>
                      <a:endParaRPr lang="zh-CN" altLang="en-US" sz="1065" b="1" i="0" u="none" strike="noStrike" kern="1200" dirty="0">
                        <a:solidFill>
                          <a:srgbClr val="000000"/>
                        </a:solidFill>
                        <a:effectLst/>
                        <a:latin typeface="微软雅黑" panose="020B0503020204020204" charset="-122"/>
                        <a:ea typeface="微软雅黑" panose="020B0503020204020204" charset="-122"/>
                        <a:cs typeface="+mn-cs"/>
                      </a:endParaRPr>
                    </a:p>
                  </a:txBody>
                  <a:tcPr marL="5963" marR="5963" marT="59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endParaRPr lang="en-US" altLang="zh-CN" sz="1065" b="1" i="0" u="none" strike="noStrike" kern="1200" dirty="0">
                        <a:solidFill>
                          <a:srgbClr val="000000"/>
                        </a:solidFill>
                        <a:effectLst/>
                        <a:latin typeface="微软雅黑" panose="020B0503020204020204" charset="-122"/>
                        <a:ea typeface="微软雅黑" panose="020B0503020204020204" charset="-122"/>
                        <a:cs typeface="+mn-cs"/>
                      </a:endParaRPr>
                    </a:p>
                    <a:p>
                      <a:pPr marL="0" algn="ctr" defTabSz="914400" rtl="0" eaLnBrk="1" fontAlgn="ctr" latinLnBrk="0" hangingPunct="1"/>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1、</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ǁ型</a:t>
                      </a:r>
                      <a:r>
                        <a:rPr lang="en-US" altLang="zh-CN" sz="1065" b="1" i="0" u="none" strike="noStrike" kern="1200" dirty="0" err="1">
                          <a:solidFill>
                            <a:srgbClr val="000000"/>
                          </a:solidFill>
                          <a:effectLst/>
                          <a:latin typeface="微软雅黑" panose="020B0503020204020204" charset="-122"/>
                          <a:ea typeface="微软雅黑" panose="020B0503020204020204" charset="-122"/>
                          <a:cs typeface="+mn-cs"/>
                        </a:rPr>
                        <a:t>糖尿价值提升</a:t>
                      </a:r>
                      <a:b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br>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2、</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妊娠高血压服务感知提升</a:t>
                      </a:r>
                      <a:b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br>
                      <a:endParaRPr lang="zh-CN" altLang="en-US" sz="1065" b="1" i="0" u="none" strike="noStrike" kern="1200" dirty="0">
                        <a:solidFill>
                          <a:srgbClr val="000000"/>
                        </a:solidFill>
                        <a:effectLst/>
                        <a:latin typeface="微软雅黑" panose="020B0503020204020204" charset="-122"/>
                        <a:ea typeface="微软雅黑" panose="020B0503020204020204" charset="-122"/>
                        <a:cs typeface="+mn-cs"/>
                      </a:endParaRPr>
                    </a:p>
                  </a:txBody>
                  <a:tcPr marL="5963" marR="5963" marT="59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1</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、咽炎等级提升模型</a:t>
                      </a:r>
                      <a:b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br>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2</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慢性咽炎复购提升</a:t>
                      </a:r>
                      <a:endParaRPr lang="zh-CN" altLang="en-US" sz="1065" b="1" i="0" u="none" strike="noStrike" kern="1200" dirty="0">
                        <a:solidFill>
                          <a:srgbClr val="000000"/>
                        </a:solidFill>
                        <a:effectLst/>
                        <a:latin typeface="微软雅黑" panose="020B0503020204020204" charset="-122"/>
                        <a:ea typeface="微软雅黑" panose="020B0503020204020204" charset="-122"/>
                        <a:cs typeface="+mn-cs"/>
                      </a:endParaRPr>
                    </a:p>
                  </a:txBody>
                  <a:tcPr marL="5963" marR="5963" marT="59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1</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、原发性高血压价值提升</a:t>
                      </a:r>
                      <a:b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br>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2</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ǁ型</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糖尿疗效感知提升</a:t>
                      </a:r>
                    </a:p>
                  </a:txBody>
                  <a:tcPr marL="5963" marR="5963" marT="59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1</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心肌梗死</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复购提升</a:t>
                      </a:r>
                      <a:b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br>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2</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高胆固醇</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价值提升</a:t>
                      </a:r>
                    </a:p>
                  </a:txBody>
                  <a:tcPr marL="5963" marR="5963" marT="59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1</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心肌梗死价值提升</a:t>
                      </a:r>
                      <a:endParaRPr lang="zh-CN" altLang="en-US" sz="1065" b="1" i="0" u="none" strike="noStrike" kern="1200" dirty="0">
                        <a:solidFill>
                          <a:srgbClr val="000000"/>
                        </a:solidFill>
                        <a:effectLst/>
                        <a:latin typeface="微软雅黑" panose="020B0503020204020204" charset="-122"/>
                        <a:ea typeface="微软雅黑" panose="020B0503020204020204" charset="-122"/>
                        <a:cs typeface="+mn-cs"/>
                      </a:endParaRPr>
                    </a:p>
                    <a:p>
                      <a:pPr marL="0" algn="ctr" defTabSz="914400" rtl="0" eaLnBrk="1" fontAlgn="ctr" latinLnBrk="0" hangingPunct="1"/>
                      <a:r>
                        <a:rPr lang="en-US" altLang="zh-CN" sz="1065" b="1" i="0" u="none" strike="noStrike" kern="1200" dirty="0">
                          <a:solidFill>
                            <a:srgbClr val="000000"/>
                          </a:solidFill>
                          <a:effectLst/>
                          <a:latin typeface="微软雅黑" panose="020B0503020204020204" charset="-122"/>
                          <a:ea typeface="微软雅黑" panose="020B0503020204020204" charset="-122"/>
                          <a:cs typeface="+mn-cs"/>
                        </a:rPr>
                        <a:t>2</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rPr>
                        <a:t>、</a:t>
                      </a:r>
                      <a:r>
                        <a:rPr lang="en-US" altLang="zh-CN" sz="1065" b="1" i="0" u="none" strike="noStrike" kern="1200" dirty="0" err="1">
                          <a:solidFill>
                            <a:srgbClr val="000000"/>
                          </a:solidFill>
                          <a:effectLst/>
                          <a:latin typeface="微软雅黑" panose="020B0503020204020204" charset="-122"/>
                          <a:ea typeface="微软雅黑" panose="020B0503020204020204" charset="-122"/>
                          <a:cs typeface="+mn-cs"/>
                          <a:sym typeface="+mn-ea"/>
                        </a:rPr>
                        <a:t>尿酸异常</a:t>
                      </a:r>
                      <a:r>
                        <a:rPr lang="zh-CN" altLang="en-US" sz="1065" b="1" i="0" u="none" strike="noStrike" kern="1200" dirty="0">
                          <a:solidFill>
                            <a:srgbClr val="000000"/>
                          </a:solidFill>
                          <a:effectLst/>
                          <a:latin typeface="微软雅黑" panose="020B0503020204020204" charset="-122"/>
                          <a:ea typeface="微软雅黑" panose="020B0503020204020204" charset="-122"/>
                          <a:cs typeface="+mn-cs"/>
                          <a:sym typeface="+mn-ea"/>
                        </a:rPr>
                        <a:t>产值</a:t>
                      </a:r>
                      <a:r>
                        <a:rPr lang="en-US" altLang="zh-CN" sz="1065" b="1" i="0" u="none" strike="noStrike" kern="1200" dirty="0" err="1">
                          <a:solidFill>
                            <a:srgbClr val="000000"/>
                          </a:solidFill>
                          <a:effectLst/>
                          <a:latin typeface="微软雅黑" panose="020B0503020204020204" charset="-122"/>
                          <a:ea typeface="微软雅黑" panose="020B0503020204020204" charset="-122"/>
                          <a:cs typeface="+mn-cs"/>
                          <a:sym typeface="+mn-ea"/>
                        </a:rPr>
                        <a:t>提升</a:t>
                      </a:r>
                      <a:endParaRPr lang="zh-CN" altLang="en-US" sz="1065" b="1" i="0" u="none" strike="noStrike" kern="1200" dirty="0">
                        <a:solidFill>
                          <a:srgbClr val="000000"/>
                        </a:solidFill>
                        <a:effectLst/>
                        <a:latin typeface="微软雅黑" panose="020B0503020204020204" charset="-122"/>
                        <a:ea typeface="微软雅黑" panose="020B0503020204020204" charset="-122"/>
                        <a:cs typeface="+mn-cs"/>
                      </a:endParaRPr>
                    </a:p>
                  </a:txBody>
                  <a:tcPr marL="5963" marR="5963" marT="59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2" name="矩形 19"/>
          <p:cNvSpPr/>
          <p:nvPr/>
        </p:nvSpPr>
        <p:spPr>
          <a:xfrm>
            <a:off x="8911273" y="923925"/>
            <a:ext cx="3074987" cy="583565"/>
          </a:xfrm>
          <a:prstGeom prst="rect">
            <a:avLst/>
          </a:prstGeom>
          <a:noFill/>
          <a:ln w="9525">
            <a:noFill/>
          </a:ln>
        </p:spPr>
        <p:txBody>
          <a:bodyPr wrap="square" anchor="t">
            <a:spAutoFit/>
          </a:bodyPr>
          <a:lstStyle/>
          <a:p>
            <a:r>
              <a:rPr lang="zh-CN" altLang="en-US" sz="1600" b="1" u="sng" dirty="0">
                <a:solidFill>
                  <a:srgbClr val="C55A11"/>
                </a:solidFill>
                <a:latin typeface="微软雅黑" panose="020B0503020204020204" charset="-122"/>
                <a:ea typeface="微软雅黑" panose="020B0503020204020204" charset="-122"/>
              </a:rPr>
              <a:t>专：慢病会员</a:t>
            </a:r>
            <a:r>
              <a:rPr lang="en-US" altLang="zh-CN" sz="1600" b="1" u="sng" dirty="0">
                <a:solidFill>
                  <a:srgbClr val="C55A11"/>
                </a:solidFill>
                <a:latin typeface="微软雅黑" panose="020B0503020204020204" charset="-122"/>
                <a:ea typeface="微软雅黑" panose="020B0503020204020204" charset="-122"/>
              </a:rPr>
              <a:t>ARPU</a:t>
            </a:r>
            <a:r>
              <a:rPr lang="zh-CN" altLang="en-US" sz="1600" b="1" u="sng" dirty="0">
                <a:solidFill>
                  <a:srgbClr val="C55A11"/>
                </a:solidFill>
                <a:latin typeface="微软雅黑" panose="020B0503020204020204" charset="-122"/>
                <a:ea typeface="微软雅黑" panose="020B0503020204020204" charset="-122"/>
              </a:rPr>
              <a:t>提升</a:t>
            </a:r>
            <a:r>
              <a:rPr lang="en-US" altLang="zh-CN" sz="1600" b="1" u="sng" dirty="0">
                <a:solidFill>
                  <a:srgbClr val="C55A11"/>
                </a:solidFill>
                <a:latin typeface="微软雅黑" panose="020B0503020204020204" charset="-122"/>
                <a:ea typeface="微软雅黑" panose="020B0503020204020204" charset="-122"/>
              </a:rPr>
              <a:t>20% </a:t>
            </a:r>
          </a:p>
          <a:p>
            <a:endParaRPr lang="zh-CN" altLang="en-US" sz="1600" b="1" dirty="0">
              <a:solidFill>
                <a:srgbClr val="C55A11"/>
              </a:solidFill>
              <a:latin typeface="微软雅黑" panose="020B0503020204020204" charset="-122"/>
              <a:ea typeface="微软雅黑" panose="020B0503020204020204"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标题 7"/>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sym typeface="Arial" panose="020B0604020202020204" pitchFamily="34" charset="0"/>
              </a:rPr>
              <a:t>会员运营</a:t>
            </a:r>
            <a:r>
              <a:rPr lang="en-US" altLang="zh-CN" kern="1200" spc="200" normalizeH="0" baseline="0">
                <a:latin typeface="微软雅黑" panose="020B0503020204020204" charset="-122"/>
                <a:ea typeface="+mj-ea"/>
                <a:cs typeface="+mj-cs"/>
                <a:sym typeface="Arial" panose="020B0604020202020204" pitchFamily="34" charset="0"/>
              </a:rPr>
              <a:t>——</a:t>
            </a:r>
            <a:r>
              <a:rPr lang="zh-CN" kern="1200" spc="200" normalizeH="0" baseline="0">
                <a:latin typeface="微软雅黑" panose="020B0503020204020204" charset="-122"/>
                <a:ea typeface="+mj-ea"/>
                <a:cs typeface="+mj-cs"/>
                <a:sym typeface="Arial" panose="020B0604020202020204" pitchFamily="34" charset="0"/>
              </a:rPr>
              <a:t>新会员营销场景规划</a:t>
            </a:r>
            <a:endParaRPr lang="zh-CN" altLang="en-US" kern="1200" spc="200" normalizeH="0" baseline="0">
              <a:latin typeface="微软雅黑" panose="020B0503020204020204" charset="-122"/>
              <a:ea typeface="+mj-ea"/>
              <a:cs typeface="+mj-cs"/>
              <a:sym typeface="Arial" panose="020B0604020202020204" pitchFamily="34" charset="0"/>
            </a:endParaRPr>
          </a:p>
        </p:txBody>
      </p:sp>
      <p:sp>
        <p:nvSpPr>
          <p:cNvPr id="2" name="椭圆 1"/>
          <p:cNvSpPr/>
          <p:nvPr>
            <p:custDataLst>
              <p:tags r:id="rId2"/>
            </p:custDataLst>
          </p:nvPr>
        </p:nvSpPr>
        <p:spPr>
          <a:xfrm>
            <a:off x="636588" y="1554163"/>
            <a:ext cx="1798638" cy="1800225"/>
          </a:xfrm>
          <a:prstGeom prst="ellipse">
            <a:avLst/>
          </a:prstGeom>
          <a:solidFill>
            <a:srgbClr val="029E42"/>
          </a:solidFill>
          <a:ln>
            <a:noFill/>
          </a:ln>
        </p:spPr>
        <p:style>
          <a:lnRef idx="2">
            <a:srgbClr val="4276AA">
              <a:shade val="50000"/>
            </a:srgbClr>
          </a:lnRef>
          <a:fillRef idx="1">
            <a:srgbClr val="4276AA"/>
          </a:fillRef>
          <a:effectRef idx="0">
            <a:srgbClr val="4276AA"/>
          </a:effectRef>
          <a:fontRef idx="minor">
            <a:srgbClr val="FFFFFF"/>
          </a:fontRef>
        </p:style>
        <p:txBody>
          <a:bodyPr rtlCol="0" anchor="ctr"/>
          <a:lstStyle/>
          <a:p>
            <a:pPr algn="ctr" fontAlgn="base">
              <a:lnSpc>
                <a:spcPct val="120000"/>
              </a:lnSpc>
            </a:pPr>
            <a:endParaRPr lang="zh-CN" altLang="en-US" strike="noStrike" noProof="1">
              <a:latin typeface="Arial" panose="020B0604020202020204" pitchFamily="34" charset="0"/>
              <a:ea typeface="微软雅黑" panose="020B0503020204020204" charset="-122"/>
              <a:sym typeface="Arial" panose="020B0604020202020204" pitchFamily="34" charset="0"/>
            </a:endParaRPr>
          </a:p>
        </p:txBody>
      </p:sp>
      <p:sp>
        <p:nvSpPr>
          <p:cNvPr id="5" name="椭圆 4"/>
          <p:cNvSpPr/>
          <p:nvPr>
            <p:custDataLst>
              <p:tags r:id="rId3"/>
            </p:custDataLst>
          </p:nvPr>
        </p:nvSpPr>
        <p:spPr>
          <a:xfrm>
            <a:off x="3594100" y="1554163"/>
            <a:ext cx="1800225" cy="1800225"/>
          </a:xfrm>
          <a:prstGeom prst="ellipse">
            <a:avLst/>
          </a:prstGeom>
          <a:solidFill>
            <a:srgbClr val="029E42"/>
          </a:solidFill>
          <a:ln>
            <a:noFill/>
          </a:ln>
        </p:spPr>
        <p:style>
          <a:lnRef idx="2">
            <a:srgbClr val="4276AA">
              <a:shade val="50000"/>
            </a:srgbClr>
          </a:lnRef>
          <a:fillRef idx="1">
            <a:srgbClr val="4276AA"/>
          </a:fillRef>
          <a:effectRef idx="0">
            <a:srgbClr val="4276AA"/>
          </a:effectRef>
          <a:fontRef idx="minor">
            <a:srgbClr val="FFFFFF"/>
          </a:fontRef>
        </p:style>
        <p:txBody>
          <a:bodyPr rtlCol="0" anchor="ctr"/>
          <a:lstStyle/>
          <a:p>
            <a:pPr algn="ctr" fontAlgn="base">
              <a:lnSpc>
                <a:spcPct val="120000"/>
              </a:lnSpc>
            </a:pPr>
            <a:endParaRPr lang="zh-CN" altLang="en-US" strike="noStrike" noProof="1">
              <a:latin typeface="Arial" panose="020B0604020202020204" pitchFamily="34" charset="0"/>
              <a:ea typeface="微软雅黑" panose="020B0503020204020204" charset="-122"/>
              <a:sym typeface="Arial" panose="020B0604020202020204" pitchFamily="34" charset="0"/>
            </a:endParaRPr>
          </a:p>
        </p:txBody>
      </p:sp>
      <p:sp>
        <p:nvSpPr>
          <p:cNvPr id="6" name="椭圆 5"/>
          <p:cNvSpPr/>
          <p:nvPr>
            <p:custDataLst>
              <p:tags r:id="rId4"/>
            </p:custDataLst>
          </p:nvPr>
        </p:nvSpPr>
        <p:spPr>
          <a:xfrm>
            <a:off x="6551613" y="1554163"/>
            <a:ext cx="1800225" cy="1800225"/>
          </a:xfrm>
          <a:prstGeom prst="ellipse">
            <a:avLst/>
          </a:prstGeom>
          <a:solidFill>
            <a:srgbClr val="029E42"/>
          </a:solidFill>
          <a:ln>
            <a:noFill/>
          </a:ln>
        </p:spPr>
        <p:style>
          <a:lnRef idx="2">
            <a:srgbClr val="4276AA">
              <a:shade val="50000"/>
            </a:srgbClr>
          </a:lnRef>
          <a:fillRef idx="1">
            <a:srgbClr val="4276AA"/>
          </a:fillRef>
          <a:effectRef idx="0">
            <a:srgbClr val="4276AA"/>
          </a:effectRef>
          <a:fontRef idx="minor">
            <a:srgbClr val="FFFFFF"/>
          </a:fontRef>
        </p:style>
        <p:txBody>
          <a:bodyPr rtlCol="0" anchor="ctr"/>
          <a:lstStyle/>
          <a:p>
            <a:pPr algn="ctr" fontAlgn="base">
              <a:lnSpc>
                <a:spcPct val="120000"/>
              </a:lnSpc>
            </a:pPr>
            <a:endParaRPr lang="zh-CN" altLang="en-US" strike="noStrike" noProof="1">
              <a:latin typeface="Arial" panose="020B0604020202020204" pitchFamily="34" charset="0"/>
              <a:ea typeface="微软雅黑" panose="020B0503020204020204" charset="-122"/>
              <a:sym typeface="Arial" panose="020B0604020202020204" pitchFamily="34" charset="0"/>
            </a:endParaRPr>
          </a:p>
        </p:txBody>
      </p:sp>
      <p:sp>
        <p:nvSpPr>
          <p:cNvPr id="7" name="椭圆 6"/>
          <p:cNvSpPr/>
          <p:nvPr>
            <p:custDataLst>
              <p:tags r:id="rId5"/>
            </p:custDataLst>
          </p:nvPr>
        </p:nvSpPr>
        <p:spPr>
          <a:xfrm>
            <a:off x="9510713" y="1554163"/>
            <a:ext cx="1800225" cy="1800225"/>
          </a:xfrm>
          <a:prstGeom prst="ellipse">
            <a:avLst/>
          </a:prstGeom>
          <a:solidFill>
            <a:srgbClr val="029E42"/>
          </a:solidFill>
          <a:ln>
            <a:noFill/>
          </a:ln>
        </p:spPr>
        <p:style>
          <a:lnRef idx="2">
            <a:srgbClr val="4276AA">
              <a:shade val="50000"/>
            </a:srgbClr>
          </a:lnRef>
          <a:fillRef idx="1">
            <a:srgbClr val="4276AA"/>
          </a:fillRef>
          <a:effectRef idx="0">
            <a:srgbClr val="4276AA"/>
          </a:effectRef>
          <a:fontRef idx="minor">
            <a:srgbClr val="FFFFFF"/>
          </a:fontRef>
        </p:style>
        <p:txBody>
          <a:bodyPr rtlCol="0" anchor="ctr"/>
          <a:lstStyle/>
          <a:p>
            <a:pPr algn="ctr" fontAlgn="base">
              <a:lnSpc>
                <a:spcPct val="120000"/>
              </a:lnSpc>
            </a:pPr>
            <a:endParaRPr lang="zh-CN" altLang="en-US" strike="noStrike" noProof="1">
              <a:latin typeface="Arial" panose="020B0604020202020204" pitchFamily="34" charset="0"/>
              <a:ea typeface="微软雅黑" panose="020B0503020204020204" charset="-122"/>
              <a:sym typeface="Arial" panose="020B0604020202020204" pitchFamily="34" charset="0"/>
            </a:endParaRPr>
          </a:p>
        </p:txBody>
      </p:sp>
      <p:sp>
        <p:nvSpPr>
          <p:cNvPr id="3" name="箭头: 右 2"/>
          <p:cNvSpPr/>
          <p:nvPr>
            <p:custDataLst>
              <p:tags r:id="rId6"/>
            </p:custDataLst>
          </p:nvPr>
        </p:nvSpPr>
        <p:spPr>
          <a:xfrm>
            <a:off x="2911475" y="2290763"/>
            <a:ext cx="355600" cy="431800"/>
          </a:xfrm>
          <a:prstGeom prst="rightArrow">
            <a:avLst/>
          </a:prstGeom>
          <a:solidFill>
            <a:srgbClr val="4276AA">
              <a:lumMod val="60000"/>
              <a:lumOff val="40000"/>
            </a:srgbClr>
          </a:solidFill>
          <a:ln>
            <a:noFill/>
          </a:ln>
        </p:spPr>
        <p:style>
          <a:lnRef idx="2">
            <a:srgbClr val="4276AA">
              <a:shade val="50000"/>
            </a:srgbClr>
          </a:lnRef>
          <a:fillRef idx="1">
            <a:srgbClr val="4276AA"/>
          </a:fillRef>
          <a:effectRef idx="0">
            <a:srgbClr val="4276AA"/>
          </a:effectRef>
          <a:fontRef idx="minor">
            <a:srgbClr val="FFFFFF"/>
          </a:fontRef>
        </p:style>
        <p:txBody>
          <a:bodyPr rtlCol="0" anchor="ctr"/>
          <a:lstStyle/>
          <a:p>
            <a:pPr algn="ctr" fontAlgn="base">
              <a:lnSpc>
                <a:spcPct val="120000"/>
              </a:lnSpc>
            </a:pPr>
            <a:endParaRPr lang="zh-CN" altLang="en-US" strike="noStrike" noProof="1">
              <a:latin typeface="Arial" panose="020B0604020202020204" pitchFamily="34" charset="0"/>
              <a:ea typeface="微软雅黑" panose="020B0503020204020204" charset="-122"/>
              <a:sym typeface="Arial" panose="020B0604020202020204" pitchFamily="34" charset="0"/>
            </a:endParaRPr>
          </a:p>
        </p:txBody>
      </p:sp>
      <p:sp>
        <p:nvSpPr>
          <p:cNvPr id="11" name="箭头: 右 10"/>
          <p:cNvSpPr/>
          <p:nvPr>
            <p:custDataLst>
              <p:tags r:id="rId7"/>
            </p:custDataLst>
          </p:nvPr>
        </p:nvSpPr>
        <p:spPr>
          <a:xfrm>
            <a:off x="5862638" y="2290763"/>
            <a:ext cx="355600" cy="431800"/>
          </a:xfrm>
          <a:prstGeom prst="rightArrow">
            <a:avLst/>
          </a:prstGeom>
          <a:solidFill>
            <a:srgbClr val="4276AA">
              <a:lumMod val="60000"/>
              <a:lumOff val="40000"/>
            </a:srgbClr>
          </a:solidFill>
          <a:ln>
            <a:noFill/>
          </a:ln>
        </p:spPr>
        <p:style>
          <a:lnRef idx="2">
            <a:srgbClr val="4276AA">
              <a:shade val="50000"/>
            </a:srgbClr>
          </a:lnRef>
          <a:fillRef idx="1">
            <a:srgbClr val="4276AA"/>
          </a:fillRef>
          <a:effectRef idx="0">
            <a:srgbClr val="4276AA"/>
          </a:effectRef>
          <a:fontRef idx="minor">
            <a:srgbClr val="FFFFFF"/>
          </a:fontRef>
        </p:style>
        <p:txBody>
          <a:bodyPr rtlCol="0" anchor="ctr"/>
          <a:lstStyle/>
          <a:p>
            <a:pPr algn="ctr" fontAlgn="base">
              <a:lnSpc>
                <a:spcPct val="120000"/>
              </a:lnSpc>
            </a:pPr>
            <a:endParaRPr lang="zh-CN" altLang="en-US" strike="noStrike" noProof="1">
              <a:latin typeface="Arial" panose="020B0604020202020204" pitchFamily="34" charset="0"/>
              <a:ea typeface="微软雅黑" panose="020B0503020204020204" charset="-122"/>
              <a:sym typeface="Arial" panose="020B0604020202020204" pitchFamily="34" charset="0"/>
            </a:endParaRPr>
          </a:p>
        </p:txBody>
      </p:sp>
      <p:sp>
        <p:nvSpPr>
          <p:cNvPr id="12" name="箭头: 右 11"/>
          <p:cNvSpPr/>
          <p:nvPr>
            <p:custDataLst>
              <p:tags r:id="rId8"/>
            </p:custDataLst>
          </p:nvPr>
        </p:nvSpPr>
        <p:spPr>
          <a:xfrm>
            <a:off x="8813800" y="2290763"/>
            <a:ext cx="355600" cy="431800"/>
          </a:xfrm>
          <a:prstGeom prst="rightArrow">
            <a:avLst/>
          </a:prstGeom>
          <a:solidFill>
            <a:srgbClr val="4276AA">
              <a:lumMod val="60000"/>
              <a:lumOff val="40000"/>
            </a:srgbClr>
          </a:solidFill>
          <a:ln>
            <a:noFill/>
          </a:ln>
        </p:spPr>
        <p:style>
          <a:lnRef idx="2">
            <a:srgbClr val="4276AA">
              <a:shade val="50000"/>
            </a:srgbClr>
          </a:lnRef>
          <a:fillRef idx="1">
            <a:srgbClr val="4276AA"/>
          </a:fillRef>
          <a:effectRef idx="0">
            <a:srgbClr val="4276AA"/>
          </a:effectRef>
          <a:fontRef idx="minor">
            <a:srgbClr val="FFFFFF"/>
          </a:fontRef>
        </p:style>
        <p:txBody>
          <a:bodyPr rtlCol="0" anchor="ctr"/>
          <a:lstStyle/>
          <a:p>
            <a:pPr algn="ctr" fontAlgn="base">
              <a:lnSpc>
                <a:spcPct val="120000"/>
              </a:lnSpc>
            </a:pPr>
            <a:endParaRPr lang="zh-CN" altLang="en-US" strike="noStrike" noProof="1">
              <a:latin typeface="Arial" panose="020B0604020202020204" pitchFamily="34" charset="0"/>
              <a:ea typeface="微软雅黑" panose="020B0503020204020204" charset="-122"/>
              <a:sym typeface="Arial" panose="020B0604020202020204" pitchFamily="34" charset="0"/>
            </a:endParaRPr>
          </a:p>
        </p:txBody>
      </p:sp>
      <p:sp>
        <p:nvSpPr>
          <p:cNvPr id="14" name="文本框 13"/>
          <p:cNvSpPr txBox="1"/>
          <p:nvPr>
            <p:custDataLst>
              <p:tags r:id="rId9"/>
            </p:custDataLst>
          </p:nvPr>
        </p:nvSpPr>
        <p:spPr>
          <a:xfrm>
            <a:off x="796925" y="3454400"/>
            <a:ext cx="2114550" cy="485775"/>
          </a:xfrm>
          <a:prstGeom prst="rect">
            <a:avLst/>
          </a:prstGeom>
          <a:noFill/>
        </p:spPr>
        <p:txBody>
          <a:bodyPr wrap="square" bIns="0" rtlCol="0" anchor="b" anchorCtr="0">
            <a:normAutofit/>
          </a:bodyPr>
          <a:lstStyle/>
          <a:p>
            <a:pPr>
              <a:lnSpc>
                <a:spcPct val="120000"/>
              </a:lnSpc>
            </a:pPr>
            <a:r>
              <a:rPr lang="zh-CN" altLang="en-US" b="1" spc="300" noProof="1">
                <a:solidFill>
                  <a:srgbClr val="000000">
                    <a:lumMod val="75000"/>
                    <a:lumOff val="25000"/>
                  </a:srgbClr>
                </a:solidFill>
                <a:latin typeface="微软雅黑" panose="020B0503020204020204" charset="-122"/>
                <a:ea typeface="微软雅黑" panose="020B0503020204020204" charset="-122"/>
                <a:cs typeface="+mn-cs"/>
                <a:sym typeface="Arial" panose="020B0604020202020204" pitchFamily="34" charset="0"/>
              </a:rPr>
              <a:t>获取渠道</a:t>
            </a:r>
            <a:endParaRPr lang="zh-CN" altLang="en-US" b="1" spc="300" noProof="1">
              <a:solidFill>
                <a:srgbClr val="000000">
                  <a:lumMod val="75000"/>
                  <a:lumOff val="25000"/>
                </a:srgbClr>
              </a:solidFill>
              <a:latin typeface="微软雅黑" panose="020B0503020204020204" charset="-122"/>
              <a:ea typeface="微软雅黑" panose="020B0503020204020204" charset="-122"/>
              <a:sym typeface="Arial" panose="020B0604020202020204" pitchFamily="34" charset="0"/>
            </a:endParaRPr>
          </a:p>
        </p:txBody>
      </p:sp>
      <p:sp>
        <p:nvSpPr>
          <p:cNvPr id="15" name="文本框 14"/>
          <p:cNvSpPr txBox="1"/>
          <p:nvPr>
            <p:custDataLst>
              <p:tags r:id="rId10"/>
            </p:custDataLst>
          </p:nvPr>
        </p:nvSpPr>
        <p:spPr>
          <a:xfrm>
            <a:off x="512763" y="4100513"/>
            <a:ext cx="2505075" cy="2317750"/>
          </a:xfrm>
          <a:prstGeom prst="rect">
            <a:avLst/>
          </a:prstGeom>
          <a:noFill/>
        </p:spPr>
        <p:txBody>
          <a:bodyPr wrap="square" tIns="0" rtlCol="0">
            <a:normAutofit fontScale="92500" lnSpcReduction="10000"/>
          </a:bodyPr>
          <a:lstStyle/>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店内渠道</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店内互动活动</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小游戏，比赛，电影</a:t>
            </a:r>
          </a:p>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店外渠道</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社区活动</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厂商合作</a:t>
            </a:r>
          </a:p>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互动渠道</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健康讲座，医生义诊，健康测量</a:t>
            </a:r>
          </a:p>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线上渠道</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自有渠道公众号</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外部合作</a:t>
            </a:r>
          </a:p>
          <a:p>
            <a:pPr marL="628650" lvl="1" indent="-171450" algn="l" fontAlgn="base">
              <a:lnSpc>
                <a:spcPct val="120000"/>
              </a:lnSpc>
              <a:buFont typeface="Wingdings" panose="05000000000000000000" charset="0"/>
              <a:buChar char="n"/>
            </a:pPr>
            <a:endPar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628650" lvl="1" indent="-171450" algn="l" fontAlgn="base">
              <a:lnSpc>
                <a:spcPct val="120000"/>
              </a:lnSpc>
              <a:buFont typeface="Wingdings" panose="05000000000000000000" charset="0"/>
              <a:buChar char="n"/>
            </a:pPr>
            <a:endPar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628650" lvl="1" indent="-171450" algn="l" fontAlgn="base">
              <a:lnSpc>
                <a:spcPct val="120000"/>
              </a:lnSpc>
              <a:buFont typeface="Wingdings" panose="05000000000000000000" charset="0"/>
              <a:buChar char="n"/>
            </a:pPr>
            <a:endPar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628650" lvl="1" indent="-171450" algn="l" fontAlgn="base">
              <a:lnSpc>
                <a:spcPct val="120000"/>
              </a:lnSpc>
              <a:buFont typeface="Wingdings" panose="05000000000000000000" charset="0"/>
              <a:buChar char="n"/>
            </a:pPr>
            <a:endPar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18" name="文本框 17"/>
          <p:cNvSpPr txBox="1"/>
          <p:nvPr>
            <p:custDataLst>
              <p:tags r:id="rId11"/>
            </p:custDataLst>
          </p:nvPr>
        </p:nvSpPr>
        <p:spPr>
          <a:xfrm>
            <a:off x="3813175" y="3454400"/>
            <a:ext cx="2114550" cy="485775"/>
          </a:xfrm>
          <a:prstGeom prst="rect">
            <a:avLst/>
          </a:prstGeom>
          <a:noFill/>
        </p:spPr>
        <p:txBody>
          <a:bodyPr wrap="square" bIns="0" rtlCol="0" anchor="b" anchorCtr="0">
            <a:normAutofit/>
          </a:bodyPr>
          <a:lstStyle/>
          <a:p>
            <a:pPr>
              <a:lnSpc>
                <a:spcPct val="120000"/>
              </a:lnSpc>
            </a:pPr>
            <a:r>
              <a:rPr lang="zh-CN" altLang="en-US" b="1" spc="300" noProof="1">
                <a:solidFill>
                  <a:srgbClr val="000000">
                    <a:lumMod val="75000"/>
                    <a:lumOff val="25000"/>
                  </a:srgbClr>
                </a:solidFill>
                <a:latin typeface="微软雅黑" panose="020B0503020204020204" charset="-122"/>
                <a:ea typeface="微软雅黑" panose="020B0503020204020204" charset="-122"/>
                <a:cs typeface="+mn-cs"/>
                <a:sym typeface="Arial" panose="020B0604020202020204" pitchFamily="34" charset="0"/>
              </a:rPr>
              <a:t>信息获取</a:t>
            </a:r>
            <a:endParaRPr lang="zh-CN" altLang="en-US" b="1" spc="300" noProof="1">
              <a:solidFill>
                <a:srgbClr val="000000">
                  <a:lumMod val="75000"/>
                  <a:lumOff val="25000"/>
                </a:srgbClr>
              </a:solidFill>
              <a:latin typeface="微软雅黑" panose="020B0503020204020204" charset="-122"/>
              <a:ea typeface="微软雅黑" panose="020B0503020204020204" charset="-122"/>
              <a:sym typeface="Arial" panose="020B0604020202020204" pitchFamily="34" charset="0"/>
            </a:endParaRPr>
          </a:p>
        </p:txBody>
      </p:sp>
      <p:sp>
        <p:nvSpPr>
          <p:cNvPr id="19" name="文本框 18"/>
          <p:cNvSpPr txBox="1"/>
          <p:nvPr>
            <p:custDataLst>
              <p:tags r:id="rId12"/>
            </p:custDataLst>
          </p:nvPr>
        </p:nvSpPr>
        <p:spPr>
          <a:xfrm>
            <a:off x="3543300" y="4100513"/>
            <a:ext cx="2619375" cy="2301875"/>
          </a:xfrm>
          <a:prstGeom prst="rect">
            <a:avLst/>
          </a:prstGeom>
          <a:noFill/>
        </p:spPr>
        <p:txBody>
          <a:bodyPr wrap="square" tIns="0" rtlCol="0">
            <a:normAutofit/>
          </a:bodyPr>
          <a:lstStyle/>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门店获取</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门店物料展示</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人员引导</a:t>
            </a:r>
          </a:p>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线上获取</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微信朋友圈分享</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自有渠道新客优享展示</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外部合作推广</a:t>
            </a:r>
          </a:p>
          <a:p>
            <a:pPr marL="628650" lvl="1" indent="-171450" algn="l" fontAlgn="base">
              <a:lnSpc>
                <a:spcPct val="120000"/>
              </a:lnSpc>
              <a:buFont typeface="Wingdings" panose="05000000000000000000" charset="0"/>
              <a:buChar char="n"/>
            </a:pPr>
            <a:endPar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171450" indent="-171450">
              <a:lnSpc>
                <a:spcPct val="120000"/>
              </a:lnSpc>
              <a:buFont typeface="Wingdings" panose="05000000000000000000" charset="0"/>
              <a:buChar char="n"/>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21" name="文本框 20"/>
          <p:cNvSpPr txBox="1"/>
          <p:nvPr>
            <p:custDataLst>
              <p:tags r:id="rId13"/>
            </p:custDataLst>
          </p:nvPr>
        </p:nvSpPr>
        <p:spPr>
          <a:xfrm>
            <a:off x="6796088" y="3454400"/>
            <a:ext cx="2184400" cy="485775"/>
          </a:xfrm>
          <a:prstGeom prst="rect">
            <a:avLst/>
          </a:prstGeom>
          <a:noFill/>
        </p:spPr>
        <p:txBody>
          <a:bodyPr wrap="square" bIns="0" rtlCol="0" anchor="b" anchorCtr="0">
            <a:normAutofit/>
          </a:bodyPr>
          <a:lstStyle/>
          <a:p>
            <a:pPr>
              <a:lnSpc>
                <a:spcPct val="120000"/>
              </a:lnSpc>
            </a:pPr>
            <a:r>
              <a:rPr lang="zh-CN" altLang="en-US" b="1" spc="300" noProof="1">
                <a:solidFill>
                  <a:srgbClr val="000000">
                    <a:lumMod val="75000"/>
                    <a:lumOff val="25000"/>
                  </a:srgbClr>
                </a:solidFill>
                <a:latin typeface="微软雅黑" panose="020B0503020204020204" charset="-122"/>
                <a:ea typeface="微软雅黑" panose="020B0503020204020204" charset="-122"/>
                <a:cs typeface="+mn-cs"/>
                <a:sym typeface="Arial" panose="020B0604020202020204" pitchFamily="34" charset="0"/>
              </a:rPr>
              <a:t>注册流程</a:t>
            </a:r>
            <a:endParaRPr lang="zh-CN" altLang="en-US" b="1" spc="300" noProof="1">
              <a:solidFill>
                <a:srgbClr val="000000">
                  <a:lumMod val="75000"/>
                  <a:lumOff val="25000"/>
                </a:srgbClr>
              </a:solidFill>
              <a:latin typeface="微软雅黑" panose="020B0503020204020204" charset="-122"/>
              <a:ea typeface="微软雅黑" panose="020B0503020204020204" charset="-122"/>
              <a:sym typeface="Arial" panose="020B0604020202020204" pitchFamily="34" charset="0"/>
            </a:endParaRPr>
          </a:p>
        </p:txBody>
      </p:sp>
      <p:sp>
        <p:nvSpPr>
          <p:cNvPr id="22" name="文本框 21"/>
          <p:cNvSpPr txBox="1"/>
          <p:nvPr>
            <p:custDataLst>
              <p:tags r:id="rId14"/>
            </p:custDataLst>
          </p:nvPr>
        </p:nvSpPr>
        <p:spPr>
          <a:xfrm>
            <a:off x="6689725" y="4100513"/>
            <a:ext cx="2397125" cy="2270125"/>
          </a:xfrm>
          <a:prstGeom prst="rect">
            <a:avLst/>
          </a:prstGeom>
          <a:noFill/>
        </p:spPr>
        <p:txBody>
          <a:bodyPr wrap="square" tIns="0" rtlCol="0">
            <a:normAutofit/>
          </a:bodyPr>
          <a:lstStyle/>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现场注册</a:t>
            </a:r>
          </a:p>
          <a:p>
            <a:pPr marL="628650" lvl="1" indent="-171450" algn="l" fontAlgn="base">
              <a:lnSpc>
                <a:spcPct val="120000"/>
              </a:lnSpc>
              <a:buFont typeface="Wingdings" panose="05000000000000000000" charset="0"/>
              <a:buChar char="n"/>
            </a:pPr>
            <a:r>
              <a:rPr lang="en-US" altLang="zh-CN"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POS,</a:t>
            </a: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员工工具代办</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二维码注册</a:t>
            </a:r>
          </a:p>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离场注册</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社区活动预留信息</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员工工具推送注册</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外部合作推送注册</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自有渠道注册</a:t>
            </a:r>
          </a:p>
          <a:p>
            <a:pPr>
              <a:lnSpc>
                <a:spcPct val="120000"/>
              </a:lnSpc>
              <a:buFont typeface="Wingdings" panose="05000000000000000000" charset="0"/>
            </a:pPr>
            <a:endPar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24" name="文本框 23"/>
          <p:cNvSpPr txBox="1"/>
          <p:nvPr>
            <p:custDataLst>
              <p:tags r:id="rId15"/>
            </p:custDataLst>
          </p:nvPr>
        </p:nvSpPr>
        <p:spPr>
          <a:xfrm>
            <a:off x="9847263" y="3454400"/>
            <a:ext cx="2116138" cy="485775"/>
          </a:xfrm>
          <a:prstGeom prst="rect">
            <a:avLst/>
          </a:prstGeom>
          <a:noFill/>
        </p:spPr>
        <p:txBody>
          <a:bodyPr wrap="square" bIns="0" rtlCol="0" anchor="b" anchorCtr="0">
            <a:normAutofit/>
          </a:bodyPr>
          <a:lstStyle/>
          <a:p>
            <a:pPr>
              <a:lnSpc>
                <a:spcPct val="120000"/>
              </a:lnSpc>
            </a:pPr>
            <a:r>
              <a:rPr lang="zh-CN" altLang="en-US" b="1" spc="300" noProof="1">
                <a:solidFill>
                  <a:srgbClr val="000000">
                    <a:lumMod val="75000"/>
                    <a:lumOff val="25000"/>
                  </a:srgbClr>
                </a:solidFill>
                <a:latin typeface="微软雅黑" panose="020B0503020204020204" charset="-122"/>
                <a:ea typeface="微软雅黑" panose="020B0503020204020204" charset="-122"/>
                <a:cs typeface="+mn-cs"/>
                <a:sym typeface="Arial" panose="020B0604020202020204" pitchFamily="34" charset="0"/>
              </a:rPr>
              <a:t>下单购买</a:t>
            </a:r>
            <a:endParaRPr lang="zh-CN" altLang="en-US" b="1" spc="300" noProof="1">
              <a:solidFill>
                <a:srgbClr val="000000">
                  <a:lumMod val="75000"/>
                  <a:lumOff val="25000"/>
                </a:srgbClr>
              </a:solidFill>
              <a:latin typeface="微软雅黑" panose="020B0503020204020204" charset="-122"/>
              <a:ea typeface="微软雅黑" panose="020B0503020204020204" charset="-122"/>
              <a:sym typeface="Arial" panose="020B0604020202020204" pitchFamily="34" charset="0"/>
            </a:endParaRPr>
          </a:p>
        </p:txBody>
      </p:sp>
      <p:sp>
        <p:nvSpPr>
          <p:cNvPr id="25" name="文本框 24"/>
          <p:cNvSpPr txBox="1"/>
          <p:nvPr>
            <p:custDataLst>
              <p:tags r:id="rId16"/>
            </p:custDataLst>
          </p:nvPr>
        </p:nvSpPr>
        <p:spPr>
          <a:xfrm>
            <a:off x="9613900" y="4100513"/>
            <a:ext cx="2349500" cy="2317750"/>
          </a:xfrm>
          <a:prstGeom prst="rect">
            <a:avLst/>
          </a:prstGeom>
          <a:noFill/>
        </p:spPr>
        <p:txBody>
          <a:bodyPr wrap="square" tIns="0" rtlCol="0">
            <a:normAutofit/>
          </a:bodyPr>
          <a:lstStyle/>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新客购买</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新客专享商品</a:t>
            </a:r>
            <a:r>
              <a:rPr lang="en-US" altLang="zh-CN"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优惠</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新客权益包</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新客服务</a:t>
            </a:r>
          </a:p>
          <a:p>
            <a:pPr marL="171450" indent="-171450">
              <a:lnSpc>
                <a:spcPct val="120000"/>
              </a:lnSpc>
              <a:buFont typeface="Wingdings" panose="05000000000000000000" charset="0"/>
              <a:buChar char="n"/>
            </a:pPr>
            <a:r>
              <a:rPr lang="zh-CN" altLang="en-US" sz="1200"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新客复购</a:t>
            </a:r>
          </a:p>
          <a:p>
            <a:pPr marL="628650" lvl="1" indent="-171450" algn="l" fontAlgn="base">
              <a:lnSpc>
                <a:spcPct val="120000"/>
              </a:lnSpc>
              <a:buFont typeface="Wingdings" panose="05000000000000000000" charset="0"/>
              <a:buChar char="n"/>
            </a:pPr>
            <a:r>
              <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会员成长任务</a:t>
            </a:r>
          </a:p>
          <a:p>
            <a:pPr marL="628650" lvl="1" indent="-171450" algn="l" fontAlgn="base">
              <a:lnSpc>
                <a:spcPct val="120000"/>
              </a:lnSpc>
              <a:buFont typeface="Wingdings" panose="05000000000000000000" charset="0"/>
              <a:buChar char="n"/>
            </a:pPr>
            <a:r>
              <a:rPr lang="zh-CN" altLang="en-US" sz="1200" strike="noStrike" noProof="1">
                <a:latin typeface="微软雅黑" panose="020B0503020204020204" charset="-122"/>
                <a:ea typeface="微软雅黑" panose="020B0503020204020204" charset="-122"/>
                <a:cs typeface="+mn-cs"/>
                <a:sym typeface="+mn-ea"/>
              </a:rPr>
              <a:t>新人事件营销模型干预</a:t>
            </a:r>
            <a:endParaRPr lang="zh-CN" altLang="en-US" sz="1200" strike="noStrike" noProof="1">
              <a:latin typeface="微软雅黑" panose="020B0503020204020204" charset="-122"/>
              <a:ea typeface="微软雅黑" panose="020B0503020204020204" charset="-122"/>
              <a:sym typeface="+mn-ea"/>
            </a:endParaRPr>
          </a:p>
          <a:p>
            <a:pPr marL="628650" lvl="1" indent="-171450" algn="l" fontAlgn="base">
              <a:lnSpc>
                <a:spcPct val="120000"/>
              </a:lnSpc>
              <a:buFont typeface="Wingdings" panose="05000000000000000000" charset="0"/>
              <a:buChar char="n"/>
            </a:pPr>
            <a:r>
              <a:rPr lang="zh-CN" altLang="en-US" sz="1200" strike="noStrike" noProof="1">
                <a:latin typeface="微软雅黑" panose="020B0503020204020204" charset="-122"/>
                <a:ea typeface="微软雅黑" panose="020B0503020204020204" charset="-122"/>
                <a:cs typeface="+mn-cs"/>
                <a:sym typeface="+mn-ea"/>
              </a:rPr>
              <a:t>新客精准营销模型干预</a:t>
            </a:r>
            <a:endParaRPr lang="zh-CN" altLang="en-US" sz="1200" strike="noStrike" noProof="1">
              <a:latin typeface="微软雅黑" panose="020B0503020204020204" charset="-122"/>
              <a:ea typeface="微软雅黑" panose="020B0503020204020204" charset="-122"/>
              <a:sym typeface="+mn-ea"/>
            </a:endParaRPr>
          </a:p>
          <a:p>
            <a:pPr marL="628650" lvl="1" indent="-171450" algn="l" fontAlgn="base">
              <a:lnSpc>
                <a:spcPct val="120000"/>
              </a:lnSpc>
              <a:buFont typeface="Wingdings" panose="05000000000000000000" charset="0"/>
              <a:buChar char="n"/>
            </a:pPr>
            <a:endPar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a:p>
            <a:pPr marL="628650" lvl="1" indent="-171450" algn="l" fontAlgn="base">
              <a:lnSpc>
                <a:spcPct val="120000"/>
              </a:lnSpc>
              <a:buFont typeface="Wingdings" panose="05000000000000000000" charset="0"/>
              <a:buChar char="n"/>
            </a:pPr>
            <a:endParaRPr lang="zh-CN" altLang="en-US" sz="1200" strike="noStrike" spc="150" noProof="1">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73745" name="文本框 3"/>
          <p:cNvSpPr txBox="1"/>
          <p:nvPr/>
        </p:nvSpPr>
        <p:spPr>
          <a:xfrm>
            <a:off x="1185863" y="2178050"/>
            <a:ext cx="889000" cy="460375"/>
          </a:xfrm>
          <a:prstGeom prst="rect">
            <a:avLst/>
          </a:prstGeom>
          <a:noFill/>
          <a:ln w="9525">
            <a:noFill/>
          </a:ln>
        </p:spPr>
        <p:txBody>
          <a:bodyPr wrap="square" anchor="t">
            <a:spAutoFit/>
          </a:bodyPr>
          <a:lstStyle/>
          <a:p>
            <a:r>
              <a:rPr lang="zh-CN" altLang="en-US" sz="2400" dirty="0">
                <a:latin typeface="Arial" panose="020B0604020202020204" pitchFamily="34" charset="0"/>
                <a:ea typeface="微软雅黑" panose="020B0503020204020204" charset="-122"/>
              </a:rPr>
              <a:t>到店</a:t>
            </a:r>
          </a:p>
        </p:txBody>
      </p:sp>
      <p:sp>
        <p:nvSpPr>
          <p:cNvPr id="73746" name="文本框 15"/>
          <p:cNvSpPr txBox="1"/>
          <p:nvPr/>
        </p:nvSpPr>
        <p:spPr>
          <a:xfrm>
            <a:off x="4081463" y="2168525"/>
            <a:ext cx="825500" cy="460375"/>
          </a:xfrm>
          <a:prstGeom prst="rect">
            <a:avLst/>
          </a:prstGeom>
          <a:noFill/>
          <a:ln w="9525">
            <a:noFill/>
          </a:ln>
        </p:spPr>
        <p:txBody>
          <a:bodyPr wrap="square" anchor="t">
            <a:spAutoFit/>
          </a:bodyPr>
          <a:lstStyle/>
          <a:p>
            <a:r>
              <a:rPr lang="zh-CN" altLang="en-US" sz="2400" dirty="0">
                <a:latin typeface="Arial" panose="020B0604020202020204" pitchFamily="34" charset="0"/>
                <a:ea typeface="微软雅黑" panose="020B0503020204020204" charset="-122"/>
              </a:rPr>
              <a:t>传达</a:t>
            </a:r>
          </a:p>
        </p:txBody>
      </p:sp>
      <p:sp>
        <p:nvSpPr>
          <p:cNvPr id="73747" name="文本框 16"/>
          <p:cNvSpPr txBox="1"/>
          <p:nvPr/>
        </p:nvSpPr>
        <p:spPr>
          <a:xfrm>
            <a:off x="7029450" y="2182813"/>
            <a:ext cx="825500" cy="460375"/>
          </a:xfrm>
          <a:prstGeom prst="rect">
            <a:avLst/>
          </a:prstGeom>
          <a:noFill/>
          <a:ln w="9525">
            <a:noFill/>
          </a:ln>
        </p:spPr>
        <p:txBody>
          <a:bodyPr wrap="square" anchor="t">
            <a:spAutoFit/>
          </a:bodyPr>
          <a:lstStyle/>
          <a:p>
            <a:r>
              <a:rPr lang="zh-CN" altLang="en-US" sz="2400" dirty="0">
                <a:latin typeface="Arial" panose="020B0604020202020204" pitchFamily="34" charset="0"/>
                <a:ea typeface="微软雅黑" panose="020B0503020204020204" charset="-122"/>
              </a:rPr>
              <a:t>注册</a:t>
            </a:r>
          </a:p>
        </p:txBody>
      </p:sp>
      <p:sp>
        <p:nvSpPr>
          <p:cNvPr id="73748" name="文本框 19"/>
          <p:cNvSpPr txBox="1"/>
          <p:nvPr/>
        </p:nvSpPr>
        <p:spPr>
          <a:xfrm>
            <a:off x="9594850" y="2195513"/>
            <a:ext cx="1716088" cy="460375"/>
          </a:xfrm>
          <a:prstGeom prst="rect">
            <a:avLst/>
          </a:prstGeom>
          <a:noFill/>
          <a:ln w="9525">
            <a:noFill/>
          </a:ln>
        </p:spPr>
        <p:txBody>
          <a:bodyPr wrap="square" anchor="t">
            <a:spAutoFit/>
          </a:bodyPr>
          <a:lstStyle/>
          <a:p>
            <a:r>
              <a:rPr lang="zh-CN" altLang="en-US" sz="2400" dirty="0">
                <a:latin typeface="Arial" panose="020B0604020202020204" pitchFamily="34" charset="0"/>
                <a:ea typeface="微软雅黑" panose="020B0503020204020204" charset="-122"/>
              </a:rPr>
              <a:t>转化、复购</a:t>
            </a:r>
          </a:p>
        </p:txBody>
      </p:sp>
    </p:spTree>
    <p:custDataLst>
      <p:tags r:id="rId1"/>
    </p:custData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标题 1"/>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rPr>
              <a:t>会员运营</a:t>
            </a:r>
            <a:r>
              <a:rPr lang="en-US" altLang="zh-CN" kern="1200" spc="200" normalizeH="0" baseline="0">
                <a:latin typeface="微软雅黑" panose="020B0503020204020204" charset="-122"/>
                <a:ea typeface="+mj-ea"/>
                <a:cs typeface="+mj-cs"/>
              </a:rPr>
              <a:t>——</a:t>
            </a:r>
            <a:r>
              <a:rPr lang="zh-CN" kern="1200" spc="200" normalizeH="0" baseline="0">
                <a:latin typeface="微软雅黑" panose="020B0503020204020204" charset="-122"/>
                <a:ea typeface="+mj-ea"/>
                <a:cs typeface="+mj-cs"/>
              </a:rPr>
              <a:t>新客资源与工具</a:t>
            </a:r>
            <a:endParaRPr lang="zh-CN" altLang="en-US" kern="1200" spc="200" normalizeH="0" baseline="0">
              <a:latin typeface="微软雅黑" panose="020B0503020204020204" charset="-122"/>
              <a:ea typeface="+mj-ea"/>
              <a:cs typeface="+mj-cs"/>
            </a:endParaRPr>
          </a:p>
        </p:txBody>
      </p:sp>
      <p:grpSp>
        <p:nvGrpSpPr>
          <p:cNvPr id="74754" name="组合 4"/>
          <p:cNvGrpSpPr/>
          <p:nvPr/>
        </p:nvGrpSpPr>
        <p:grpSpPr>
          <a:xfrm>
            <a:off x="301625" y="2400300"/>
            <a:ext cx="1430338" cy="1571625"/>
            <a:chOff x="692227" y="1882611"/>
            <a:chExt cx="3092231" cy="1494319"/>
          </a:xfrm>
        </p:grpSpPr>
        <p:sp>
          <p:nvSpPr>
            <p:cNvPr id="38" name="文本框 37"/>
            <p:cNvSpPr txBox="1"/>
            <p:nvPr>
              <p:custDataLst>
                <p:tags r:id="rId34"/>
              </p:custDataLst>
            </p:nvPr>
          </p:nvSpPr>
          <p:spPr>
            <a:xfrm>
              <a:off x="692227" y="2338539"/>
              <a:ext cx="3091883" cy="1038391"/>
            </a:xfrm>
            <a:prstGeom prst="rect">
              <a:avLst/>
            </a:prstGeom>
            <a:noFill/>
          </p:spPr>
          <p:txBody>
            <a:bodyPr wrap="square" lIns="90000" tIns="0" rIns="90000" bIns="46800">
              <a:normAutofit lnSpcReduction="10000"/>
            </a:bodyPr>
            <a:lstStyle/>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全场券</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商品品类券</a:t>
              </a:r>
              <a:endParaRPr lang="en-US" altLang="zh-CN"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defTabSz="1218565">
                <a:lnSpc>
                  <a:spcPct val="120000"/>
                </a:lnSpc>
                <a:defRPr/>
              </a:pPr>
              <a:r>
                <a:rPr lang="en-US" altLang="zh-CN"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    </a:t>
              </a: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中西药</a:t>
              </a:r>
              <a:endParaRPr lang="en-US" altLang="zh-CN"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defTabSz="1218565">
                <a:lnSpc>
                  <a:spcPct val="120000"/>
                </a:lnSpc>
                <a:defRPr/>
              </a:pPr>
              <a:r>
                <a:rPr lang="en-US" altLang="zh-CN"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    </a:t>
              </a: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保健品</a:t>
              </a:r>
              <a:endParaRPr lang="en-US" altLang="zh-CN"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defTabSz="1218565">
                <a:lnSpc>
                  <a:spcPct val="120000"/>
                </a:lnSpc>
                <a:defRPr/>
              </a:pPr>
              <a:r>
                <a:rPr lang="en-US" altLang="zh-CN"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    </a:t>
              </a: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养身中药</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628650" lvl="1" indent="-171450" algn="l" defTabSz="1218565" fontAlgn="base">
                <a:lnSpc>
                  <a:spcPct val="120000"/>
                </a:lnSpc>
                <a:spcBef>
                  <a:spcPct val="0"/>
                </a:spcBef>
                <a:buFont typeface="Wingdings" panose="05000000000000000000" charset="0"/>
                <a:buChar char="n"/>
                <a:defRPr/>
              </a:pPr>
              <a:endParaRPr lang="zh-CN" altLang="en-US" sz="1200" strike="noStrike"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lvl="1" indent="0" algn="l" defTabSz="1218565" fontAlgn="base">
                <a:lnSpc>
                  <a:spcPct val="120000"/>
                </a:lnSpc>
                <a:spcBef>
                  <a:spcPct val="0"/>
                </a:spcBef>
                <a:buFont typeface="Wingdings" panose="05000000000000000000" charset="0"/>
                <a:buNone/>
                <a:defRPr/>
              </a:pPr>
              <a:endParaRPr lang="zh-CN" altLang="en-US" sz="1200" strike="noStrike"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p:txBody>
        </p:sp>
        <p:sp>
          <p:nvSpPr>
            <p:cNvPr id="39" name="矩形 38"/>
            <p:cNvSpPr/>
            <p:nvPr>
              <p:custDataLst>
                <p:tags r:id="rId35"/>
              </p:custDataLst>
            </p:nvPr>
          </p:nvSpPr>
          <p:spPr>
            <a:xfrm>
              <a:off x="692307" y="1882611"/>
              <a:ext cx="3092151" cy="411386"/>
            </a:xfrm>
            <a:prstGeom prst="rect">
              <a:avLst/>
            </a:prstGeom>
          </p:spPr>
          <p:txBody>
            <a:bodyPr wrap="square" lIns="90000" tIns="46800" rIns="90000" bIns="0" anchor="b" anchorCtr="0">
              <a:normAutofit/>
              <a:scene3d>
                <a:camera prst="orthographicFront"/>
                <a:lightRig rig="threePt" dir="t"/>
              </a:scene3d>
            </a:bodyPr>
            <a:lstStyle/>
            <a:p>
              <a:pPr algn="l" fontAlgn="base">
                <a:lnSpc>
                  <a:spcPct val="120000"/>
                </a:lnSpc>
              </a:pPr>
              <a:r>
                <a:rPr lang="zh-CN" altLang="en-US" b="1" strike="noStrike" spc="300" noProof="1">
                  <a:solidFill>
                    <a:schemeClr val="tx1"/>
                  </a:solidFill>
                  <a:effectLst/>
                  <a:latin typeface="微软雅黑" panose="020B0503020204020204" charset="-122"/>
                  <a:ea typeface="微软雅黑" panose="020B0503020204020204" charset="-122"/>
                  <a:cs typeface="+mn-ea"/>
                  <a:sym typeface="Arial" panose="020B0604020202020204" pitchFamily="34" charset="0"/>
                </a:rPr>
                <a:t>券包资源</a:t>
              </a:r>
            </a:p>
          </p:txBody>
        </p:sp>
      </p:grpSp>
      <p:grpSp>
        <p:nvGrpSpPr>
          <p:cNvPr id="74757" name="组合 6"/>
          <p:cNvGrpSpPr/>
          <p:nvPr/>
        </p:nvGrpSpPr>
        <p:grpSpPr>
          <a:xfrm>
            <a:off x="3976688" y="2154238"/>
            <a:ext cx="2465705" cy="1778000"/>
            <a:chOff x="7855585" y="1852766"/>
            <a:chExt cx="3363581" cy="1524164"/>
          </a:xfrm>
        </p:grpSpPr>
        <p:sp>
          <p:nvSpPr>
            <p:cNvPr id="44" name="文本框 43"/>
            <p:cNvSpPr txBox="1"/>
            <p:nvPr>
              <p:custDataLst>
                <p:tags r:id="rId32"/>
              </p:custDataLst>
            </p:nvPr>
          </p:nvSpPr>
          <p:spPr>
            <a:xfrm>
              <a:off x="7855585" y="2337232"/>
              <a:ext cx="3363581" cy="1039698"/>
            </a:xfrm>
            <a:prstGeom prst="rect">
              <a:avLst/>
            </a:prstGeom>
            <a:noFill/>
          </p:spPr>
          <p:txBody>
            <a:bodyPr wrap="square" lIns="90000" tIns="0" rIns="90000" bIns="46800">
              <a:normAutofit/>
            </a:bodyPr>
            <a:lstStyle/>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健康讲座</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医生义诊</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一对一中医咨询挂号费半价</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低价体验理疗</a:t>
              </a:r>
              <a:r>
                <a:rPr lang="en-US" altLang="zh-CN"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a:t>
              </a: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拔罐</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p:txBody>
        </p:sp>
        <p:sp>
          <p:nvSpPr>
            <p:cNvPr id="45" name="矩形 44"/>
            <p:cNvSpPr/>
            <p:nvPr>
              <p:custDataLst>
                <p:tags r:id="rId33"/>
              </p:custDataLst>
            </p:nvPr>
          </p:nvSpPr>
          <p:spPr>
            <a:xfrm>
              <a:off x="7855627" y="1852766"/>
              <a:ext cx="3092150" cy="411386"/>
            </a:xfrm>
            <a:prstGeom prst="rect">
              <a:avLst/>
            </a:prstGeom>
          </p:spPr>
          <p:txBody>
            <a:bodyPr wrap="square" lIns="90000" tIns="46800" rIns="90000" bIns="0" anchor="b" anchorCtr="0">
              <a:normAutofit/>
            </a:bodyPr>
            <a:lstStyle/>
            <a:p>
              <a:pPr fontAlgn="base">
                <a:lnSpc>
                  <a:spcPct val="120000"/>
                </a:lnSpc>
              </a:pPr>
              <a:r>
                <a:rPr lang="zh-CN" altLang="en-US" b="1" strike="noStrike" spc="300" noProof="1">
                  <a:solidFill>
                    <a:schemeClr val="tx1"/>
                  </a:solidFill>
                  <a:effectLst/>
                  <a:latin typeface="微软雅黑" panose="020B0503020204020204" charset="-122"/>
                  <a:ea typeface="微软雅黑" panose="020B0503020204020204" charset="-122"/>
                  <a:cs typeface="+mn-ea"/>
                  <a:sym typeface="Arial" panose="020B0604020202020204" pitchFamily="34" charset="0"/>
                </a:rPr>
                <a:t>互动资源</a:t>
              </a:r>
            </a:p>
          </p:txBody>
        </p:sp>
      </p:grpSp>
      <p:grpSp>
        <p:nvGrpSpPr>
          <p:cNvPr id="74760" name="组合 5"/>
          <p:cNvGrpSpPr/>
          <p:nvPr/>
        </p:nvGrpSpPr>
        <p:grpSpPr>
          <a:xfrm>
            <a:off x="301625" y="4287838"/>
            <a:ext cx="1985963" cy="1509712"/>
            <a:chOff x="692227" y="4013033"/>
            <a:chExt cx="3092232" cy="1251117"/>
          </a:xfrm>
        </p:grpSpPr>
        <p:sp>
          <p:nvSpPr>
            <p:cNvPr id="50" name="文本框 49"/>
            <p:cNvSpPr txBox="1"/>
            <p:nvPr>
              <p:custDataLst>
                <p:tags r:id="rId30"/>
              </p:custDataLst>
            </p:nvPr>
          </p:nvSpPr>
          <p:spPr>
            <a:xfrm>
              <a:off x="692227" y="4458022"/>
              <a:ext cx="3091883" cy="806128"/>
            </a:xfrm>
            <a:prstGeom prst="rect">
              <a:avLst/>
            </a:prstGeom>
            <a:noFill/>
          </p:spPr>
          <p:txBody>
            <a:bodyPr wrap="square" lIns="90000" tIns="0" rIns="90000" bIns="46800">
              <a:normAutofit/>
            </a:bodyPr>
            <a:lstStyle/>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季节商品特享价</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新客收单消费商品特享价</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自营品牌专享价</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p:txBody>
        </p:sp>
        <p:sp>
          <p:nvSpPr>
            <p:cNvPr id="51" name="矩形 50"/>
            <p:cNvSpPr/>
            <p:nvPr>
              <p:custDataLst>
                <p:tags r:id="rId31"/>
              </p:custDataLst>
            </p:nvPr>
          </p:nvSpPr>
          <p:spPr>
            <a:xfrm>
              <a:off x="692308" y="4013033"/>
              <a:ext cx="3092151" cy="411386"/>
            </a:xfrm>
            <a:prstGeom prst="rect">
              <a:avLst/>
            </a:prstGeom>
          </p:spPr>
          <p:txBody>
            <a:bodyPr wrap="square" lIns="90000" tIns="46800" rIns="90000" bIns="0" anchor="b" anchorCtr="0">
              <a:normAutofit/>
              <a:scene3d>
                <a:camera prst="orthographicFront"/>
                <a:lightRig rig="threePt" dir="t"/>
              </a:scene3d>
            </a:bodyPr>
            <a:lstStyle/>
            <a:p>
              <a:pPr algn="l" fontAlgn="base">
                <a:lnSpc>
                  <a:spcPct val="120000"/>
                </a:lnSpc>
              </a:pPr>
              <a:r>
                <a:rPr lang="zh-CN" altLang="en-US" b="1" strike="noStrike" spc="300" noProof="1">
                  <a:solidFill>
                    <a:schemeClr val="tx1"/>
                  </a:solidFill>
                  <a:effectLst/>
                  <a:latin typeface="微软雅黑" panose="020B0503020204020204" charset="-122"/>
                  <a:ea typeface="微软雅黑" panose="020B0503020204020204" charset="-122"/>
                  <a:cs typeface="+mn-ea"/>
                  <a:sym typeface="Arial" panose="020B0604020202020204" pitchFamily="34" charset="0"/>
                </a:rPr>
                <a:t>商品资源</a:t>
              </a:r>
            </a:p>
          </p:txBody>
        </p:sp>
      </p:grpSp>
      <p:grpSp>
        <p:nvGrpSpPr>
          <p:cNvPr id="74763" name="组合 3"/>
          <p:cNvGrpSpPr/>
          <p:nvPr/>
        </p:nvGrpSpPr>
        <p:grpSpPr>
          <a:xfrm>
            <a:off x="1873250" y="3082925"/>
            <a:ext cx="1881188" cy="1684338"/>
            <a:chOff x="4037632" y="1847364"/>
            <a:chExt cx="3437043" cy="3241980"/>
          </a:xfrm>
        </p:grpSpPr>
        <p:sp>
          <p:nvSpPr>
            <p:cNvPr id="3" name="缺角矩形 2"/>
            <p:cNvSpPr/>
            <p:nvPr>
              <p:custDataLst>
                <p:tags r:id="rId21"/>
              </p:custDataLst>
            </p:nvPr>
          </p:nvSpPr>
          <p:spPr>
            <a:xfrm>
              <a:off x="4327407" y="2017614"/>
              <a:ext cx="2877516" cy="2877515"/>
            </a:xfrm>
            <a:prstGeom prst="plaque">
              <a:avLst>
                <a:gd name="adj" fmla="val 50000"/>
              </a:avLst>
            </a:prstGeom>
            <a:solidFill>
              <a:sysClr val="window" lastClr="FFFFFF">
                <a:lumMod val="85000"/>
              </a:sysClr>
            </a:solidFill>
            <a:ln>
              <a:no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base">
                <a:lnSpc>
                  <a:spcPct val="120000"/>
                </a:lnSpc>
              </a:pPr>
              <a:endParaRPr strike="noStrike" noProof="1">
                <a:latin typeface="微软雅黑" panose="020B0503020204020204" charset="-122"/>
                <a:ea typeface="微软雅黑" panose="020B0503020204020204" charset="-122"/>
                <a:sym typeface="Arial" panose="020B0604020202020204" pitchFamily="34" charset="0"/>
              </a:endParaRPr>
            </a:p>
          </p:txBody>
        </p:sp>
        <p:sp>
          <p:nvSpPr>
            <p:cNvPr id="35" name="泪滴形 34"/>
            <p:cNvSpPr/>
            <p:nvPr>
              <p:custDataLst>
                <p:tags r:id="rId22"/>
              </p:custDataLst>
            </p:nvPr>
          </p:nvSpPr>
          <p:spPr>
            <a:xfrm rot="16221277">
              <a:off x="4082920" y="1872272"/>
              <a:ext cx="1337940" cy="1367054"/>
            </a:xfrm>
            <a:prstGeom prst="teardrop">
              <a:avLst/>
            </a:prstGeom>
            <a:solidFill>
              <a:srgbClr val="1F74AD">
                <a:lumMod val="75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base">
                <a:lnSpc>
                  <a:spcPct val="120000"/>
                </a:lnSpc>
              </a:pPr>
              <a:endParaRPr strike="noStrike" noProof="1">
                <a:latin typeface="微软雅黑" panose="020B0503020204020204" charset="-122"/>
                <a:ea typeface="微软雅黑" panose="020B0503020204020204" charset="-122"/>
                <a:sym typeface="Arial" panose="020B0604020202020204" pitchFamily="34" charset="0"/>
              </a:endParaRPr>
            </a:p>
          </p:txBody>
        </p:sp>
        <p:sp>
          <p:nvSpPr>
            <p:cNvPr id="36" name="泪滴形 35"/>
            <p:cNvSpPr/>
            <p:nvPr>
              <p:custDataLst>
                <p:tags r:id="rId23"/>
              </p:custDataLst>
            </p:nvPr>
          </p:nvSpPr>
          <p:spPr>
            <a:xfrm rot="16221277">
              <a:off x="4052512" y="1832807"/>
              <a:ext cx="1337940" cy="1367054"/>
            </a:xfrm>
            <a:prstGeom prst="teardrop">
              <a:avLst/>
            </a:prstGeom>
            <a:solidFill>
              <a:srgbClr val="029E42"/>
            </a:solidFill>
            <a:ln>
              <a:no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base">
                <a:lnSpc>
                  <a:spcPct val="120000"/>
                </a:lnSpc>
              </a:pPr>
              <a:endParaRPr strike="noStrike" noProof="1">
                <a:latin typeface="微软雅黑" panose="020B0503020204020204" charset="-122"/>
                <a:ea typeface="微软雅黑" panose="020B0503020204020204" charset="-122"/>
                <a:sym typeface="Arial" panose="020B0604020202020204" pitchFamily="34" charset="0"/>
              </a:endParaRPr>
            </a:p>
          </p:txBody>
        </p:sp>
        <p:sp>
          <p:nvSpPr>
            <p:cNvPr id="41" name="泪滴形 40"/>
            <p:cNvSpPr/>
            <p:nvPr>
              <p:custDataLst>
                <p:tags r:id="rId24"/>
              </p:custDataLst>
            </p:nvPr>
          </p:nvSpPr>
          <p:spPr>
            <a:xfrm rot="129116">
              <a:off x="6056834" y="1877448"/>
              <a:ext cx="1345703" cy="1345703"/>
            </a:xfrm>
            <a:prstGeom prst="teardrop">
              <a:avLst/>
            </a:prstGeom>
            <a:solidFill>
              <a:srgbClr val="3498DB">
                <a:lumMod val="50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base">
                <a:lnSpc>
                  <a:spcPct val="120000"/>
                </a:lnSpc>
              </a:pPr>
              <a:endParaRPr strike="noStrike" noProof="1">
                <a:latin typeface="微软雅黑" panose="020B0503020204020204" charset="-122"/>
                <a:ea typeface="微软雅黑" panose="020B0503020204020204" charset="-122"/>
                <a:sym typeface="Arial" panose="020B0604020202020204" pitchFamily="34" charset="0"/>
              </a:endParaRPr>
            </a:p>
          </p:txBody>
        </p:sp>
        <p:sp>
          <p:nvSpPr>
            <p:cNvPr id="42" name="泪滴形 41"/>
            <p:cNvSpPr/>
            <p:nvPr>
              <p:custDataLst>
                <p:tags r:id="rId25"/>
              </p:custDataLst>
            </p:nvPr>
          </p:nvSpPr>
          <p:spPr>
            <a:xfrm rot="129116">
              <a:off x="6107945" y="1848981"/>
              <a:ext cx="1345703" cy="1345703"/>
            </a:xfrm>
            <a:prstGeom prst="teardrop">
              <a:avLst/>
            </a:prstGeom>
            <a:solidFill>
              <a:srgbClr val="039D43"/>
            </a:solidFill>
            <a:ln>
              <a:no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base">
                <a:lnSpc>
                  <a:spcPct val="120000"/>
                </a:lnSpc>
              </a:pPr>
              <a:endParaRPr strike="noStrike" noProof="1">
                <a:latin typeface="微软雅黑" panose="020B0503020204020204" charset="-122"/>
                <a:ea typeface="微软雅黑" panose="020B0503020204020204" charset="-122"/>
                <a:sym typeface="Arial" panose="020B0604020202020204" pitchFamily="34" charset="0"/>
              </a:endParaRPr>
            </a:p>
          </p:txBody>
        </p:sp>
        <p:sp>
          <p:nvSpPr>
            <p:cNvPr id="47" name="泪滴形 46"/>
            <p:cNvSpPr/>
            <p:nvPr>
              <p:custDataLst>
                <p:tags r:id="rId26"/>
              </p:custDataLst>
            </p:nvPr>
          </p:nvSpPr>
          <p:spPr>
            <a:xfrm rot="10969501">
              <a:off x="4069333" y="3705793"/>
              <a:ext cx="1367054" cy="1347644"/>
            </a:xfrm>
            <a:prstGeom prst="teardrop">
              <a:avLst/>
            </a:prstGeom>
            <a:solidFill>
              <a:srgbClr val="9BBB59">
                <a:lumMod val="75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base">
                <a:lnSpc>
                  <a:spcPct val="120000"/>
                </a:lnSpc>
              </a:pPr>
              <a:endParaRPr strike="noStrike" noProof="1">
                <a:latin typeface="微软雅黑" panose="020B0503020204020204" charset="-122"/>
                <a:ea typeface="微软雅黑" panose="020B0503020204020204" charset="-122"/>
                <a:sym typeface="Arial" panose="020B0604020202020204" pitchFamily="34" charset="0"/>
              </a:endParaRPr>
            </a:p>
          </p:txBody>
        </p:sp>
        <p:sp>
          <p:nvSpPr>
            <p:cNvPr id="48" name="泪滴形 47"/>
            <p:cNvSpPr/>
            <p:nvPr>
              <p:custDataLst>
                <p:tags r:id="rId27"/>
              </p:custDataLst>
            </p:nvPr>
          </p:nvSpPr>
          <p:spPr>
            <a:xfrm rot="10969501">
              <a:off x="4037632" y="3734260"/>
              <a:ext cx="1367054" cy="1347644"/>
            </a:xfrm>
            <a:prstGeom prst="teardrop">
              <a:avLst/>
            </a:prstGeom>
            <a:solidFill>
              <a:srgbClr val="039D43"/>
            </a:solidFill>
            <a:ln>
              <a:no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base">
                <a:lnSpc>
                  <a:spcPct val="120000"/>
                </a:lnSpc>
              </a:pPr>
              <a:endParaRPr strike="noStrike" noProof="1">
                <a:latin typeface="微软雅黑" panose="020B0503020204020204" charset="-122"/>
                <a:ea typeface="微软雅黑" panose="020B0503020204020204" charset="-122"/>
                <a:sym typeface="Arial" panose="020B0604020202020204" pitchFamily="34" charset="0"/>
              </a:endParaRPr>
            </a:p>
          </p:txBody>
        </p:sp>
        <p:sp>
          <p:nvSpPr>
            <p:cNvPr id="53" name="泪滴形 52"/>
            <p:cNvSpPr/>
            <p:nvPr>
              <p:custDataLst>
                <p:tags r:id="rId28"/>
              </p:custDataLst>
            </p:nvPr>
          </p:nvSpPr>
          <p:spPr>
            <a:xfrm rot="4794637">
              <a:off x="6076890" y="3674092"/>
              <a:ext cx="1378052" cy="1347644"/>
            </a:xfrm>
            <a:prstGeom prst="teardrop">
              <a:avLst/>
            </a:prstGeom>
            <a:solidFill>
              <a:srgbClr val="1AA3AA">
                <a:lumMod val="75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base">
                <a:lnSpc>
                  <a:spcPct val="120000"/>
                </a:lnSpc>
              </a:pPr>
              <a:endParaRPr strike="noStrike" noProof="1">
                <a:latin typeface="微软雅黑" panose="020B0503020204020204" charset="-122"/>
                <a:ea typeface="微软雅黑" panose="020B0503020204020204" charset="-122"/>
                <a:sym typeface="Arial" panose="020B0604020202020204" pitchFamily="34" charset="0"/>
              </a:endParaRPr>
            </a:p>
          </p:txBody>
        </p:sp>
        <p:sp>
          <p:nvSpPr>
            <p:cNvPr id="54" name="泪滴形 53"/>
            <p:cNvSpPr/>
            <p:nvPr>
              <p:custDataLst>
                <p:tags r:id="rId29"/>
              </p:custDataLst>
            </p:nvPr>
          </p:nvSpPr>
          <p:spPr>
            <a:xfrm rot="4794637">
              <a:off x="6111827" y="3726496"/>
              <a:ext cx="1378052" cy="1347644"/>
            </a:xfrm>
            <a:prstGeom prst="teardrop">
              <a:avLst/>
            </a:prstGeom>
            <a:solidFill>
              <a:srgbClr val="029E42"/>
            </a:solidFill>
            <a:ln>
              <a:no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fontAlgn="base">
                <a:lnSpc>
                  <a:spcPct val="120000"/>
                </a:lnSpc>
              </a:pPr>
              <a:endParaRPr strike="noStrike" noProof="1">
                <a:latin typeface="微软雅黑" panose="020B0503020204020204" charset="-122"/>
                <a:ea typeface="微软雅黑" panose="020B0503020204020204" charset="-122"/>
                <a:sym typeface="Arial" panose="020B0604020202020204" pitchFamily="34" charset="0"/>
              </a:endParaRPr>
            </a:p>
          </p:txBody>
        </p:sp>
      </p:grpSp>
      <p:grpSp>
        <p:nvGrpSpPr>
          <p:cNvPr id="74773" name="组合 7"/>
          <p:cNvGrpSpPr/>
          <p:nvPr/>
        </p:nvGrpSpPr>
        <p:grpSpPr>
          <a:xfrm>
            <a:off x="3306763" y="4835525"/>
            <a:ext cx="1789112" cy="1525588"/>
            <a:chOff x="7855627" y="3957609"/>
            <a:chExt cx="3092150" cy="1093756"/>
          </a:xfrm>
        </p:grpSpPr>
        <p:sp>
          <p:nvSpPr>
            <p:cNvPr id="56" name="文本框 55"/>
            <p:cNvSpPr txBox="1"/>
            <p:nvPr>
              <p:custDataLst>
                <p:tags r:id="rId19"/>
              </p:custDataLst>
            </p:nvPr>
          </p:nvSpPr>
          <p:spPr>
            <a:xfrm>
              <a:off x="7855627" y="4402389"/>
              <a:ext cx="3092150" cy="648976"/>
            </a:xfrm>
            <a:prstGeom prst="rect">
              <a:avLst/>
            </a:prstGeom>
            <a:noFill/>
          </p:spPr>
          <p:txBody>
            <a:bodyPr wrap="square" lIns="90000" tIns="0" rIns="90000" bIns="46800">
              <a:normAutofit/>
            </a:bodyPr>
            <a:lstStyle/>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中老年顾客：慢病顾问的咨询</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a:p>
              <a:pPr marL="171450" indent="-171450" defTabSz="1218565">
                <a:lnSpc>
                  <a:spcPct val="120000"/>
                </a:lnSpc>
                <a:buFont typeface="Wingdings" panose="05000000000000000000" charset="0"/>
                <a:buChar char="n"/>
                <a:defRPr/>
              </a:pPr>
              <a:r>
                <a:rPr lang="zh-CN" altLang="en-US" sz="1200" spc="150" noProof="1">
                  <a:solidFill>
                    <a:srgbClr val="000000">
                      <a:lumMod val="100000"/>
                    </a:srgbClr>
                  </a:solidFill>
                  <a:latin typeface="微软雅黑" panose="020B0503020204020204" charset="-122"/>
                  <a:ea typeface="微软雅黑" panose="020B0503020204020204" charset="-122"/>
                  <a:cs typeface="+mn-cs"/>
                  <a:sym typeface="Arial" panose="020B0604020202020204" pitchFamily="34" charset="0"/>
                </a:rPr>
                <a:t>健康监测</a:t>
              </a:r>
              <a:endParaRPr lang="zh-CN" altLang="en-US" sz="1200" spc="150" noProof="1">
                <a:solidFill>
                  <a:srgbClr val="000000">
                    <a:lumMod val="100000"/>
                  </a:srgbClr>
                </a:solidFill>
                <a:latin typeface="微软雅黑" panose="020B0503020204020204" charset="-122"/>
                <a:ea typeface="微软雅黑" panose="020B0503020204020204" charset="-122"/>
                <a:sym typeface="Arial" panose="020B0604020202020204" pitchFamily="34" charset="0"/>
              </a:endParaRPr>
            </a:p>
          </p:txBody>
        </p:sp>
        <p:sp>
          <p:nvSpPr>
            <p:cNvPr id="57" name="矩形 56"/>
            <p:cNvSpPr/>
            <p:nvPr>
              <p:custDataLst>
                <p:tags r:id="rId20"/>
              </p:custDataLst>
            </p:nvPr>
          </p:nvSpPr>
          <p:spPr>
            <a:xfrm>
              <a:off x="7855627" y="3957609"/>
              <a:ext cx="3092150" cy="411386"/>
            </a:xfrm>
            <a:prstGeom prst="rect">
              <a:avLst/>
            </a:prstGeom>
          </p:spPr>
          <p:txBody>
            <a:bodyPr wrap="square" lIns="90000" tIns="46800" rIns="90000" bIns="0" anchor="b" anchorCtr="0">
              <a:normAutofit/>
              <a:scene3d>
                <a:camera prst="orthographicFront"/>
                <a:lightRig rig="threePt" dir="t"/>
              </a:scene3d>
            </a:bodyPr>
            <a:lstStyle/>
            <a:p>
              <a:pPr fontAlgn="base">
                <a:lnSpc>
                  <a:spcPct val="120000"/>
                </a:lnSpc>
              </a:pPr>
              <a:r>
                <a:rPr lang="zh-CN" altLang="en-US" b="1" strike="noStrike" spc="300" noProof="1">
                  <a:solidFill>
                    <a:schemeClr val="tx1"/>
                  </a:solidFill>
                  <a:effectLst/>
                  <a:latin typeface="微软雅黑" panose="020B0503020204020204" charset="-122"/>
                  <a:ea typeface="微软雅黑" panose="020B0503020204020204" charset="-122"/>
                  <a:cs typeface="+mn-ea"/>
                  <a:sym typeface="Arial" panose="020B0604020202020204" pitchFamily="34" charset="0"/>
                </a:rPr>
                <a:t>服务资源</a:t>
              </a:r>
            </a:p>
          </p:txBody>
        </p:sp>
      </p:grpSp>
      <p:grpSp>
        <p:nvGrpSpPr>
          <p:cNvPr id="74776" name="组合 26"/>
          <p:cNvGrpSpPr/>
          <p:nvPr/>
        </p:nvGrpSpPr>
        <p:grpSpPr>
          <a:xfrm>
            <a:off x="7854950" y="2479675"/>
            <a:ext cx="2767013" cy="2516188"/>
            <a:chOff x="3767718" y="1801276"/>
            <a:chExt cx="4827749" cy="4040139"/>
          </a:xfrm>
        </p:grpSpPr>
        <p:sp>
          <p:nvSpPr>
            <p:cNvPr id="28" name="Shape 8696"/>
            <p:cNvSpPr/>
            <p:nvPr>
              <p:custDataLst>
                <p:tags r:id="rId10"/>
              </p:custDataLst>
            </p:nvPr>
          </p:nvSpPr>
          <p:spPr>
            <a:xfrm>
              <a:off x="3767718" y="4027012"/>
              <a:ext cx="1728215" cy="467379"/>
            </a:xfrm>
            <a:custGeom>
              <a:avLst/>
              <a:gdLst/>
              <a:ahLst/>
              <a:cxnLst>
                <a:cxn ang="0">
                  <a:pos x="wd2" y="hd2"/>
                </a:cxn>
                <a:cxn ang="5400000">
                  <a:pos x="wd2" y="hd2"/>
                </a:cxn>
                <a:cxn ang="10800000">
                  <a:pos x="wd2" y="hd2"/>
                </a:cxn>
                <a:cxn ang="16200000">
                  <a:pos x="wd2" y="hd2"/>
                </a:cxn>
              </a:cxnLst>
              <a:rect l="0" t="0" r="r" b="b"/>
              <a:pathLst>
                <a:path w="21600" h="18692" extrusionOk="0">
                  <a:moveTo>
                    <a:pt x="0" y="18692"/>
                  </a:moveTo>
                  <a:cubicBezTo>
                    <a:pt x="5757" y="2869"/>
                    <a:pt x="12957" y="-2908"/>
                    <a:pt x="21600" y="1360"/>
                  </a:cubicBezTo>
                </a:path>
              </a:pathLst>
            </a:custGeom>
            <a:ln w="12700">
              <a:solidFill>
                <a:srgbClr val="53585F"/>
              </a:solidFill>
              <a:miter lim="400000"/>
              <a:headEnd type="triangle"/>
              <a:tailEnd type="oval"/>
            </a:ln>
          </p:spPr>
          <p:txBody>
            <a:bodyPr/>
            <a:lstStyle/>
            <a:p>
              <a:pPr fontAlgn="base"/>
              <a:endParaRPr sz="1750" strike="noStrike" noProof="1">
                <a:latin typeface="微软雅黑" panose="020B0503020204020204" charset="-122"/>
                <a:ea typeface="微软雅黑" panose="020B0503020204020204" charset="-122"/>
              </a:endParaRPr>
            </a:p>
          </p:txBody>
        </p:sp>
        <p:sp>
          <p:nvSpPr>
            <p:cNvPr id="29" name="Shape 8697"/>
            <p:cNvSpPr/>
            <p:nvPr>
              <p:custDataLst>
                <p:tags r:id="rId11"/>
              </p:custDataLst>
            </p:nvPr>
          </p:nvSpPr>
          <p:spPr>
            <a:xfrm rot="20700000">
              <a:off x="3815998" y="2428900"/>
              <a:ext cx="2010473" cy="10915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634" y="1942"/>
                    <a:pt x="18834" y="9142"/>
                    <a:pt x="21600" y="21600"/>
                  </a:cubicBezTo>
                </a:path>
              </a:pathLst>
            </a:custGeom>
            <a:ln w="12700">
              <a:solidFill>
                <a:srgbClr val="53585F"/>
              </a:solidFill>
              <a:miter lim="400000"/>
              <a:headEnd type="triangle"/>
              <a:tailEnd type="oval"/>
            </a:ln>
          </p:spPr>
          <p:txBody>
            <a:bodyPr/>
            <a:lstStyle/>
            <a:p>
              <a:pPr fontAlgn="base"/>
              <a:endParaRPr sz="1750" strike="noStrike" noProof="1">
                <a:latin typeface="微软雅黑" panose="020B0503020204020204" charset="-122"/>
                <a:ea typeface="微软雅黑" panose="020B0503020204020204" charset="-122"/>
              </a:endParaRPr>
            </a:p>
          </p:txBody>
        </p:sp>
        <p:sp>
          <p:nvSpPr>
            <p:cNvPr id="30" name="Shape 8698"/>
            <p:cNvSpPr/>
            <p:nvPr>
              <p:custDataLst>
                <p:tags r:id="rId12"/>
              </p:custDataLst>
            </p:nvPr>
          </p:nvSpPr>
          <p:spPr>
            <a:xfrm rot="20765318">
              <a:off x="6730576" y="4240130"/>
              <a:ext cx="1744447" cy="456348"/>
            </a:xfrm>
            <a:custGeom>
              <a:avLst/>
              <a:gdLst/>
              <a:ahLst/>
              <a:cxnLst>
                <a:cxn ang="0">
                  <a:pos x="wd2" y="hd2"/>
                </a:cxn>
                <a:cxn ang="5400000">
                  <a:pos x="wd2" y="hd2"/>
                </a:cxn>
                <a:cxn ang="10800000">
                  <a:pos x="wd2" y="hd2"/>
                </a:cxn>
                <a:cxn ang="16200000">
                  <a:pos x="wd2" y="hd2"/>
                </a:cxn>
              </a:cxnLst>
              <a:rect l="0" t="0" r="r" b="b"/>
              <a:pathLst>
                <a:path w="21600" h="19298" extrusionOk="0">
                  <a:moveTo>
                    <a:pt x="21600" y="19298"/>
                  </a:moveTo>
                  <a:cubicBezTo>
                    <a:pt x="15915" y="3877"/>
                    <a:pt x="8715" y="-2302"/>
                    <a:pt x="0" y="761"/>
                  </a:cubicBezTo>
                </a:path>
              </a:pathLst>
            </a:custGeom>
            <a:ln w="12700">
              <a:solidFill>
                <a:srgbClr val="53585F"/>
              </a:solidFill>
              <a:miter lim="400000"/>
              <a:headEnd type="triangle"/>
              <a:tailEnd type="oval"/>
            </a:ln>
          </p:spPr>
          <p:txBody>
            <a:bodyPr/>
            <a:lstStyle/>
            <a:p>
              <a:pPr fontAlgn="base"/>
              <a:endParaRPr sz="1750" strike="noStrike" noProof="1">
                <a:latin typeface="微软雅黑" panose="020B0503020204020204" charset="-122"/>
                <a:ea typeface="微软雅黑" panose="020B0503020204020204" charset="-122"/>
              </a:endParaRPr>
            </a:p>
          </p:txBody>
        </p:sp>
        <p:sp>
          <p:nvSpPr>
            <p:cNvPr id="31" name="Shape 8699"/>
            <p:cNvSpPr/>
            <p:nvPr>
              <p:custDataLst>
                <p:tags r:id="rId13"/>
              </p:custDataLst>
            </p:nvPr>
          </p:nvSpPr>
          <p:spPr>
            <a:xfrm rot="21096178">
              <a:off x="6836908" y="2833753"/>
              <a:ext cx="1758559" cy="43338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0517" y="895"/>
                    <a:pt x="3317" y="8095"/>
                    <a:pt x="0" y="21600"/>
                  </a:cubicBezTo>
                </a:path>
              </a:pathLst>
            </a:custGeom>
            <a:ln w="12700">
              <a:solidFill>
                <a:srgbClr val="53585F"/>
              </a:solidFill>
              <a:miter lim="400000"/>
              <a:headEnd type="triangle"/>
              <a:tailEnd type="oval"/>
            </a:ln>
          </p:spPr>
          <p:txBody>
            <a:bodyPr/>
            <a:lstStyle/>
            <a:p>
              <a:pPr fontAlgn="base"/>
              <a:endParaRPr sz="1750" strike="noStrike" noProof="1">
                <a:latin typeface="微软雅黑" panose="020B0503020204020204" charset="-122"/>
                <a:ea typeface="微软雅黑" panose="020B0503020204020204" charset="-122"/>
              </a:endParaRPr>
            </a:p>
          </p:txBody>
        </p:sp>
        <p:sp>
          <p:nvSpPr>
            <p:cNvPr id="74781" name="Shape 8683"/>
            <p:cNvSpPr/>
            <p:nvPr>
              <p:custDataLst>
                <p:tags r:id="rId14"/>
              </p:custDataLst>
            </p:nvPr>
          </p:nvSpPr>
          <p:spPr>
            <a:xfrm>
              <a:off x="5521045" y="3739712"/>
              <a:ext cx="1218634" cy="2101703"/>
            </a:xfrm>
            <a:custGeom>
              <a:avLst/>
              <a:gdLst/>
              <a:ahLst/>
              <a:cxnLst>
                <a:cxn ang="0">
                  <a:pos x="609317" y="1050851"/>
                </a:cxn>
                <a:cxn ang="5400000">
                  <a:pos x="609317" y="1050851"/>
                </a:cxn>
                <a:cxn ang="10800000">
                  <a:pos x="609317" y="1050851"/>
                </a:cxn>
                <a:cxn ang="16200000">
                  <a:pos x="609317" y="1050851"/>
                </a:cxn>
              </a:cxnLst>
              <a:rect l="0" t="0" r="0" b="0"/>
              <a:pathLst>
                <a:path w="21600" h="21600">
                  <a:moveTo>
                    <a:pt x="7703" y="21600"/>
                  </a:moveTo>
                  <a:cubicBezTo>
                    <a:pt x="7703" y="21600"/>
                    <a:pt x="9620" y="14257"/>
                    <a:pt x="8497" y="12086"/>
                  </a:cubicBezTo>
                  <a:lnTo>
                    <a:pt x="0" y="5437"/>
                  </a:lnTo>
                  <a:lnTo>
                    <a:pt x="1378" y="4710"/>
                  </a:lnTo>
                  <a:lnTo>
                    <a:pt x="9371" y="9988"/>
                  </a:lnTo>
                  <a:lnTo>
                    <a:pt x="10244" y="0"/>
                  </a:lnTo>
                  <a:lnTo>
                    <a:pt x="12276" y="0"/>
                  </a:lnTo>
                  <a:lnTo>
                    <a:pt x="13114" y="6514"/>
                  </a:lnTo>
                  <a:lnTo>
                    <a:pt x="20103" y="2173"/>
                  </a:lnTo>
                  <a:lnTo>
                    <a:pt x="21600" y="3331"/>
                  </a:lnTo>
                  <a:lnTo>
                    <a:pt x="14237" y="8468"/>
                  </a:lnTo>
                  <a:cubicBezTo>
                    <a:pt x="14237" y="8468"/>
                    <a:pt x="12990" y="8468"/>
                    <a:pt x="13738" y="13605"/>
                  </a:cubicBezTo>
                  <a:cubicBezTo>
                    <a:pt x="14487" y="18743"/>
                    <a:pt x="15111" y="21492"/>
                    <a:pt x="15111" y="21492"/>
                  </a:cubicBezTo>
                  <a:cubicBezTo>
                    <a:pt x="15111" y="21492"/>
                    <a:pt x="7703" y="21600"/>
                    <a:pt x="7703" y="21600"/>
                  </a:cubicBezTo>
                  <a:close/>
                </a:path>
              </a:pathLst>
            </a:custGeom>
            <a:solidFill>
              <a:srgbClr val="029E42"/>
            </a:solidFill>
            <a:ln w="12700">
              <a:noFill/>
            </a:ln>
          </p:spPr>
          <p:txBody>
            <a:bodyPr/>
            <a:lstStyle/>
            <a:p>
              <a:endParaRPr lang="zh-CN" altLang="en-US"/>
            </a:p>
          </p:txBody>
        </p:sp>
        <p:sp>
          <p:nvSpPr>
            <p:cNvPr id="74782" name="Shape 8684"/>
            <p:cNvSpPr/>
            <p:nvPr>
              <p:custDataLst>
                <p:tags r:id="rId15"/>
              </p:custDataLst>
            </p:nvPr>
          </p:nvSpPr>
          <p:spPr>
            <a:xfrm>
              <a:off x="5086496" y="1801276"/>
              <a:ext cx="2065407" cy="2065408"/>
            </a:xfrm>
            <a:prstGeom prst="ellipse">
              <a:avLst/>
            </a:prstGeom>
            <a:solidFill>
              <a:srgbClr val="029E42"/>
            </a:solidFill>
            <a:ln w="63500" cap="flat" cmpd="sng">
              <a:solidFill>
                <a:srgbClr val="FFFFFF"/>
              </a:solidFill>
              <a:prstDash val="solid"/>
              <a:miter lim="400000"/>
              <a:headEnd type="none" w="med" len="med"/>
              <a:tailEnd type="none" w="med" len="med"/>
            </a:ln>
          </p:spPr>
          <p:txBody>
            <a:bodyPr wrap="square" lIns="19050" tIns="19050" rIns="19050" bIns="19050" anchor="ctr"/>
            <a:lstStyle/>
            <a:p>
              <a:endParaRPr lang="zh-CN" sz="1600">
                <a:latin typeface="微软雅黑" panose="020B0503020204020204" charset="-122"/>
                <a:ea typeface="微软雅黑" panose="020B0503020204020204" charset="-122"/>
              </a:endParaRPr>
            </a:p>
          </p:txBody>
        </p:sp>
        <p:sp>
          <p:nvSpPr>
            <p:cNvPr id="74783" name="Shape 8685"/>
            <p:cNvSpPr/>
            <p:nvPr>
              <p:custDataLst>
                <p:tags r:id="rId16"/>
              </p:custDataLst>
            </p:nvPr>
          </p:nvSpPr>
          <p:spPr>
            <a:xfrm>
              <a:off x="6452417" y="2818226"/>
              <a:ext cx="1606705" cy="1606701"/>
            </a:xfrm>
            <a:prstGeom prst="ellipse">
              <a:avLst/>
            </a:prstGeom>
            <a:solidFill>
              <a:srgbClr val="029E42"/>
            </a:solidFill>
            <a:ln w="12700" cap="flat" cmpd="sng">
              <a:solidFill>
                <a:srgbClr val="FFFFFF"/>
              </a:solidFill>
              <a:prstDash val="solid"/>
              <a:miter lim="400000"/>
              <a:headEnd type="none" w="med" len="med"/>
              <a:tailEnd type="none" w="med" len="med"/>
            </a:ln>
          </p:spPr>
          <p:txBody>
            <a:bodyPr wrap="square" lIns="19050" tIns="19050" rIns="19050" bIns="19050" anchor="ctr"/>
            <a:lstStyle/>
            <a:p>
              <a:endParaRPr lang="zh-CN" sz="1600">
                <a:latin typeface="微软雅黑" panose="020B0503020204020204" charset="-122"/>
                <a:ea typeface="微软雅黑" panose="020B0503020204020204" charset="-122"/>
              </a:endParaRPr>
            </a:p>
          </p:txBody>
        </p:sp>
        <p:sp>
          <p:nvSpPr>
            <p:cNvPr id="74784" name="Shape 8686"/>
            <p:cNvSpPr/>
            <p:nvPr>
              <p:custDataLst>
                <p:tags r:id="rId17"/>
              </p:custDataLst>
            </p:nvPr>
          </p:nvSpPr>
          <p:spPr>
            <a:xfrm>
              <a:off x="4468752" y="3254040"/>
              <a:ext cx="1528528" cy="1528531"/>
            </a:xfrm>
            <a:prstGeom prst="ellipse">
              <a:avLst/>
            </a:prstGeom>
            <a:solidFill>
              <a:srgbClr val="029E42"/>
            </a:solidFill>
            <a:ln w="12700" cap="flat" cmpd="sng">
              <a:solidFill>
                <a:srgbClr val="FFFFFF"/>
              </a:solidFill>
              <a:prstDash val="solid"/>
              <a:miter lim="400000"/>
              <a:headEnd type="none" w="med" len="med"/>
              <a:tailEnd type="none" w="med" len="med"/>
            </a:ln>
          </p:spPr>
          <p:txBody>
            <a:bodyPr wrap="square" lIns="19050" tIns="19050" rIns="19050" bIns="19050" anchor="ctr"/>
            <a:lstStyle/>
            <a:p>
              <a:endParaRPr lang="zh-CN" sz="1600">
                <a:latin typeface="微软雅黑" panose="020B0503020204020204" charset="-122"/>
                <a:ea typeface="微软雅黑" panose="020B0503020204020204" charset="-122"/>
              </a:endParaRPr>
            </a:p>
          </p:txBody>
        </p:sp>
        <p:sp>
          <p:nvSpPr>
            <p:cNvPr id="74785" name="Shape 8685"/>
            <p:cNvSpPr/>
            <p:nvPr>
              <p:custDataLst>
                <p:tags r:id="rId18"/>
              </p:custDataLst>
            </p:nvPr>
          </p:nvSpPr>
          <p:spPr>
            <a:xfrm>
              <a:off x="6356317" y="3969837"/>
              <a:ext cx="1218634" cy="1218631"/>
            </a:xfrm>
            <a:prstGeom prst="ellipse">
              <a:avLst/>
            </a:prstGeom>
            <a:solidFill>
              <a:srgbClr val="029E42"/>
            </a:solidFill>
            <a:ln w="12700" cap="flat" cmpd="sng">
              <a:solidFill>
                <a:srgbClr val="FFFFFF"/>
              </a:solidFill>
              <a:prstDash val="solid"/>
              <a:miter lim="400000"/>
              <a:headEnd type="none" w="med" len="med"/>
              <a:tailEnd type="none" w="med" len="med"/>
            </a:ln>
          </p:spPr>
          <p:txBody>
            <a:bodyPr wrap="square" lIns="19050" tIns="19050" rIns="19050" bIns="19050" anchor="ctr"/>
            <a:lstStyle/>
            <a:p>
              <a:endParaRPr lang="zh-CN" sz="1600">
                <a:latin typeface="微软雅黑" panose="020B0503020204020204" charset="-122"/>
                <a:ea typeface="微软雅黑" panose="020B0503020204020204" charset="-122"/>
              </a:endParaRPr>
            </a:p>
          </p:txBody>
        </p:sp>
      </p:grpSp>
      <p:grpSp>
        <p:nvGrpSpPr>
          <p:cNvPr id="74786" name="组合 42"/>
          <p:cNvGrpSpPr/>
          <p:nvPr/>
        </p:nvGrpSpPr>
        <p:grpSpPr>
          <a:xfrm>
            <a:off x="6691313" y="1089025"/>
            <a:ext cx="2154237" cy="1974850"/>
            <a:chOff x="550545" y="1760795"/>
            <a:chExt cx="2799405" cy="2590225"/>
          </a:xfrm>
        </p:grpSpPr>
        <p:sp>
          <p:nvSpPr>
            <p:cNvPr id="46" name="文本框 45"/>
            <p:cNvSpPr txBox="1"/>
            <p:nvPr>
              <p:custDataLst>
                <p:tags r:id="rId8"/>
              </p:custDataLst>
            </p:nvPr>
          </p:nvSpPr>
          <p:spPr>
            <a:xfrm>
              <a:off x="550683" y="1760795"/>
              <a:ext cx="2799267" cy="525245"/>
            </a:xfrm>
            <a:prstGeom prst="rect">
              <a:avLst/>
            </a:prstGeom>
            <a:noFill/>
          </p:spPr>
          <p:txBody>
            <a:bodyPr wrap="square" bIns="0" rtlCol="0" anchor="b" anchorCtr="0">
              <a:normAutofit/>
              <a:scene3d>
                <a:camera prst="orthographicFront"/>
                <a:lightRig rig="threePt" dir="t"/>
              </a:scene3d>
            </a:bodyPr>
            <a:lstStyle/>
            <a:p>
              <a:pPr>
                <a:lnSpc>
                  <a:spcPct val="120000"/>
                </a:lnSpc>
              </a:pPr>
              <a:r>
                <a:rPr lang="zh-CN" altLang="en-US" sz="2000" b="1" spc="300" noProof="1">
                  <a:latin typeface="微软雅黑" panose="020B0503020204020204" charset="-122"/>
                  <a:ea typeface="微软雅黑" panose="020B0503020204020204" charset="-122"/>
                  <a:cs typeface="+mn-cs"/>
                </a:rPr>
                <a:t>门店物料</a:t>
              </a:r>
              <a:endParaRPr lang="zh-CN" altLang="en-US" sz="2000" b="1" spc="300" noProof="1">
                <a:latin typeface="微软雅黑" panose="020B0503020204020204" charset="-122"/>
                <a:ea typeface="微软雅黑" panose="020B0503020204020204" charset="-122"/>
              </a:endParaRPr>
            </a:p>
          </p:txBody>
        </p:sp>
        <p:sp>
          <p:nvSpPr>
            <p:cNvPr id="49" name="文本框 18"/>
            <p:cNvSpPr txBox="1"/>
            <p:nvPr>
              <p:custDataLst>
                <p:tags r:id="rId9"/>
              </p:custDataLst>
            </p:nvPr>
          </p:nvSpPr>
          <p:spPr>
            <a:xfrm>
              <a:off x="550545" y="2379980"/>
              <a:ext cx="2799080" cy="1971040"/>
            </a:xfrm>
            <a:prstGeom prst="rect">
              <a:avLst/>
            </a:prstGeom>
            <a:noFill/>
          </p:spPr>
          <p:txBody>
            <a:bodyPr wrap="square" lIns="90000" tIns="0" rIns="90000" bIns="46800">
              <a:normAutofit fontScale="92500" lnSpcReduction="20000"/>
            </a:bodyPr>
            <a:lstStyle>
              <a:defPPr>
                <a:defRPr lang="zh-CN"/>
              </a:defPPr>
              <a:lvl1pPr marL="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1pPr>
              <a:lvl2pPr marL="4572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2pPr>
              <a:lvl3pPr marL="9144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3pPr>
              <a:lvl4pPr marL="13716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4pPr>
              <a:lvl5pPr marL="18288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5pPr>
              <a:lvl6pPr marL="22860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6pPr>
              <a:lvl7pPr marL="27432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7pPr>
              <a:lvl8pPr marL="32004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8pPr>
              <a:lvl9pPr marL="36576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9pPr>
            </a:lstStyle>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吊旗</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橱窗贴</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en-US" altLang="zh-CN" sz="1400" strike="noStrike" spc="150" noProof="1">
                  <a:latin typeface="微软雅黑" panose="020B0503020204020204" charset="-122"/>
                  <a:ea typeface="微软雅黑" panose="020B0503020204020204" charset="-122"/>
                  <a:cs typeface="+mn-ea"/>
                </a:rPr>
                <a:t>T</a:t>
              </a:r>
              <a:r>
                <a:rPr lang="zh-CN" altLang="en-US" sz="1400" strike="noStrike" spc="150" noProof="1">
                  <a:latin typeface="微软雅黑" panose="020B0503020204020204" charset="-122"/>
                  <a:ea typeface="微软雅黑" panose="020B0503020204020204" charset="-122"/>
                  <a:cs typeface="+mn-ea"/>
                </a:rPr>
                <a:t>型架</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易拉宝</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收银台物料</a:t>
              </a:r>
              <a:endParaRPr lang="zh-CN" altLang="en-US" sz="1400" strike="noStrike" spc="150" noProof="1">
                <a:latin typeface="微软雅黑" panose="020B0503020204020204" charset="-122"/>
                <a:ea typeface="微软雅黑" panose="020B0503020204020204" charset="-122"/>
              </a:endParaRPr>
            </a:p>
            <a:p>
              <a:pPr marL="742950" lvl="1"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收银台背板</a:t>
              </a:r>
              <a:endParaRPr lang="zh-CN" altLang="en-US" sz="1400" strike="noStrike" spc="150" noProof="1">
                <a:latin typeface="微软雅黑" panose="020B0503020204020204" charset="-122"/>
                <a:ea typeface="微软雅黑" panose="020B0503020204020204" charset="-122"/>
              </a:endParaRPr>
            </a:p>
            <a:p>
              <a:pPr marL="742950" lvl="1"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宣传手册</a:t>
              </a:r>
              <a:endParaRPr lang="zh-CN" altLang="en-US" sz="1400" strike="noStrike" spc="150" noProof="1">
                <a:latin typeface="微软雅黑" panose="020B0503020204020204" charset="-122"/>
                <a:ea typeface="微软雅黑" panose="020B0503020204020204" charset="-122"/>
              </a:endParaRPr>
            </a:p>
            <a:p>
              <a:pPr marL="742950" lvl="1" indent="-285750" algn="l" fontAlgn="base">
                <a:lnSpc>
                  <a:spcPct val="120000"/>
                </a:lnSpc>
                <a:buFont typeface="Wingdings" panose="05000000000000000000" charset="0"/>
                <a:buChar char="n"/>
              </a:pPr>
              <a:endParaRPr lang="zh-CN" altLang="en-US" sz="1400" strike="noStrike" spc="150" noProof="1">
                <a:latin typeface="微软雅黑" panose="020B0503020204020204" charset="-122"/>
                <a:ea typeface="微软雅黑" panose="020B0503020204020204" charset="-122"/>
              </a:endParaRPr>
            </a:p>
            <a:p>
              <a:pPr marL="742950" lvl="1" indent="-285750" algn="l" fontAlgn="base">
                <a:lnSpc>
                  <a:spcPct val="120000"/>
                </a:lnSpc>
                <a:buFont typeface="Wingdings" panose="05000000000000000000" charset="0"/>
                <a:buChar char="n"/>
              </a:pPr>
              <a:endParaRPr lang="zh-CN" altLang="en-US" sz="1400" strike="noStrike" spc="150" noProof="1">
                <a:latin typeface="微软雅黑" panose="020B0503020204020204" charset="-122"/>
                <a:ea typeface="微软雅黑" panose="020B0503020204020204" charset="-122"/>
              </a:endParaRPr>
            </a:p>
          </p:txBody>
        </p:sp>
      </p:grpSp>
      <p:grpSp>
        <p:nvGrpSpPr>
          <p:cNvPr id="74789" name="组合 51"/>
          <p:cNvGrpSpPr/>
          <p:nvPr/>
        </p:nvGrpSpPr>
        <p:grpSpPr>
          <a:xfrm>
            <a:off x="6265863" y="3886200"/>
            <a:ext cx="2798762" cy="1387475"/>
            <a:chOff x="550683" y="4256750"/>
            <a:chExt cx="2799267" cy="1387659"/>
          </a:xfrm>
        </p:grpSpPr>
        <p:sp>
          <p:nvSpPr>
            <p:cNvPr id="55" name="文本框 54"/>
            <p:cNvSpPr txBox="1"/>
            <p:nvPr>
              <p:custDataLst>
                <p:tags r:id="rId6"/>
              </p:custDataLst>
            </p:nvPr>
          </p:nvSpPr>
          <p:spPr>
            <a:xfrm>
              <a:off x="550683" y="4256750"/>
              <a:ext cx="2799267" cy="525245"/>
            </a:xfrm>
            <a:prstGeom prst="rect">
              <a:avLst/>
            </a:prstGeom>
            <a:noFill/>
          </p:spPr>
          <p:txBody>
            <a:bodyPr wrap="square" bIns="0" rtlCol="0" anchor="b" anchorCtr="0">
              <a:normAutofit/>
            </a:bodyPr>
            <a:lstStyle/>
            <a:p>
              <a:pPr>
                <a:lnSpc>
                  <a:spcPct val="120000"/>
                </a:lnSpc>
              </a:pPr>
              <a:r>
                <a:rPr lang="zh-CN" altLang="en-US" sz="2000" b="1" spc="300" noProof="1">
                  <a:latin typeface="微软雅黑" panose="020B0503020204020204" charset="-122"/>
                  <a:ea typeface="微软雅黑" panose="020B0503020204020204" charset="-122"/>
                  <a:cs typeface="+mn-cs"/>
                </a:rPr>
                <a:t>员工物料</a:t>
              </a:r>
              <a:endParaRPr lang="zh-CN" altLang="en-US" sz="2000" b="1" spc="300" noProof="1">
                <a:latin typeface="微软雅黑" panose="020B0503020204020204" charset="-122"/>
                <a:ea typeface="微软雅黑" panose="020B0503020204020204" charset="-122"/>
              </a:endParaRPr>
            </a:p>
          </p:txBody>
        </p:sp>
        <p:sp>
          <p:nvSpPr>
            <p:cNvPr id="58" name="文本框 18"/>
            <p:cNvSpPr txBox="1"/>
            <p:nvPr>
              <p:custDataLst>
                <p:tags r:id="rId7"/>
              </p:custDataLst>
            </p:nvPr>
          </p:nvSpPr>
          <p:spPr>
            <a:xfrm>
              <a:off x="550683" y="4782045"/>
              <a:ext cx="2799267" cy="862364"/>
            </a:xfrm>
            <a:prstGeom prst="rect">
              <a:avLst/>
            </a:prstGeom>
            <a:noFill/>
          </p:spPr>
          <p:txBody>
            <a:bodyPr wrap="square" lIns="90000" tIns="0" rIns="90000" bIns="46800">
              <a:normAutofit/>
            </a:bodyPr>
            <a:lstStyle>
              <a:defPPr>
                <a:defRPr lang="zh-CN"/>
              </a:defPPr>
              <a:lvl1pPr marL="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1pPr>
              <a:lvl2pPr marL="4572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2pPr>
              <a:lvl3pPr marL="9144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3pPr>
              <a:lvl4pPr marL="13716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4pPr>
              <a:lvl5pPr marL="18288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5pPr>
              <a:lvl6pPr marL="22860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6pPr>
              <a:lvl7pPr marL="27432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7pPr>
              <a:lvl8pPr marL="32004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8pPr>
              <a:lvl9pPr marL="36576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9pPr>
            </a:lstStyle>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员工移动注册码徽章</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sym typeface="+mn-ea"/>
                </a:rPr>
                <a:t>员工移动办卡工具</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endParaRPr lang="zh-CN" altLang="en-US" sz="1400" strike="noStrike" spc="150" noProof="1">
                <a:latin typeface="微软雅黑" panose="020B0503020204020204" charset="-122"/>
                <a:ea typeface="微软雅黑" panose="020B0503020204020204" charset="-122"/>
              </a:endParaRPr>
            </a:p>
          </p:txBody>
        </p:sp>
      </p:grpSp>
      <p:grpSp>
        <p:nvGrpSpPr>
          <p:cNvPr id="74792" name="组合 58"/>
          <p:cNvGrpSpPr/>
          <p:nvPr/>
        </p:nvGrpSpPr>
        <p:grpSpPr>
          <a:xfrm>
            <a:off x="10244138" y="1374775"/>
            <a:ext cx="1871662" cy="1790700"/>
            <a:chOff x="8760153" y="1760795"/>
            <a:chExt cx="2799387" cy="2106355"/>
          </a:xfrm>
        </p:grpSpPr>
        <p:sp>
          <p:nvSpPr>
            <p:cNvPr id="60" name="文本框 59"/>
            <p:cNvSpPr txBox="1"/>
            <p:nvPr>
              <p:custDataLst>
                <p:tags r:id="rId4"/>
              </p:custDataLst>
            </p:nvPr>
          </p:nvSpPr>
          <p:spPr>
            <a:xfrm>
              <a:off x="8760153" y="1760795"/>
              <a:ext cx="2799267" cy="525245"/>
            </a:xfrm>
            <a:prstGeom prst="rect">
              <a:avLst/>
            </a:prstGeom>
            <a:noFill/>
          </p:spPr>
          <p:txBody>
            <a:bodyPr wrap="square" bIns="0" rtlCol="0" anchor="b" anchorCtr="0">
              <a:normAutofit/>
            </a:bodyPr>
            <a:lstStyle/>
            <a:p>
              <a:pPr>
                <a:lnSpc>
                  <a:spcPct val="120000"/>
                </a:lnSpc>
              </a:pPr>
              <a:r>
                <a:rPr lang="zh-CN" altLang="en-US" sz="2000" b="1" spc="300" noProof="1">
                  <a:latin typeface="微软雅黑" panose="020B0503020204020204" charset="-122"/>
                  <a:ea typeface="微软雅黑" panose="020B0503020204020204" charset="-122"/>
                  <a:cs typeface="+mn-cs"/>
                </a:rPr>
                <a:t>店外物料</a:t>
              </a:r>
              <a:endParaRPr lang="zh-CN" altLang="en-US" sz="2000" b="1" spc="300" noProof="1">
                <a:latin typeface="微软雅黑" panose="020B0503020204020204" charset="-122"/>
                <a:ea typeface="微软雅黑" panose="020B0503020204020204" charset="-122"/>
              </a:endParaRPr>
            </a:p>
          </p:txBody>
        </p:sp>
        <p:sp>
          <p:nvSpPr>
            <p:cNvPr id="61" name="文本框 18"/>
            <p:cNvSpPr txBox="1"/>
            <p:nvPr>
              <p:custDataLst>
                <p:tags r:id="rId5"/>
              </p:custDataLst>
            </p:nvPr>
          </p:nvSpPr>
          <p:spPr>
            <a:xfrm>
              <a:off x="8760460" y="2475230"/>
              <a:ext cx="2799080" cy="1391920"/>
            </a:xfrm>
            <a:prstGeom prst="rect">
              <a:avLst/>
            </a:prstGeom>
            <a:noFill/>
          </p:spPr>
          <p:txBody>
            <a:bodyPr wrap="square" lIns="90000" tIns="0" rIns="90000" bIns="46800">
              <a:normAutofit fontScale="92500" lnSpcReduction="10000"/>
            </a:bodyPr>
            <a:lstStyle>
              <a:defPPr>
                <a:defRPr lang="zh-CN"/>
              </a:defPPr>
              <a:lvl1pPr marL="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1pPr>
              <a:lvl2pPr marL="4572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2pPr>
              <a:lvl3pPr marL="9144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3pPr>
              <a:lvl4pPr marL="13716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4pPr>
              <a:lvl5pPr marL="18288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5pPr>
              <a:lvl6pPr marL="22860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6pPr>
              <a:lvl7pPr marL="27432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7pPr>
              <a:lvl8pPr marL="32004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8pPr>
              <a:lvl9pPr marL="36576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9pPr>
            </a:lstStyle>
            <a:p>
              <a:pPr marL="285750" indent="-285750" algn="l" fontAlgn="base">
                <a:lnSpc>
                  <a:spcPct val="120000"/>
                </a:lnSpc>
                <a:buFont typeface="Wingdings" panose="05000000000000000000" charset="0"/>
                <a:buChar char="n"/>
              </a:pPr>
              <a:r>
                <a:rPr lang="en-US" altLang="zh-CN" sz="1400" strike="noStrike" spc="150" noProof="1">
                  <a:latin typeface="微软雅黑" panose="020B0503020204020204" charset="-122"/>
                  <a:ea typeface="微软雅黑" panose="020B0503020204020204" charset="-122"/>
                  <a:cs typeface="+mn-ea"/>
                </a:rPr>
                <a:t>DM</a:t>
              </a:r>
              <a:r>
                <a:rPr lang="zh-CN" altLang="en-US" sz="1400" strike="noStrike" spc="150" noProof="1">
                  <a:latin typeface="微软雅黑" panose="020B0503020204020204" charset="-122"/>
                  <a:ea typeface="微软雅黑" panose="020B0503020204020204" charset="-122"/>
                  <a:cs typeface="+mn-ea"/>
                </a:rPr>
                <a:t>单</a:t>
              </a:r>
              <a:r>
                <a:rPr lang="en-US" altLang="zh-CN" sz="1400" strike="noStrike" spc="150" noProof="1">
                  <a:latin typeface="微软雅黑" panose="020B0503020204020204" charset="-122"/>
                  <a:ea typeface="微软雅黑" panose="020B0503020204020204" charset="-122"/>
                  <a:cs typeface="+mn-ea"/>
                </a:rPr>
                <a:t>--</a:t>
              </a:r>
              <a:r>
                <a:rPr lang="zh-CN" altLang="en-US" sz="1400" strike="noStrike" spc="150" noProof="1">
                  <a:latin typeface="微软雅黑" panose="020B0503020204020204" charset="-122"/>
                  <a:ea typeface="微软雅黑" panose="020B0503020204020204" charset="-122"/>
                  <a:cs typeface="+mn-ea"/>
                </a:rPr>
                <a:t>配合主题促销</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社区贴</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季节性小赠品（</a:t>
              </a:r>
              <a:r>
                <a:rPr lang="en-US" altLang="zh-CN" sz="1400" strike="noStrike" spc="150" noProof="1">
                  <a:latin typeface="微软雅黑" panose="020B0503020204020204" charset="-122"/>
                  <a:ea typeface="微软雅黑" panose="020B0503020204020204" charset="-122"/>
                  <a:cs typeface="+mn-ea"/>
                </a:rPr>
                <a:t>eg:</a:t>
              </a:r>
              <a:r>
                <a:rPr lang="zh-CN" altLang="en-US" sz="1400" strike="noStrike" spc="150" noProof="1">
                  <a:latin typeface="微软雅黑" panose="020B0503020204020204" charset="-122"/>
                  <a:ea typeface="微软雅黑" panose="020B0503020204020204" charset="-122"/>
                  <a:cs typeface="+mn-ea"/>
                </a:rPr>
                <a:t>驱蚊包</a:t>
              </a:r>
              <a:r>
                <a:rPr lang="en-US" altLang="zh-CN" sz="1400" strike="noStrike" spc="150" noProof="1">
                  <a:latin typeface="微软雅黑" panose="020B0503020204020204" charset="-122"/>
                  <a:ea typeface="微软雅黑" panose="020B0503020204020204" charset="-122"/>
                  <a:cs typeface="+mn-ea"/>
                </a:rPr>
                <a:t>)</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endParaRPr lang="zh-CN" altLang="en-US" sz="1400" strike="noStrike" spc="150" noProof="1">
                <a:latin typeface="微软雅黑" panose="020B0503020204020204" charset="-122"/>
                <a:ea typeface="微软雅黑" panose="020B0503020204020204" charset="-122"/>
              </a:endParaRPr>
            </a:p>
          </p:txBody>
        </p:sp>
      </p:grpSp>
      <p:grpSp>
        <p:nvGrpSpPr>
          <p:cNvPr id="74795" name="组合 61"/>
          <p:cNvGrpSpPr/>
          <p:nvPr/>
        </p:nvGrpSpPr>
        <p:grpSpPr>
          <a:xfrm>
            <a:off x="10033000" y="4227513"/>
            <a:ext cx="1992313" cy="1831975"/>
            <a:chOff x="8760460" y="4205315"/>
            <a:chExt cx="2882145" cy="1636050"/>
          </a:xfrm>
        </p:grpSpPr>
        <p:sp>
          <p:nvSpPr>
            <p:cNvPr id="63" name="文本框 62"/>
            <p:cNvSpPr txBox="1"/>
            <p:nvPr>
              <p:custDataLst>
                <p:tags r:id="rId2"/>
              </p:custDataLst>
            </p:nvPr>
          </p:nvSpPr>
          <p:spPr>
            <a:xfrm>
              <a:off x="8843338" y="4205315"/>
              <a:ext cx="2799267" cy="525245"/>
            </a:xfrm>
            <a:prstGeom prst="rect">
              <a:avLst/>
            </a:prstGeom>
            <a:noFill/>
          </p:spPr>
          <p:txBody>
            <a:bodyPr wrap="square" bIns="0" rtlCol="0" anchor="b" anchorCtr="0">
              <a:normAutofit/>
            </a:bodyPr>
            <a:lstStyle/>
            <a:p>
              <a:pPr>
                <a:lnSpc>
                  <a:spcPct val="120000"/>
                </a:lnSpc>
              </a:pPr>
              <a:r>
                <a:rPr lang="zh-CN" altLang="en-US" sz="2000" b="1" spc="300" noProof="1">
                  <a:latin typeface="微软雅黑" panose="020B0503020204020204" charset="-122"/>
                  <a:ea typeface="微软雅黑" panose="020B0503020204020204" charset="-122"/>
                  <a:cs typeface="+mn-cs"/>
                </a:rPr>
                <a:t>线上工具</a:t>
              </a:r>
              <a:endParaRPr lang="zh-CN" altLang="en-US" sz="2000" b="1" spc="300" noProof="1">
                <a:latin typeface="微软雅黑" panose="020B0503020204020204" charset="-122"/>
                <a:ea typeface="微软雅黑" panose="020B0503020204020204" charset="-122"/>
              </a:endParaRPr>
            </a:p>
          </p:txBody>
        </p:sp>
        <p:sp>
          <p:nvSpPr>
            <p:cNvPr id="64" name="文本框 18"/>
            <p:cNvSpPr txBox="1"/>
            <p:nvPr>
              <p:custDataLst>
                <p:tags r:id="rId3"/>
              </p:custDataLst>
            </p:nvPr>
          </p:nvSpPr>
          <p:spPr>
            <a:xfrm>
              <a:off x="8760460" y="4782185"/>
              <a:ext cx="2799080" cy="1059180"/>
            </a:xfrm>
            <a:prstGeom prst="rect">
              <a:avLst/>
            </a:prstGeom>
            <a:noFill/>
          </p:spPr>
          <p:txBody>
            <a:bodyPr wrap="square" lIns="90000" tIns="0" rIns="90000" bIns="46800">
              <a:normAutofit fontScale="82500" lnSpcReduction="10000"/>
            </a:bodyPr>
            <a:lstStyle>
              <a:defPPr>
                <a:defRPr lang="zh-CN"/>
              </a:defPPr>
              <a:lvl1pPr marL="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1pPr>
              <a:lvl2pPr marL="4572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2pPr>
              <a:lvl3pPr marL="9144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3pPr>
              <a:lvl4pPr marL="13716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4pPr>
              <a:lvl5pPr marL="18288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5pPr>
              <a:lvl6pPr marL="22860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6pPr>
              <a:lvl7pPr marL="27432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7pPr>
              <a:lvl8pPr marL="32004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8pPr>
              <a:lvl9pPr marL="3657600" algn="l" defTabSz="913765"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9pPr>
            </a:lstStyle>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会员小程序</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微信支付后推电子会员卡</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支付宝电子会员卡</a:t>
              </a:r>
              <a:endParaRPr lang="zh-CN" altLang="en-US" sz="1400" strike="noStrike" spc="150" noProof="1">
                <a:latin typeface="微软雅黑" panose="020B0503020204020204" charset="-122"/>
                <a:ea typeface="微软雅黑" panose="020B0503020204020204" charset="-122"/>
              </a:endParaRPr>
            </a:p>
            <a:p>
              <a:pPr marL="285750" indent="-285750" algn="l" fontAlgn="base">
                <a:lnSpc>
                  <a:spcPct val="120000"/>
                </a:lnSpc>
                <a:buFont typeface="Wingdings" panose="05000000000000000000" charset="0"/>
                <a:buChar char="n"/>
              </a:pPr>
              <a:r>
                <a:rPr lang="zh-CN" altLang="en-US" sz="1400" strike="noStrike" spc="150" noProof="1">
                  <a:latin typeface="微软雅黑" panose="020B0503020204020204" charset="-122"/>
                  <a:ea typeface="微软雅黑" panose="020B0503020204020204" charset="-122"/>
                  <a:cs typeface="+mn-ea"/>
                </a:rPr>
                <a:t>活动页统一注册</a:t>
              </a:r>
              <a:endParaRPr lang="zh-CN" altLang="en-US" sz="1400" strike="noStrike" spc="150" noProof="1">
                <a:latin typeface="微软雅黑" panose="020B0503020204020204" charset="-122"/>
                <a:ea typeface="微软雅黑" panose="020B0503020204020204" charset="-122"/>
              </a:endParaRPr>
            </a:p>
          </p:txBody>
        </p:sp>
      </p:grpSp>
      <p:sp>
        <p:nvSpPr>
          <p:cNvPr id="74798" name="文本框 64"/>
          <p:cNvSpPr txBox="1"/>
          <p:nvPr/>
        </p:nvSpPr>
        <p:spPr>
          <a:xfrm>
            <a:off x="8794750" y="2832100"/>
            <a:ext cx="830263" cy="460375"/>
          </a:xfrm>
          <a:prstGeom prst="rect">
            <a:avLst/>
          </a:prstGeom>
          <a:noFill/>
          <a:ln w="9525">
            <a:noFill/>
          </a:ln>
        </p:spPr>
        <p:txBody>
          <a:bodyPr wrap="square" anchor="t">
            <a:spAutoFit/>
          </a:bodyPr>
          <a:lstStyle/>
          <a:p>
            <a:r>
              <a:rPr lang="zh-CN" altLang="en-US" sz="2400" b="1" dirty="0">
                <a:solidFill>
                  <a:schemeClr val="bg1"/>
                </a:solidFill>
                <a:latin typeface="微软雅黑" panose="020B0503020204020204" charset="-122"/>
                <a:ea typeface="微软雅黑" panose="020B0503020204020204" charset="-122"/>
              </a:rPr>
              <a:t>工具</a:t>
            </a:r>
          </a:p>
        </p:txBody>
      </p:sp>
      <p:sp>
        <p:nvSpPr>
          <p:cNvPr id="74799" name="文本框 65"/>
          <p:cNvSpPr txBox="1"/>
          <p:nvPr/>
        </p:nvSpPr>
        <p:spPr>
          <a:xfrm>
            <a:off x="2403475" y="3702050"/>
            <a:ext cx="966788" cy="460375"/>
          </a:xfrm>
          <a:prstGeom prst="rect">
            <a:avLst/>
          </a:prstGeom>
          <a:noFill/>
          <a:ln w="9525">
            <a:noFill/>
          </a:ln>
        </p:spPr>
        <p:txBody>
          <a:bodyPr wrap="square" anchor="t">
            <a:spAutoFit/>
          </a:bodyPr>
          <a:lstStyle/>
          <a:p>
            <a:r>
              <a:rPr lang="zh-CN" altLang="en-US" sz="2400" b="1" dirty="0">
                <a:latin typeface="微软雅黑" panose="020B0503020204020204" charset="-122"/>
                <a:ea typeface="微软雅黑" panose="020B0503020204020204" charset="-122"/>
              </a:rPr>
              <a:t>资源</a:t>
            </a:r>
          </a:p>
        </p:txBody>
      </p:sp>
    </p:spTree>
    <p:custDataLst>
      <p:tags r:id="rId1"/>
    </p:custData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标题 3"/>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rPr>
              <a:t>会员运营</a:t>
            </a:r>
            <a:r>
              <a:rPr lang="en-US" altLang="zh-CN" kern="1200" spc="200" normalizeH="0" baseline="0">
                <a:latin typeface="微软雅黑" panose="020B0503020204020204" charset="-122"/>
                <a:ea typeface="+mj-ea"/>
                <a:cs typeface="+mj-cs"/>
              </a:rPr>
              <a:t>——</a:t>
            </a:r>
            <a:r>
              <a:rPr lang="zh-CN" kern="1200" spc="200" normalizeH="0" baseline="0">
                <a:latin typeface="微软雅黑" panose="020B0503020204020204" charset="-122"/>
                <a:ea typeface="+mj-ea"/>
                <a:cs typeface="+mj-cs"/>
              </a:rPr>
              <a:t>老客目标</a:t>
            </a:r>
            <a:endParaRPr lang="zh-CN" altLang="en-US" kern="1200" spc="200" normalizeH="0" baseline="0">
              <a:latin typeface="微软雅黑" panose="020B0503020204020204" charset="-122"/>
              <a:ea typeface="+mj-ea"/>
              <a:cs typeface="+mj-cs"/>
            </a:endParaRPr>
          </a:p>
        </p:txBody>
      </p:sp>
      <p:cxnSp>
        <p:nvCxnSpPr>
          <p:cNvPr id="75778" name="直接箭头连接符 68"/>
          <p:cNvCxnSpPr/>
          <p:nvPr/>
        </p:nvCxnSpPr>
        <p:spPr>
          <a:xfrm flipV="1">
            <a:off x="336550" y="2016125"/>
            <a:ext cx="1460500" cy="4506913"/>
          </a:xfrm>
          <a:prstGeom prst="straightConnector1">
            <a:avLst/>
          </a:prstGeom>
          <a:ln w="25400" cap="flat" cmpd="sng">
            <a:solidFill>
              <a:srgbClr val="94C600"/>
            </a:solidFill>
            <a:prstDash val="solid"/>
            <a:miter/>
            <a:headEnd type="none" w="med" len="med"/>
            <a:tailEnd type="arrow" w="med" len="med"/>
          </a:ln>
        </p:spPr>
      </p:cxnSp>
      <p:sp>
        <p:nvSpPr>
          <p:cNvPr id="75779" name="文本框 4"/>
          <p:cNvSpPr txBox="1"/>
          <p:nvPr/>
        </p:nvSpPr>
        <p:spPr>
          <a:xfrm>
            <a:off x="665163" y="922338"/>
            <a:ext cx="9283700" cy="337185"/>
          </a:xfrm>
          <a:prstGeom prst="rect">
            <a:avLst/>
          </a:prstGeom>
          <a:noFill/>
          <a:ln w="9525">
            <a:noFill/>
          </a:ln>
        </p:spPr>
        <p:txBody>
          <a:bodyPr wrap="none" anchor="t">
            <a:spAutoFit/>
          </a:bodyPr>
          <a:lstStyle/>
          <a:p>
            <a:pPr marL="285750" indent="-285750">
              <a:buFont typeface="Wingdings" panose="05000000000000000000" charset="0"/>
              <a:buChar char="n"/>
            </a:pPr>
            <a:r>
              <a:rPr lang="zh-CN" altLang="en-US" sz="1600" b="1" dirty="0">
                <a:latin typeface="微软雅黑" panose="020B0503020204020204" charset="-122"/>
                <a:ea typeface="微软雅黑" panose="020B0503020204020204" charset="-122"/>
              </a:rPr>
              <a:t>目标：</a:t>
            </a:r>
            <a:r>
              <a:rPr lang="en-US" altLang="zh-CN" sz="1600" b="1" dirty="0">
                <a:latin typeface="微软雅黑" panose="020B0503020204020204" charset="-122"/>
                <a:ea typeface="微软雅黑" panose="020B0503020204020204" charset="-122"/>
              </a:rPr>
              <a:t>L1-L10</a:t>
            </a:r>
            <a:r>
              <a:rPr lang="zh-CN" altLang="en-US" sz="1600" b="1" dirty="0">
                <a:latin typeface="微软雅黑" panose="020B0503020204020204" charset="-122"/>
                <a:ea typeface="微软雅黑" panose="020B0503020204020204" charset="-122"/>
              </a:rPr>
              <a:t>等级会员升级速度提升</a:t>
            </a:r>
            <a:r>
              <a:rPr lang="en-US" altLang="zh-CN" sz="1600" b="1" dirty="0">
                <a:latin typeface="微软雅黑" panose="020B0503020204020204" charset="-122"/>
                <a:ea typeface="微软雅黑" panose="020B0503020204020204" charset="-122"/>
              </a:rPr>
              <a:t>6</a:t>
            </a:r>
            <a:r>
              <a:rPr lang="en-US" altLang="zh-CN" sz="1600" b="1" dirty="0">
                <a:solidFill>
                  <a:srgbClr val="C55A11"/>
                </a:solidFill>
                <a:latin typeface="微软雅黑" panose="020B0503020204020204" charset="-122"/>
                <a:ea typeface="微软雅黑" panose="020B0503020204020204" charset="-122"/>
              </a:rPr>
              <a:t>%</a:t>
            </a:r>
            <a:r>
              <a:rPr lang="zh-CN" altLang="en-US" sz="1600" b="1" dirty="0">
                <a:solidFill>
                  <a:srgbClr val="C55A11"/>
                </a:solidFill>
                <a:latin typeface="微软雅黑" panose="020B0503020204020204" charset="-122"/>
                <a:ea typeface="微软雅黑" panose="020B0503020204020204" charset="-122"/>
              </a:rPr>
              <a:t>（升级加速</a:t>
            </a:r>
            <a:r>
              <a:rPr lang="en-US" altLang="zh-CN" sz="1600" b="1" dirty="0">
                <a:solidFill>
                  <a:srgbClr val="C55A11"/>
                </a:solidFill>
                <a:latin typeface="微软雅黑" panose="020B0503020204020204" charset="-122"/>
                <a:ea typeface="微软雅黑" panose="020B0503020204020204" charset="-122"/>
              </a:rPr>
              <a:t>30</a:t>
            </a:r>
            <a:r>
              <a:rPr lang="zh-CN" altLang="en-US" sz="1600" b="1" dirty="0">
                <a:solidFill>
                  <a:srgbClr val="C55A11"/>
                </a:solidFill>
                <a:latin typeface="微软雅黑" panose="020B0503020204020204" charset="-122"/>
                <a:ea typeface="微软雅黑" panose="020B0503020204020204" charset="-122"/>
              </a:rPr>
              <a:t>天）</a:t>
            </a:r>
            <a:r>
              <a:rPr lang="zh-CN" altLang="en-US" sz="1600" b="1" dirty="0">
                <a:latin typeface="微软雅黑" panose="020B0503020204020204" charset="-122"/>
                <a:ea typeface="微软雅黑" panose="020B0503020204020204" charset="-122"/>
              </a:rPr>
              <a:t>，</a:t>
            </a:r>
            <a:r>
              <a:rPr lang="en-US" altLang="zh-CN" sz="1600" b="1" dirty="0">
                <a:latin typeface="微软雅黑" panose="020B0503020204020204" charset="-122"/>
                <a:ea typeface="微软雅黑" panose="020B0503020204020204" charset="-122"/>
              </a:rPr>
              <a:t>L5-L10</a:t>
            </a:r>
            <a:r>
              <a:rPr lang="zh-CN" altLang="en-US" sz="1600" b="1" dirty="0">
                <a:latin typeface="微软雅黑" panose="020B0503020204020204" charset="-122"/>
                <a:ea typeface="微软雅黑" panose="020B0503020204020204" charset="-122"/>
              </a:rPr>
              <a:t>等级会员人数增加到</a:t>
            </a:r>
            <a:r>
              <a:rPr lang="en-US" altLang="zh-CN" sz="1600" b="1" dirty="0">
                <a:latin typeface="微软雅黑" panose="020B0503020204020204" charset="-122"/>
                <a:ea typeface="微软雅黑" panose="020B0503020204020204" charset="-122"/>
              </a:rPr>
              <a:t>252</a:t>
            </a:r>
            <a:r>
              <a:rPr lang="zh-CN" altLang="en-US" sz="1600" b="1" dirty="0">
                <a:solidFill>
                  <a:srgbClr val="C55A11"/>
                </a:solidFill>
                <a:latin typeface="微软雅黑" panose="020B0503020204020204" charset="-122"/>
                <a:ea typeface="微软雅黑" panose="020B0503020204020204" charset="-122"/>
              </a:rPr>
              <a:t>万人</a:t>
            </a:r>
            <a:endParaRPr lang="zh-CN" altLang="en-US" sz="1600" b="1" dirty="0">
              <a:latin typeface="微软雅黑" panose="020B0503020204020204" charset="-122"/>
              <a:ea typeface="微软雅黑" panose="020B0503020204020204" charset="-122"/>
            </a:endParaRPr>
          </a:p>
        </p:txBody>
      </p:sp>
      <p:graphicFrame>
        <p:nvGraphicFramePr>
          <p:cNvPr id="68" name="图示 67"/>
          <p:cNvGraphicFramePr/>
          <p:nvPr/>
        </p:nvGraphicFramePr>
        <p:xfrm>
          <a:off x="664633" y="2075180"/>
          <a:ext cx="2634827" cy="43730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7" name="直接箭头连接符 6"/>
          <p:cNvCxnSpPr>
            <a:stCxn id="8" idx="3"/>
            <a:endCxn id="9" idx="1"/>
          </p:cNvCxnSpPr>
          <p:nvPr/>
        </p:nvCxnSpPr>
        <p:spPr>
          <a:xfrm flipV="1">
            <a:off x="1463675" y="4687888"/>
            <a:ext cx="581025" cy="1508125"/>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sp>
        <p:nvSpPr>
          <p:cNvPr id="8" name="文本框 7"/>
          <p:cNvSpPr txBox="1"/>
          <p:nvPr/>
        </p:nvSpPr>
        <p:spPr>
          <a:xfrm>
            <a:off x="858838" y="6037263"/>
            <a:ext cx="604838" cy="317500"/>
          </a:xfrm>
          <a:prstGeom prst="rect">
            <a:avLst/>
          </a:prstGeom>
          <a:noFill/>
        </p:spPr>
        <p:txBody>
          <a:bodyPr wrap="square" rtlCol="0">
            <a:spAutoFit/>
          </a:bodyPr>
          <a:lstStyle/>
          <a:p>
            <a:pPr>
              <a:lnSpc>
                <a:spcPct val="110000"/>
              </a:lnSpc>
            </a:pPr>
            <a:r>
              <a:rPr lang="en-US" altLang="zh-CN" sz="1335" b="1" noProof="1">
                <a:solidFill>
                  <a:srgbClr val="FF0000"/>
                </a:solidFill>
                <a:latin typeface="微软雅黑" panose="020B0503020204020204" charset="-122"/>
                <a:ea typeface="微软雅黑" panose="020B0503020204020204" charset="-122"/>
                <a:cs typeface="+mn-cs"/>
              </a:rPr>
              <a:t>89.9</a:t>
            </a:r>
            <a:endParaRPr lang="en-US" altLang="zh-CN" sz="1335" b="1" noProof="1">
              <a:solidFill>
                <a:srgbClr val="FF0000"/>
              </a:solidFill>
              <a:latin typeface="微软雅黑" panose="020B0503020204020204" charset="-122"/>
              <a:ea typeface="微软雅黑" panose="020B0503020204020204" charset="-122"/>
            </a:endParaRPr>
          </a:p>
        </p:txBody>
      </p:sp>
      <p:sp>
        <p:nvSpPr>
          <p:cNvPr id="9" name="文本框 8"/>
          <p:cNvSpPr txBox="1"/>
          <p:nvPr/>
        </p:nvSpPr>
        <p:spPr>
          <a:xfrm>
            <a:off x="2044700" y="4527550"/>
            <a:ext cx="452438" cy="317500"/>
          </a:xfrm>
          <a:prstGeom prst="rect">
            <a:avLst/>
          </a:prstGeom>
          <a:noFill/>
        </p:spPr>
        <p:txBody>
          <a:bodyPr wrap="square" rtlCol="0">
            <a:spAutoFit/>
          </a:bodyPr>
          <a:lstStyle/>
          <a:p>
            <a:pPr>
              <a:lnSpc>
                <a:spcPct val="110000"/>
              </a:lnSpc>
            </a:pPr>
            <a:r>
              <a:rPr lang="en-US" altLang="zh-CN" sz="1335" b="1" noProof="1">
                <a:solidFill>
                  <a:schemeClr val="bg1"/>
                </a:solidFill>
                <a:latin typeface="微软雅黑" panose="020B0503020204020204" charset="-122"/>
                <a:ea typeface="微软雅黑" panose="020B0503020204020204" charset="-122"/>
                <a:cs typeface="+mn-cs"/>
              </a:rPr>
              <a:t>0</a:t>
            </a:r>
            <a:endParaRPr lang="en-US" altLang="zh-CN" sz="1335" b="1" noProof="1">
              <a:solidFill>
                <a:schemeClr val="bg1"/>
              </a:solidFill>
              <a:latin typeface="微软雅黑" panose="020B0503020204020204" charset="-122"/>
              <a:ea typeface="微软雅黑" panose="020B0503020204020204" charset="-122"/>
            </a:endParaRPr>
          </a:p>
        </p:txBody>
      </p:sp>
      <p:cxnSp>
        <p:nvCxnSpPr>
          <p:cNvPr id="11" name="直接箭头连接符 10"/>
          <p:cNvCxnSpPr>
            <a:stCxn id="8" idx="3"/>
            <a:endCxn id="9" idx="1"/>
          </p:cNvCxnSpPr>
          <p:nvPr/>
        </p:nvCxnSpPr>
        <p:spPr>
          <a:xfrm>
            <a:off x="1379538" y="5465763"/>
            <a:ext cx="1266825" cy="0"/>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cxnSp>
        <p:nvCxnSpPr>
          <p:cNvPr id="12" name="直接箭头连接符 11"/>
          <p:cNvCxnSpPr>
            <a:stCxn id="19" idx="3"/>
            <a:endCxn id="9" idx="1"/>
          </p:cNvCxnSpPr>
          <p:nvPr/>
        </p:nvCxnSpPr>
        <p:spPr>
          <a:xfrm flipV="1">
            <a:off x="1466850" y="5813425"/>
            <a:ext cx="1235075" cy="1588"/>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cxnSp>
        <p:nvCxnSpPr>
          <p:cNvPr id="13" name="直接箭头连接符 12"/>
          <p:cNvCxnSpPr>
            <a:stCxn id="19" idx="3"/>
            <a:endCxn id="9" idx="1"/>
          </p:cNvCxnSpPr>
          <p:nvPr/>
        </p:nvCxnSpPr>
        <p:spPr>
          <a:xfrm>
            <a:off x="1338263" y="4994275"/>
            <a:ext cx="1308100" cy="0"/>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cxnSp>
        <p:nvCxnSpPr>
          <p:cNvPr id="14" name="直接箭头连接符 13"/>
          <p:cNvCxnSpPr>
            <a:stCxn id="19" idx="3"/>
            <a:endCxn id="9" idx="1"/>
          </p:cNvCxnSpPr>
          <p:nvPr/>
        </p:nvCxnSpPr>
        <p:spPr>
          <a:xfrm flipV="1">
            <a:off x="1420813" y="4548188"/>
            <a:ext cx="1168400" cy="14288"/>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cxnSp>
        <p:nvCxnSpPr>
          <p:cNvPr id="15" name="直接箭头连接符 14"/>
          <p:cNvCxnSpPr>
            <a:stCxn id="19" idx="3"/>
            <a:endCxn id="9" idx="1"/>
          </p:cNvCxnSpPr>
          <p:nvPr/>
        </p:nvCxnSpPr>
        <p:spPr>
          <a:xfrm>
            <a:off x="1311275" y="4089400"/>
            <a:ext cx="1403350" cy="14288"/>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cxnSp>
        <p:nvCxnSpPr>
          <p:cNvPr id="16" name="直接箭头连接符 15"/>
          <p:cNvCxnSpPr>
            <a:stCxn id="19" idx="3"/>
            <a:endCxn id="9" idx="1"/>
          </p:cNvCxnSpPr>
          <p:nvPr/>
        </p:nvCxnSpPr>
        <p:spPr>
          <a:xfrm flipV="1">
            <a:off x="1311275" y="3630613"/>
            <a:ext cx="1276350" cy="9525"/>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cxnSp>
        <p:nvCxnSpPr>
          <p:cNvPr id="17" name="直接箭头连接符 16"/>
          <p:cNvCxnSpPr>
            <a:stCxn id="19" idx="3"/>
            <a:endCxn id="9" idx="1"/>
          </p:cNvCxnSpPr>
          <p:nvPr/>
        </p:nvCxnSpPr>
        <p:spPr>
          <a:xfrm flipV="1">
            <a:off x="1352550" y="3143250"/>
            <a:ext cx="1195388" cy="14288"/>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cxnSp>
        <p:nvCxnSpPr>
          <p:cNvPr id="18" name="直接箭头连接符 17"/>
          <p:cNvCxnSpPr>
            <a:stCxn id="19" idx="3"/>
            <a:endCxn id="9" idx="1"/>
          </p:cNvCxnSpPr>
          <p:nvPr/>
        </p:nvCxnSpPr>
        <p:spPr>
          <a:xfrm>
            <a:off x="1393825" y="2725738"/>
            <a:ext cx="1195388" cy="28575"/>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sp>
        <p:nvSpPr>
          <p:cNvPr id="19" name="文本框 18"/>
          <p:cNvSpPr txBox="1"/>
          <p:nvPr/>
        </p:nvSpPr>
        <p:spPr>
          <a:xfrm>
            <a:off x="862013" y="5656263"/>
            <a:ext cx="604838" cy="317500"/>
          </a:xfrm>
          <a:prstGeom prst="rect">
            <a:avLst/>
          </a:prstGeom>
          <a:noFill/>
        </p:spPr>
        <p:txBody>
          <a:bodyPr wrap="square" rtlCol="0">
            <a:spAutoFit/>
          </a:bodyPr>
          <a:lstStyle/>
          <a:p>
            <a:pPr>
              <a:lnSpc>
                <a:spcPct val="110000"/>
              </a:lnSpc>
            </a:pPr>
            <a:r>
              <a:rPr lang="en-US" altLang="zh-CN" sz="1335" b="1" noProof="1">
                <a:solidFill>
                  <a:srgbClr val="FF0000"/>
                </a:solidFill>
                <a:latin typeface="微软雅黑" panose="020B0503020204020204" charset="-122"/>
                <a:ea typeface="微软雅黑" panose="020B0503020204020204" charset="-122"/>
                <a:cs typeface="+mn-cs"/>
              </a:rPr>
              <a:t>65.8</a:t>
            </a:r>
            <a:endParaRPr lang="en-US" altLang="zh-CN" sz="1335" b="1" noProof="1">
              <a:solidFill>
                <a:srgbClr val="FF0000"/>
              </a:solidFill>
              <a:latin typeface="微软雅黑" panose="020B0503020204020204" charset="-122"/>
              <a:ea typeface="微软雅黑" panose="020B0503020204020204" charset="-122"/>
            </a:endParaRPr>
          </a:p>
        </p:txBody>
      </p:sp>
      <p:sp>
        <p:nvSpPr>
          <p:cNvPr id="20" name="文本框 19"/>
          <p:cNvSpPr txBox="1"/>
          <p:nvPr/>
        </p:nvSpPr>
        <p:spPr>
          <a:xfrm>
            <a:off x="974725" y="5273675"/>
            <a:ext cx="604838" cy="317500"/>
          </a:xfrm>
          <a:prstGeom prst="rect">
            <a:avLst/>
          </a:prstGeom>
          <a:noFill/>
        </p:spPr>
        <p:txBody>
          <a:bodyPr wrap="square" rtlCol="0">
            <a:spAutoFit/>
          </a:bodyPr>
          <a:lstStyle/>
          <a:p>
            <a:pPr>
              <a:lnSpc>
                <a:spcPct val="110000"/>
              </a:lnSpc>
            </a:pPr>
            <a:r>
              <a:rPr lang="en-US" altLang="zh-CN" sz="1335" b="1" noProof="1">
                <a:solidFill>
                  <a:srgbClr val="FF0000"/>
                </a:solidFill>
                <a:latin typeface="微软雅黑" panose="020B0503020204020204" charset="-122"/>
                <a:ea typeface="微软雅黑" panose="020B0503020204020204" charset="-122"/>
                <a:cs typeface="+mn-cs"/>
              </a:rPr>
              <a:t>74</a:t>
            </a:r>
            <a:endParaRPr lang="en-US" altLang="zh-CN" sz="1335" b="1" noProof="1">
              <a:solidFill>
                <a:srgbClr val="FF0000"/>
              </a:solidFill>
              <a:latin typeface="微软雅黑" panose="020B0503020204020204" charset="-122"/>
              <a:ea typeface="微软雅黑" panose="020B0503020204020204" charset="-122"/>
            </a:endParaRPr>
          </a:p>
        </p:txBody>
      </p:sp>
      <p:sp>
        <p:nvSpPr>
          <p:cNvPr id="21" name="文本框 20"/>
          <p:cNvSpPr txBox="1"/>
          <p:nvPr/>
        </p:nvSpPr>
        <p:spPr>
          <a:xfrm>
            <a:off x="974725" y="4792663"/>
            <a:ext cx="604838" cy="317500"/>
          </a:xfrm>
          <a:prstGeom prst="rect">
            <a:avLst/>
          </a:prstGeom>
          <a:noFill/>
        </p:spPr>
        <p:txBody>
          <a:bodyPr wrap="square" rtlCol="0">
            <a:spAutoFit/>
          </a:bodyPr>
          <a:lstStyle/>
          <a:p>
            <a:pPr>
              <a:lnSpc>
                <a:spcPct val="110000"/>
              </a:lnSpc>
            </a:pPr>
            <a:r>
              <a:rPr lang="en-US" altLang="zh-CN" sz="1335" b="1" noProof="1">
                <a:solidFill>
                  <a:srgbClr val="FF0000"/>
                </a:solidFill>
                <a:latin typeface="微软雅黑" panose="020B0503020204020204" charset="-122"/>
                <a:ea typeface="微软雅黑" panose="020B0503020204020204" charset="-122"/>
                <a:cs typeface="+mn-cs"/>
              </a:rPr>
              <a:t>58</a:t>
            </a:r>
            <a:endParaRPr lang="en-US" altLang="zh-CN" sz="1335" b="1" noProof="1">
              <a:solidFill>
                <a:srgbClr val="FF0000"/>
              </a:solidFill>
              <a:latin typeface="微软雅黑" panose="020B0503020204020204" charset="-122"/>
              <a:ea typeface="微软雅黑" panose="020B0503020204020204" charset="-122"/>
            </a:endParaRPr>
          </a:p>
        </p:txBody>
      </p:sp>
      <p:sp>
        <p:nvSpPr>
          <p:cNvPr id="22" name="文本框 21"/>
          <p:cNvSpPr txBox="1"/>
          <p:nvPr/>
        </p:nvSpPr>
        <p:spPr>
          <a:xfrm>
            <a:off x="974725" y="4376738"/>
            <a:ext cx="604838" cy="317500"/>
          </a:xfrm>
          <a:prstGeom prst="rect">
            <a:avLst/>
          </a:prstGeom>
          <a:noFill/>
        </p:spPr>
        <p:txBody>
          <a:bodyPr wrap="square" rtlCol="0">
            <a:spAutoFit/>
          </a:bodyPr>
          <a:lstStyle/>
          <a:p>
            <a:pPr>
              <a:lnSpc>
                <a:spcPct val="110000"/>
              </a:lnSpc>
            </a:pPr>
            <a:r>
              <a:rPr lang="en-US" altLang="zh-CN" sz="1335" b="1" noProof="1">
                <a:solidFill>
                  <a:srgbClr val="FF0000"/>
                </a:solidFill>
                <a:latin typeface="微软雅黑" panose="020B0503020204020204" charset="-122"/>
                <a:ea typeface="微软雅黑" panose="020B0503020204020204" charset="-122"/>
                <a:cs typeface="+mn-cs"/>
              </a:rPr>
              <a:t>62</a:t>
            </a:r>
            <a:endParaRPr lang="en-US" altLang="zh-CN" sz="1335" b="1" noProof="1">
              <a:solidFill>
                <a:srgbClr val="FF0000"/>
              </a:solidFill>
              <a:latin typeface="微软雅黑" panose="020B0503020204020204" charset="-122"/>
              <a:ea typeface="微软雅黑" panose="020B0503020204020204" charset="-122"/>
            </a:endParaRPr>
          </a:p>
        </p:txBody>
      </p:sp>
      <p:sp>
        <p:nvSpPr>
          <p:cNvPr id="23" name="文本框 22"/>
          <p:cNvSpPr txBox="1"/>
          <p:nvPr/>
        </p:nvSpPr>
        <p:spPr>
          <a:xfrm>
            <a:off x="974725" y="3922713"/>
            <a:ext cx="887413" cy="317500"/>
          </a:xfrm>
          <a:prstGeom prst="rect">
            <a:avLst/>
          </a:prstGeom>
          <a:noFill/>
        </p:spPr>
        <p:txBody>
          <a:bodyPr wrap="square" rtlCol="0">
            <a:spAutoFit/>
          </a:bodyPr>
          <a:lstStyle/>
          <a:p>
            <a:pPr>
              <a:lnSpc>
                <a:spcPct val="110000"/>
              </a:lnSpc>
            </a:pPr>
            <a:r>
              <a:rPr lang="en-US" altLang="zh-CN" sz="1335" b="1" noProof="1">
                <a:solidFill>
                  <a:srgbClr val="FF0000"/>
                </a:solidFill>
                <a:latin typeface="微软雅黑" panose="020B0503020204020204" charset="-122"/>
                <a:ea typeface="微软雅黑" panose="020B0503020204020204" charset="-122"/>
                <a:cs typeface="+mn-cs"/>
              </a:rPr>
              <a:t>51</a:t>
            </a:r>
            <a:endParaRPr lang="en-US" altLang="zh-CN" sz="1335" b="1" noProof="1">
              <a:solidFill>
                <a:srgbClr val="FF0000"/>
              </a:solidFill>
              <a:latin typeface="微软雅黑" panose="020B0503020204020204" charset="-122"/>
              <a:ea typeface="微软雅黑" panose="020B0503020204020204" charset="-122"/>
            </a:endParaRPr>
          </a:p>
        </p:txBody>
      </p:sp>
      <p:sp>
        <p:nvSpPr>
          <p:cNvPr id="24" name="文本框 23"/>
          <p:cNvSpPr txBox="1"/>
          <p:nvPr/>
        </p:nvSpPr>
        <p:spPr>
          <a:xfrm>
            <a:off x="974725" y="3462338"/>
            <a:ext cx="604838" cy="317500"/>
          </a:xfrm>
          <a:prstGeom prst="rect">
            <a:avLst/>
          </a:prstGeom>
          <a:noFill/>
        </p:spPr>
        <p:txBody>
          <a:bodyPr wrap="square" rtlCol="0">
            <a:spAutoFit/>
          </a:bodyPr>
          <a:lstStyle/>
          <a:p>
            <a:pPr>
              <a:lnSpc>
                <a:spcPct val="110000"/>
              </a:lnSpc>
            </a:pPr>
            <a:r>
              <a:rPr lang="en-US" altLang="zh-CN" sz="1335" b="1" noProof="1">
                <a:solidFill>
                  <a:srgbClr val="FF0000"/>
                </a:solidFill>
                <a:latin typeface="微软雅黑" panose="020B0503020204020204" charset="-122"/>
                <a:ea typeface="微软雅黑" panose="020B0503020204020204" charset="-122"/>
                <a:cs typeface="+mn-cs"/>
              </a:rPr>
              <a:t>50</a:t>
            </a:r>
            <a:endParaRPr lang="en-US" altLang="zh-CN" sz="1335" b="1" noProof="1">
              <a:solidFill>
                <a:srgbClr val="FF0000"/>
              </a:solidFill>
              <a:latin typeface="微软雅黑" panose="020B0503020204020204" charset="-122"/>
              <a:ea typeface="微软雅黑" panose="020B0503020204020204" charset="-122"/>
            </a:endParaRPr>
          </a:p>
        </p:txBody>
      </p:sp>
      <p:sp>
        <p:nvSpPr>
          <p:cNvPr id="25" name="文本框 24"/>
          <p:cNvSpPr txBox="1"/>
          <p:nvPr/>
        </p:nvSpPr>
        <p:spPr>
          <a:xfrm>
            <a:off x="974725" y="1174750"/>
            <a:ext cx="2325688" cy="789940"/>
          </a:xfrm>
          <a:prstGeom prst="rect">
            <a:avLst/>
          </a:prstGeom>
          <a:noFill/>
        </p:spPr>
        <p:txBody>
          <a:bodyPr wrap="square" rtlCol="0">
            <a:spAutoFit/>
          </a:bodyPr>
          <a:lstStyle/>
          <a:p>
            <a:r>
              <a:rPr lang="en-US" altLang="zh-CN" sz="1865" b="1" noProof="1">
                <a:latin typeface="微软雅黑" panose="020B0503020204020204" charset="-122"/>
                <a:ea typeface="微软雅黑" panose="020B0503020204020204" charset="-122"/>
                <a:cs typeface="+mn-cs"/>
              </a:rPr>
              <a:t>  </a:t>
            </a:r>
            <a:r>
              <a:rPr lang="en-US" altLang="zh-CN" sz="1865" b="1" noProof="1">
                <a:solidFill>
                  <a:schemeClr val="accent2">
                    <a:lumMod val="75000"/>
                  </a:schemeClr>
                </a:solidFill>
                <a:latin typeface="微软雅黑" panose="020B0503020204020204" charset="-122"/>
                <a:ea typeface="微软雅黑" panose="020B0503020204020204" charset="-122"/>
                <a:cs typeface="+mn-cs"/>
              </a:rPr>
              <a:t>   </a:t>
            </a:r>
            <a:r>
              <a:rPr lang="zh-CN" altLang="en-US" sz="1600" b="1" noProof="1">
                <a:solidFill>
                  <a:schemeClr val="accent2">
                    <a:lumMod val="75000"/>
                  </a:schemeClr>
                </a:solidFill>
                <a:latin typeface="微软雅黑" panose="020B0503020204020204" charset="-122"/>
                <a:ea typeface="微软雅黑" panose="020B0503020204020204" charset="-122"/>
                <a:cs typeface="+mn-cs"/>
              </a:rPr>
              <a:t>快速升级</a:t>
            </a:r>
            <a:endParaRPr lang="zh-CN" altLang="en-US" sz="1600" b="1" noProof="1">
              <a:solidFill>
                <a:srgbClr val="FF0000"/>
              </a:solidFill>
              <a:latin typeface="微软雅黑" panose="020B0503020204020204" charset="-122"/>
              <a:ea typeface="微软雅黑" panose="020B0503020204020204" charset="-122"/>
            </a:endParaRPr>
          </a:p>
          <a:p>
            <a:r>
              <a:rPr lang="en-US" altLang="zh-CN" sz="1335" noProof="1">
                <a:latin typeface="微软雅黑" panose="020B0503020204020204" charset="-122"/>
                <a:ea typeface="微软雅黑" panose="020B0503020204020204" charset="-122"/>
                <a:cs typeface="+mn-cs"/>
                <a:sym typeface="+mn-ea"/>
              </a:rPr>
              <a:t>L1-L10</a:t>
            </a:r>
            <a:r>
              <a:rPr lang="zh-CN" altLang="en-US" sz="1335" noProof="1">
                <a:latin typeface="微软雅黑" panose="020B0503020204020204" charset="-122"/>
                <a:ea typeface="微软雅黑" panose="020B0503020204020204" charset="-122"/>
                <a:cs typeface="+mn-cs"/>
                <a:sym typeface="+mn-ea"/>
              </a:rPr>
              <a:t>等级升级周期</a:t>
            </a:r>
            <a:endParaRPr lang="zh-CN" altLang="en-US" sz="1335" noProof="1">
              <a:latin typeface="微软雅黑" panose="020B0503020204020204" charset="-122"/>
              <a:ea typeface="微软雅黑" panose="020B0503020204020204" charset="-122"/>
              <a:sym typeface="+mn-ea"/>
            </a:endParaRPr>
          </a:p>
          <a:p>
            <a:r>
              <a:rPr lang="en-US" altLang="zh-CN" sz="1335" noProof="1">
                <a:latin typeface="微软雅黑" panose="020B0503020204020204" charset="-122"/>
                <a:ea typeface="微软雅黑" panose="020B0503020204020204" charset="-122"/>
                <a:cs typeface="+mn-cs"/>
                <a:sym typeface="+mn-ea"/>
              </a:rPr>
              <a:t>607.7</a:t>
            </a:r>
            <a:r>
              <a:rPr lang="zh-CN" altLang="en-US" sz="1335" noProof="1">
                <a:latin typeface="微软雅黑" panose="020B0503020204020204" charset="-122"/>
                <a:ea typeface="微软雅黑" panose="020B0503020204020204" charset="-122"/>
                <a:cs typeface="+mn-cs"/>
                <a:sym typeface="+mn-ea"/>
              </a:rPr>
              <a:t>天</a:t>
            </a:r>
            <a:r>
              <a:rPr lang="zh-CN" altLang="en-US" sz="1335" noProof="1">
                <a:latin typeface="Arial" panose="020B0604020202020204" pitchFamily="34" charset="0"/>
                <a:ea typeface="微软雅黑" panose="020B0503020204020204" charset="-122"/>
                <a:cs typeface="Arial" panose="020B0604020202020204" pitchFamily="34" charset="0"/>
                <a:sym typeface="+mn-ea"/>
              </a:rPr>
              <a:t>→</a:t>
            </a:r>
            <a:r>
              <a:rPr lang="en-US" altLang="zh-CN" sz="1335" noProof="1">
                <a:latin typeface="Arial" panose="020B0604020202020204" pitchFamily="34" charset="0"/>
                <a:ea typeface="微软雅黑" panose="020B0503020204020204" charset="-122"/>
                <a:cs typeface="Arial" panose="020B0604020202020204" pitchFamily="34" charset="0"/>
                <a:sym typeface="+mn-ea"/>
              </a:rPr>
              <a:t>570</a:t>
            </a:r>
            <a:r>
              <a:rPr lang="zh-CN" altLang="en-US" sz="1335" noProof="1">
                <a:latin typeface="Arial" panose="020B0604020202020204" pitchFamily="34" charset="0"/>
                <a:ea typeface="微软雅黑" panose="020B0503020204020204" charset="-122"/>
                <a:cs typeface="Arial" panose="020B0604020202020204" pitchFamily="34" charset="0"/>
                <a:sym typeface="+mn-ea"/>
              </a:rPr>
              <a:t>天</a:t>
            </a:r>
          </a:p>
        </p:txBody>
      </p:sp>
      <p:graphicFrame>
        <p:nvGraphicFramePr>
          <p:cNvPr id="26" name="图示 25"/>
          <p:cNvGraphicFramePr/>
          <p:nvPr/>
        </p:nvGraphicFramePr>
        <p:xfrm>
          <a:off x="3529753" y="2088727"/>
          <a:ext cx="2551007" cy="434509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7" name="文本框 26"/>
          <p:cNvSpPr txBox="1"/>
          <p:nvPr/>
        </p:nvSpPr>
        <p:spPr>
          <a:xfrm>
            <a:off x="3168650" y="1174750"/>
            <a:ext cx="4055110" cy="789940"/>
          </a:xfrm>
          <a:prstGeom prst="rect">
            <a:avLst/>
          </a:prstGeom>
          <a:noFill/>
        </p:spPr>
        <p:txBody>
          <a:bodyPr wrap="square" rtlCol="0">
            <a:spAutoFit/>
          </a:bodyPr>
          <a:lstStyle/>
          <a:p>
            <a:r>
              <a:rPr lang="en-US" altLang="zh-CN" sz="1865" b="1" noProof="1">
                <a:latin typeface="微软雅黑" panose="020B0503020204020204" charset="-122"/>
                <a:ea typeface="微软雅黑" panose="020B0503020204020204" charset="-122"/>
                <a:cs typeface="+mn-cs"/>
              </a:rPr>
              <a:t>      </a:t>
            </a:r>
            <a:r>
              <a:rPr lang="en-US" altLang="zh-CN" sz="1865" b="1" noProof="1">
                <a:solidFill>
                  <a:schemeClr val="accent2">
                    <a:lumMod val="75000"/>
                  </a:schemeClr>
                </a:solidFill>
                <a:latin typeface="微软雅黑" panose="020B0503020204020204" charset="-122"/>
                <a:ea typeface="微软雅黑" panose="020B0503020204020204" charset="-122"/>
                <a:cs typeface="+mn-cs"/>
              </a:rPr>
              <a:t>   </a:t>
            </a:r>
            <a:r>
              <a:rPr lang="zh-CN" altLang="en-US" sz="1600" b="1" noProof="1">
                <a:solidFill>
                  <a:schemeClr val="accent2">
                    <a:lumMod val="75000"/>
                  </a:schemeClr>
                </a:solidFill>
                <a:latin typeface="微软雅黑" panose="020B0503020204020204" charset="-122"/>
                <a:ea typeface="微软雅黑" panose="020B0503020204020204" charset="-122"/>
                <a:cs typeface="+mn-cs"/>
              </a:rPr>
              <a:t>提升产值</a:t>
            </a:r>
            <a:endParaRPr lang="zh-CN" altLang="en-US" sz="1600" b="1" noProof="1">
              <a:solidFill>
                <a:srgbClr val="FF0000"/>
              </a:solidFill>
              <a:latin typeface="微软雅黑" panose="020B0503020204020204" charset="-122"/>
              <a:ea typeface="微软雅黑" panose="020B0503020204020204" charset="-122"/>
            </a:endParaRPr>
          </a:p>
          <a:p>
            <a:r>
              <a:rPr lang="en-US" altLang="zh-CN" sz="1335" noProof="1">
                <a:latin typeface="微软雅黑" panose="020B0503020204020204" charset="-122"/>
                <a:ea typeface="微软雅黑" panose="020B0503020204020204" charset="-122"/>
                <a:cs typeface="+mn-cs"/>
                <a:sym typeface="+mn-ea"/>
              </a:rPr>
              <a:t>L5-L10</a:t>
            </a:r>
            <a:r>
              <a:rPr lang="zh-CN" altLang="en-US" sz="1335" noProof="1">
                <a:latin typeface="微软雅黑" panose="020B0503020204020204" charset="-122"/>
                <a:ea typeface="微软雅黑" panose="020B0503020204020204" charset="-122"/>
                <a:cs typeface="+mn-cs"/>
                <a:sym typeface="+mn-ea"/>
              </a:rPr>
              <a:t>会员人数提升至</a:t>
            </a:r>
            <a:r>
              <a:rPr lang="en-US" altLang="zh-CN" sz="1335" noProof="1">
                <a:latin typeface="微软雅黑" panose="020B0503020204020204" charset="-122"/>
                <a:ea typeface="微软雅黑" panose="020B0503020204020204" charset="-122"/>
                <a:cs typeface="+mn-cs"/>
                <a:sym typeface="+mn-ea"/>
              </a:rPr>
              <a:t>252</a:t>
            </a:r>
            <a:r>
              <a:rPr lang="zh-CN" altLang="en-US" sz="1335" noProof="1">
                <a:latin typeface="微软雅黑" panose="020B0503020204020204" charset="-122"/>
                <a:ea typeface="微软雅黑" panose="020B0503020204020204" charset="-122"/>
                <a:cs typeface="+mn-cs"/>
                <a:sym typeface="+mn-ea"/>
              </a:rPr>
              <a:t>万，人数占比提升</a:t>
            </a:r>
            <a:r>
              <a:rPr lang="en-US" altLang="zh-CN" sz="1335" noProof="1">
                <a:latin typeface="微软雅黑" panose="020B0503020204020204" charset="-122"/>
                <a:ea typeface="微软雅黑" panose="020B0503020204020204" charset="-122"/>
                <a:cs typeface="+mn-cs"/>
                <a:sym typeface="+mn-ea"/>
              </a:rPr>
              <a:t>1%</a:t>
            </a:r>
            <a:endParaRPr lang="zh-CN" altLang="en-US" sz="1335" noProof="1">
              <a:latin typeface="微软雅黑" panose="020B0503020204020204" charset="-122"/>
              <a:ea typeface="微软雅黑" panose="020B0503020204020204" charset="-122"/>
              <a:sym typeface="+mn-ea"/>
            </a:endParaRPr>
          </a:p>
          <a:p>
            <a:endParaRPr lang="zh-CN" altLang="en-US" sz="1335" noProof="1">
              <a:latin typeface="Arial" panose="020B0604020202020204" pitchFamily="34" charset="0"/>
              <a:ea typeface="微软雅黑" panose="020B0503020204020204" charset="-122"/>
              <a:cs typeface="Arial" panose="020B0604020202020204" pitchFamily="34" charset="0"/>
              <a:sym typeface="+mn-ea"/>
            </a:endParaRPr>
          </a:p>
        </p:txBody>
      </p:sp>
      <p:sp>
        <p:nvSpPr>
          <p:cNvPr id="29" name="矩形: 圆角 1"/>
          <p:cNvSpPr/>
          <p:nvPr/>
        </p:nvSpPr>
        <p:spPr>
          <a:xfrm>
            <a:off x="3854450" y="2178050"/>
            <a:ext cx="2106613" cy="1125538"/>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30" name="矩形: 圆角 1"/>
          <p:cNvSpPr/>
          <p:nvPr/>
        </p:nvSpPr>
        <p:spPr>
          <a:xfrm>
            <a:off x="3529013" y="3462338"/>
            <a:ext cx="2708275" cy="2971800"/>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32" name="下弧形箭头 31"/>
          <p:cNvSpPr/>
          <p:nvPr/>
        </p:nvSpPr>
        <p:spPr>
          <a:xfrm rot="15600000">
            <a:off x="4652963" y="3402013"/>
            <a:ext cx="2036763" cy="792163"/>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solidFill>
                <a:schemeClr val="tx1"/>
              </a:solidFill>
            </a:endParaRPr>
          </a:p>
        </p:txBody>
      </p:sp>
      <p:sp>
        <p:nvSpPr>
          <p:cNvPr id="34" name="椭圆 33"/>
          <p:cNvSpPr/>
          <p:nvPr/>
        </p:nvSpPr>
        <p:spPr>
          <a:xfrm>
            <a:off x="7777163" y="1785938"/>
            <a:ext cx="1239838" cy="968375"/>
          </a:xfrm>
          <a:prstGeom prst="ellipse">
            <a:avLst/>
          </a:prstGeom>
          <a:solidFill>
            <a:srgbClr val="009639"/>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fontAlgn="base"/>
            <a:r>
              <a:rPr lang="zh-CN" altLang="en-US" sz="2400" b="1" strike="noStrike" noProof="1">
                <a:latin typeface="微软雅黑" panose="020B0503020204020204" charset="-122"/>
                <a:ea typeface="微软雅黑" panose="020B0503020204020204" charset="-122"/>
              </a:rPr>
              <a:t>商品策略</a:t>
            </a:r>
          </a:p>
        </p:txBody>
      </p:sp>
      <p:sp>
        <p:nvSpPr>
          <p:cNvPr id="35" name="椭圆 34"/>
          <p:cNvSpPr/>
          <p:nvPr/>
        </p:nvSpPr>
        <p:spPr>
          <a:xfrm>
            <a:off x="9823450" y="3303588"/>
            <a:ext cx="1211263" cy="965200"/>
          </a:xfrm>
          <a:prstGeom prst="ellipse">
            <a:avLst/>
          </a:prstGeom>
          <a:solidFill>
            <a:srgbClr val="009639"/>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fontAlgn="base"/>
            <a:r>
              <a:rPr lang="zh-CN" altLang="en-US" sz="2400" b="1" strike="noStrike" noProof="1">
                <a:latin typeface="微软雅黑" panose="020B0503020204020204" charset="-122"/>
                <a:ea typeface="微软雅黑" panose="020B0503020204020204" charset="-122"/>
              </a:rPr>
              <a:t>服务策略</a:t>
            </a:r>
          </a:p>
        </p:txBody>
      </p:sp>
      <p:sp>
        <p:nvSpPr>
          <p:cNvPr id="36" name="椭圆 35"/>
          <p:cNvSpPr/>
          <p:nvPr/>
        </p:nvSpPr>
        <p:spPr>
          <a:xfrm>
            <a:off x="7380288" y="5010150"/>
            <a:ext cx="1223963" cy="1028700"/>
          </a:xfrm>
          <a:prstGeom prst="ellipse">
            <a:avLst/>
          </a:prstGeom>
          <a:solidFill>
            <a:srgbClr val="009639"/>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fontAlgn="base"/>
            <a:r>
              <a:rPr lang="zh-CN" altLang="en-US" sz="2400" b="1" strike="noStrike" noProof="1">
                <a:latin typeface="微软雅黑" panose="020B0503020204020204" charset="-122"/>
                <a:ea typeface="微软雅黑" panose="020B0503020204020204" charset="-122"/>
              </a:rPr>
              <a:t>互动策略</a:t>
            </a:r>
          </a:p>
        </p:txBody>
      </p:sp>
      <p:sp>
        <p:nvSpPr>
          <p:cNvPr id="37" name="文本框 36"/>
          <p:cNvSpPr txBox="1"/>
          <p:nvPr/>
        </p:nvSpPr>
        <p:spPr>
          <a:xfrm>
            <a:off x="9120188" y="1552575"/>
            <a:ext cx="1770063" cy="1325563"/>
          </a:xfrm>
          <a:prstGeom prst="rect">
            <a:avLst/>
          </a:prstGeom>
          <a:noFill/>
        </p:spPr>
        <p:txBody>
          <a:bodyPr wrap="square" rtlCol="0">
            <a:spAutoFit/>
          </a:bodyPr>
          <a:lstStyle/>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购物省钱</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退货无忧</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购物多倍积分</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en-US" altLang="zh-CN" sz="1335" noProof="1">
                <a:latin typeface="微软雅黑" panose="020B0503020204020204" charset="-122"/>
                <a:ea typeface="微软雅黑" panose="020B0503020204020204" charset="-122"/>
                <a:cs typeface="+mn-cs"/>
              </a:rPr>
              <a:t>3</a:t>
            </a:r>
            <a:r>
              <a:rPr lang="zh-CN" altLang="en-US" sz="1335" noProof="1">
                <a:latin typeface="微软雅黑" panose="020B0503020204020204" charset="-122"/>
                <a:ea typeface="微软雅黑" panose="020B0503020204020204" charset="-122"/>
                <a:cs typeface="+mn-cs"/>
              </a:rPr>
              <a:t>公里内送货</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稀缺药订购</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en-US" altLang="zh-CN" sz="1335" noProof="1">
                <a:latin typeface="微软雅黑" panose="020B0503020204020204" charset="-122"/>
                <a:ea typeface="微软雅黑" panose="020B0503020204020204" charset="-122"/>
                <a:cs typeface="+mn-cs"/>
              </a:rPr>
              <a:t>......................</a:t>
            </a:r>
            <a:endParaRPr lang="en-US" altLang="zh-CN" sz="1335" noProof="1">
              <a:latin typeface="微软雅黑" panose="020B0503020204020204" charset="-122"/>
              <a:ea typeface="微软雅黑" panose="020B0503020204020204" charset="-122"/>
            </a:endParaRPr>
          </a:p>
        </p:txBody>
      </p:sp>
      <p:sp>
        <p:nvSpPr>
          <p:cNvPr id="2" name="文本框 1"/>
          <p:cNvSpPr txBox="1"/>
          <p:nvPr/>
        </p:nvSpPr>
        <p:spPr>
          <a:xfrm>
            <a:off x="7948613" y="3228975"/>
            <a:ext cx="1651000" cy="1120775"/>
          </a:xfrm>
          <a:prstGeom prst="rect">
            <a:avLst/>
          </a:prstGeom>
          <a:noFill/>
        </p:spPr>
        <p:txBody>
          <a:bodyPr wrap="square" rtlCol="0">
            <a:spAutoFit/>
          </a:bodyPr>
          <a:lstStyle/>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商品服务</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虚拟服务</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人工服务</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情感服务</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en-US" altLang="zh-CN" sz="1335" noProof="1">
                <a:latin typeface="微软雅黑" panose="020B0503020204020204" charset="-122"/>
                <a:ea typeface="微软雅黑" panose="020B0503020204020204" charset="-122"/>
                <a:cs typeface="+mn-cs"/>
              </a:rPr>
              <a:t>................</a:t>
            </a:r>
            <a:endParaRPr lang="en-US" altLang="zh-CN" sz="1335" noProof="1">
              <a:latin typeface="微软雅黑" panose="020B0503020204020204" charset="-122"/>
              <a:ea typeface="微软雅黑" panose="020B0503020204020204" charset="-122"/>
            </a:endParaRPr>
          </a:p>
        </p:txBody>
      </p:sp>
      <p:sp>
        <p:nvSpPr>
          <p:cNvPr id="3" name="文本框 2"/>
          <p:cNvSpPr txBox="1"/>
          <p:nvPr/>
        </p:nvSpPr>
        <p:spPr>
          <a:xfrm>
            <a:off x="8748713" y="4892675"/>
            <a:ext cx="2141538" cy="1325563"/>
          </a:xfrm>
          <a:prstGeom prst="rect">
            <a:avLst/>
          </a:prstGeom>
          <a:noFill/>
        </p:spPr>
        <p:txBody>
          <a:bodyPr wrap="square" rtlCol="0">
            <a:spAutoFit/>
          </a:bodyPr>
          <a:lstStyle/>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门店</a:t>
            </a:r>
            <a:r>
              <a:rPr lang="en-US" altLang="zh-CN" sz="1335" noProof="1">
                <a:latin typeface="微软雅黑" panose="020B0503020204020204" charset="-122"/>
                <a:ea typeface="微软雅黑" panose="020B0503020204020204" charset="-122"/>
                <a:cs typeface="+mn-cs"/>
              </a:rPr>
              <a:t>/</a:t>
            </a:r>
            <a:r>
              <a:rPr lang="zh-CN" altLang="en-US" sz="1335" noProof="1">
                <a:latin typeface="微软雅黑" panose="020B0503020204020204" charset="-122"/>
                <a:ea typeface="微软雅黑" panose="020B0503020204020204" charset="-122"/>
                <a:cs typeface="+mn-cs"/>
              </a:rPr>
              <a:t>公众号签到</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评论商品</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门店互动</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大型健康讲座互动</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zh-CN" altLang="en-US" sz="1335" noProof="1">
                <a:latin typeface="微软雅黑" panose="020B0503020204020204" charset="-122"/>
                <a:ea typeface="微软雅黑" panose="020B0503020204020204" charset="-122"/>
                <a:cs typeface="+mn-cs"/>
              </a:rPr>
              <a:t>会员联谊会</a:t>
            </a:r>
            <a:endParaRPr lang="zh-CN" altLang="en-US" sz="1335" noProof="1">
              <a:latin typeface="微软雅黑" panose="020B0503020204020204" charset="-122"/>
              <a:ea typeface="微软雅黑" panose="020B0503020204020204" charset="-122"/>
            </a:endParaRPr>
          </a:p>
          <a:p>
            <a:pPr marL="285750" indent="-285750">
              <a:buFont typeface="Wingdings" panose="05000000000000000000" charset="0"/>
              <a:buChar char="p"/>
            </a:pPr>
            <a:r>
              <a:rPr lang="en-US" altLang="zh-CN" sz="1335" noProof="1">
                <a:latin typeface="微软雅黑" panose="020B0503020204020204" charset="-122"/>
                <a:ea typeface="微软雅黑" panose="020B0503020204020204" charset="-122"/>
                <a:cs typeface="+mn-cs"/>
              </a:rPr>
              <a:t>......................</a:t>
            </a:r>
            <a:endParaRPr lang="en-US" altLang="zh-CN" sz="1335" noProof="1">
              <a:latin typeface="微软雅黑" panose="020B0503020204020204" charset="-122"/>
              <a:ea typeface="微软雅黑" panose="020B0503020204020204" charset="-122"/>
            </a:endParaRPr>
          </a:p>
        </p:txBody>
      </p:sp>
      <p:sp>
        <p:nvSpPr>
          <p:cNvPr id="75810" name="文本框 32"/>
          <p:cNvSpPr txBox="1"/>
          <p:nvPr/>
        </p:nvSpPr>
        <p:spPr>
          <a:xfrm>
            <a:off x="5256213" y="3308350"/>
            <a:ext cx="1836737" cy="584200"/>
          </a:xfrm>
          <a:prstGeom prst="rect">
            <a:avLst/>
          </a:prstGeom>
          <a:noFill/>
          <a:ln w="9525">
            <a:noFill/>
          </a:ln>
        </p:spPr>
        <p:txBody>
          <a:bodyPr wrap="square" anchor="t">
            <a:spAutoFit/>
          </a:bodyPr>
          <a:lstStyle/>
          <a:p>
            <a:r>
              <a:rPr lang="zh-CN" altLang="en-US" sz="1600" b="1" dirty="0">
                <a:solidFill>
                  <a:srgbClr val="C55A11"/>
                </a:solidFill>
                <a:latin typeface="微软雅黑" panose="020B0503020204020204" charset="-122"/>
                <a:ea typeface="微软雅黑" panose="020B0503020204020204" charset="-122"/>
              </a:rPr>
              <a:t>人数提升</a:t>
            </a:r>
            <a:r>
              <a:rPr lang="en-US" altLang="zh-CN" sz="1600" b="1" dirty="0">
                <a:solidFill>
                  <a:srgbClr val="C55A11"/>
                </a:solidFill>
                <a:latin typeface="微软雅黑" panose="020B0503020204020204" charset="-122"/>
                <a:ea typeface="微软雅黑" panose="020B0503020204020204" charset="-122"/>
              </a:rPr>
              <a:t>xx%</a:t>
            </a:r>
            <a:endParaRPr lang="zh-CN" altLang="en-US" sz="1600" b="1" dirty="0">
              <a:solidFill>
                <a:srgbClr val="C55A11"/>
              </a:solidFill>
              <a:latin typeface="微软雅黑" panose="020B0503020204020204" charset="-122"/>
              <a:ea typeface="微软雅黑" panose="020B0503020204020204" charset="-122"/>
            </a:endParaRPr>
          </a:p>
          <a:p>
            <a:r>
              <a:rPr lang="zh-CN" altLang="en-US" sz="1600" b="1" dirty="0">
                <a:solidFill>
                  <a:srgbClr val="C55A11"/>
                </a:solidFill>
                <a:latin typeface="微软雅黑" panose="020B0503020204020204" charset="-122"/>
                <a:ea typeface="微软雅黑" panose="020B0503020204020204" charset="-122"/>
              </a:rPr>
              <a:t>产值提升</a:t>
            </a:r>
          </a:p>
        </p:txBody>
      </p:sp>
      <p:sp>
        <p:nvSpPr>
          <p:cNvPr id="31" name="文本框 30"/>
          <p:cNvSpPr txBox="1"/>
          <p:nvPr/>
        </p:nvSpPr>
        <p:spPr>
          <a:xfrm>
            <a:off x="974725" y="2976563"/>
            <a:ext cx="604838" cy="317500"/>
          </a:xfrm>
          <a:prstGeom prst="rect">
            <a:avLst/>
          </a:prstGeom>
          <a:noFill/>
        </p:spPr>
        <p:txBody>
          <a:bodyPr wrap="square" rtlCol="0">
            <a:spAutoFit/>
          </a:bodyPr>
          <a:lstStyle/>
          <a:p>
            <a:pPr>
              <a:lnSpc>
                <a:spcPct val="110000"/>
              </a:lnSpc>
            </a:pPr>
            <a:r>
              <a:rPr lang="en-US" altLang="zh-CN" sz="1335" b="1" noProof="1">
                <a:solidFill>
                  <a:srgbClr val="FF0000"/>
                </a:solidFill>
                <a:latin typeface="微软雅黑" panose="020B0503020204020204" charset="-122"/>
                <a:ea typeface="微软雅黑" panose="020B0503020204020204" charset="-122"/>
                <a:cs typeface="+mn-cs"/>
              </a:rPr>
              <a:t>68</a:t>
            </a:r>
            <a:endParaRPr lang="en-US" altLang="zh-CN" sz="1335" b="1" noProof="1">
              <a:solidFill>
                <a:srgbClr val="FF0000"/>
              </a:solidFill>
              <a:latin typeface="微软雅黑" panose="020B0503020204020204" charset="-122"/>
              <a:ea typeface="微软雅黑" panose="020B0503020204020204" charset="-122"/>
            </a:endParaRPr>
          </a:p>
        </p:txBody>
      </p:sp>
      <p:sp>
        <p:nvSpPr>
          <p:cNvPr id="38" name="文本框 37"/>
          <p:cNvSpPr txBox="1"/>
          <p:nvPr/>
        </p:nvSpPr>
        <p:spPr>
          <a:xfrm>
            <a:off x="974725" y="2566988"/>
            <a:ext cx="601663" cy="317500"/>
          </a:xfrm>
          <a:prstGeom prst="rect">
            <a:avLst/>
          </a:prstGeom>
          <a:noFill/>
        </p:spPr>
        <p:txBody>
          <a:bodyPr wrap="square" rtlCol="0">
            <a:spAutoFit/>
          </a:bodyPr>
          <a:lstStyle/>
          <a:p>
            <a:pPr>
              <a:lnSpc>
                <a:spcPct val="110000"/>
              </a:lnSpc>
            </a:pPr>
            <a:r>
              <a:rPr lang="en-US" altLang="zh-CN" sz="1335" b="1" noProof="1">
                <a:solidFill>
                  <a:srgbClr val="FF0000"/>
                </a:solidFill>
                <a:latin typeface="微软雅黑" panose="020B0503020204020204" charset="-122"/>
                <a:ea typeface="微软雅黑" panose="020B0503020204020204" charset="-122"/>
                <a:cs typeface="+mn-cs"/>
              </a:rPr>
              <a:t>86</a:t>
            </a:r>
            <a:endParaRPr lang="en-US" altLang="zh-CN" sz="1335" b="1" noProof="1">
              <a:solidFill>
                <a:srgbClr val="FF0000"/>
              </a:solidFill>
              <a:latin typeface="微软雅黑" panose="020B0503020204020204" charset="-122"/>
              <a:ea typeface="微软雅黑" panose="020B050302020402020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rPr>
              <a:t>概述</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4</a:t>
            </a:fld>
            <a:endParaRPr lang="zh-HK" altLang="en-US" sz="1400" dirty="0"/>
          </a:p>
        </p:txBody>
      </p:sp>
      <p:sp>
        <p:nvSpPr>
          <p:cNvPr id="32" name="矩形 31"/>
          <p:cNvSpPr/>
          <p:nvPr/>
        </p:nvSpPr>
        <p:spPr>
          <a:xfrm>
            <a:off x="4149927" y="1657617"/>
            <a:ext cx="6300000" cy="246221"/>
          </a:xfrm>
          <a:prstGeom prst="rect">
            <a:avLst/>
          </a:prstGeom>
        </p:spPr>
        <p:txBody>
          <a:bodyPr wrap="square" lIns="0" tIns="0" rIns="0" bIns="0" anchor="ctr" anchorCtr="0">
            <a:spAutoFit/>
          </a:bodyPr>
          <a:lstStyle/>
          <a:p>
            <a:r>
              <a:rPr lang="zh-CN" altLang="en-US" sz="1600" b="1" dirty="0">
                <a:latin typeface="微软雅黑" panose="020B0503020204020204" charset="-122"/>
                <a:ea typeface="微软雅黑" panose="020B0503020204020204" charset="-122"/>
              </a:rPr>
              <a:t>门店员工（</a:t>
            </a:r>
            <a:r>
              <a:rPr lang="en-US" altLang="zh-CN" sz="1600" b="1" dirty="0">
                <a:latin typeface="微软雅黑" panose="020B0503020204020204" charset="-122"/>
                <a:ea typeface="微软雅黑" panose="020B0503020204020204" charset="-122"/>
              </a:rPr>
              <a:t>POS</a:t>
            </a:r>
            <a:r>
              <a:rPr lang="zh-CN" altLang="en-US" sz="1600" b="1" dirty="0">
                <a:latin typeface="微软雅黑" panose="020B0503020204020204" charset="-122"/>
                <a:ea typeface="微软雅黑" panose="020B0503020204020204" charset="-122"/>
              </a:rPr>
              <a:t>）注册占比降低，线上注册正在逐渐成为主流。</a:t>
            </a:r>
          </a:p>
        </p:txBody>
      </p:sp>
      <p:sp>
        <p:nvSpPr>
          <p:cNvPr id="33" name="矩形 32"/>
          <p:cNvSpPr/>
          <p:nvPr/>
        </p:nvSpPr>
        <p:spPr>
          <a:xfrm>
            <a:off x="4149927" y="2603718"/>
            <a:ext cx="6300000" cy="246221"/>
          </a:xfrm>
          <a:prstGeom prst="rect">
            <a:avLst/>
          </a:prstGeom>
        </p:spPr>
        <p:txBody>
          <a:bodyPr wrap="square" lIns="0" tIns="0" rIns="0" bIns="0" anchor="ctr" anchorCtr="0">
            <a:spAutoFit/>
          </a:bodyPr>
          <a:lstStyle/>
          <a:p>
            <a:r>
              <a:rPr lang="zh-CN" altLang="en-US" sz="1600" b="1" dirty="0">
                <a:latin typeface="微软雅黑" panose="020B0503020204020204" charset="-122"/>
                <a:ea typeface="微软雅黑" panose="020B0503020204020204" charset="-122"/>
              </a:rPr>
              <a:t>青年会员人群基数大、消费低，偏好非处方药、保健食品。</a:t>
            </a:r>
          </a:p>
        </p:txBody>
      </p:sp>
      <p:sp>
        <p:nvSpPr>
          <p:cNvPr id="34" name="矩形 33"/>
          <p:cNvSpPr/>
          <p:nvPr/>
        </p:nvSpPr>
        <p:spPr>
          <a:xfrm>
            <a:off x="4149927" y="4398283"/>
            <a:ext cx="6300000" cy="246221"/>
          </a:xfrm>
          <a:prstGeom prst="rect">
            <a:avLst/>
          </a:prstGeom>
        </p:spPr>
        <p:txBody>
          <a:bodyPr wrap="square" lIns="0" tIns="0" rIns="0" bIns="0" anchor="ctr" anchorCtr="0">
            <a:spAutoFit/>
          </a:bodyPr>
          <a:lstStyle/>
          <a:p>
            <a:r>
              <a:rPr lang="zh-CN" altLang="en-US" sz="1600" b="1" dirty="0">
                <a:latin typeface="微软雅黑" panose="020B0503020204020204" charset="-122"/>
                <a:ea typeface="微软雅黑" panose="020B0503020204020204" charset="-122"/>
              </a:rPr>
              <a:t>咽喉炎患者人群基数最大，糖尿病患者人均年产值最大。</a:t>
            </a:r>
          </a:p>
        </p:txBody>
      </p:sp>
      <p:sp>
        <p:nvSpPr>
          <p:cNvPr id="35" name="矩形 34"/>
          <p:cNvSpPr/>
          <p:nvPr/>
        </p:nvSpPr>
        <p:spPr>
          <a:xfrm>
            <a:off x="4149927" y="3500205"/>
            <a:ext cx="6300000" cy="246221"/>
          </a:xfrm>
          <a:prstGeom prst="rect">
            <a:avLst/>
          </a:prstGeom>
        </p:spPr>
        <p:txBody>
          <a:bodyPr wrap="square" lIns="0" tIns="0" rIns="0" bIns="0" anchor="ctr" anchorCtr="0">
            <a:spAutoFit/>
          </a:bodyPr>
          <a:lstStyle/>
          <a:p>
            <a:r>
              <a:rPr lang="zh-CN" altLang="en-US" sz="1600" b="1" dirty="0">
                <a:latin typeface="微软雅黑" panose="020B0503020204020204" charset="-122"/>
                <a:ea typeface="微软雅黑" panose="020B0503020204020204" charset="-122"/>
              </a:rPr>
              <a:t>中年会员消费多、消费高，重点输出价值。老年人偏好处方药、中药。</a:t>
            </a:r>
          </a:p>
        </p:txBody>
      </p:sp>
      <p:sp>
        <p:nvSpPr>
          <p:cNvPr id="36" name="矩形 35"/>
          <p:cNvSpPr/>
          <p:nvPr/>
        </p:nvSpPr>
        <p:spPr>
          <a:xfrm>
            <a:off x="4149927" y="5296361"/>
            <a:ext cx="6300000" cy="246221"/>
          </a:xfrm>
          <a:prstGeom prst="rect">
            <a:avLst/>
          </a:prstGeom>
        </p:spPr>
        <p:txBody>
          <a:bodyPr wrap="square" lIns="0" tIns="0" rIns="0" bIns="0" anchor="ctr" anchorCtr="0">
            <a:spAutoFit/>
          </a:bodyPr>
          <a:lstStyle/>
          <a:p>
            <a:r>
              <a:rPr lang="zh-CN" altLang="en-US" sz="1600" b="1" dirty="0">
                <a:latin typeface="微软雅黑" panose="020B0503020204020204" charset="-122"/>
                <a:ea typeface="微软雅黑" panose="020B0503020204020204" charset="-122"/>
              </a:rPr>
              <a:t>中小店重点关注会员的黏性提升，大店重点关注会员产值提升。</a:t>
            </a:r>
          </a:p>
        </p:txBody>
      </p:sp>
      <p:pic>
        <p:nvPicPr>
          <p:cNvPr id="7" name="图片 6"/>
          <p:cNvPicPr>
            <a:picLocks noChangeAspect="1"/>
          </p:cNvPicPr>
          <p:nvPr/>
        </p:nvPicPr>
        <p:blipFill>
          <a:blip r:embed="rId4"/>
          <a:stretch>
            <a:fillRect/>
          </a:stretch>
        </p:blipFill>
        <p:spPr>
          <a:xfrm>
            <a:off x="3374092" y="1493785"/>
            <a:ext cx="666750" cy="666750"/>
          </a:xfrm>
          <a:prstGeom prst="rect">
            <a:avLst/>
          </a:prstGeom>
        </p:spPr>
      </p:pic>
      <p:pic>
        <p:nvPicPr>
          <p:cNvPr id="8" name="图片 7"/>
          <p:cNvPicPr>
            <a:picLocks noChangeAspect="1"/>
          </p:cNvPicPr>
          <p:nvPr/>
        </p:nvPicPr>
        <p:blipFill>
          <a:blip r:embed="rId5"/>
          <a:stretch>
            <a:fillRect/>
          </a:stretch>
        </p:blipFill>
        <p:spPr>
          <a:xfrm>
            <a:off x="3374092" y="5086097"/>
            <a:ext cx="666750" cy="666750"/>
          </a:xfrm>
          <a:prstGeom prst="rect">
            <a:avLst/>
          </a:prstGeom>
        </p:spPr>
      </p:pic>
      <p:pic>
        <p:nvPicPr>
          <p:cNvPr id="37" name="图片 36"/>
          <p:cNvPicPr>
            <a:picLocks noChangeAspect="1"/>
          </p:cNvPicPr>
          <p:nvPr/>
        </p:nvPicPr>
        <p:blipFill>
          <a:blip r:embed="rId6"/>
          <a:stretch>
            <a:fillRect/>
          </a:stretch>
        </p:blipFill>
        <p:spPr>
          <a:xfrm>
            <a:off x="3374092" y="4188019"/>
            <a:ext cx="666750" cy="666750"/>
          </a:xfrm>
          <a:prstGeom prst="rect">
            <a:avLst/>
          </a:prstGeom>
        </p:spPr>
      </p:pic>
      <p:pic>
        <p:nvPicPr>
          <p:cNvPr id="38" name="图片 37"/>
          <p:cNvPicPr>
            <a:picLocks noChangeAspect="1"/>
          </p:cNvPicPr>
          <p:nvPr/>
        </p:nvPicPr>
        <p:blipFill>
          <a:blip r:embed="rId7"/>
          <a:stretch>
            <a:fillRect/>
          </a:stretch>
        </p:blipFill>
        <p:spPr>
          <a:xfrm>
            <a:off x="3374092" y="3289941"/>
            <a:ext cx="666750" cy="666750"/>
          </a:xfrm>
          <a:prstGeom prst="rect">
            <a:avLst/>
          </a:prstGeom>
        </p:spPr>
      </p:pic>
      <p:pic>
        <p:nvPicPr>
          <p:cNvPr id="39" name="图片 38"/>
          <p:cNvPicPr>
            <a:picLocks noChangeAspect="1"/>
          </p:cNvPicPr>
          <p:nvPr/>
        </p:nvPicPr>
        <p:blipFill>
          <a:blip r:embed="rId8"/>
          <a:stretch>
            <a:fillRect/>
          </a:stretch>
        </p:blipFill>
        <p:spPr>
          <a:xfrm>
            <a:off x="3374092" y="2391863"/>
            <a:ext cx="666750" cy="666750"/>
          </a:xfrm>
          <a:prstGeom prst="rect">
            <a:avLst/>
          </a:prstGeom>
        </p:spPr>
      </p:pic>
      <p:sp>
        <p:nvSpPr>
          <p:cNvPr id="5" name="椭圆 4"/>
          <p:cNvSpPr/>
          <p:nvPr/>
        </p:nvSpPr>
        <p:spPr>
          <a:xfrm>
            <a:off x="1331180" y="3145066"/>
            <a:ext cx="953500" cy="953500"/>
          </a:xfrm>
          <a:prstGeom prst="ellipse">
            <a:avLst/>
          </a:prstGeom>
          <a:solidFill>
            <a:schemeClr val="bg1"/>
          </a:solidFill>
          <a:ln w="19050">
            <a:solidFill>
              <a:srgbClr val="029E42"/>
            </a:solidFill>
            <a:prstDash val="sysDash"/>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029E42"/>
                </a:solidFill>
                <a:latin typeface="微软雅黑" panose="020B0503020204020204" charset="-122"/>
                <a:ea typeface="微软雅黑" panose="020B0503020204020204" charset="-122"/>
              </a:rPr>
              <a:t>重点结论</a:t>
            </a:r>
          </a:p>
        </p:txBody>
      </p:sp>
      <p:cxnSp>
        <p:nvCxnSpPr>
          <p:cNvPr id="9" name="直接连接符 8"/>
          <p:cNvCxnSpPr>
            <a:stCxn id="5" idx="6"/>
            <a:endCxn id="7" idx="1"/>
          </p:cNvCxnSpPr>
          <p:nvPr/>
        </p:nvCxnSpPr>
        <p:spPr>
          <a:xfrm flipV="1">
            <a:off x="2284680" y="1827160"/>
            <a:ext cx="1089412" cy="1794656"/>
          </a:xfrm>
          <a:prstGeom prst="line">
            <a:avLst/>
          </a:prstGeom>
          <a:ln w="9525">
            <a:solidFill>
              <a:srgbClr val="029E4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5" idx="6"/>
            <a:endCxn id="39" idx="1"/>
          </p:cNvCxnSpPr>
          <p:nvPr/>
        </p:nvCxnSpPr>
        <p:spPr>
          <a:xfrm flipV="1">
            <a:off x="2284680" y="2725238"/>
            <a:ext cx="1089412" cy="896578"/>
          </a:xfrm>
          <a:prstGeom prst="line">
            <a:avLst/>
          </a:prstGeom>
          <a:ln w="9525">
            <a:solidFill>
              <a:srgbClr val="029E42"/>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5" idx="6"/>
            <a:endCxn id="38" idx="1"/>
          </p:cNvCxnSpPr>
          <p:nvPr/>
        </p:nvCxnSpPr>
        <p:spPr>
          <a:xfrm>
            <a:off x="2284680" y="3621816"/>
            <a:ext cx="1089412" cy="1500"/>
          </a:xfrm>
          <a:prstGeom prst="line">
            <a:avLst/>
          </a:prstGeom>
          <a:ln w="9525">
            <a:solidFill>
              <a:srgbClr val="029E42"/>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5" idx="6"/>
            <a:endCxn id="37" idx="1"/>
          </p:cNvCxnSpPr>
          <p:nvPr/>
        </p:nvCxnSpPr>
        <p:spPr>
          <a:xfrm>
            <a:off x="2284680" y="3621816"/>
            <a:ext cx="1089412" cy="899578"/>
          </a:xfrm>
          <a:prstGeom prst="line">
            <a:avLst/>
          </a:prstGeom>
          <a:ln w="9525">
            <a:solidFill>
              <a:srgbClr val="029E42"/>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a:stCxn id="5" idx="6"/>
            <a:endCxn id="8" idx="1"/>
          </p:cNvCxnSpPr>
          <p:nvPr/>
        </p:nvCxnSpPr>
        <p:spPr>
          <a:xfrm>
            <a:off x="2284680" y="3621816"/>
            <a:ext cx="1089412" cy="1797656"/>
          </a:xfrm>
          <a:prstGeom prst="line">
            <a:avLst/>
          </a:prstGeom>
          <a:ln w="9525">
            <a:solidFill>
              <a:srgbClr val="029E4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标题 1"/>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rPr>
              <a:t>会员运营</a:t>
            </a:r>
            <a:r>
              <a:rPr lang="en-US" altLang="zh-CN" kern="1200" spc="200" normalizeH="0" baseline="0">
                <a:latin typeface="微软雅黑" panose="020B0503020204020204" charset="-122"/>
                <a:ea typeface="+mj-ea"/>
                <a:cs typeface="+mj-cs"/>
              </a:rPr>
              <a:t>——</a:t>
            </a:r>
            <a:r>
              <a:rPr lang="zh-CN" kern="1200" spc="200" normalizeH="0" baseline="0">
                <a:latin typeface="微软雅黑" panose="020B0503020204020204" charset="-122"/>
                <a:ea typeface="+mj-ea"/>
                <a:cs typeface="+mj-cs"/>
              </a:rPr>
              <a:t>老客营销</a:t>
            </a:r>
            <a:endParaRPr lang="zh-CN" altLang="en-US" kern="1200" spc="200" normalizeH="0" baseline="0">
              <a:latin typeface="微软雅黑" panose="020B0503020204020204" charset="-122"/>
              <a:ea typeface="+mj-ea"/>
              <a:cs typeface="+mj-cs"/>
            </a:endParaRPr>
          </a:p>
        </p:txBody>
      </p:sp>
      <p:sp>
        <p:nvSpPr>
          <p:cNvPr id="76802" name="矩形 55"/>
          <p:cNvSpPr/>
          <p:nvPr/>
        </p:nvSpPr>
        <p:spPr>
          <a:xfrm>
            <a:off x="333375" y="1036638"/>
            <a:ext cx="6796088" cy="366712"/>
          </a:xfrm>
          <a:prstGeom prst="rect">
            <a:avLst/>
          </a:prstGeom>
          <a:noFill/>
          <a:ln w="9525">
            <a:noFill/>
          </a:ln>
        </p:spPr>
        <p:txBody>
          <a:bodyPr wrap="square" lIns="121893" tIns="60946" rIns="121893" bIns="60946" anchor="t">
            <a:spAutoFit/>
          </a:bodyPr>
          <a:lstStyle/>
          <a:p>
            <a:pPr marL="171450" indent="-171450">
              <a:buFont typeface="Wingdings" panose="05000000000000000000" charset="0"/>
              <a:buChar char="n"/>
            </a:pPr>
            <a:r>
              <a:rPr lang="zh-CN" altLang="en-US" sz="1600" b="1" dirty="0">
                <a:solidFill>
                  <a:srgbClr val="FF0000"/>
                </a:solidFill>
                <a:latin typeface="微软雅黑" panose="020B0503020204020204" charset="-122"/>
                <a:ea typeface="微软雅黑" panose="020B0503020204020204" charset="-122"/>
              </a:rPr>
              <a:t>重点维护人群：</a:t>
            </a:r>
            <a:r>
              <a:rPr lang="en-US" altLang="zh-CN" sz="1600" b="1" dirty="0">
                <a:solidFill>
                  <a:srgbClr val="FF0000"/>
                </a:solidFill>
                <a:latin typeface="微软雅黑" panose="020B0503020204020204" charset="-122"/>
                <a:ea typeface="微软雅黑" panose="020B0503020204020204" charset="-122"/>
              </a:rPr>
              <a:t>L5-L10</a:t>
            </a:r>
            <a:r>
              <a:rPr lang="zh-CN" altLang="en-US" sz="1600" b="1" dirty="0">
                <a:solidFill>
                  <a:srgbClr val="FF0000"/>
                </a:solidFill>
                <a:latin typeface="微软雅黑" panose="020B0503020204020204" charset="-122"/>
                <a:ea typeface="微软雅黑" panose="020B0503020204020204" charset="-122"/>
              </a:rPr>
              <a:t>高级、特级会员、慢病会员</a:t>
            </a:r>
          </a:p>
        </p:txBody>
      </p:sp>
      <p:sp>
        <p:nvSpPr>
          <p:cNvPr id="76803" name="文本框 5"/>
          <p:cNvSpPr txBox="1"/>
          <p:nvPr/>
        </p:nvSpPr>
        <p:spPr>
          <a:xfrm>
            <a:off x="4819650" y="339725"/>
            <a:ext cx="4057650" cy="366713"/>
          </a:xfrm>
          <a:prstGeom prst="rect">
            <a:avLst/>
          </a:prstGeom>
          <a:noFill/>
          <a:ln w="9525">
            <a:noFill/>
          </a:ln>
        </p:spPr>
        <p:txBody>
          <a:bodyPr wrap="square" lIns="121893" tIns="60946" rIns="121893" bIns="60946" anchor="t">
            <a:spAutoFit/>
          </a:bodyPr>
          <a:lstStyle/>
          <a:p>
            <a:r>
              <a:rPr lang="zh-CN" altLang="en-US" sz="1600" dirty="0">
                <a:solidFill>
                  <a:srgbClr val="A6A6A6"/>
                </a:solidFill>
                <a:latin typeface="微软雅黑" panose="020B0503020204020204" charset="-122"/>
                <a:ea typeface="微软雅黑" panose="020B0503020204020204" charset="-122"/>
              </a:rPr>
              <a:t>活动资源分类分级</a:t>
            </a:r>
            <a:r>
              <a:rPr lang="en-US" altLang="zh-CN" sz="1600" dirty="0">
                <a:solidFill>
                  <a:srgbClr val="A6A6A6"/>
                </a:solidFill>
                <a:latin typeface="微软雅黑" panose="020B0503020204020204" charset="-122"/>
                <a:ea typeface="微软雅黑" panose="020B0503020204020204" charset="-122"/>
              </a:rPr>
              <a:t>+</a:t>
            </a:r>
            <a:r>
              <a:rPr lang="zh-CN" altLang="en-US" sz="1600" dirty="0">
                <a:solidFill>
                  <a:srgbClr val="A6A6A6"/>
                </a:solidFill>
                <a:latin typeface="微软雅黑" panose="020B0503020204020204" charset="-122"/>
                <a:ea typeface="微软雅黑" panose="020B0503020204020204" charset="-122"/>
              </a:rPr>
              <a:t>重点会员个性化服务</a:t>
            </a:r>
          </a:p>
        </p:txBody>
      </p:sp>
      <p:sp>
        <p:nvSpPr>
          <p:cNvPr id="31" name="TextBox 30"/>
          <p:cNvSpPr txBox="1"/>
          <p:nvPr/>
        </p:nvSpPr>
        <p:spPr>
          <a:xfrm>
            <a:off x="2438400" y="1641475"/>
            <a:ext cx="1119188" cy="501650"/>
          </a:xfrm>
          <a:prstGeom prst="rect">
            <a:avLst/>
          </a:prstGeom>
          <a:noFill/>
        </p:spPr>
        <p:txBody>
          <a:bodyPr wrap="square" rtlCol="0">
            <a:spAutoFit/>
          </a:bodyPr>
          <a:lstStyle/>
          <a:p>
            <a:r>
              <a:rPr lang="zh-CN" altLang="en-US" sz="2665" b="1" noProof="1">
                <a:latin typeface="微软雅黑" panose="020B0503020204020204" charset="-122"/>
                <a:ea typeface="微软雅黑" panose="020B0503020204020204" charset="-122"/>
                <a:cs typeface="+mn-cs"/>
              </a:rPr>
              <a:t>活动</a:t>
            </a:r>
            <a:endParaRPr lang="zh-CN" altLang="en-US" sz="2665" b="1" noProof="1">
              <a:latin typeface="微软雅黑" panose="020B0503020204020204" charset="-122"/>
              <a:ea typeface="微软雅黑" panose="020B0503020204020204" charset="-122"/>
            </a:endParaRPr>
          </a:p>
        </p:txBody>
      </p:sp>
      <p:sp>
        <p:nvSpPr>
          <p:cNvPr id="32" name="左右箭头 31"/>
          <p:cNvSpPr/>
          <p:nvPr/>
        </p:nvSpPr>
        <p:spPr>
          <a:xfrm>
            <a:off x="3714750" y="1390650"/>
            <a:ext cx="4762500" cy="1033463"/>
          </a:xfrm>
          <a:prstGeom prst="leftRightArrow">
            <a:avLst/>
          </a:prstGeom>
          <a:solidFill>
            <a:srgbClr val="11862D"/>
          </a:solidFill>
          <a:ln>
            <a:solidFill>
              <a:srgbClr val="118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2000" b="1" strike="noStrike" noProof="1">
                <a:latin typeface="微软雅黑" panose="020B0503020204020204" charset="-122"/>
                <a:ea typeface="微软雅黑" panose="020B0503020204020204" charset="-122"/>
              </a:rPr>
              <a:t>原则：人群、资源分类分级</a:t>
            </a:r>
          </a:p>
        </p:txBody>
      </p:sp>
      <p:sp>
        <p:nvSpPr>
          <p:cNvPr id="33" name="TextBox 32"/>
          <p:cNvSpPr txBox="1"/>
          <p:nvPr/>
        </p:nvSpPr>
        <p:spPr>
          <a:xfrm>
            <a:off x="8623300" y="1641475"/>
            <a:ext cx="1119188" cy="501650"/>
          </a:xfrm>
          <a:prstGeom prst="rect">
            <a:avLst/>
          </a:prstGeom>
          <a:noFill/>
        </p:spPr>
        <p:txBody>
          <a:bodyPr wrap="square" rtlCol="0">
            <a:spAutoFit/>
          </a:bodyPr>
          <a:lstStyle/>
          <a:p>
            <a:r>
              <a:rPr lang="zh-CN" altLang="en-US" sz="2665" b="1" noProof="1">
                <a:latin typeface="微软雅黑" panose="020B0503020204020204" charset="-122"/>
                <a:ea typeface="微软雅黑" panose="020B0503020204020204" charset="-122"/>
                <a:cs typeface="+mn-cs"/>
              </a:rPr>
              <a:t>服务</a:t>
            </a:r>
            <a:endParaRPr lang="zh-CN" altLang="en-US" sz="2665" b="1" noProof="1">
              <a:latin typeface="微软雅黑" panose="020B0503020204020204" charset="-122"/>
              <a:ea typeface="微软雅黑" panose="020B0503020204020204" charset="-122"/>
            </a:endParaRPr>
          </a:p>
        </p:txBody>
      </p:sp>
      <p:sp>
        <p:nvSpPr>
          <p:cNvPr id="76807" name="矩形 33"/>
          <p:cNvSpPr/>
          <p:nvPr/>
        </p:nvSpPr>
        <p:spPr>
          <a:xfrm>
            <a:off x="4618038" y="2243138"/>
            <a:ext cx="2955925" cy="858837"/>
          </a:xfrm>
          <a:prstGeom prst="rect">
            <a:avLst/>
          </a:prstGeom>
          <a:noFill/>
          <a:ln w="9525">
            <a:noFill/>
          </a:ln>
        </p:spPr>
        <p:txBody>
          <a:bodyPr wrap="square" lIns="121893" tIns="60946" rIns="121893" bIns="60946" anchor="t">
            <a:spAutoFit/>
          </a:bodyPr>
          <a:lstStyle/>
          <a:p>
            <a:pPr marL="171450" indent="-171450">
              <a:buFont typeface="Wingdings" panose="05000000000000000000" charset="0"/>
              <a:buChar char="n"/>
            </a:pPr>
            <a:r>
              <a:rPr lang="en-US" altLang="zh-CN" sz="1600" b="1" dirty="0">
                <a:latin typeface="微软雅黑" panose="020B0503020204020204" charset="-122"/>
                <a:ea typeface="微软雅黑" panose="020B0503020204020204" charset="-122"/>
              </a:rPr>
              <a:t>L0-L4 </a:t>
            </a:r>
            <a:r>
              <a:rPr lang="zh-CN" altLang="en-US" sz="1600" b="1" dirty="0">
                <a:latin typeface="微软雅黑" panose="020B0503020204020204" charset="-122"/>
                <a:ea typeface="微软雅黑" panose="020B0503020204020204" charset="-122"/>
              </a:rPr>
              <a:t>商品权重高</a:t>
            </a:r>
          </a:p>
          <a:p>
            <a:pPr marL="171450" indent="-171450">
              <a:buFont typeface="Wingdings" panose="05000000000000000000" charset="0"/>
              <a:buChar char="n"/>
            </a:pPr>
            <a:r>
              <a:rPr lang="en-US" altLang="zh-CN" sz="1600" b="1" dirty="0">
                <a:latin typeface="微软雅黑" panose="020B0503020204020204" charset="-122"/>
                <a:ea typeface="微软雅黑" panose="020B0503020204020204" charset="-122"/>
              </a:rPr>
              <a:t>L5-L7</a:t>
            </a:r>
            <a:r>
              <a:rPr lang="zh-CN" altLang="en-US" sz="1600" b="1" dirty="0">
                <a:latin typeface="微软雅黑" panose="020B0503020204020204" charset="-122"/>
                <a:ea typeface="微软雅黑" panose="020B0503020204020204" charset="-122"/>
              </a:rPr>
              <a:t>服务权重＞商品权重</a:t>
            </a:r>
          </a:p>
          <a:p>
            <a:pPr marL="171450" indent="-171450">
              <a:buFont typeface="Wingdings" panose="05000000000000000000" charset="0"/>
              <a:buChar char="n"/>
            </a:pPr>
            <a:r>
              <a:rPr lang="en-US" altLang="zh-CN" sz="1600" b="1" dirty="0">
                <a:latin typeface="微软雅黑" panose="020B0503020204020204" charset="-122"/>
                <a:ea typeface="微软雅黑" panose="020B0503020204020204" charset="-122"/>
              </a:rPr>
              <a:t>L8-L10</a:t>
            </a:r>
            <a:r>
              <a:rPr lang="zh-CN" altLang="en-US" sz="1600" b="1" dirty="0">
                <a:latin typeface="微软雅黑" panose="020B0503020204020204" charset="-122"/>
                <a:ea typeface="微软雅黑" panose="020B0503020204020204" charset="-122"/>
              </a:rPr>
              <a:t>服务权重高</a:t>
            </a:r>
          </a:p>
        </p:txBody>
      </p:sp>
      <p:graphicFrame>
        <p:nvGraphicFramePr>
          <p:cNvPr id="2" name="表格 1"/>
          <p:cNvGraphicFramePr>
            <a:graphicFrameLocks noGrp="1"/>
          </p:cNvGraphicFramePr>
          <p:nvPr/>
        </p:nvGraphicFramePr>
        <p:xfrm>
          <a:off x="961016" y="3184266"/>
          <a:ext cx="10676801" cy="3681458"/>
        </p:xfrm>
        <a:graphic>
          <a:graphicData uri="http://schemas.openxmlformats.org/drawingml/2006/table">
            <a:tbl>
              <a:tblPr/>
              <a:tblGrid>
                <a:gridCol w="775182">
                  <a:extLst>
                    <a:ext uri="{9D8B030D-6E8A-4147-A177-3AD203B41FA5}">
                      <a16:colId xmlns:a16="http://schemas.microsoft.com/office/drawing/2014/main" val="20000"/>
                    </a:ext>
                  </a:extLst>
                </a:gridCol>
                <a:gridCol w="775634">
                  <a:extLst>
                    <a:ext uri="{9D8B030D-6E8A-4147-A177-3AD203B41FA5}">
                      <a16:colId xmlns:a16="http://schemas.microsoft.com/office/drawing/2014/main" val="20001"/>
                    </a:ext>
                  </a:extLst>
                </a:gridCol>
                <a:gridCol w="976515">
                  <a:extLst>
                    <a:ext uri="{9D8B030D-6E8A-4147-A177-3AD203B41FA5}">
                      <a16:colId xmlns:a16="http://schemas.microsoft.com/office/drawing/2014/main" val="20002"/>
                    </a:ext>
                  </a:extLst>
                </a:gridCol>
                <a:gridCol w="890721">
                  <a:extLst>
                    <a:ext uri="{9D8B030D-6E8A-4147-A177-3AD203B41FA5}">
                      <a16:colId xmlns:a16="http://schemas.microsoft.com/office/drawing/2014/main" val="20003"/>
                    </a:ext>
                  </a:extLst>
                </a:gridCol>
                <a:gridCol w="1195528">
                  <a:extLst>
                    <a:ext uri="{9D8B030D-6E8A-4147-A177-3AD203B41FA5}">
                      <a16:colId xmlns:a16="http://schemas.microsoft.com/office/drawing/2014/main" val="20004"/>
                    </a:ext>
                  </a:extLst>
                </a:gridCol>
                <a:gridCol w="608956">
                  <a:extLst>
                    <a:ext uri="{9D8B030D-6E8A-4147-A177-3AD203B41FA5}">
                      <a16:colId xmlns:a16="http://schemas.microsoft.com/office/drawing/2014/main" val="20005"/>
                    </a:ext>
                  </a:extLst>
                </a:gridCol>
                <a:gridCol w="744571">
                  <a:extLst>
                    <a:ext uri="{9D8B030D-6E8A-4147-A177-3AD203B41FA5}">
                      <a16:colId xmlns:a16="http://schemas.microsoft.com/office/drawing/2014/main" val="20006"/>
                    </a:ext>
                  </a:extLst>
                </a:gridCol>
                <a:gridCol w="803821">
                  <a:extLst>
                    <a:ext uri="{9D8B030D-6E8A-4147-A177-3AD203B41FA5}">
                      <a16:colId xmlns:a16="http://schemas.microsoft.com/office/drawing/2014/main" val="20007"/>
                    </a:ext>
                  </a:extLst>
                </a:gridCol>
                <a:gridCol w="969721">
                  <a:extLst>
                    <a:ext uri="{9D8B030D-6E8A-4147-A177-3AD203B41FA5}">
                      <a16:colId xmlns:a16="http://schemas.microsoft.com/office/drawing/2014/main" val="20008"/>
                    </a:ext>
                  </a:extLst>
                </a:gridCol>
                <a:gridCol w="1184994">
                  <a:extLst>
                    <a:ext uri="{9D8B030D-6E8A-4147-A177-3AD203B41FA5}">
                      <a16:colId xmlns:a16="http://schemas.microsoft.com/office/drawing/2014/main" val="20009"/>
                    </a:ext>
                  </a:extLst>
                </a:gridCol>
                <a:gridCol w="1751158">
                  <a:extLst>
                    <a:ext uri="{9D8B030D-6E8A-4147-A177-3AD203B41FA5}">
                      <a16:colId xmlns:a16="http://schemas.microsoft.com/office/drawing/2014/main" val="20010"/>
                    </a:ext>
                  </a:extLst>
                </a:gridCol>
              </a:tblGrid>
              <a:tr h="455704">
                <a:tc>
                  <a:txBody>
                    <a:bodyPr/>
                    <a:lstStyle/>
                    <a:p>
                      <a:pPr algn="ctr" fontAlgn="ctr"/>
                      <a:r>
                        <a:rPr lang="zh-CN" altLang="en-US" sz="1600" b="1" i="0" u="none" strike="noStrike" dirty="0">
                          <a:solidFill>
                            <a:srgbClr val="000000"/>
                          </a:solidFill>
                          <a:latin typeface="微软雅黑" panose="020B0503020204020204" charset="-122"/>
                          <a:ea typeface="微软雅黑" panose="020B0503020204020204" charset="-122"/>
                        </a:rPr>
                        <a:t>活动</a:t>
                      </a:r>
                      <a:r>
                        <a:rPr lang="en-US" altLang="zh-CN" sz="1600" b="1" i="0" u="none" strike="noStrike" dirty="0">
                          <a:solidFill>
                            <a:srgbClr val="000000"/>
                          </a:solidFill>
                          <a:latin typeface="微软雅黑" panose="020B0503020204020204" charset="-122"/>
                          <a:ea typeface="微软雅黑" panose="020B0503020204020204" charset="-122"/>
                        </a:rPr>
                        <a:t>/</a:t>
                      </a:r>
                      <a:r>
                        <a:rPr lang="zh-CN" altLang="en-US" sz="1600" b="1" i="0" u="none" strike="noStrike" dirty="0">
                          <a:solidFill>
                            <a:srgbClr val="000000"/>
                          </a:solidFill>
                          <a:latin typeface="微软雅黑" panose="020B0503020204020204" charset="-122"/>
                          <a:ea typeface="微软雅黑" panose="020B0503020204020204" charset="-122"/>
                        </a:rPr>
                        <a:t>等级</a:t>
                      </a:r>
                    </a:p>
                  </a:txBody>
                  <a:tcPr marL="6444" marR="6444" marT="6444" marB="0" anchor="ctr">
                    <a:lnL w="12700" cap="flat" cmpd="sng" algn="ctr">
                      <a:solidFill>
                        <a:srgbClr val="00B050"/>
                      </a:solidFill>
                      <a:prstDash val="solid"/>
                      <a:round/>
                      <a:headEnd type="none" w="med" len="med"/>
                      <a:tailEnd type="none" w="med" len="med"/>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en-US" sz="1600" b="1" i="0" u="none" strike="noStrike" dirty="0">
                          <a:solidFill>
                            <a:srgbClr val="000000"/>
                          </a:solidFill>
                          <a:latin typeface="微软雅黑" panose="020B0503020204020204" charset="-122"/>
                          <a:ea typeface="微软雅黑" panose="020B0503020204020204" charset="-122"/>
                        </a:rPr>
                        <a:t>L0-L2</a:t>
                      </a:r>
                    </a:p>
                  </a:txBody>
                  <a:tcPr marL="6444" marR="6444" marT="6444"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en-US" sz="1600" b="1" i="0" u="none" strike="noStrike" dirty="0">
                          <a:solidFill>
                            <a:srgbClr val="000000"/>
                          </a:solidFill>
                          <a:latin typeface="微软雅黑" panose="020B0503020204020204" charset="-122"/>
                          <a:ea typeface="微软雅黑" panose="020B0503020204020204" charset="-122"/>
                        </a:rPr>
                        <a:t>L3-L4</a:t>
                      </a:r>
                    </a:p>
                  </a:txBody>
                  <a:tcPr marL="6444" marR="6444" marT="6444"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en-US" sz="1600" b="1" i="0" u="none" strike="noStrike" dirty="0">
                          <a:solidFill>
                            <a:srgbClr val="000000"/>
                          </a:solidFill>
                          <a:latin typeface="微软雅黑" panose="020B0503020204020204" charset="-122"/>
                          <a:ea typeface="微软雅黑" panose="020B0503020204020204" charset="-122"/>
                        </a:rPr>
                        <a:t>L5-L7</a:t>
                      </a:r>
                    </a:p>
                  </a:txBody>
                  <a:tcPr marL="6444" marR="6444" marT="6444"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en-US" sz="1600" b="1" i="0" u="none" strike="noStrike" dirty="0">
                          <a:solidFill>
                            <a:srgbClr val="000000"/>
                          </a:solidFill>
                          <a:latin typeface="微软雅黑" panose="020B0503020204020204" charset="-122"/>
                          <a:ea typeface="微软雅黑" panose="020B0503020204020204" charset="-122"/>
                        </a:rPr>
                        <a:t>L8-L10</a:t>
                      </a:r>
                    </a:p>
                  </a:txBody>
                  <a:tcPr marL="6444" marR="6444" marT="6444" marB="0" anchor="ctr">
                    <a:lnL>
                      <a:noFill/>
                    </a:lnL>
                    <a:lnR w="12700" cap="flat" cmpd="sng" algn="ctr">
                      <a:solidFill>
                        <a:srgbClr val="00B050"/>
                      </a:solidFill>
                      <a:prstDash val="solid"/>
                      <a:round/>
                      <a:headEnd type="none" w="med" len="med"/>
                      <a:tailEnd type="none" w="med" len="med"/>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zh-CN" altLang="en-US" sz="1600" b="1" i="0" u="none" strike="noStrike" dirty="0">
                          <a:solidFill>
                            <a:srgbClr val="000000"/>
                          </a:solidFill>
                          <a:latin typeface="微软雅黑" panose="020B0503020204020204" charset="-122"/>
                          <a:ea typeface="微软雅黑" panose="020B0503020204020204" charset="-122"/>
                        </a:rPr>
                        <a:t>　</a:t>
                      </a:r>
                    </a:p>
                  </a:txBody>
                  <a:tcPr marL="6444" marR="6444" marT="6444" marB="0" anchor="ctr">
                    <a:lnL w="12700" cap="flat" cmpd="sng" algn="ctr">
                      <a:solidFill>
                        <a:srgbClr val="00B050"/>
                      </a:solidFill>
                      <a:prstDash val="solid"/>
                      <a:round/>
                      <a:headEnd type="none" w="med" len="med"/>
                      <a:tailEnd type="none" w="med" len="med"/>
                    </a:lnL>
                    <a:lnR w="12700" cap="flat" cmpd="sng" algn="ctr">
                      <a:solidFill>
                        <a:srgbClr val="00B050"/>
                      </a:solidFill>
                      <a:prstDash val="solid"/>
                      <a:round/>
                      <a:headEnd type="none" w="med" len="med"/>
                      <a:tailEnd type="none" w="med" len="med"/>
                    </a:lnR>
                    <a:lnT>
                      <a:noFill/>
                    </a:lnT>
                    <a:lnB>
                      <a:noFill/>
                    </a:lnB>
                  </a:tcPr>
                </a:tc>
                <a:tc>
                  <a:txBody>
                    <a:bodyPr/>
                    <a:lstStyle/>
                    <a:p>
                      <a:pPr algn="ctr" fontAlgn="ctr"/>
                      <a:r>
                        <a:rPr lang="zh-CN" altLang="en-US" sz="1600" b="1" i="0" u="none" strike="noStrike" dirty="0">
                          <a:solidFill>
                            <a:srgbClr val="000000"/>
                          </a:solidFill>
                          <a:latin typeface="微软雅黑" panose="020B0503020204020204" charset="-122"/>
                          <a:ea typeface="微软雅黑" panose="020B0503020204020204" charset="-122"/>
                        </a:rPr>
                        <a:t>服务</a:t>
                      </a:r>
                      <a:r>
                        <a:rPr lang="en-US" altLang="zh-CN" sz="1600" b="1" i="0" u="none" strike="noStrike" dirty="0">
                          <a:solidFill>
                            <a:srgbClr val="000000"/>
                          </a:solidFill>
                          <a:latin typeface="微软雅黑" panose="020B0503020204020204" charset="-122"/>
                          <a:ea typeface="微软雅黑" panose="020B0503020204020204" charset="-122"/>
                        </a:rPr>
                        <a:t>/</a:t>
                      </a:r>
                      <a:r>
                        <a:rPr lang="zh-CN" altLang="en-US" sz="1600" b="1" i="0" u="none" strike="noStrike" dirty="0">
                          <a:solidFill>
                            <a:srgbClr val="000000"/>
                          </a:solidFill>
                          <a:latin typeface="微软雅黑" panose="020B0503020204020204" charset="-122"/>
                          <a:ea typeface="微软雅黑" panose="020B0503020204020204" charset="-122"/>
                        </a:rPr>
                        <a:t>等级</a:t>
                      </a:r>
                    </a:p>
                  </a:txBody>
                  <a:tcPr marL="6444" marR="6444" marT="6444" marB="0" anchor="ctr">
                    <a:lnL w="12700" cap="flat" cmpd="sng" algn="ctr">
                      <a:solidFill>
                        <a:srgbClr val="00B050"/>
                      </a:solidFill>
                      <a:prstDash val="solid"/>
                      <a:round/>
                      <a:headEnd type="none" w="med" len="med"/>
                      <a:tailEnd type="none" w="med" len="med"/>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en-US" sz="1600" b="1" i="0" u="none" strike="noStrike" dirty="0">
                          <a:solidFill>
                            <a:srgbClr val="000000"/>
                          </a:solidFill>
                          <a:latin typeface="微软雅黑" panose="020B0503020204020204" charset="-122"/>
                          <a:ea typeface="微软雅黑" panose="020B0503020204020204" charset="-122"/>
                        </a:rPr>
                        <a:t>L0-L2</a:t>
                      </a:r>
                    </a:p>
                  </a:txBody>
                  <a:tcPr marL="6444" marR="6444" marT="6444"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en-US" sz="1600" b="1" i="0" u="none" strike="noStrike" dirty="0">
                          <a:solidFill>
                            <a:srgbClr val="000000"/>
                          </a:solidFill>
                          <a:latin typeface="微软雅黑" panose="020B0503020204020204" charset="-122"/>
                          <a:ea typeface="微软雅黑" panose="020B0503020204020204" charset="-122"/>
                        </a:rPr>
                        <a:t>L3-L4</a:t>
                      </a:r>
                    </a:p>
                  </a:txBody>
                  <a:tcPr marL="6444" marR="6444" marT="6444"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en-US" sz="1600" b="1" i="0" u="none" strike="noStrike" dirty="0">
                          <a:solidFill>
                            <a:srgbClr val="000000"/>
                          </a:solidFill>
                          <a:latin typeface="微软雅黑" panose="020B0503020204020204" charset="-122"/>
                          <a:ea typeface="微软雅黑" panose="020B0503020204020204" charset="-122"/>
                        </a:rPr>
                        <a:t>L5-L7</a:t>
                      </a:r>
                    </a:p>
                  </a:txBody>
                  <a:tcPr marL="6444" marR="6444" marT="6444"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en-US" sz="1600" b="1" i="0" u="none" strike="noStrike" dirty="0">
                          <a:solidFill>
                            <a:srgbClr val="000000"/>
                          </a:solidFill>
                          <a:latin typeface="微软雅黑" panose="020B0503020204020204" charset="-122"/>
                          <a:ea typeface="微软雅黑" panose="020B0503020204020204" charset="-122"/>
                        </a:rPr>
                        <a:t>L8-L10</a:t>
                      </a:r>
                    </a:p>
                  </a:txBody>
                  <a:tcPr marL="6444" marR="6444" marT="6444" marB="0" anchor="ctr">
                    <a:lnL>
                      <a:noFill/>
                    </a:lnL>
                    <a:lnR w="12700" cap="flat" cmpd="sng" algn="ctr">
                      <a:solidFill>
                        <a:srgbClr val="00B050"/>
                      </a:solidFill>
                      <a:prstDash val="solid"/>
                      <a:round/>
                      <a:headEnd type="none" w="med" len="med"/>
                      <a:tailEnd type="none" w="med" len="med"/>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extLst>
                  <a:ext uri="{0D108BD9-81ED-4DB2-BD59-A6C34878D82A}">
                    <a16:rowId xmlns:a16="http://schemas.microsoft.com/office/drawing/2014/main" val="10000"/>
                  </a:ext>
                </a:extLst>
              </a:tr>
              <a:tr h="1017905">
                <a:tc>
                  <a:txBody>
                    <a:bodyPr/>
                    <a:lstStyle/>
                    <a:p>
                      <a:pPr algn="ctr" fontAlgn="ctr"/>
                      <a:r>
                        <a:rPr lang="zh-CN" altLang="en-US" sz="1200" b="1" i="0" u="none" strike="noStrike" dirty="0">
                          <a:solidFill>
                            <a:srgbClr val="000000"/>
                          </a:solidFill>
                          <a:latin typeface="微软雅黑" panose="020B0503020204020204" charset="-122"/>
                          <a:ea typeface="微软雅黑" panose="020B0503020204020204" charset="-122"/>
                        </a:rPr>
                        <a:t>券促销</a:t>
                      </a:r>
                    </a:p>
                  </a:txBody>
                  <a:tcPr marL="6444" marR="6444" marT="6444" marB="0" anchor="ctr">
                    <a:lnL w="12700" cap="flat" cmpd="sng" algn="ctr">
                      <a:solidFill>
                        <a:srgbClr val="00B050"/>
                      </a:solidFill>
                      <a:prstDash val="solid"/>
                      <a:round/>
                      <a:headEnd type="none" w="med" len="med"/>
                      <a:tailEnd type="none" w="med" len="med"/>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小额红包</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券</a:t>
                      </a:r>
                    </a:p>
                  </a:txBody>
                  <a:tcPr marL="6444" marR="6444" marT="6444"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小额红包</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券</a:t>
                      </a:r>
                    </a:p>
                  </a:txBody>
                  <a:tcPr marL="6444" marR="6444" marT="6444"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特定专享券</a:t>
                      </a:r>
                    </a:p>
                  </a:txBody>
                  <a:tcPr marL="6444" marR="6444" marT="6444"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特定专享券</a:t>
                      </a:r>
                    </a:p>
                  </a:txBody>
                  <a:tcPr marL="6444" marR="6444" marT="6444" marB="0" anchor="ctr">
                    <a:lnL>
                      <a:noFill/>
                    </a:lnL>
                    <a:lnR w="12700" cap="flat" cmpd="sng" algn="ctr">
                      <a:solidFill>
                        <a:srgbClr val="00B050"/>
                      </a:solidFill>
                      <a:prstDash val="solid"/>
                      <a:round/>
                      <a:headEnd type="none" w="med" len="med"/>
                      <a:tailEnd type="none" w="med" len="med"/>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200" b="0" i="0" u="none" strike="noStrike">
                          <a:solidFill>
                            <a:srgbClr val="000000"/>
                          </a:solidFill>
                          <a:latin typeface="微软雅黑" panose="020B0503020204020204" charset="-122"/>
                          <a:ea typeface="微软雅黑" panose="020B0503020204020204" charset="-122"/>
                        </a:rPr>
                        <a:t>　</a:t>
                      </a:r>
                    </a:p>
                  </a:txBody>
                  <a:tcPr marL="6444" marR="6444" marT="6444" marB="0" anchor="ctr">
                    <a:lnL w="12700" cap="flat" cmpd="sng" algn="ctr">
                      <a:solidFill>
                        <a:srgbClr val="00B050"/>
                      </a:solidFill>
                      <a:prstDash val="solid"/>
                      <a:round/>
                      <a:headEnd type="none" w="med" len="med"/>
                      <a:tailEnd type="none" w="med" len="med"/>
                    </a:lnL>
                    <a:lnR w="12700" cap="flat" cmpd="sng" algn="ctr">
                      <a:solidFill>
                        <a:srgbClr val="00B050"/>
                      </a:solidFill>
                      <a:prstDash val="solid"/>
                      <a:round/>
                      <a:headEnd type="none" w="med" len="med"/>
                      <a:tailEnd type="none" w="med" len="med"/>
                    </a:lnR>
                    <a:lnT>
                      <a:noFill/>
                    </a:lnT>
                    <a:lnB>
                      <a:noFill/>
                    </a:lnB>
                  </a:tcPr>
                </a:tc>
                <a:tc>
                  <a:txBody>
                    <a:bodyPr/>
                    <a:lstStyle/>
                    <a:p>
                      <a:pPr algn="ctr" fontAlgn="ctr"/>
                      <a:r>
                        <a:rPr lang="zh-CN" altLang="en-US" sz="1200" b="1" i="0" u="none" strike="noStrike">
                          <a:solidFill>
                            <a:srgbClr val="000000"/>
                          </a:solidFill>
                          <a:latin typeface="微软雅黑" panose="020B0503020204020204" charset="-122"/>
                          <a:ea typeface="微软雅黑" panose="020B0503020204020204" charset="-122"/>
                        </a:rPr>
                        <a:t>商品服务</a:t>
                      </a:r>
                    </a:p>
                  </a:txBody>
                  <a:tcPr marL="6444" marR="6444" marT="6444" marB="0" anchor="ctr">
                    <a:lnL w="12700" cap="flat" cmpd="sng" algn="ctr">
                      <a:solidFill>
                        <a:srgbClr val="00B050"/>
                      </a:solidFill>
                      <a:prstDash val="solid"/>
                      <a:round/>
                      <a:headEnd type="none" w="med" len="med"/>
                      <a:tailEnd type="none" w="med" len="med"/>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购物省钱</a:t>
                      </a:r>
                    </a:p>
                  </a:txBody>
                  <a:tcPr marL="6444" marR="6444" marT="6444"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购物省钱</a:t>
                      </a:r>
                    </a:p>
                  </a:txBody>
                  <a:tcPr marL="6444" marR="6444" marT="6444"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购物更省钱</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免费邮寄</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煎中药</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退货无忧</a:t>
                      </a:r>
                    </a:p>
                  </a:txBody>
                  <a:tcPr marL="6444" marR="6444" marT="6444"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购物最省钱</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免费邮寄</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煎中药</a:t>
                      </a:r>
                      <a:br>
                        <a:rPr lang="zh-CN" altLang="en-US" sz="1200" b="0" i="0" u="none" strike="noStrike" dirty="0">
                          <a:solidFill>
                            <a:srgbClr val="000000"/>
                          </a:solidFill>
                          <a:latin typeface="微软雅黑" panose="020B0503020204020204" charset="-122"/>
                          <a:ea typeface="微软雅黑" panose="020B0503020204020204" charset="-122"/>
                        </a:rPr>
                      </a:br>
                      <a:r>
                        <a:rPr lang="en-US" altLang="zh-CN" sz="1200" b="0" i="0" u="none" strike="noStrike" dirty="0">
                          <a:solidFill>
                            <a:srgbClr val="000000"/>
                          </a:solidFill>
                          <a:latin typeface="微软雅黑" panose="020B0503020204020204" charset="-122"/>
                          <a:ea typeface="微软雅黑" panose="020B0503020204020204" charset="-122"/>
                        </a:rPr>
                        <a:t>3</a:t>
                      </a:r>
                      <a:r>
                        <a:rPr lang="zh-CN" altLang="en-US" sz="1200" b="0" i="0" u="none" strike="noStrike" dirty="0">
                          <a:solidFill>
                            <a:srgbClr val="000000"/>
                          </a:solidFill>
                          <a:latin typeface="微软雅黑" panose="020B0503020204020204" charset="-122"/>
                          <a:ea typeface="微软雅黑" panose="020B0503020204020204" charset="-122"/>
                        </a:rPr>
                        <a:t>公里内送货</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退货无忧</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多倍积分</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免费摇摇车</a:t>
                      </a:r>
                    </a:p>
                  </a:txBody>
                  <a:tcPr marL="6444" marR="6444" marT="6444" marB="0" anchor="ctr">
                    <a:lnL>
                      <a:noFill/>
                    </a:lnL>
                    <a:lnR w="12700" cap="flat" cmpd="sng" algn="ctr">
                      <a:solidFill>
                        <a:srgbClr val="00B050"/>
                      </a:solidFill>
                      <a:prstDash val="solid"/>
                      <a:round/>
                      <a:headEnd type="none" w="med" len="med"/>
                      <a:tailEnd type="none" w="med" len="med"/>
                    </a:lnR>
                    <a:lnT w="12700" cap="flat" cmpd="sng" algn="ctr">
                      <a:solidFill>
                        <a:srgbClr val="00B050"/>
                      </a:solidFill>
                      <a:prstDash val="solid"/>
                      <a:round/>
                      <a:headEnd type="none" w="med" len="med"/>
                      <a:tailEnd type="none" w="med" len="med"/>
                    </a:lnT>
                    <a:lnB>
                      <a:noFill/>
                    </a:lnB>
                  </a:tcPr>
                </a:tc>
                <a:extLst>
                  <a:ext uri="{0D108BD9-81ED-4DB2-BD59-A6C34878D82A}">
                    <a16:rowId xmlns:a16="http://schemas.microsoft.com/office/drawing/2014/main" val="10001"/>
                  </a:ext>
                </a:extLst>
              </a:tr>
              <a:tr h="511924">
                <a:tc>
                  <a:txBody>
                    <a:bodyPr/>
                    <a:lstStyle/>
                    <a:p>
                      <a:pPr algn="ctr" fontAlgn="ctr"/>
                      <a:r>
                        <a:rPr lang="zh-CN" altLang="en-US" sz="1200" b="1" i="0" u="none" strike="noStrike" dirty="0">
                          <a:solidFill>
                            <a:srgbClr val="000000"/>
                          </a:solidFill>
                          <a:latin typeface="微软雅黑" panose="020B0503020204020204" charset="-122"/>
                          <a:ea typeface="微软雅黑" panose="020B0503020204020204" charset="-122"/>
                        </a:rPr>
                        <a:t>积分促销</a:t>
                      </a:r>
                    </a:p>
                  </a:txBody>
                  <a:tcPr marL="6444" marR="6444" marT="6444" marB="0" anchor="ctr">
                    <a:lnL w="12700" cap="flat" cmpd="sng" algn="ctr">
                      <a:solidFill>
                        <a:srgbClr val="00B050"/>
                      </a:solidFill>
                      <a:prstDash val="solid"/>
                      <a:round/>
                      <a:headEnd type="none" w="med" len="med"/>
                      <a:tailEnd type="none" w="med" len="med"/>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送积分</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积分加钱购</a:t>
                      </a: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送积分</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兑换</a:t>
                      </a: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多倍积分</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兑换</a:t>
                      </a: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多倍积分</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兑换</a:t>
                      </a:r>
                    </a:p>
                  </a:txBody>
                  <a:tcPr marL="6444" marR="6444" marT="6444" marB="0" anchor="ctr">
                    <a:lnL>
                      <a:noFill/>
                    </a:lnL>
                    <a:lnR w="12700" cap="flat" cmpd="sng" algn="ctr">
                      <a:solidFill>
                        <a:srgbClr val="00B050"/>
                      </a:solidFill>
                      <a:prstDash val="solid"/>
                      <a:round/>
                      <a:headEnd type="none" w="med" len="med"/>
                      <a:tailEnd type="none" w="med" len="med"/>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　</a:t>
                      </a:r>
                    </a:p>
                  </a:txBody>
                  <a:tcPr marL="6444" marR="6444" marT="6444" marB="0" anchor="ctr">
                    <a:lnL w="12700" cap="flat" cmpd="sng" algn="ctr">
                      <a:solidFill>
                        <a:srgbClr val="00B050"/>
                      </a:solidFill>
                      <a:prstDash val="solid"/>
                      <a:round/>
                      <a:headEnd type="none" w="med" len="med"/>
                      <a:tailEnd type="none" w="med" len="med"/>
                    </a:lnL>
                    <a:lnR w="12700" cap="flat" cmpd="sng" algn="ctr">
                      <a:solidFill>
                        <a:srgbClr val="00B050"/>
                      </a:solidFill>
                      <a:prstDash val="solid"/>
                      <a:round/>
                      <a:headEnd type="none" w="med" len="med"/>
                      <a:tailEnd type="none" w="med" len="med"/>
                    </a:lnR>
                    <a:lnT>
                      <a:noFill/>
                    </a:lnT>
                    <a:lnB>
                      <a:noFill/>
                    </a:lnB>
                  </a:tcPr>
                </a:tc>
                <a:tc>
                  <a:txBody>
                    <a:bodyPr/>
                    <a:lstStyle/>
                    <a:p>
                      <a:pPr algn="ctr" fontAlgn="ctr"/>
                      <a:r>
                        <a:rPr lang="zh-CN" altLang="en-US" sz="1200" b="1" i="0" u="none" strike="noStrike" dirty="0">
                          <a:solidFill>
                            <a:srgbClr val="000000"/>
                          </a:solidFill>
                          <a:latin typeface="微软雅黑" panose="020B0503020204020204" charset="-122"/>
                          <a:ea typeface="微软雅黑" panose="020B0503020204020204" charset="-122"/>
                        </a:rPr>
                        <a:t>情感服务</a:t>
                      </a:r>
                    </a:p>
                  </a:txBody>
                  <a:tcPr marL="6444" marR="6444" marT="6444" marB="0" anchor="ctr">
                    <a:lnL w="12700" cap="flat" cmpd="sng" algn="ctr">
                      <a:solidFill>
                        <a:srgbClr val="00B050"/>
                      </a:solidFill>
                      <a:prstDash val="solid"/>
                      <a:round/>
                      <a:headEnd type="none" w="med" len="med"/>
                      <a:tailEnd type="none" w="med" len="med"/>
                    </a:lnL>
                    <a:lnR>
                      <a:noFill/>
                    </a:lnR>
                    <a:lnT>
                      <a:noFill/>
                    </a:lnT>
                    <a:lnB>
                      <a:noFill/>
                    </a:lnB>
                  </a:tcPr>
                </a:tc>
                <a:tc>
                  <a:txBody>
                    <a:bodyPr/>
                    <a:lstStyle/>
                    <a:p>
                      <a:pPr algn="ctr" fontAlgn="ctr"/>
                      <a:endParaRPr lang="zh-CN" altLang="en-US" sz="1200" b="0" i="0" u="none" strike="noStrike" dirty="0">
                        <a:solidFill>
                          <a:srgbClr val="000000"/>
                        </a:solidFill>
                        <a:latin typeface="微软雅黑" panose="020B0503020204020204" charset="-122"/>
                        <a:ea typeface="微软雅黑" panose="020B0503020204020204" charset="-122"/>
                      </a:endParaRPr>
                    </a:p>
                  </a:txBody>
                  <a:tcPr marL="6444" marR="6444" marT="6444" marB="0" anchor="ctr">
                    <a:lnL>
                      <a:noFill/>
                    </a:lnL>
                    <a:lnR>
                      <a:noFill/>
                    </a:lnR>
                    <a:lnT>
                      <a:noFill/>
                    </a:lnT>
                    <a:lnB>
                      <a:noFill/>
                    </a:lnB>
                  </a:tcPr>
                </a:tc>
                <a:tc>
                  <a:txBody>
                    <a:bodyPr/>
                    <a:lstStyle/>
                    <a:p>
                      <a:pPr algn="ctr" fontAlgn="ctr"/>
                      <a:r>
                        <a:rPr lang="zh-CN" altLang="en-US" sz="1200" b="0" i="0" u="none" strike="noStrike">
                          <a:solidFill>
                            <a:srgbClr val="000000"/>
                          </a:solidFill>
                          <a:latin typeface="微软雅黑" panose="020B0503020204020204" charset="-122"/>
                          <a:ea typeface="微软雅黑" panose="020B0503020204020204" charset="-122"/>
                        </a:rPr>
                        <a:t>健康讲座</a:t>
                      </a:r>
                      <a:br>
                        <a:rPr lang="zh-CN" altLang="en-US" sz="1200" b="0" i="0" u="none" strike="noStrike">
                          <a:solidFill>
                            <a:srgbClr val="000000"/>
                          </a:solidFill>
                          <a:latin typeface="微软雅黑" panose="020B0503020204020204" charset="-122"/>
                          <a:ea typeface="微软雅黑" panose="020B0503020204020204" charset="-122"/>
                        </a:rPr>
                      </a:br>
                      <a:r>
                        <a:rPr lang="zh-CN" altLang="en-US" sz="1200" b="0" i="0" u="none" strike="noStrike">
                          <a:solidFill>
                            <a:srgbClr val="000000"/>
                          </a:solidFill>
                          <a:latin typeface="微软雅黑" panose="020B0503020204020204" charset="-122"/>
                          <a:ea typeface="微软雅黑" panose="020B0503020204020204" charset="-122"/>
                        </a:rPr>
                        <a:t>生日特权</a:t>
                      </a: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健康讲座</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生日特权</a:t>
                      </a: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健康讲座</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生日特权</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免费上门测血糖</a:t>
                      </a:r>
                    </a:p>
                  </a:txBody>
                  <a:tcPr marL="6444" marR="6444" marT="6444" marB="0" anchor="ctr">
                    <a:lnL>
                      <a:noFill/>
                    </a:lnL>
                    <a:lnR w="12700" cap="flat" cmpd="sng" algn="ctr">
                      <a:solidFill>
                        <a:srgbClr val="00B050"/>
                      </a:solidFill>
                      <a:prstDash val="solid"/>
                      <a:round/>
                      <a:headEnd type="none" w="med" len="med"/>
                      <a:tailEnd type="none" w="med" len="med"/>
                    </a:lnR>
                    <a:lnT>
                      <a:noFill/>
                    </a:lnT>
                    <a:lnB>
                      <a:noFill/>
                    </a:lnB>
                  </a:tcPr>
                </a:tc>
                <a:extLst>
                  <a:ext uri="{0D108BD9-81ED-4DB2-BD59-A6C34878D82A}">
                    <a16:rowId xmlns:a16="http://schemas.microsoft.com/office/drawing/2014/main" val="10002"/>
                  </a:ext>
                </a:extLst>
              </a:tr>
              <a:tr h="680585">
                <a:tc>
                  <a:txBody>
                    <a:bodyPr/>
                    <a:lstStyle/>
                    <a:p>
                      <a:pPr algn="ctr" fontAlgn="ctr"/>
                      <a:r>
                        <a:rPr lang="zh-CN" altLang="en-US" sz="1200" b="1" i="0" u="none" strike="noStrike">
                          <a:solidFill>
                            <a:srgbClr val="000000"/>
                          </a:solidFill>
                          <a:latin typeface="微软雅黑" panose="020B0503020204020204" charset="-122"/>
                          <a:ea typeface="微软雅黑" panose="020B0503020204020204" charset="-122"/>
                        </a:rPr>
                        <a:t>会员促销</a:t>
                      </a:r>
                    </a:p>
                  </a:txBody>
                  <a:tcPr marL="6444" marR="6444" marT="6444" marB="0" anchor="ctr">
                    <a:lnL w="12700" cap="flat" cmpd="sng" algn="ctr">
                      <a:solidFill>
                        <a:srgbClr val="00B050"/>
                      </a:solidFill>
                      <a:prstDash val="solid"/>
                      <a:round/>
                      <a:headEnd type="none" w="med" len="med"/>
                      <a:tailEnd type="none" w="med" len="med"/>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新客特价专区</a:t>
                      </a: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品类折扣</a:t>
                      </a:r>
                    </a:p>
                  </a:txBody>
                  <a:tcPr marL="6444" marR="6444" marT="6444" marB="0" anchor="ctr">
                    <a:lnL>
                      <a:noFill/>
                    </a:lnL>
                    <a:lnR>
                      <a:noFill/>
                    </a:lnR>
                    <a:lnT>
                      <a:noFill/>
                    </a:lnT>
                    <a:lnB>
                      <a:noFill/>
                    </a:lnB>
                  </a:tcPr>
                </a:tc>
                <a:tc>
                  <a:txBody>
                    <a:bodyPr/>
                    <a:lstStyle/>
                    <a:p>
                      <a:pPr algn="ctr" fontAlgn="ct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指定商品半价</a:t>
                      </a:r>
                      <a:br>
                        <a:rPr lang="zh-CN" altLang="en-US" sz="1200" b="0" i="0" u="none" strike="noStrike" dirty="0">
                          <a:solidFill>
                            <a:srgbClr val="000000"/>
                          </a:solidFill>
                          <a:latin typeface="微软雅黑" panose="020B0503020204020204" charset="-122"/>
                          <a:ea typeface="微软雅黑" panose="020B0503020204020204" charset="-122"/>
                        </a:rPr>
                      </a:br>
                      <a:endParaRPr lang="zh-CN" altLang="en-US" sz="1200" b="0" i="0" u="none" strike="noStrike" dirty="0">
                        <a:solidFill>
                          <a:srgbClr val="000000"/>
                        </a:solidFill>
                        <a:latin typeface="微软雅黑" panose="020B0503020204020204" charset="-122"/>
                        <a:ea typeface="微软雅黑" panose="020B0503020204020204" charset="-122"/>
                      </a:endParaRP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指定商品半价</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次月天天</a:t>
                      </a:r>
                      <a:r>
                        <a:rPr lang="en-US" altLang="zh-CN" sz="1200" b="0" i="0" u="none" strike="noStrike" dirty="0">
                          <a:solidFill>
                            <a:srgbClr val="000000"/>
                          </a:solidFill>
                          <a:latin typeface="微软雅黑" panose="020B0503020204020204" charset="-122"/>
                          <a:ea typeface="微软雅黑" panose="020B0503020204020204" charset="-122"/>
                        </a:rPr>
                        <a:t>9.5</a:t>
                      </a:r>
                      <a:r>
                        <a:rPr lang="zh-CN" altLang="en-US" sz="1200" b="0" i="0" u="none" strike="noStrike" dirty="0">
                          <a:solidFill>
                            <a:srgbClr val="000000"/>
                          </a:solidFill>
                          <a:latin typeface="微软雅黑" panose="020B0503020204020204" charset="-122"/>
                          <a:ea typeface="微软雅黑" panose="020B0503020204020204" charset="-122"/>
                        </a:rPr>
                        <a:t>折</a:t>
                      </a:r>
                    </a:p>
                  </a:txBody>
                  <a:tcPr marL="6444" marR="6444" marT="6444" marB="0" anchor="ctr">
                    <a:lnL>
                      <a:noFill/>
                    </a:lnL>
                    <a:lnR w="12700" cap="flat" cmpd="sng" algn="ctr">
                      <a:solidFill>
                        <a:srgbClr val="00B050"/>
                      </a:solidFill>
                      <a:prstDash val="solid"/>
                      <a:round/>
                      <a:headEnd type="none" w="med" len="med"/>
                      <a:tailEnd type="none" w="med" len="med"/>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　</a:t>
                      </a:r>
                    </a:p>
                  </a:txBody>
                  <a:tcPr marL="6444" marR="6444" marT="6444" marB="0" anchor="ctr">
                    <a:lnL w="12700" cap="flat" cmpd="sng" algn="ctr">
                      <a:solidFill>
                        <a:srgbClr val="00B050"/>
                      </a:solidFill>
                      <a:prstDash val="solid"/>
                      <a:round/>
                      <a:headEnd type="none" w="med" len="med"/>
                      <a:tailEnd type="none" w="med" len="med"/>
                    </a:lnL>
                    <a:lnR w="12700" cap="flat" cmpd="sng" algn="ctr">
                      <a:solidFill>
                        <a:srgbClr val="00B050"/>
                      </a:solidFill>
                      <a:prstDash val="solid"/>
                      <a:round/>
                      <a:headEnd type="none" w="med" len="med"/>
                      <a:tailEnd type="none" w="med" len="med"/>
                    </a:lnR>
                    <a:lnT>
                      <a:noFill/>
                    </a:lnT>
                    <a:lnB>
                      <a:noFill/>
                    </a:lnB>
                  </a:tcPr>
                </a:tc>
                <a:tc>
                  <a:txBody>
                    <a:bodyPr/>
                    <a:lstStyle/>
                    <a:p>
                      <a:pPr algn="ctr" fontAlgn="ctr"/>
                      <a:r>
                        <a:rPr lang="zh-CN" altLang="en-US" sz="1200" b="1" i="0" u="none" strike="noStrike" dirty="0">
                          <a:solidFill>
                            <a:srgbClr val="000000"/>
                          </a:solidFill>
                          <a:latin typeface="微软雅黑" panose="020B0503020204020204" charset="-122"/>
                          <a:ea typeface="微软雅黑" panose="020B0503020204020204" charset="-122"/>
                        </a:rPr>
                        <a:t>顾问服务</a:t>
                      </a:r>
                    </a:p>
                  </a:txBody>
                  <a:tcPr marL="6444" marR="6444" marT="6444" marB="0" anchor="ctr">
                    <a:lnL w="12700" cap="flat" cmpd="sng" algn="ctr">
                      <a:solidFill>
                        <a:srgbClr val="00B050"/>
                      </a:solidFill>
                      <a:prstDash val="solid"/>
                      <a:round/>
                      <a:headEnd type="none" w="med" len="med"/>
                      <a:tailEnd type="none" w="med" len="med"/>
                    </a:lnL>
                    <a:lnR>
                      <a:noFill/>
                    </a:lnR>
                    <a:lnT>
                      <a:noFill/>
                    </a:lnT>
                    <a:lnB>
                      <a:noFill/>
                    </a:lnB>
                  </a:tcPr>
                </a:tc>
                <a:tc>
                  <a:txBody>
                    <a:bodyPr/>
                    <a:lstStyle/>
                    <a:p>
                      <a:pPr algn="ctr" fontAlgn="ctr"/>
                      <a:endParaRPr lang="zh-CN" altLang="en-US" sz="1200" b="0" i="0" u="none" strike="noStrike" dirty="0">
                        <a:solidFill>
                          <a:srgbClr val="000000"/>
                        </a:solidFill>
                        <a:latin typeface="微软雅黑" panose="020B0503020204020204" charset="-122"/>
                        <a:ea typeface="微软雅黑" panose="020B0503020204020204" charset="-122"/>
                      </a:endParaRP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线上药师</a:t>
                      </a: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互联网医生</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线上药师</a:t>
                      </a:r>
                    </a:p>
                  </a:txBody>
                  <a:tcPr marL="6444" marR="6444" marT="6444" marB="0" anchor="ctr">
                    <a:lnL>
                      <a:noFill/>
                    </a:lnL>
                    <a:lnR>
                      <a:noFill/>
                    </a:lnR>
                    <a:lnT>
                      <a:noFill/>
                    </a:lnT>
                    <a:lnB>
                      <a:noFill/>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互联网医生</a:t>
                      </a:r>
                      <a:br>
                        <a:rPr lang="zh-CN" altLang="en-US" sz="1200" b="0" i="0" u="none" strike="noStrike" dirty="0">
                          <a:solidFill>
                            <a:srgbClr val="000000"/>
                          </a:solidFill>
                          <a:latin typeface="微软雅黑" panose="020B0503020204020204" charset="-122"/>
                          <a:ea typeface="微软雅黑" panose="020B0503020204020204" charset="-122"/>
                        </a:rPr>
                      </a:br>
                      <a:r>
                        <a:rPr lang="zh-CN" altLang="en-US" sz="1200" b="0" i="0" u="none" strike="noStrike" dirty="0">
                          <a:solidFill>
                            <a:srgbClr val="000000"/>
                          </a:solidFill>
                          <a:latin typeface="微软雅黑" panose="020B0503020204020204" charset="-122"/>
                          <a:ea typeface="微软雅黑" panose="020B0503020204020204" charset="-122"/>
                        </a:rPr>
                        <a:t>线上药师</a:t>
                      </a:r>
                    </a:p>
                  </a:txBody>
                  <a:tcPr marL="6444" marR="6444" marT="6444" marB="0" anchor="ctr">
                    <a:lnL>
                      <a:noFill/>
                    </a:lnL>
                    <a:lnR w="12700" cap="flat" cmpd="sng" algn="ctr">
                      <a:solidFill>
                        <a:srgbClr val="00B050"/>
                      </a:solidFill>
                      <a:prstDash val="solid"/>
                      <a:round/>
                      <a:headEnd type="none" w="med" len="med"/>
                      <a:tailEnd type="none" w="med" len="med"/>
                    </a:lnR>
                    <a:lnT>
                      <a:noFill/>
                    </a:lnT>
                    <a:lnB>
                      <a:noFill/>
                    </a:lnB>
                  </a:tcPr>
                </a:tc>
                <a:extLst>
                  <a:ext uri="{0D108BD9-81ED-4DB2-BD59-A6C34878D82A}">
                    <a16:rowId xmlns:a16="http://schemas.microsoft.com/office/drawing/2014/main" val="10003"/>
                  </a:ext>
                </a:extLst>
              </a:tr>
              <a:tr h="790562">
                <a:tc>
                  <a:txBody>
                    <a:bodyPr/>
                    <a:lstStyle/>
                    <a:p>
                      <a:pPr algn="ctr" fontAlgn="ctr"/>
                      <a:endParaRPr lang="zh-CN" altLang="en-US" sz="1200" b="1" i="0" u="none" strike="noStrike" dirty="0">
                        <a:solidFill>
                          <a:srgbClr val="000000"/>
                        </a:solidFill>
                        <a:latin typeface="微软雅黑" panose="020B0503020204020204" charset="-122"/>
                        <a:ea typeface="微软雅黑" panose="020B0503020204020204" charset="-122"/>
                      </a:endParaRPr>
                    </a:p>
                  </a:txBody>
                  <a:tcPr marL="6444" marR="6444" marT="6444" marB="0" anchor="ctr">
                    <a:lnL w="12700" cap="flat" cmpd="sng" algn="ctr">
                      <a:solidFill>
                        <a:srgbClr val="00B050"/>
                      </a:solidFill>
                      <a:prstDash val="solid"/>
                      <a:round/>
                      <a:headEnd type="none" w="med" len="med"/>
                      <a:tailEnd type="none" w="med" len="med"/>
                    </a:lnL>
                    <a:lnR>
                      <a:noFill/>
                    </a:lnR>
                    <a:lnT>
                      <a:noFill/>
                    </a:lnT>
                    <a:lnB w="12700" cap="flat" cmpd="sng" algn="ctr">
                      <a:solidFill>
                        <a:srgbClr val="00B050"/>
                      </a:solidFill>
                      <a:prstDash val="solid"/>
                      <a:round/>
                      <a:headEnd type="none" w="med" len="med"/>
                      <a:tailEnd type="none" w="med" len="med"/>
                    </a:lnB>
                  </a:tcPr>
                </a:tc>
                <a:tc>
                  <a:txBody>
                    <a:bodyPr/>
                    <a:lstStyle/>
                    <a:p>
                      <a:pPr algn="ctr" fontAlgn="ctr"/>
                      <a:endParaRPr lang="zh-CN" altLang="en-US" sz="1200" b="0" i="0" u="none" strike="noStrike" dirty="0">
                        <a:solidFill>
                          <a:srgbClr val="000000"/>
                        </a:solidFill>
                        <a:latin typeface="微软雅黑" panose="020B0503020204020204" charset="-122"/>
                        <a:ea typeface="微软雅黑" panose="020B0503020204020204" charset="-122"/>
                      </a:endParaRPr>
                    </a:p>
                  </a:txBody>
                  <a:tcPr marL="6444" marR="6444" marT="6444"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fontAlgn="ctr"/>
                      <a:endParaRPr lang="zh-CN" altLang="en-US" sz="1200" b="0" i="0" u="none" strike="noStrike" dirty="0">
                        <a:solidFill>
                          <a:srgbClr val="000000"/>
                        </a:solidFill>
                        <a:latin typeface="微软雅黑" panose="020B0503020204020204" charset="-122"/>
                        <a:ea typeface="微软雅黑" panose="020B0503020204020204" charset="-122"/>
                      </a:endParaRPr>
                    </a:p>
                  </a:txBody>
                  <a:tcPr marL="6444" marR="6444" marT="6444"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fontAlgn="ctr"/>
                      <a:endParaRPr lang="zh-CN" altLang="en-US" sz="1200" b="0" i="0" u="none" strike="noStrike" dirty="0">
                        <a:solidFill>
                          <a:srgbClr val="000000"/>
                        </a:solidFill>
                        <a:latin typeface="微软雅黑" panose="020B0503020204020204" charset="-122"/>
                        <a:ea typeface="微软雅黑" panose="020B0503020204020204" charset="-122"/>
                      </a:endParaRPr>
                    </a:p>
                  </a:txBody>
                  <a:tcPr marL="6444" marR="6444" marT="6444"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fontAlgn="ctr"/>
                      <a:endParaRPr lang="zh-CN" altLang="en-US" sz="1200" b="0" i="0" u="none" strike="noStrike" dirty="0">
                        <a:solidFill>
                          <a:srgbClr val="000000"/>
                        </a:solidFill>
                        <a:latin typeface="微软雅黑" panose="020B0503020204020204" charset="-122"/>
                        <a:ea typeface="微软雅黑" panose="020B0503020204020204" charset="-122"/>
                      </a:endParaRPr>
                    </a:p>
                  </a:txBody>
                  <a:tcPr marL="6444" marR="6444" marT="6444" marB="0" anchor="ctr">
                    <a:lnL>
                      <a:noFill/>
                    </a:lnL>
                    <a:lnR w="12700" cap="flat" cmpd="sng" algn="ctr">
                      <a:solidFill>
                        <a:srgbClr val="00B050"/>
                      </a:solidFill>
                      <a:prstDash val="solid"/>
                      <a:round/>
                      <a:headEnd type="none" w="med" len="med"/>
                      <a:tailEnd type="none" w="med" len="med"/>
                    </a:lnR>
                    <a:lnT>
                      <a:noFill/>
                    </a:lnT>
                    <a:lnB w="12700" cap="flat" cmpd="sng" algn="ctr">
                      <a:solidFill>
                        <a:srgbClr val="00B050"/>
                      </a:solidFill>
                      <a:prstDash val="solid"/>
                      <a:round/>
                      <a:headEnd type="none" w="med" len="med"/>
                      <a:tailEnd type="none" w="med" len="med"/>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　</a:t>
                      </a:r>
                    </a:p>
                  </a:txBody>
                  <a:tcPr marL="6444" marR="6444" marT="6444" marB="0" anchor="ctr">
                    <a:lnL w="12700" cap="flat" cmpd="sng" algn="ctr">
                      <a:solidFill>
                        <a:srgbClr val="00B050"/>
                      </a:solidFill>
                      <a:prstDash val="solid"/>
                      <a:round/>
                      <a:headEnd type="none" w="med" len="med"/>
                      <a:tailEnd type="none" w="med" len="med"/>
                    </a:lnL>
                    <a:lnR w="12700" cap="flat" cmpd="sng" algn="ctr">
                      <a:solidFill>
                        <a:srgbClr val="00B050"/>
                      </a:solidFill>
                      <a:prstDash val="solid"/>
                      <a:round/>
                      <a:headEnd type="none" w="med" len="med"/>
                      <a:tailEnd type="none" w="med" len="med"/>
                    </a:lnR>
                    <a:lnT>
                      <a:noFill/>
                    </a:lnT>
                    <a:lnB>
                      <a:noFill/>
                    </a:lnB>
                  </a:tcPr>
                </a:tc>
                <a:tc>
                  <a:txBody>
                    <a:bodyPr/>
                    <a:lstStyle/>
                    <a:p>
                      <a:pPr algn="ctr" fontAlgn="ctr"/>
                      <a:r>
                        <a:rPr lang="zh-CN" altLang="en-US" sz="1200" b="1" i="0" u="none" strike="noStrike" dirty="0">
                          <a:solidFill>
                            <a:srgbClr val="000000"/>
                          </a:solidFill>
                          <a:latin typeface="微软雅黑" panose="020B0503020204020204" charset="-122"/>
                          <a:ea typeface="微软雅黑" panose="020B0503020204020204" charset="-122"/>
                        </a:rPr>
                        <a:t>虚拟服务</a:t>
                      </a:r>
                    </a:p>
                  </a:txBody>
                  <a:tcPr marL="6444" marR="6444" marT="6444" marB="0" anchor="ctr">
                    <a:lnL w="12700" cap="flat" cmpd="sng" algn="ctr">
                      <a:solidFill>
                        <a:srgbClr val="00B050"/>
                      </a:solidFill>
                      <a:prstDash val="solid"/>
                      <a:round/>
                      <a:headEnd type="none" w="med" len="med"/>
                      <a:tailEnd type="none" w="med" len="med"/>
                    </a:lnL>
                    <a:lnR>
                      <a:noFill/>
                    </a:lnR>
                    <a:lnT>
                      <a:noFill/>
                    </a:lnT>
                    <a:lnB w="12700" cap="flat" cmpd="sng" algn="ctr">
                      <a:solidFill>
                        <a:srgbClr val="00B050"/>
                      </a:solidFill>
                      <a:prstDash val="solid"/>
                      <a:round/>
                      <a:headEnd type="none" w="med" len="med"/>
                      <a:tailEnd type="none" w="med" len="med"/>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　</a:t>
                      </a:r>
                    </a:p>
                  </a:txBody>
                  <a:tcPr marL="6444" marR="6444" marT="6444"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　</a:t>
                      </a:r>
                    </a:p>
                  </a:txBody>
                  <a:tcPr marL="6444" marR="6444" marT="6444"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保险 </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理财</a:t>
                      </a:r>
                    </a:p>
                  </a:txBody>
                  <a:tcPr marL="6444" marR="6444" marT="6444"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fontAlgn="ctr"/>
                      <a:r>
                        <a:rPr lang="zh-CN" altLang="en-US" sz="1200" b="0" i="0" u="none" strike="noStrike" dirty="0">
                          <a:solidFill>
                            <a:srgbClr val="000000"/>
                          </a:solidFill>
                          <a:latin typeface="微软雅黑" panose="020B0503020204020204" charset="-122"/>
                          <a:ea typeface="微软雅黑" panose="020B0503020204020204" charset="-122"/>
                        </a:rPr>
                        <a:t>保险 </a:t>
                      </a:r>
                      <a:r>
                        <a:rPr lang="en-US" altLang="zh-CN" sz="1200" b="0" i="0" u="none" strike="noStrike" dirty="0">
                          <a:solidFill>
                            <a:srgbClr val="000000"/>
                          </a:solidFill>
                          <a:latin typeface="微软雅黑" panose="020B0503020204020204" charset="-122"/>
                          <a:ea typeface="微软雅黑" panose="020B0503020204020204" charset="-122"/>
                        </a:rPr>
                        <a:t>+</a:t>
                      </a:r>
                      <a:r>
                        <a:rPr lang="zh-CN" altLang="en-US" sz="1200" b="0" i="0" u="none" strike="noStrike" dirty="0">
                          <a:solidFill>
                            <a:srgbClr val="000000"/>
                          </a:solidFill>
                          <a:latin typeface="微软雅黑" panose="020B0503020204020204" charset="-122"/>
                          <a:ea typeface="微软雅黑" panose="020B0503020204020204" charset="-122"/>
                        </a:rPr>
                        <a:t>理财</a:t>
                      </a:r>
                    </a:p>
                  </a:txBody>
                  <a:tcPr marL="6444" marR="6444" marT="6444" marB="0" anchor="ctr">
                    <a:lnL>
                      <a:noFill/>
                    </a:lnL>
                    <a:lnR w="12700" cap="flat" cmpd="sng" algn="ctr">
                      <a:solidFill>
                        <a:srgbClr val="00B050"/>
                      </a:solidFill>
                      <a:prstDash val="solid"/>
                      <a:round/>
                      <a:headEnd type="none" w="med" len="med"/>
                      <a:tailEnd type="none" w="med" len="med"/>
                    </a:lnR>
                    <a:lnT>
                      <a:noFill/>
                    </a:lnT>
                    <a:lnB w="12700" cap="flat" cmpd="sng" algn="ctr">
                      <a:solidFill>
                        <a:srgbClr val="00B05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标题 1"/>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sym typeface="微软雅黑" panose="020B0503020204020204" charset="-122"/>
              </a:rPr>
              <a:t>会员营销</a:t>
            </a:r>
            <a:r>
              <a:rPr lang="en-US" altLang="zh-CN" kern="1200" spc="200" normalizeH="0" baseline="0">
                <a:latin typeface="微软雅黑" panose="020B0503020204020204" charset="-122"/>
                <a:ea typeface="+mj-ea"/>
                <a:cs typeface="+mj-cs"/>
                <a:sym typeface="微软雅黑" panose="020B0503020204020204" charset="-122"/>
              </a:rPr>
              <a:t>——</a:t>
            </a:r>
            <a:r>
              <a:rPr lang="zh-CN" kern="1200" spc="200" normalizeH="0" baseline="0">
                <a:latin typeface="微软雅黑" panose="020B0503020204020204" charset="-122"/>
                <a:ea typeface="+mj-ea"/>
                <a:cs typeface="+mj-cs"/>
                <a:sym typeface="微软雅黑" panose="020B0503020204020204" charset="-122"/>
              </a:rPr>
              <a:t>老客任务系统</a:t>
            </a:r>
            <a:endParaRPr lang="zh-CN" altLang="en-US" kern="1200" spc="200" normalizeH="0" baseline="0" dirty="0">
              <a:latin typeface="微软雅黑" panose="020B0503020204020204" charset="-122"/>
              <a:ea typeface="+mj-ea"/>
              <a:cs typeface="+mj-cs"/>
              <a:sym typeface="微软雅黑" panose="020B0503020204020204" charset="-122"/>
            </a:endParaRPr>
          </a:p>
        </p:txBody>
      </p:sp>
      <p:sp>
        <p:nvSpPr>
          <p:cNvPr id="4" name="文本框 3"/>
          <p:cNvSpPr txBox="1"/>
          <p:nvPr/>
        </p:nvSpPr>
        <p:spPr>
          <a:xfrm>
            <a:off x="4654550" y="333375"/>
            <a:ext cx="3724275" cy="379413"/>
          </a:xfrm>
          <a:prstGeom prst="rect">
            <a:avLst/>
          </a:prstGeom>
          <a:noFill/>
        </p:spPr>
        <p:txBody>
          <a:bodyPr wrap="square" rtlCol="0">
            <a:spAutoFit/>
          </a:bodyPr>
          <a:lstStyle/>
          <a:p>
            <a:r>
              <a:rPr lang="zh-CN" altLang="en-US" sz="1865" b="1" noProof="1">
                <a:latin typeface="微软雅黑" panose="020B0503020204020204" charset="-122"/>
                <a:ea typeface="微软雅黑" panose="020B0503020204020204" charset="-122"/>
                <a:cs typeface="+mn-cs"/>
              </a:rPr>
              <a:t>全新会员任务营销系统</a:t>
            </a:r>
            <a:endParaRPr lang="zh-CN" altLang="en-US" sz="1865" b="1" noProof="1">
              <a:latin typeface="微软雅黑" panose="020B0503020204020204" charset="-122"/>
              <a:ea typeface="微软雅黑" panose="020B0503020204020204" charset="-122"/>
            </a:endParaRPr>
          </a:p>
        </p:txBody>
      </p:sp>
      <p:sp>
        <p:nvSpPr>
          <p:cNvPr id="77827" name="文本框 4"/>
          <p:cNvSpPr txBox="1"/>
          <p:nvPr/>
        </p:nvSpPr>
        <p:spPr>
          <a:xfrm>
            <a:off x="258763" y="1014413"/>
            <a:ext cx="10587037" cy="830262"/>
          </a:xfrm>
          <a:prstGeom prst="rect">
            <a:avLst/>
          </a:prstGeom>
          <a:noFill/>
          <a:ln w="9525">
            <a:noFill/>
          </a:ln>
        </p:spPr>
        <p:txBody>
          <a:bodyPr wrap="square" anchor="t">
            <a:spAutoFit/>
          </a:bodyPr>
          <a:lstStyle/>
          <a:p>
            <a:pPr marL="285750" indent="-285750">
              <a:lnSpc>
                <a:spcPct val="150000"/>
              </a:lnSpc>
              <a:buFont typeface="Wingdings" panose="05000000000000000000" charset="0"/>
              <a:buChar char="n"/>
            </a:pPr>
            <a:r>
              <a:rPr lang="zh-CN" altLang="en-US" sz="1600" b="1" dirty="0">
                <a:latin typeface="微软雅黑" panose="020B0503020204020204" charset="-122"/>
                <a:ea typeface="微软雅黑" panose="020B0503020204020204" charset="-122"/>
              </a:rPr>
              <a:t>设置会员任务系统目的：增加会员参与的趣味性，使会员获得即时反馈体验，</a:t>
            </a:r>
            <a:r>
              <a:rPr lang="zh-CN" altLang="en-US" sz="1600" b="1" dirty="0">
                <a:solidFill>
                  <a:srgbClr val="FF0000"/>
                </a:solidFill>
                <a:latin typeface="微软雅黑" panose="020B0503020204020204" charset="-122"/>
                <a:ea typeface="微软雅黑" panose="020B0503020204020204" charset="-122"/>
              </a:rPr>
              <a:t>助力会员快速升级</a:t>
            </a:r>
            <a:r>
              <a:rPr lang="zh-CN" altLang="en-US" sz="1600" b="1" dirty="0">
                <a:latin typeface="微软雅黑" panose="020B0503020204020204" charset="-122"/>
                <a:ea typeface="微软雅黑" panose="020B0503020204020204" charset="-122"/>
              </a:rPr>
              <a:t>；</a:t>
            </a:r>
            <a:endParaRPr lang="en-US" altLang="zh-CN" sz="1600" b="1" dirty="0">
              <a:latin typeface="微软雅黑" panose="020B0503020204020204" charset="-122"/>
              <a:ea typeface="微软雅黑" panose="020B0503020204020204" charset="-122"/>
            </a:endParaRPr>
          </a:p>
          <a:p>
            <a:pPr marL="285750" indent="-285750">
              <a:lnSpc>
                <a:spcPct val="150000"/>
              </a:lnSpc>
              <a:buFont typeface="Wingdings" panose="05000000000000000000" charset="0"/>
              <a:buChar char="n"/>
            </a:pPr>
            <a:r>
              <a:rPr lang="zh-CN" altLang="en-US" sz="1600" b="1" dirty="0">
                <a:latin typeface="微软雅黑" panose="020B0503020204020204" charset="-122"/>
                <a:ea typeface="微软雅黑" panose="020B0503020204020204" charset="-122"/>
              </a:rPr>
              <a:t>会员任务系统设置</a:t>
            </a:r>
            <a:r>
              <a:rPr lang="zh-CN" altLang="en-US" sz="1600" b="1" dirty="0">
                <a:solidFill>
                  <a:srgbClr val="FF0000"/>
                </a:solidFill>
                <a:latin typeface="微软雅黑" panose="020B0503020204020204" charset="-122"/>
                <a:ea typeface="微软雅黑" panose="020B0503020204020204" charset="-122"/>
              </a:rPr>
              <a:t>依据：会员画像</a:t>
            </a:r>
            <a:r>
              <a:rPr lang="zh-CN" altLang="en-US" sz="1600" b="1" dirty="0">
                <a:latin typeface="微软雅黑" panose="020B0503020204020204" charset="-122"/>
                <a:ea typeface="微软雅黑" panose="020B0503020204020204" charset="-122"/>
              </a:rPr>
              <a:t>（等级、年龄、病种、爱好、行为等）设定个性化分类分级的任务。</a:t>
            </a:r>
          </a:p>
        </p:txBody>
      </p:sp>
      <p:graphicFrame>
        <p:nvGraphicFramePr>
          <p:cNvPr id="19" name="表格 18"/>
          <p:cNvGraphicFramePr>
            <a:graphicFrameLocks noGrp="1"/>
          </p:cNvGraphicFramePr>
          <p:nvPr/>
        </p:nvGraphicFramePr>
        <p:xfrm>
          <a:off x="358775" y="2376488"/>
          <a:ext cx="8743950" cy="4090988"/>
        </p:xfrm>
        <a:graphic>
          <a:graphicData uri="http://schemas.openxmlformats.org/drawingml/2006/table">
            <a:tbl>
              <a:tblPr/>
              <a:tblGrid>
                <a:gridCol w="1202283">
                  <a:extLst>
                    <a:ext uri="{9D8B030D-6E8A-4147-A177-3AD203B41FA5}">
                      <a16:colId xmlns:a16="http://schemas.microsoft.com/office/drawing/2014/main" val="20000"/>
                    </a:ext>
                  </a:extLst>
                </a:gridCol>
                <a:gridCol w="1444872">
                  <a:extLst>
                    <a:ext uri="{9D8B030D-6E8A-4147-A177-3AD203B41FA5}">
                      <a16:colId xmlns:a16="http://schemas.microsoft.com/office/drawing/2014/main" val="20001"/>
                    </a:ext>
                  </a:extLst>
                </a:gridCol>
                <a:gridCol w="1140969">
                  <a:extLst>
                    <a:ext uri="{9D8B030D-6E8A-4147-A177-3AD203B41FA5}">
                      <a16:colId xmlns:a16="http://schemas.microsoft.com/office/drawing/2014/main" val="20002"/>
                    </a:ext>
                  </a:extLst>
                </a:gridCol>
                <a:gridCol w="1142302">
                  <a:extLst>
                    <a:ext uri="{9D8B030D-6E8A-4147-A177-3AD203B41FA5}">
                      <a16:colId xmlns:a16="http://schemas.microsoft.com/office/drawing/2014/main" val="20003"/>
                    </a:ext>
                  </a:extLst>
                </a:gridCol>
                <a:gridCol w="1140969">
                  <a:extLst>
                    <a:ext uri="{9D8B030D-6E8A-4147-A177-3AD203B41FA5}">
                      <a16:colId xmlns:a16="http://schemas.microsoft.com/office/drawing/2014/main" val="20004"/>
                    </a:ext>
                  </a:extLst>
                </a:gridCol>
                <a:gridCol w="1140969">
                  <a:extLst>
                    <a:ext uri="{9D8B030D-6E8A-4147-A177-3AD203B41FA5}">
                      <a16:colId xmlns:a16="http://schemas.microsoft.com/office/drawing/2014/main" val="20005"/>
                    </a:ext>
                  </a:extLst>
                </a:gridCol>
                <a:gridCol w="1530845">
                  <a:extLst>
                    <a:ext uri="{9D8B030D-6E8A-4147-A177-3AD203B41FA5}">
                      <a16:colId xmlns:a16="http://schemas.microsoft.com/office/drawing/2014/main" val="20006"/>
                    </a:ext>
                  </a:extLst>
                </a:gridCol>
              </a:tblGrid>
              <a:tr h="499186">
                <a:tc>
                  <a:txBody>
                    <a:bodyPr/>
                    <a:lstStyle/>
                    <a:p>
                      <a:pPr algn="ctr" fontAlgn="ctr"/>
                      <a:r>
                        <a:rPr lang="zh-CN" altLang="en-US" sz="1600" b="1" i="0" u="none" strike="noStrike" dirty="0">
                          <a:solidFill>
                            <a:srgbClr val="000000"/>
                          </a:solidFill>
                          <a:effectLst/>
                          <a:latin typeface="微软雅黑" panose="020B0503020204020204" charset="-122"/>
                          <a:ea typeface="微软雅黑" panose="020B0503020204020204" charset="-122"/>
                        </a:rPr>
                        <a:t>等级会员</a:t>
                      </a:r>
                    </a:p>
                  </a:txBody>
                  <a:tcPr marL="10661" marR="10661" marT="10661" marB="0" anchor="ctr">
                    <a:lnL w="12700" cap="flat" cmpd="sng" algn="ctr">
                      <a:solidFill>
                        <a:srgbClr val="00B050"/>
                      </a:solidFill>
                      <a:prstDash val="solid"/>
                      <a:round/>
                      <a:headEnd type="none" w="med" len="med"/>
                      <a:tailEnd type="none" w="med" len="med"/>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zh-CN" altLang="en-US" sz="1600" b="1" i="0" u="none" strike="noStrike" dirty="0">
                          <a:solidFill>
                            <a:srgbClr val="000000"/>
                          </a:solidFill>
                          <a:effectLst/>
                          <a:latin typeface="微软雅黑" panose="020B0503020204020204" charset="-122"/>
                          <a:ea typeface="微软雅黑" panose="020B0503020204020204" charset="-122"/>
                        </a:rPr>
                        <a:t>目的</a:t>
                      </a:r>
                    </a:p>
                  </a:txBody>
                  <a:tcPr marL="10661" marR="10661" marT="10661"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zh-CN" altLang="en-US" sz="1600" b="1" i="0" u="none" strike="noStrike" dirty="0">
                          <a:solidFill>
                            <a:srgbClr val="000000"/>
                          </a:solidFill>
                          <a:effectLst/>
                          <a:latin typeface="微软雅黑" panose="020B0503020204020204" charset="-122"/>
                          <a:ea typeface="微软雅黑" panose="020B0503020204020204" charset="-122"/>
                        </a:rPr>
                        <a:t>任务</a:t>
                      </a:r>
                    </a:p>
                  </a:txBody>
                  <a:tcPr marL="10661" marR="10661" marT="10661"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zh-CN" altLang="en-US" sz="1600" b="1" i="0" u="none" strike="noStrike" dirty="0">
                          <a:solidFill>
                            <a:srgbClr val="000000"/>
                          </a:solidFill>
                          <a:effectLst/>
                          <a:latin typeface="微软雅黑" panose="020B0503020204020204" charset="-122"/>
                          <a:ea typeface="微软雅黑" panose="020B0503020204020204" charset="-122"/>
                        </a:rPr>
                        <a:t>病型任务</a:t>
                      </a:r>
                    </a:p>
                  </a:txBody>
                  <a:tcPr marL="10661" marR="10661" marT="10661"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zh-CN" altLang="en-US" sz="1600" b="1" i="0" u="none" strike="noStrike" dirty="0">
                          <a:solidFill>
                            <a:srgbClr val="000000"/>
                          </a:solidFill>
                          <a:effectLst/>
                          <a:latin typeface="微软雅黑" panose="020B0503020204020204" charset="-122"/>
                          <a:ea typeface="微软雅黑" panose="020B0503020204020204" charset="-122"/>
                        </a:rPr>
                        <a:t>权益类型</a:t>
                      </a:r>
                    </a:p>
                  </a:txBody>
                  <a:tcPr marL="10661" marR="10661" marT="10661"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zh-CN" altLang="en-US" sz="1600" b="1" i="0" u="none" strike="noStrike" dirty="0">
                          <a:solidFill>
                            <a:srgbClr val="000000"/>
                          </a:solidFill>
                          <a:effectLst/>
                          <a:latin typeface="微软雅黑" panose="020B0503020204020204" charset="-122"/>
                          <a:ea typeface="微软雅黑" panose="020B0503020204020204" charset="-122"/>
                        </a:rPr>
                        <a:t>营销类型</a:t>
                      </a:r>
                    </a:p>
                  </a:txBody>
                  <a:tcPr marL="10661" marR="10661" marT="10661" marB="0" anchor="ctr">
                    <a:lnL>
                      <a:noFill/>
                    </a:lnL>
                    <a:lnR>
                      <a:noFill/>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tc>
                  <a:txBody>
                    <a:bodyPr/>
                    <a:lstStyle/>
                    <a:p>
                      <a:pPr algn="ctr" fontAlgn="ctr"/>
                      <a:r>
                        <a:rPr lang="zh-CN" altLang="en-US" sz="1600" b="1" i="0" u="none" strike="noStrike" dirty="0">
                          <a:solidFill>
                            <a:srgbClr val="000000"/>
                          </a:solidFill>
                          <a:effectLst/>
                          <a:latin typeface="微软雅黑" panose="020B0503020204020204" charset="-122"/>
                          <a:ea typeface="微软雅黑" panose="020B0503020204020204" charset="-122"/>
                        </a:rPr>
                        <a:t>成长值权益</a:t>
                      </a:r>
                    </a:p>
                  </a:txBody>
                  <a:tcPr marL="10661" marR="10661" marT="10661" marB="0" anchor="ctr">
                    <a:lnL>
                      <a:noFill/>
                    </a:lnL>
                    <a:lnR w="12700" cap="flat" cmpd="sng" algn="ctr">
                      <a:solidFill>
                        <a:srgbClr val="00B050"/>
                      </a:solidFill>
                      <a:prstDash val="solid"/>
                      <a:round/>
                      <a:headEnd type="none" w="med" len="med"/>
                      <a:tailEnd type="none" w="med" len="med"/>
                    </a:lnR>
                    <a:lnT w="12700" cap="flat" cmpd="sng" algn="ctr">
                      <a:solidFill>
                        <a:srgbClr val="00B050"/>
                      </a:solidFill>
                      <a:prstDash val="solid"/>
                      <a:round/>
                      <a:headEnd type="none" w="med" len="med"/>
                      <a:tailEnd type="none" w="med" len="med"/>
                    </a:lnT>
                    <a:lnB w="12700" cap="flat" cmpd="sng" algn="ctr">
                      <a:solidFill>
                        <a:srgbClr val="00B050"/>
                      </a:solidFill>
                      <a:prstDash val="solid"/>
                      <a:round/>
                      <a:headEnd type="none" w="med" len="med"/>
                      <a:tailEnd type="none" w="med" len="med"/>
                    </a:lnB>
                  </a:tcPr>
                </a:tc>
                <a:extLst>
                  <a:ext uri="{0D108BD9-81ED-4DB2-BD59-A6C34878D82A}">
                    <a16:rowId xmlns:a16="http://schemas.microsoft.com/office/drawing/2014/main" val="10000"/>
                  </a:ext>
                </a:extLst>
              </a:tr>
              <a:tr h="623342">
                <a:tc>
                  <a:txBody>
                    <a:bodyPr/>
                    <a:lstStyle/>
                    <a:p>
                      <a:pPr algn="ctr" fontAlgn="ctr"/>
                      <a:r>
                        <a:rPr lang="en-US" sz="1335" b="0" i="0" u="none" strike="noStrike" dirty="0">
                          <a:solidFill>
                            <a:srgbClr val="000000"/>
                          </a:solidFill>
                          <a:effectLst/>
                          <a:latin typeface="微软雅黑" panose="020B0503020204020204" charset="-122"/>
                          <a:ea typeface="微软雅黑" panose="020B0503020204020204" charset="-122"/>
                        </a:rPr>
                        <a:t>L0</a:t>
                      </a:r>
                    </a:p>
                  </a:txBody>
                  <a:tcPr marL="10661" marR="10661" marT="10661" marB="0" anchor="ctr">
                    <a:lnL w="12700" cap="flat" cmpd="sng" algn="ctr">
                      <a:solidFill>
                        <a:srgbClr val="00B050"/>
                      </a:solidFill>
                      <a:prstDash val="solid"/>
                      <a:round/>
                      <a:headEnd type="none" w="med" len="med"/>
                      <a:tailEnd type="none" w="med" len="med"/>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构建会员基础标签信息</a:t>
                      </a:r>
                    </a:p>
                  </a:txBody>
                  <a:tcPr marL="10661" marR="10661" marT="10661"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完善会员信息</a:t>
                      </a:r>
                    </a:p>
                  </a:txBody>
                  <a:tcPr marL="10661" marR="10661" marT="10661"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335" b="0" i="0" u="none" strike="noStrike">
                          <a:solidFill>
                            <a:srgbClr val="000000"/>
                          </a:solidFill>
                          <a:effectLst/>
                          <a:latin typeface="微软雅黑" panose="020B0503020204020204" charset="-122"/>
                          <a:ea typeface="微软雅黑" panose="020B0503020204020204" charset="-122"/>
                        </a:rPr>
                        <a:t>全</a:t>
                      </a:r>
                    </a:p>
                  </a:txBody>
                  <a:tcPr marL="10661" marR="10661" marT="10661"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335" b="0" i="0" u="none" strike="noStrike">
                          <a:solidFill>
                            <a:srgbClr val="000000"/>
                          </a:solidFill>
                          <a:effectLst/>
                          <a:latin typeface="微软雅黑" panose="020B0503020204020204" charset="-122"/>
                          <a:ea typeface="微软雅黑" panose="020B0503020204020204" charset="-122"/>
                        </a:rPr>
                        <a:t>新客专享权益</a:t>
                      </a:r>
                    </a:p>
                  </a:txBody>
                  <a:tcPr marL="10661" marR="10661" marT="10661"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zh-CN" altLang="en-US" sz="1335" b="0" i="0" u="none" strike="noStrike">
                          <a:solidFill>
                            <a:srgbClr val="000000"/>
                          </a:solidFill>
                          <a:effectLst/>
                          <a:latin typeface="微软雅黑" panose="020B0503020204020204" charset="-122"/>
                          <a:ea typeface="微软雅黑" panose="020B0503020204020204" charset="-122"/>
                        </a:rPr>
                        <a:t>新客礼包</a:t>
                      </a:r>
                      <a:r>
                        <a:rPr lang="en-US" altLang="zh-CN" sz="1335" b="0" i="0" u="none" strike="noStrike">
                          <a:solidFill>
                            <a:srgbClr val="000000"/>
                          </a:solidFill>
                          <a:effectLst/>
                          <a:latin typeface="微软雅黑" panose="020B0503020204020204" charset="-122"/>
                          <a:ea typeface="微软雅黑" panose="020B0503020204020204" charset="-122"/>
                        </a:rPr>
                        <a:t>+50</a:t>
                      </a:r>
                      <a:r>
                        <a:rPr lang="zh-CN" altLang="en-US" sz="1335" b="0" i="0" u="none" strike="noStrike">
                          <a:solidFill>
                            <a:srgbClr val="000000"/>
                          </a:solidFill>
                          <a:effectLst/>
                          <a:latin typeface="微软雅黑" panose="020B0503020204020204" charset="-122"/>
                          <a:ea typeface="微软雅黑" panose="020B0503020204020204" charset="-122"/>
                        </a:rPr>
                        <a:t>积分</a:t>
                      </a:r>
                    </a:p>
                  </a:txBody>
                  <a:tcPr marL="10661" marR="10661" marT="10661" marB="0" anchor="ctr">
                    <a:lnL>
                      <a:noFill/>
                    </a:lnL>
                    <a:lnR>
                      <a:noFill/>
                    </a:lnR>
                    <a:lnT w="12700" cap="flat" cmpd="sng" algn="ctr">
                      <a:solidFill>
                        <a:srgbClr val="00B050"/>
                      </a:solidFill>
                      <a:prstDash val="solid"/>
                      <a:round/>
                      <a:headEnd type="none" w="med" len="med"/>
                      <a:tailEnd type="none" w="med" len="med"/>
                    </a:lnT>
                    <a:lnB>
                      <a:noFill/>
                    </a:lnB>
                  </a:tcPr>
                </a:tc>
                <a:tc>
                  <a:txBody>
                    <a:bodyPr/>
                    <a:lstStyle/>
                    <a:p>
                      <a:pPr algn="ctr" fontAlgn="ctr"/>
                      <a:r>
                        <a:rPr lang="en-US" altLang="zh-CN" sz="1335" b="0" i="0" u="none" strike="noStrike">
                          <a:solidFill>
                            <a:srgbClr val="000000"/>
                          </a:solidFill>
                          <a:effectLst/>
                          <a:latin typeface="微软雅黑" panose="020B0503020204020204" charset="-122"/>
                          <a:ea typeface="微软雅黑" panose="020B0503020204020204" charset="-122"/>
                        </a:rPr>
                        <a:t>5</a:t>
                      </a:r>
                      <a:r>
                        <a:rPr lang="zh-CN" altLang="en-US" sz="1335" b="0" i="0" u="none" strike="noStrike">
                          <a:solidFill>
                            <a:srgbClr val="000000"/>
                          </a:solidFill>
                          <a:effectLst/>
                          <a:latin typeface="微软雅黑" panose="020B0503020204020204" charset="-122"/>
                          <a:ea typeface="微软雅黑" panose="020B0503020204020204" charset="-122"/>
                        </a:rPr>
                        <a:t>个</a:t>
                      </a:r>
                    </a:p>
                  </a:txBody>
                  <a:tcPr marL="10661" marR="10661" marT="10661" marB="0" anchor="ctr">
                    <a:lnL>
                      <a:noFill/>
                    </a:lnL>
                    <a:lnR w="12700" cap="flat" cmpd="sng" algn="ctr">
                      <a:solidFill>
                        <a:srgbClr val="00B050"/>
                      </a:solidFill>
                      <a:prstDash val="solid"/>
                      <a:round/>
                      <a:headEnd type="none" w="med" len="med"/>
                      <a:tailEnd type="none" w="med" len="med"/>
                    </a:lnR>
                    <a:lnT w="12700" cap="flat" cmpd="sng" algn="ctr">
                      <a:solidFill>
                        <a:srgbClr val="00B050"/>
                      </a:solidFill>
                      <a:prstDash val="solid"/>
                      <a:round/>
                      <a:headEnd type="none" w="med" len="med"/>
                      <a:tailEnd type="none" w="med" len="med"/>
                    </a:lnT>
                    <a:lnB>
                      <a:noFill/>
                    </a:lnB>
                  </a:tcPr>
                </a:tc>
                <a:extLst>
                  <a:ext uri="{0D108BD9-81ED-4DB2-BD59-A6C34878D82A}">
                    <a16:rowId xmlns:a16="http://schemas.microsoft.com/office/drawing/2014/main" val="10001"/>
                  </a:ext>
                </a:extLst>
              </a:tr>
              <a:tr h="448627">
                <a:tc>
                  <a:txBody>
                    <a:bodyPr/>
                    <a:lstStyle/>
                    <a:p>
                      <a:pPr algn="ctr" fontAlgn="ctr"/>
                      <a:r>
                        <a:rPr lang="en-US" sz="1335" b="0" i="0" u="none" strike="noStrike" dirty="0">
                          <a:solidFill>
                            <a:srgbClr val="000000"/>
                          </a:solidFill>
                          <a:effectLst/>
                          <a:latin typeface="微软雅黑" panose="020B0503020204020204" charset="-122"/>
                          <a:ea typeface="微软雅黑" panose="020B0503020204020204" charset="-122"/>
                        </a:rPr>
                        <a:t>L1</a:t>
                      </a:r>
                    </a:p>
                  </a:txBody>
                  <a:tcPr marL="10661" marR="10661" marT="10661" marB="0" anchor="ctr">
                    <a:lnL w="12700" cap="flat" cmpd="sng" algn="ctr">
                      <a:solidFill>
                        <a:srgbClr val="00B050"/>
                      </a:solidFill>
                      <a:prstDash val="solid"/>
                      <a:round/>
                      <a:headEnd type="none" w="med" len="med"/>
                      <a:tailEnd type="none" w="med" len="med"/>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吸引会员首单转化</a:t>
                      </a:r>
                    </a:p>
                  </a:txBody>
                  <a:tcPr marL="10661" marR="10661" marT="10661" marB="0" anchor="ctr">
                    <a:lnL>
                      <a:noFill/>
                    </a:lnL>
                    <a:lnR>
                      <a:noFill/>
                    </a:lnR>
                    <a:lnT>
                      <a:noFill/>
                    </a:lnT>
                    <a:lnB>
                      <a:noFill/>
                    </a:lnB>
                  </a:tcPr>
                </a:tc>
                <a:tc>
                  <a:txBody>
                    <a:bodyPr/>
                    <a:lstStyle/>
                    <a:p>
                      <a:pPr algn="ctr" fontAlgn="ctr"/>
                      <a:r>
                        <a:rPr lang="en-US" sz="1335" b="0" i="0" u="none" strike="noStrike" dirty="0">
                          <a:solidFill>
                            <a:srgbClr val="000000"/>
                          </a:solidFill>
                          <a:effectLst/>
                          <a:latin typeface="微软雅黑" panose="020B0503020204020204" charset="-122"/>
                          <a:ea typeface="微软雅黑" panose="020B0503020204020204" charset="-122"/>
                        </a:rPr>
                        <a:t>L0</a:t>
                      </a:r>
                      <a:r>
                        <a:rPr lang="zh-CN" altLang="en-US" sz="1335" b="0" i="0" u="none" strike="noStrike" dirty="0">
                          <a:solidFill>
                            <a:srgbClr val="000000"/>
                          </a:solidFill>
                          <a:effectLst/>
                          <a:latin typeface="微软雅黑" panose="020B0503020204020204" charset="-122"/>
                          <a:ea typeface="微软雅黑" panose="020B0503020204020204" charset="-122"/>
                        </a:rPr>
                        <a:t>升级</a:t>
                      </a:r>
                      <a:r>
                        <a:rPr lang="en-US" sz="1335" b="0" i="0" u="none" strike="noStrike" dirty="0">
                          <a:solidFill>
                            <a:srgbClr val="000000"/>
                          </a:solidFill>
                          <a:effectLst/>
                          <a:latin typeface="微软雅黑" panose="020B0503020204020204" charset="-122"/>
                          <a:ea typeface="微软雅黑" panose="020B0503020204020204" charset="-122"/>
                        </a:rPr>
                        <a:t>L1</a:t>
                      </a:r>
                    </a:p>
                  </a:txBody>
                  <a:tcPr marL="10661" marR="10661" marT="10661" marB="0" anchor="ctr">
                    <a:lnL>
                      <a:noFill/>
                    </a:lnL>
                    <a:lnR>
                      <a:noFill/>
                    </a:lnR>
                    <a:lnT>
                      <a:noFill/>
                    </a:lnT>
                    <a:lnB>
                      <a:noFill/>
                    </a:lnB>
                  </a:tcPr>
                </a:tc>
                <a:tc>
                  <a:txBody>
                    <a:bodyPr/>
                    <a:lstStyle/>
                    <a:p>
                      <a:pPr algn="ctr" fontAlgn="ctr"/>
                      <a:r>
                        <a:rPr lang="zh-CN" altLang="en-US" sz="1335" b="0" i="0" u="none" strike="noStrike">
                          <a:solidFill>
                            <a:srgbClr val="000000"/>
                          </a:solidFill>
                          <a:effectLst/>
                          <a:latin typeface="微软雅黑" panose="020B0503020204020204" charset="-122"/>
                          <a:ea typeface="微软雅黑" panose="020B0503020204020204" charset="-122"/>
                        </a:rPr>
                        <a:t>全</a:t>
                      </a:r>
                    </a:p>
                  </a:txBody>
                  <a:tcPr marL="10661" marR="10661" marT="10661" marB="0" anchor="ctr">
                    <a:lnL>
                      <a:noFill/>
                    </a:lnL>
                    <a:lnR>
                      <a:noFill/>
                    </a:lnR>
                    <a:lnT>
                      <a:noFill/>
                    </a:lnT>
                    <a:lnB>
                      <a:noFill/>
                    </a:lnB>
                  </a:tcPr>
                </a:tc>
                <a:tc>
                  <a:txBody>
                    <a:bodyPr/>
                    <a:lstStyle/>
                    <a:p>
                      <a:pPr algn="ctr" fontAlgn="ctr"/>
                      <a:r>
                        <a:rPr lang="zh-CN" altLang="en-US" sz="1335" b="0" i="0" u="none" strike="noStrike">
                          <a:solidFill>
                            <a:srgbClr val="000000"/>
                          </a:solidFill>
                          <a:effectLst/>
                          <a:latin typeface="微软雅黑" panose="020B0503020204020204" charset="-122"/>
                          <a:ea typeface="微软雅黑" panose="020B0503020204020204" charset="-122"/>
                        </a:rPr>
                        <a:t>优惠套券</a:t>
                      </a:r>
                    </a:p>
                  </a:txBody>
                  <a:tcPr marL="10661" marR="10661" marT="10661" marB="0" anchor="ctr">
                    <a:lnL>
                      <a:noFill/>
                    </a:lnL>
                    <a:lnR>
                      <a:noFill/>
                    </a:lnR>
                    <a:lnT>
                      <a:noFill/>
                    </a:lnT>
                    <a:lnB>
                      <a:noFill/>
                    </a:lnB>
                  </a:tcPr>
                </a:tc>
                <a:tc>
                  <a:txBody>
                    <a:bodyPr/>
                    <a:lstStyle/>
                    <a:p>
                      <a:pPr algn="ctr" fontAlgn="ctr"/>
                      <a:endParaRPr lang="zh-CN" altLang="en-US" sz="1335" b="0" i="0" u="none" strike="noStrike">
                        <a:solidFill>
                          <a:srgbClr val="000000"/>
                        </a:solidFill>
                        <a:effectLst/>
                        <a:latin typeface="微软雅黑" panose="020B0503020204020204" charset="-122"/>
                        <a:ea typeface="微软雅黑" panose="020B0503020204020204" charset="-122"/>
                      </a:endParaRPr>
                    </a:p>
                  </a:txBody>
                  <a:tcPr marL="10661" marR="10661" marT="10661" marB="0" anchor="ctr">
                    <a:lnL>
                      <a:noFill/>
                    </a:lnL>
                    <a:lnR>
                      <a:noFill/>
                    </a:lnR>
                    <a:lnT>
                      <a:noFill/>
                    </a:lnT>
                    <a:lnB>
                      <a:noFill/>
                    </a:lnB>
                  </a:tcPr>
                </a:tc>
                <a:tc>
                  <a:txBody>
                    <a:bodyPr/>
                    <a:lstStyle/>
                    <a:p>
                      <a:pPr algn="ctr" fontAlgn="ctr"/>
                      <a:r>
                        <a:rPr lang="zh-CN" altLang="en-US" sz="1335" b="0" i="0" u="none" strike="noStrike">
                          <a:solidFill>
                            <a:srgbClr val="000000"/>
                          </a:solidFill>
                          <a:effectLst/>
                          <a:latin typeface="微软雅黑" panose="020B0503020204020204" charset="-122"/>
                          <a:ea typeface="微软雅黑" panose="020B0503020204020204" charset="-122"/>
                        </a:rPr>
                        <a:t>资源提前享</a:t>
                      </a:r>
                    </a:p>
                  </a:txBody>
                  <a:tcPr marL="10661" marR="10661" marT="10661" marB="0" anchor="ctr">
                    <a:lnL>
                      <a:noFill/>
                    </a:lnL>
                    <a:lnR w="12700" cap="flat" cmpd="sng" algn="ctr">
                      <a:solidFill>
                        <a:srgbClr val="00B050"/>
                      </a:solidFill>
                      <a:prstDash val="solid"/>
                      <a:round/>
                      <a:headEnd type="none" w="med" len="med"/>
                      <a:tailEnd type="none" w="med" len="med"/>
                    </a:lnR>
                    <a:lnT>
                      <a:noFill/>
                    </a:lnT>
                    <a:lnB>
                      <a:noFill/>
                    </a:lnB>
                  </a:tcPr>
                </a:tc>
                <a:extLst>
                  <a:ext uri="{0D108BD9-81ED-4DB2-BD59-A6C34878D82A}">
                    <a16:rowId xmlns:a16="http://schemas.microsoft.com/office/drawing/2014/main" val="10002"/>
                  </a:ext>
                </a:extLst>
              </a:tr>
              <a:tr h="421748">
                <a:tc>
                  <a:txBody>
                    <a:bodyPr/>
                    <a:lstStyle/>
                    <a:p>
                      <a:pPr algn="ctr" fontAlgn="ctr"/>
                      <a:r>
                        <a:rPr lang="en-US" sz="1335" b="0" i="0" u="none" strike="noStrike">
                          <a:solidFill>
                            <a:srgbClr val="000000"/>
                          </a:solidFill>
                          <a:effectLst/>
                          <a:latin typeface="微软雅黑" panose="020B0503020204020204" charset="-122"/>
                          <a:ea typeface="微软雅黑" panose="020B0503020204020204" charset="-122"/>
                        </a:rPr>
                        <a:t>L2</a:t>
                      </a:r>
                    </a:p>
                  </a:txBody>
                  <a:tcPr marL="10661" marR="10661" marT="10661" marB="0" anchor="ctr">
                    <a:lnL w="12700" cap="flat" cmpd="sng" algn="ctr">
                      <a:solidFill>
                        <a:srgbClr val="00B050"/>
                      </a:solidFill>
                      <a:prstDash val="solid"/>
                      <a:round/>
                      <a:headEnd type="none" w="med" len="med"/>
                      <a:tailEnd type="none" w="med" len="med"/>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二单转三单</a:t>
                      </a:r>
                      <a:br>
                        <a:rPr lang="zh-CN" altLang="en-US" sz="1335" b="0" i="0" u="none" strike="noStrike" dirty="0">
                          <a:solidFill>
                            <a:srgbClr val="000000"/>
                          </a:solidFill>
                          <a:effectLst/>
                          <a:latin typeface="微软雅黑" panose="020B0503020204020204" charset="-122"/>
                          <a:ea typeface="微软雅黑" panose="020B0503020204020204" charset="-122"/>
                        </a:rPr>
                      </a:br>
                      <a:r>
                        <a:rPr lang="zh-CN" altLang="en-US" sz="1335" b="0" i="0" u="none" strike="noStrike" dirty="0">
                          <a:solidFill>
                            <a:srgbClr val="000000"/>
                          </a:solidFill>
                          <a:effectLst/>
                          <a:latin typeface="微软雅黑" panose="020B0503020204020204" charset="-122"/>
                          <a:ea typeface="微软雅黑" panose="020B0503020204020204" charset="-122"/>
                        </a:rPr>
                        <a:t>线上互动</a:t>
                      </a:r>
                    </a:p>
                  </a:txBody>
                  <a:tcPr marL="10661" marR="10661" marT="10661" marB="0" anchor="ctr">
                    <a:lnL>
                      <a:noFill/>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初级到中级</a:t>
                      </a:r>
                    </a:p>
                  </a:txBody>
                  <a:tcPr marL="10661" marR="10661" marT="10661" marB="0" anchor="ctr">
                    <a:lnL>
                      <a:noFill/>
                    </a:lnL>
                    <a:lnR>
                      <a:noFill/>
                    </a:lnR>
                    <a:lnT>
                      <a:noFill/>
                    </a:lnT>
                    <a:lnB>
                      <a:noFill/>
                    </a:lnB>
                  </a:tcPr>
                </a:tc>
                <a:tc>
                  <a:txBody>
                    <a:bodyPr/>
                    <a:lstStyle/>
                    <a:p>
                      <a:pPr algn="ctr" fontAlgn="ctr"/>
                      <a:r>
                        <a:rPr lang="zh-CN" altLang="en-US" sz="1335" b="0" i="0" u="none" strike="noStrike">
                          <a:solidFill>
                            <a:srgbClr val="000000"/>
                          </a:solidFill>
                          <a:effectLst/>
                          <a:latin typeface="微软雅黑" panose="020B0503020204020204" charset="-122"/>
                          <a:ea typeface="微软雅黑" panose="020B0503020204020204" charset="-122"/>
                        </a:rPr>
                        <a:t>全</a:t>
                      </a:r>
                    </a:p>
                  </a:txBody>
                  <a:tcPr marL="10661" marR="10661" marT="10661" marB="0" anchor="ctr">
                    <a:lnL>
                      <a:noFill/>
                    </a:lnL>
                    <a:lnR>
                      <a:noFill/>
                    </a:lnR>
                    <a:lnT>
                      <a:noFill/>
                    </a:lnT>
                    <a:lnB>
                      <a:noFill/>
                    </a:lnB>
                  </a:tcPr>
                </a:tc>
                <a:tc>
                  <a:txBody>
                    <a:bodyPr/>
                    <a:lstStyle/>
                    <a:p>
                      <a:pPr algn="ctr" fontAlgn="ctr"/>
                      <a:r>
                        <a:rPr lang="zh-CN" altLang="en-US" sz="1335" b="0" i="0" u="none" strike="noStrike">
                          <a:solidFill>
                            <a:srgbClr val="000000"/>
                          </a:solidFill>
                          <a:effectLst/>
                          <a:latin typeface="微软雅黑" panose="020B0503020204020204" charset="-122"/>
                          <a:ea typeface="微软雅黑" panose="020B0503020204020204" charset="-122"/>
                        </a:rPr>
                        <a:t>成长值</a:t>
                      </a:r>
                    </a:p>
                  </a:txBody>
                  <a:tcPr marL="10661" marR="10661" marT="10661" marB="0" anchor="ctr">
                    <a:lnL>
                      <a:noFill/>
                    </a:lnL>
                    <a:lnR>
                      <a:noFill/>
                    </a:lnR>
                    <a:lnT>
                      <a:noFill/>
                    </a:lnT>
                    <a:lnB>
                      <a:noFill/>
                    </a:lnB>
                  </a:tcPr>
                </a:tc>
                <a:tc>
                  <a:txBody>
                    <a:bodyPr/>
                    <a:lstStyle/>
                    <a:p>
                      <a:pPr algn="ctr" fontAlgn="ctr"/>
                      <a:endParaRPr lang="zh-CN" altLang="en-US" sz="1335" b="0" i="0" u="none" strike="noStrike">
                        <a:solidFill>
                          <a:srgbClr val="000000"/>
                        </a:solidFill>
                        <a:effectLst/>
                        <a:latin typeface="微软雅黑" panose="020B0503020204020204" charset="-122"/>
                        <a:ea typeface="微软雅黑" panose="020B0503020204020204" charset="-122"/>
                      </a:endParaRPr>
                    </a:p>
                  </a:txBody>
                  <a:tcPr marL="10661" marR="10661" marT="10661" marB="0" anchor="ctr">
                    <a:lnL>
                      <a:noFill/>
                    </a:lnL>
                    <a:lnR>
                      <a:noFill/>
                    </a:lnR>
                    <a:lnT>
                      <a:noFill/>
                    </a:lnT>
                    <a:lnB>
                      <a:noFill/>
                    </a:lnB>
                  </a:tcPr>
                </a:tc>
                <a:tc>
                  <a:txBody>
                    <a:bodyPr/>
                    <a:lstStyle/>
                    <a:p>
                      <a:pPr algn="ctr" fontAlgn="ctr"/>
                      <a:r>
                        <a:rPr lang="en-US" altLang="zh-CN" sz="1335" b="0" i="0" u="none" strike="noStrike">
                          <a:solidFill>
                            <a:srgbClr val="000000"/>
                          </a:solidFill>
                          <a:effectLst/>
                          <a:latin typeface="微软雅黑" panose="020B0503020204020204" charset="-122"/>
                          <a:ea typeface="微软雅黑" panose="020B0503020204020204" charset="-122"/>
                        </a:rPr>
                        <a:t>10</a:t>
                      </a:r>
                    </a:p>
                  </a:txBody>
                  <a:tcPr marL="10661" marR="10661" marT="10661" marB="0" anchor="ctr">
                    <a:lnL>
                      <a:noFill/>
                    </a:lnL>
                    <a:lnR w="12700" cap="flat" cmpd="sng" algn="ctr">
                      <a:solidFill>
                        <a:srgbClr val="00B050"/>
                      </a:solidFill>
                      <a:prstDash val="solid"/>
                      <a:round/>
                      <a:headEnd type="none" w="med" len="med"/>
                      <a:tailEnd type="none" w="med" len="med"/>
                    </a:lnR>
                    <a:lnT>
                      <a:noFill/>
                    </a:lnT>
                    <a:lnB>
                      <a:noFill/>
                    </a:lnB>
                  </a:tcPr>
                </a:tc>
                <a:extLst>
                  <a:ext uri="{0D108BD9-81ED-4DB2-BD59-A6C34878D82A}">
                    <a16:rowId xmlns:a16="http://schemas.microsoft.com/office/drawing/2014/main" val="10003"/>
                  </a:ext>
                </a:extLst>
              </a:tr>
              <a:tr h="827496">
                <a:tc>
                  <a:txBody>
                    <a:bodyPr/>
                    <a:lstStyle/>
                    <a:p>
                      <a:pPr algn="ctr" fontAlgn="ctr"/>
                      <a:r>
                        <a:rPr lang="en-US" sz="1335" b="0" i="0" u="none" strike="noStrike">
                          <a:solidFill>
                            <a:srgbClr val="000000"/>
                          </a:solidFill>
                          <a:effectLst/>
                          <a:latin typeface="微软雅黑" panose="020B0503020204020204" charset="-122"/>
                          <a:ea typeface="微软雅黑" panose="020B0503020204020204" charset="-122"/>
                        </a:rPr>
                        <a:t>L3</a:t>
                      </a:r>
                    </a:p>
                  </a:txBody>
                  <a:tcPr marL="10661" marR="10661" marT="10661" marB="0" anchor="ctr">
                    <a:lnL w="12700" cap="flat" cmpd="sng" algn="ctr">
                      <a:solidFill>
                        <a:srgbClr val="00B050"/>
                      </a:solidFill>
                      <a:prstDash val="solid"/>
                      <a:round/>
                      <a:headEnd type="none" w="med" len="med"/>
                      <a:tailEnd type="none" w="med" len="med"/>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参加线下活动</a:t>
                      </a:r>
                      <a:br>
                        <a:rPr lang="zh-CN" altLang="en-US" sz="1335" b="0" i="0" u="none" strike="noStrike" dirty="0">
                          <a:solidFill>
                            <a:srgbClr val="000000"/>
                          </a:solidFill>
                          <a:effectLst/>
                          <a:latin typeface="微软雅黑" panose="020B0503020204020204" charset="-122"/>
                          <a:ea typeface="微软雅黑" panose="020B0503020204020204" charset="-122"/>
                        </a:rPr>
                      </a:br>
                      <a:r>
                        <a:rPr lang="zh-CN" altLang="en-US" sz="1335" b="0" i="0" u="none" strike="noStrike" dirty="0">
                          <a:solidFill>
                            <a:srgbClr val="000000"/>
                          </a:solidFill>
                          <a:effectLst/>
                          <a:latin typeface="微软雅黑" panose="020B0503020204020204" charset="-122"/>
                          <a:ea typeface="微软雅黑" panose="020B0503020204020204" charset="-122"/>
                        </a:rPr>
                        <a:t>完成线上线下消费</a:t>
                      </a:r>
                    </a:p>
                  </a:txBody>
                  <a:tcPr marL="10661" marR="10661" marT="10661" marB="0" anchor="ctr">
                    <a:lnL>
                      <a:noFill/>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常识参加线下活动加强用户关系</a:t>
                      </a:r>
                    </a:p>
                  </a:txBody>
                  <a:tcPr marL="10661" marR="10661" marT="10661" marB="0" anchor="ctr">
                    <a:lnL>
                      <a:noFill/>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全</a:t>
                      </a:r>
                    </a:p>
                  </a:txBody>
                  <a:tcPr marL="10661" marR="10661" marT="10661" marB="0" anchor="ctr">
                    <a:lnL>
                      <a:noFill/>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优惠套券</a:t>
                      </a:r>
                    </a:p>
                  </a:txBody>
                  <a:tcPr marL="10661" marR="10661" marT="10661" marB="0" anchor="ctr">
                    <a:lnL>
                      <a:noFill/>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神秘福袋</a:t>
                      </a:r>
                      <a:r>
                        <a:rPr lang="en-US" altLang="zh-CN" sz="1335" b="0" i="0" u="none" strike="noStrike" dirty="0">
                          <a:solidFill>
                            <a:srgbClr val="000000"/>
                          </a:solidFill>
                          <a:effectLst/>
                          <a:latin typeface="微软雅黑" panose="020B0503020204020204" charset="-122"/>
                          <a:ea typeface="微软雅黑" panose="020B0503020204020204" charset="-122"/>
                        </a:rPr>
                        <a:t>+100</a:t>
                      </a:r>
                      <a:r>
                        <a:rPr lang="zh-CN" altLang="en-US" sz="1335" b="0" i="0" u="none" strike="noStrike" dirty="0">
                          <a:solidFill>
                            <a:srgbClr val="000000"/>
                          </a:solidFill>
                          <a:effectLst/>
                          <a:latin typeface="微软雅黑" panose="020B0503020204020204" charset="-122"/>
                          <a:ea typeface="微软雅黑" panose="020B0503020204020204" charset="-122"/>
                        </a:rPr>
                        <a:t>积分</a:t>
                      </a:r>
                    </a:p>
                  </a:txBody>
                  <a:tcPr marL="10661" marR="10661" marT="10661" marB="0" anchor="ctr">
                    <a:lnL>
                      <a:noFill/>
                    </a:lnL>
                    <a:lnR>
                      <a:noFill/>
                    </a:lnR>
                    <a:lnT>
                      <a:noFill/>
                    </a:lnT>
                    <a:lnB>
                      <a:noFill/>
                    </a:lnB>
                  </a:tcPr>
                </a:tc>
                <a:tc>
                  <a:txBody>
                    <a:bodyPr/>
                    <a:lstStyle/>
                    <a:p>
                      <a:pPr algn="ctr" fontAlgn="ctr"/>
                      <a:r>
                        <a:rPr lang="zh-CN" altLang="en-US" sz="1335" b="0" i="0" u="none" strike="noStrike">
                          <a:solidFill>
                            <a:srgbClr val="000000"/>
                          </a:solidFill>
                          <a:effectLst/>
                          <a:latin typeface="微软雅黑" panose="020B0503020204020204" charset="-122"/>
                          <a:ea typeface="微软雅黑" panose="020B0503020204020204" charset="-122"/>
                        </a:rPr>
                        <a:t>　</a:t>
                      </a:r>
                    </a:p>
                  </a:txBody>
                  <a:tcPr marL="10661" marR="10661" marT="10661" marB="0" anchor="ctr">
                    <a:lnL>
                      <a:noFill/>
                    </a:lnL>
                    <a:lnR w="12700" cap="flat" cmpd="sng" algn="ctr">
                      <a:solidFill>
                        <a:srgbClr val="00B050"/>
                      </a:solidFill>
                      <a:prstDash val="solid"/>
                      <a:round/>
                      <a:headEnd type="none" w="med" len="med"/>
                      <a:tailEnd type="none" w="med" len="med"/>
                    </a:lnR>
                    <a:lnT>
                      <a:noFill/>
                    </a:lnT>
                    <a:lnB>
                      <a:noFill/>
                    </a:lnB>
                  </a:tcPr>
                </a:tc>
                <a:extLst>
                  <a:ext uri="{0D108BD9-81ED-4DB2-BD59-A6C34878D82A}">
                    <a16:rowId xmlns:a16="http://schemas.microsoft.com/office/drawing/2014/main" val="10004"/>
                  </a:ext>
                </a:extLst>
              </a:tr>
              <a:tr h="426228">
                <a:tc>
                  <a:txBody>
                    <a:bodyPr/>
                    <a:lstStyle/>
                    <a:p>
                      <a:pPr algn="ctr" fontAlgn="ctr"/>
                      <a:r>
                        <a:rPr lang="en-US" sz="1335" b="0" i="0" u="none" strike="noStrike">
                          <a:solidFill>
                            <a:srgbClr val="000000"/>
                          </a:solidFill>
                          <a:effectLst/>
                          <a:latin typeface="微软雅黑" panose="020B0503020204020204" charset="-122"/>
                          <a:ea typeface="微软雅黑" panose="020B0503020204020204" charset="-122"/>
                        </a:rPr>
                        <a:t>L4</a:t>
                      </a:r>
                    </a:p>
                  </a:txBody>
                  <a:tcPr marL="10661" marR="10661" marT="10661" marB="0" anchor="ctr">
                    <a:lnL w="12700" cap="flat" cmpd="sng" algn="ctr">
                      <a:solidFill>
                        <a:srgbClr val="00B050"/>
                      </a:solidFill>
                      <a:prstDash val="solid"/>
                      <a:round/>
                      <a:headEnd type="none" w="med" len="med"/>
                      <a:tailEnd type="none" w="med" len="med"/>
                    </a:lnL>
                    <a:lnR>
                      <a:noFill/>
                    </a:lnR>
                    <a:lnT>
                      <a:noFill/>
                    </a:lnT>
                    <a:lnB>
                      <a:noFill/>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defRPr/>
                      </a:pPr>
                      <a:r>
                        <a:rPr lang="zh-CN" altLang="en-US" sz="1335" b="0" i="0" u="none" strike="noStrike" dirty="0">
                          <a:solidFill>
                            <a:srgbClr val="000000"/>
                          </a:solidFill>
                          <a:effectLst/>
                          <a:latin typeface="微软雅黑" panose="020B0503020204020204" charset="-122"/>
                          <a:ea typeface="微软雅黑" panose="020B0503020204020204" charset="-122"/>
                        </a:rPr>
                        <a:t>提升</a:t>
                      </a:r>
                      <a:r>
                        <a:rPr lang="en-US" altLang="zh-CN" sz="1335" b="0" i="0" u="none" strike="noStrike" dirty="0">
                          <a:solidFill>
                            <a:srgbClr val="000000"/>
                          </a:solidFill>
                          <a:effectLst/>
                          <a:latin typeface="微软雅黑" panose="020B0503020204020204" charset="-122"/>
                          <a:ea typeface="微软雅黑" panose="020B0503020204020204" charset="-122"/>
                        </a:rPr>
                        <a:t>ARPU</a:t>
                      </a:r>
                      <a:r>
                        <a:rPr lang="zh-CN" altLang="en-US" sz="1335" b="0" i="0" u="none" strike="noStrike" dirty="0">
                          <a:solidFill>
                            <a:srgbClr val="000000"/>
                          </a:solidFill>
                          <a:effectLst/>
                          <a:latin typeface="微软雅黑" panose="020B0503020204020204" charset="-122"/>
                          <a:ea typeface="微软雅黑" panose="020B0503020204020204" charset="-122"/>
                        </a:rPr>
                        <a:t>值</a:t>
                      </a:r>
                    </a:p>
                  </a:txBody>
                  <a:tcPr marL="10661" marR="10661" marT="10661" marB="0" anchor="ctr">
                    <a:lnL>
                      <a:noFill/>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中级到高级</a:t>
                      </a:r>
                    </a:p>
                  </a:txBody>
                  <a:tcPr marL="10661" marR="10661" marT="10661" marB="0" anchor="ctr">
                    <a:lnL>
                      <a:noFill/>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全</a:t>
                      </a:r>
                    </a:p>
                  </a:txBody>
                  <a:tcPr marL="10661" marR="10661" marT="10661" marB="0" anchor="ctr">
                    <a:lnL>
                      <a:noFill/>
                    </a:lnL>
                    <a:lnR>
                      <a:noFill/>
                    </a:lnR>
                    <a:lnT>
                      <a:noFill/>
                    </a:lnT>
                    <a:lnB>
                      <a:noFill/>
                    </a:lnB>
                  </a:tcPr>
                </a:tc>
                <a:tc>
                  <a:txBody>
                    <a:bodyPr/>
                    <a:lstStyle/>
                    <a:p>
                      <a:pPr algn="ctr" fontAlgn="ctr"/>
                      <a:r>
                        <a:rPr lang="zh-CN" altLang="en-US" sz="1335" b="0" i="0" u="none" strike="noStrike" dirty="0">
                          <a:solidFill>
                            <a:srgbClr val="000000"/>
                          </a:solidFill>
                          <a:effectLst/>
                          <a:latin typeface="微软雅黑" panose="020B0503020204020204" charset="-122"/>
                          <a:ea typeface="微软雅黑" panose="020B0503020204020204" charset="-122"/>
                        </a:rPr>
                        <a:t>成长值</a:t>
                      </a:r>
                    </a:p>
                  </a:txBody>
                  <a:tcPr marL="10661" marR="10661" marT="10661" marB="0" anchor="ctr">
                    <a:lnL>
                      <a:noFill/>
                    </a:lnL>
                    <a:lnR>
                      <a:noFill/>
                    </a:lnR>
                    <a:lnT>
                      <a:noFill/>
                    </a:lnT>
                    <a:lnB>
                      <a:noFill/>
                    </a:lnB>
                  </a:tcPr>
                </a:tc>
                <a:tc>
                  <a:txBody>
                    <a:bodyPr/>
                    <a:lstStyle/>
                    <a:p>
                      <a:pPr algn="ctr" fontAlgn="ctr"/>
                      <a:endParaRPr lang="zh-CN" altLang="en-US" sz="1335" b="0" i="0" u="none" strike="noStrike" dirty="0">
                        <a:solidFill>
                          <a:srgbClr val="000000"/>
                        </a:solidFill>
                        <a:effectLst/>
                        <a:latin typeface="微软雅黑" panose="020B0503020204020204" charset="-122"/>
                        <a:ea typeface="微软雅黑" panose="020B0503020204020204" charset="-122"/>
                      </a:endParaRPr>
                    </a:p>
                  </a:txBody>
                  <a:tcPr marL="10661" marR="10661" marT="10661" marB="0" anchor="ctr">
                    <a:lnL>
                      <a:noFill/>
                    </a:lnL>
                    <a:lnR>
                      <a:noFill/>
                    </a:lnR>
                    <a:lnT>
                      <a:noFill/>
                    </a:lnT>
                    <a:lnB>
                      <a:noFill/>
                    </a:lnB>
                  </a:tcPr>
                </a:tc>
                <a:tc>
                  <a:txBody>
                    <a:bodyPr/>
                    <a:lstStyle/>
                    <a:p>
                      <a:pPr algn="ctr" fontAlgn="ctr"/>
                      <a:r>
                        <a:rPr lang="en-US" altLang="zh-CN" sz="1335" b="0" i="0" u="none" strike="noStrike">
                          <a:solidFill>
                            <a:srgbClr val="000000"/>
                          </a:solidFill>
                          <a:effectLst/>
                          <a:latin typeface="微软雅黑" panose="020B0503020204020204" charset="-122"/>
                          <a:ea typeface="微软雅黑" panose="020B0503020204020204" charset="-122"/>
                        </a:rPr>
                        <a:t>10</a:t>
                      </a:r>
                    </a:p>
                  </a:txBody>
                  <a:tcPr marL="10661" marR="10661" marT="10661" marB="0" anchor="ctr">
                    <a:lnL>
                      <a:noFill/>
                    </a:lnL>
                    <a:lnR w="12700" cap="flat" cmpd="sng" algn="ctr">
                      <a:solidFill>
                        <a:srgbClr val="00B050"/>
                      </a:solidFill>
                      <a:prstDash val="solid"/>
                      <a:round/>
                      <a:headEnd type="none" w="med" len="med"/>
                      <a:tailEnd type="none" w="med" len="med"/>
                    </a:lnR>
                    <a:lnT>
                      <a:noFill/>
                    </a:lnT>
                    <a:lnB>
                      <a:noFill/>
                    </a:lnB>
                  </a:tcPr>
                </a:tc>
                <a:extLst>
                  <a:ext uri="{0D108BD9-81ED-4DB2-BD59-A6C34878D82A}">
                    <a16:rowId xmlns:a16="http://schemas.microsoft.com/office/drawing/2014/main" val="10005"/>
                  </a:ext>
                </a:extLst>
              </a:tr>
              <a:tr h="421748">
                <a:tc>
                  <a:txBody>
                    <a:bodyPr/>
                    <a:lstStyle/>
                    <a:p>
                      <a:pPr algn="ctr" rtl="0" fontAlgn="ctr"/>
                      <a:r>
                        <a:rPr lang="zh-CN" altLang="en-US" sz="1200" b="0" i="0" u="none" strike="noStrike" dirty="0">
                          <a:solidFill>
                            <a:srgbClr val="000000"/>
                          </a:solidFill>
                          <a:effectLst/>
                          <a:latin typeface="微软雅黑" panose="020B0503020204020204" charset="-122"/>
                          <a:ea typeface="微软雅黑" panose="020B0503020204020204" charset="-122"/>
                        </a:rPr>
                        <a:t>初中级糖尿病会员</a:t>
                      </a:r>
                    </a:p>
                  </a:txBody>
                  <a:tcPr marL="9525" marR="9525" marT="9525" marB="0" anchor="ctr">
                    <a:lnL w="12700" cap="flat" cmpd="sng" algn="ctr">
                      <a:solidFill>
                        <a:srgbClr val="00B050"/>
                      </a:solidFill>
                      <a:prstDash val="solid"/>
                      <a:round/>
                      <a:headEnd type="none" w="med" len="med"/>
                      <a:tailEnd type="none" w="med" len="med"/>
                    </a:lnL>
                    <a:lnR>
                      <a:noFill/>
                    </a:lnR>
                    <a:lnT>
                      <a:noFill/>
                    </a:lnT>
                    <a:lnB>
                      <a:noFill/>
                    </a:lnB>
                  </a:tcPr>
                </a:tc>
                <a:tc rowSpan="2">
                  <a:txBody>
                    <a:bodyPr/>
                    <a:lstStyle/>
                    <a:p>
                      <a:pPr algn="ctr" rtl="0" fontAlgn="ctr"/>
                      <a:r>
                        <a:rPr lang="zh-CN" altLang="en-US" sz="1200" b="0" i="0" u="none" strike="noStrike" dirty="0">
                          <a:solidFill>
                            <a:srgbClr val="000000"/>
                          </a:solidFill>
                          <a:effectLst/>
                          <a:latin typeface="微软雅黑" panose="020B0503020204020204" charset="-122"/>
                          <a:ea typeface="微软雅黑" panose="020B0503020204020204" charset="-122"/>
                        </a:rPr>
                        <a:t>锁定顾客，成为忠实客户，提升</a:t>
                      </a:r>
                      <a:r>
                        <a:rPr lang="en-US" altLang="zh-CN" sz="1200" b="0" i="0" u="none" strike="noStrike" dirty="0">
                          <a:solidFill>
                            <a:srgbClr val="000000"/>
                          </a:solidFill>
                          <a:effectLst/>
                          <a:latin typeface="微软雅黑" panose="020B0503020204020204" charset="-122"/>
                          <a:ea typeface="微软雅黑" panose="020B0503020204020204" charset="-122"/>
                        </a:rPr>
                        <a:t>ARPU</a:t>
                      </a:r>
                      <a:r>
                        <a:rPr lang="zh-CN" altLang="en-US" sz="1200" b="0" i="0" u="none" strike="noStrike" dirty="0">
                          <a:solidFill>
                            <a:srgbClr val="000000"/>
                          </a:solidFill>
                          <a:effectLst/>
                          <a:latin typeface="微软雅黑" panose="020B0503020204020204" charset="-122"/>
                          <a:ea typeface="微软雅黑" panose="020B0503020204020204" charset="-122"/>
                        </a:rPr>
                        <a:t>值</a:t>
                      </a:r>
                    </a:p>
                  </a:txBody>
                  <a:tcPr marL="9525" marR="9525" marT="9525" marB="0" anchor="ctr">
                    <a:lnL>
                      <a:noFill/>
                    </a:lnL>
                    <a:lnR>
                      <a:noFill/>
                    </a:lnR>
                    <a:lnT>
                      <a:noFill/>
                    </a:lnT>
                  </a:tcPr>
                </a:tc>
                <a:tc>
                  <a:txBody>
                    <a:bodyPr/>
                    <a:lstStyle/>
                    <a:p>
                      <a:pPr algn="ctr" rtl="0" fontAlgn="ctr"/>
                      <a:r>
                        <a:rPr lang="zh-CN" altLang="en-US" sz="1200" b="0" i="0" u="none" strike="noStrike">
                          <a:solidFill>
                            <a:srgbClr val="000000"/>
                          </a:solidFill>
                          <a:effectLst/>
                          <a:latin typeface="微软雅黑" panose="020B0503020204020204" charset="-122"/>
                          <a:ea typeface="微软雅黑" panose="020B0503020204020204" charset="-122"/>
                        </a:rPr>
                        <a:t>控糖达人</a:t>
                      </a:r>
                    </a:p>
                  </a:txBody>
                  <a:tcPr marL="9525" marR="9525" marT="9525" marB="0" anchor="ctr">
                    <a:lnL>
                      <a:noFill/>
                    </a:lnL>
                    <a:lnR>
                      <a:noFill/>
                    </a:lnR>
                    <a:lnT>
                      <a:noFill/>
                    </a:lnT>
                    <a:lnB>
                      <a:noFill/>
                    </a:lnB>
                  </a:tcPr>
                </a:tc>
                <a:tc>
                  <a:txBody>
                    <a:bodyPr/>
                    <a:lstStyle/>
                    <a:p>
                      <a:pPr algn="ctr" rtl="0" fontAlgn="ctr"/>
                      <a:r>
                        <a:rPr lang="zh-CN" altLang="en-US" sz="1200" b="0" i="0" u="none" strike="noStrike">
                          <a:solidFill>
                            <a:srgbClr val="000000"/>
                          </a:solidFill>
                          <a:effectLst/>
                          <a:latin typeface="微软雅黑" panose="020B0503020204020204" charset="-122"/>
                          <a:ea typeface="微软雅黑" panose="020B0503020204020204" charset="-122"/>
                        </a:rPr>
                        <a:t>糖尿病</a:t>
                      </a:r>
                    </a:p>
                  </a:txBody>
                  <a:tcPr marL="9525" marR="9525" marT="9525" marB="0" anchor="ctr">
                    <a:lnL>
                      <a:noFill/>
                    </a:lnL>
                    <a:lnR>
                      <a:noFill/>
                    </a:lnR>
                    <a:lnT>
                      <a:noFill/>
                    </a:lnT>
                    <a:lnB>
                      <a:noFill/>
                    </a:lnB>
                  </a:tcPr>
                </a:tc>
                <a:tc>
                  <a:txBody>
                    <a:bodyPr/>
                    <a:lstStyle/>
                    <a:p>
                      <a:pPr algn="ctr" rtl="0" fontAlgn="ctr"/>
                      <a:r>
                        <a:rPr lang="zh-CN" altLang="en-US" sz="1200" b="0" i="0" u="none" strike="noStrike">
                          <a:solidFill>
                            <a:srgbClr val="000000"/>
                          </a:solidFill>
                          <a:effectLst/>
                          <a:latin typeface="微软雅黑" panose="020B0503020204020204" charset="-122"/>
                          <a:ea typeface="微软雅黑" panose="020B0503020204020204" charset="-122"/>
                        </a:rPr>
                        <a:t>成长值</a:t>
                      </a:r>
                    </a:p>
                  </a:txBody>
                  <a:tcPr marL="9525" marR="9525" marT="9525" marB="0" anchor="ctr">
                    <a:lnL>
                      <a:noFill/>
                    </a:lnL>
                    <a:lnR>
                      <a:noFill/>
                    </a:lnR>
                    <a:lnT>
                      <a:noFill/>
                    </a:lnT>
                    <a:lnB>
                      <a:noFill/>
                    </a:lnB>
                  </a:tcPr>
                </a:tc>
                <a:tc>
                  <a:txBody>
                    <a:bodyPr/>
                    <a:lstStyle/>
                    <a:p>
                      <a:pPr algn="ctr" rtl="0" fontAlgn="ctr"/>
                      <a:r>
                        <a:rPr lang="zh-CN" altLang="en-US" sz="1200" b="0" i="0" u="none" strike="noStrike">
                          <a:solidFill>
                            <a:srgbClr val="000000"/>
                          </a:solidFill>
                          <a:effectLst/>
                          <a:latin typeface="微软雅黑" panose="020B0503020204020204" charset="-122"/>
                          <a:ea typeface="微软雅黑" panose="020B0503020204020204" charset="-122"/>
                        </a:rPr>
                        <a:t>全年试纸折扣</a:t>
                      </a:r>
                    </a:p>
                  </a:txBody>
                  <a:tcPr marL="9525" marR="9525" marT="9525" marB="0" anchor="ctr">
                    <a:lnL>
                      <a:noFill/>
                    </a:lnL>
                    <a:lnR>
                      <a:noFill/>
                    </a:lnR>
                    <a:lnT>
                      <a:noFill/>
                    </a:lnT>
                    <a:lnB>
                      <a:noFill/>
                    </a:lnB>
                  </a:tcPr>
                </a:tc>
                <a:tc>
                  <a:txBody>
                    <a:bodyPr/>
                    <a:lstStyle/>
                    <a:p>
                      <a:pPr algn="ctr" rtl="0" fontAlgn="ctr"/>
                      <a:r>
                        <a:rPr lang="en-US" altLang="zh-CN" sz="1200" b="0" i="0" u="none" strike="noStrike">
                          <a:solidFill>
                            <a:srgbClr val="000000"/>
                          </a:solidFill>
                          <a:effectLst/>
                          <a:latin typeface="微软雅黑" panose="020B0503020204020204" charset="-122"/>
                          <a:ea typeface="微软雅黑" panose="020B0503020204020204" charset="-122"/>
                        </a:rPr>
                        <a:t>20</a:t>
                      </a:r>
                    </a:p>
                  </a:txBody>
                  <a:tcPr marL="9525" marR="9525" marT="9525" marB="0" anchor="ctr">
                    <a:lnL>
                      <a:noFill/>
                    </a:lnL>
                    <a:lnR w="12700" cap="flat" cmpd="sng" algn="ctr">
                      <a:solidFill>
                        <a:srgbClr val="00B050"/>
                      </a:solidFill>
                      <a:prstDash val="solid"/>
                      <a:round/>
                      <a:headEnd type="none" w="med" len="med"/>
                      <a:tailEnd type="none" w="med" len="med"/>
                    </a:lnR>
                    <a:lnT>
                      <a:noFill/>
                    </a:lnT>
                    <a:lnB>
                      <a:noFill/>
                    </a:lnB>
                  </a:tcPr>
                </a:tc>
                <a:extLst>
                  <a:ext uri="{0D108BD9-81ED-4DB2-BD59-A6C34878D82A}">
                    <a16:rowId xmlns:a16="http://schemas.microsoft.com/office/drawing/2014/main" val="10006"/>
                  </a:ext>
                </a:extLst>
              </a:tr>
              <a:tr h="421748">
                <a:tc>
                  <a:txBody>
                    <a:bodyPr/>
                    <a:lstStyle/>
                    <a:p>
                      <a:pPr algn="ctr" rtl="0" fontAlgn="ctr"/>
                      <a:r>
                        <a:rPr lang="zh-CN" altLang="en-US" sz="1200" b="0" i="0" u="none" strike="noStrike">
                          <a:solidFill>
                            <a:srgbClr val="000000"/>
                          </a:solidFill>
                          <a:effectLst/>
                          <a:latin typeface="微软雅黑" panose="020B0503020204020204" charset="-122"/>
                          <a:ea typeface="微软雅黑" panose="020B0503020204020204" charset="-122"/>
                        </a:rPr>
                        <a:t>初中级高血压会员</a:t>
                      </a:r>
                    </a:p>
                  </a:txBody>
                  <a:tcPr marL="9525" marR="9525" marT="9525" marB="0" anchor="ctr">
                    <a:lnL w="12700" cap="flat" cmpd="sng" algn="ctr">
                      <a:solidFill>
                        <a:srgbClr val="00B050"/>
                      </a:solidFill>
                      <a:prstDash val="solid"/>
                      <a:round/>
                      <a:headEnd type="none" w="med" len="med"/>
                      <a:tailEnd type="none" w="med" len="med"/>
                    </a:lnL>
                    <a:lnR>
                      <a:noFill/>
                    </a:lnR>
                    <a:lnT>
                      <a:noFill/>
                    </a:lnT>
                    <a:lnB w="12700" cap="flat" cmpd="sng" algn="ctr">
                      <a:solidFill>
                        <a:srgbClr val="00B050"/>
                      </a:solidFill>
                      <a:prstDash val="solid"/>
                      <a:round/>
                      <a:headEnd type="none" w="med" len="med"/>
                      <a:tailEnd type="none" w="med" len="med"/>
                    </a:lnB>
                  </a:tcPr>
                </a:tc>
                <a:tc vMerge="1">
                  <a:txBody>
                    <a:bodyPr/>
                    <a:lstStyle/>
                    <a:p>
                      <a:endParaRPr lang="zh-CN"/>
                    </a:p>
                  </a:txBody>
                  <a:tcPr marL="9525" marR="9525" marT="9525" marB="0" anchor="ctr"/>
                </a:tc>
                <a:tc>
                  <a:txBody>
                    <a:bodyPr/>
                    <a:lstStyle/>
                    <a:p>
                      <a:pPr algn="ctr" rtl="0" fontAlgn="ctr"/>
                      <a:r>
                        <a:rPr lang="zh-CN" altLang="en-US" sz="1200" b="0" i="0" u="none" strike="noStrike">
                          <a:solidFill>
                            <a:srgbClr val="000000"/>
                          </a:solidFill>
                          <a:effectLst/>
                          <a:latin typeface="微软雅黑" panose="020B0503020204020204" charset="-122"/>
                          <a:ea typeface="微软雅黑" panose="020B0503020204020204" charset="-122"/>
                        </a:rPr>
                        <a:t>好好先生</a:t>
                      </a:r>
                    </a:p>
                  </a:txBody>
                  <a:tcPr marL="9525" marR="9525" marT="9525"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rtl="0" fontAlgn="ctr"/>
                      <a:r>
                        <a:rPr lang="zh-CN" altLang="en-US" sz="1200" b="0" i="0" u="none" strike="noStrike">
                          <a:solidFill>
                            <a:srgbClr val="000000"/>
                          </a:solidFill>
                          <a:effectLst/>
                          <a:latin typeface="微软雅黑" panose="020B0503020204020204" charset="-122"/>
                          <a:ea typeface="微软雅黑" panose="020B0503020204020204" charset="-122"/>
                        </a:rPr>
                        <a:t>高血压</a:t>
                      </a:r>
                    </a:p>
                  </a:txBody>
                  <a:tcPr marL="9525" marR="9525" marT="9525"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rtl="0" fontAlgn="ctr"/>
                      <a:r>
                        <a:rPr lang="zh-CN" altLang="en-US" sz="1200" b="0" i="0" u="none" strike="noStrike">
                          <a:solidFill>
                            <a:srgbClr val="000000"/>
                          </a:solidFill>
                          <a:effectLst/>
                          <a:latin typeface="微软雅黑" panose="020B0503020204020204" charset="-122"/>
                          <a:ea typeface="微软雅黑" panose="020B0503020204020204" charset="-122"/>
                        </a:rPr>
                        <a:t>成长值</a:t>
                      </a:r>
                    </a:p>
                  </a:txBody>
                  <a:tcPr marL="9525" marR="9525" marT="9525"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rtl="0" fontAlgn="ctr"/>
                      <a:r>
                        <a:rPr lang="zh-CN" altLang="en-US" sz="1200" b="0" i="0" u="none" strike="noStrike">
                          <a:solidFill>
                            <a:srgbClr val="000000"/>
                          </a:solidFill>
                          <a:effectLst/>
                          <a:latin typeface="微软雅黑" panose="020B0503020204020204" charset="-122"/>
                          <a:ea typeface="微软雅黑" panose="020B0503020204020204" charset="-122"/>
                        </a:rPr>
                        <a:t>全年降血压药折扣</a:t>
                      </a:r>
                    </a:p>
                  </a:txBody>
                  <a:tcPr marL="9525" marR="9525" marT="9525" marB="0" anchor="ctr">
                    <a:lnL>
                      <a:noFill/>
                    </a:lnL>
                    <a:lnR>
                      <a:noFill/>
                    </a:lnR>
                    <a:lnT>
                      <a:noFill/>
                    </a:lnT>
                    <a:lnB w="12700" cap="flat" cmpd="sng" algn="ctr">
                      <a:solidFill>
                        <a:srgbClr val="00B050"/>
                      </a:solidFill>
                      <a:prstDash val="solid"/>
                      <a:round/>
                      <a:headEnd type="none" w="med" len="med"/>
                      <a:tailEnd type="none" w="med" len="med"/>
                    </a:lnB>
                  </a:tcPr>
                </a:tc>
                <a:tc>
                  <a:txBody>
                    <a:bodyPr/>
                    <a:lstStyle/>
                    <a:p>
                      <a:pPr algn="ctr" rtl="0" fontAlgn="ctr"/>
                      <a:r>
                        <a:rPr lang="en-US" altLang="zh-CN" sz="1200" b="0" i="0" u="none" strike="noStrike" dirty="0">
                          <a:solidFill>
                            <a:srgbClr val="000000"/>
                          </a:solidFill>
                          <a:effectLst/>
                          <a:latin typeface="微软雅黑" panose="020B0503020204020204" charset="-122"/>
                          <a:ea typeface="微软雅黑" panose="020B0503020204020204" charset="-122"/>
                        </a:rPr>
                        <a:t>20</a:t>
                      </a:r>
                    </a:p>
                  </a:txBody>
                  <a:tcPr marL="9525" marR="9525" marT="9525" marB="0" anchor="ctr">
                    <a:lnL>
                      <a:noFill/>
                    </a:lnL>
                    <a:lnR w="12700" cap="flat" cmpd="sng" algn="ctr">
                      <a:solidFill>
                        <a:srgbClr val="00B050"/>
                      </a:solidFill>
                      <a:prstDash val="solid"/>
                      <a:round/>
                      <a:headEnd type="none" w="med" len="med"/>
                      <a:tailEnd type="none" w="med" len="med"/>
                    </a:lnR>
                    <a:lnT>
                      <a:noFill/>
                    </a:lnT>
                    <a:lnB w="12700" cap="flat" cmpd="sng" algn="ctr">
                      <a:solidFill>
                        <a:srgbClr val="00B05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
        <p:nvSpPr>
          <p:cNvPr id="23" name="云形标注 22"/>
          <p:cNvSpPr/>
          <p:nvPr/>
        </p:nvSpPr>
        <p:spPr>
          <a:xfrm>
            <a:off x="9466263" y="2206625"/>
            <a:ext cx="2032000" cy="1468438"/>
          </a:xfrm>
          <a:prstGeom prst="cloudCallout">
            <a:avLst>
              <a:gd name="adj1" fmla="val -89458"/>
              <a:gd name="adj2" fmla="val 94965"/>
            </a:avLst>
          </a:prstGeom>
          <a:solidFill>
            <a:srgbClr val="7FD7A7"/>
          </a:solidFill>
          <a:ln>
            <a:solidFill>
              <a:srgbClr val="60CE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600" b="1" strike="noStrike" noProof="1">
                <a:solidFill>
                  <a:schemeClr val="tx1"/>
                </a:solidFill>
                <a:latin typeface="微软雅黑" panose="020B0503020204020204" charset="-122"/>
                <a:ea typeface="微软雅黑" panose="020B0503020204020204" charset="-122"/>
              </a:rPr>
              <a:t>根据等级、病型等设定不同的任务</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标题 6"/>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rPr>
              <a:t>精准营销</a:t>
            </a:r>
            <a:r>
              <a:rPr lang="en-US" altLang="zh-CN" kern="1200" spc="200" normalizeH="0" baseline="0">
                <a:latin typeface="微软雅黑" panose="020B0503020204020204" charset="-122"/>
                <a:ea typeface="+mj-ea"/>
                <a:cs typeface="+mj-cs"/>
              </a:rPr>
              <a:t>——</a:t>
            </a:r>
            <a:r>
              <a:rPr lang="zh-CN" kern="1200" spc="200" normalizeH="0" baseline="0">
                <a:latin typeface="微软雅黑" panose="020B0503020204020204" charset="-122"/>
                <a:ea typeface="+mj-ea"/>
                <a:cs typeface="+mj-cs"/>
              </a:rPr>
              <a:t>会员生命周期</a:t>
            </a:r>
            <a:endParaRPr lang="zh-CN" altLang="en-US" kern="1200" spc="200" normalizeH="0" baseline="0">
              <a:latin typeface="微软雅黑" panose="020B0503020204020204" charset="-122"/>
              <a:ea typeface="+mj-ea"/>
              <a:cs typeface="+mj-cs"/>
            </a:endParaRPr>
          </a:p>
        </p:txBody>
      </p:sp>
      <p:grpSp>
        <p:nvGrpSpPr>
          <p:cNvPr id="78850" name="组合 13"/>
          <p:cNvGrpSpPr/>
          <p:nvPr/>
        </p:nvGrpSpPr>
        <p:grpSpPr>
          <a:xfrm>
            <a:off x="222250" y="4413250"/>
            <a:ext cx="11849100" cy="2276475"/>
            <a:chOff x="222040" y="3121425"/>
            <a:chExt cx="11849908" cy="2275953"/>
          </a:xfrm>
        </p:grpSpPr>
        <p:grpSp>
          <p:nvGrpSpPr>
            <p:cNvPr id="78851" name="组合 2"/>
            <p:cNvGrpSpPr/>
            <p:nvPr/>
          </p:nvGrpSpPr>
          <p:grpSpPr>
            <a:xfrm>
              <a:off x="2010875" y="3121426"/>
              <a:ext cx="1536244" cy="2232770"/>
              <a:chOff x="1518951" y="964390"/>
              <a:chExt cx="1152183" cy="1674578"/>
            </a:xfrm>
          </p:grpSpPr>
          <p:sp>
            <p:nvSpPr>
              <p:cNvPr id="23" name="TextBox 22"/>
              <p:cNvSpPr txBox="1"/>
              <p:nvPr/>
            </p:nvSpPr>
            <p:spPr>
              <a:xfrm>
                <a:off x="1518951" y="964390"/>
                <a:ext cx="1152000" cy="252000"/>
              </a:xfrm>
              <a:prstGeom prst="rect">
                <a:avLst/>
              </a:prstGeom>
              <a:solidFill>
                <a:srgbClr val="CAF278">
                  <a:lumMod val="75000"/>
                </a:srgbClr>
              </a:solidFill>
              <a:ln>
                <a:noFill/>
              </a:ln>
            </p:spPr>
            <p:txBody>
              <a:bodyPr wrap="none" lIns="0" tIns="0" rIns="0" bIns="0" rtlCol="0" anchor="ctr" anchorCtr="0">
                <a:noAutofit/>
              </a:bodyPr>
              <a:lstStyle/>
              <a:p>
                <a:pPr marR="0" algn="ctr" defTabSz="914400" fontAlgn="auto">
                  <a:spcBef>
                    <a:spcPts val="0"/>
                  </a:spcBef>
                  <a:spcAft>
                    <a:spcPts val="0"/>
                  </a:spcAft>
                  <a:buClrTx/>
                  <a:buSzTx/>
                  <a:buFontTx/>
                  <a:defRPr/>
                </a:pPr>
                <a:r>
                  <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cs typeface="+mn-cs"/>
                  </a:rPr>
                  <a:t>低活跃度会员</a:t>
                </a:r>
                <a:endPar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endParaRPr>
              </a:p>
            </p:txBody>
          </p:sp>
          <p:sp>
            <p:nvSpPr>
              <p:cNvPr id="48" name="TextBox 47"/>
              <p:cNvSpPr txBox="1"/>
              <p:nvPr/>
            </p:nvSpPr>
            <p:spPr>
              <a:xfrm>
                <a:off x="1519134" y="1343626"/>
                <a:ext cx="1152000" cy="1295342"/>
              </a:xfrm>
              <a:prstGeom prst="rect">
                <a:avLst/>
              </a:prstGeom>
              <a:noFill/>
            </p:spPr>
            <p:txBody>
              <a:bodyPr wrap="square" lIns="0" tIns="0" rIns="0" bIns="0" rtlCol="0">
                <a:noAutofit/>
              </a:bodyPr>
              <a:lstStyle/>
              <a:p>
                <a:r>
                  <a:rPr lang="zh-CN" altLang="en-US" sz="1335" noProof="1">
                    <a:latin typeface="微软雅黑" panose="020B0503020204020204" charset="-122"/>
                    <a:ea typeface="微软雅黑" panose="020B0503020204020204" charset="-122"/>
                    <a:cs typeface="+mn-cs"/>
                    <a:sym typeface="+mn-ea"/>
                  </a:rPr>
                  <a:t>会员数：</a:t>
                </a:r>
                <a:r>
                  <a:rPr lang="en-US" altLang="zh-CN" sz="1335" noProof="1">
                    <a:latin typeface="微软雅黑" panose="020B0503020204020204" charset="-122"/>
                    <a:ea typeface="微软雅黑" panose="020B0503020204020204" charset="-122"/>
                    <a:cs typeface="+mn-cs"/>
                    <a:sym typeface="+mn-ea"/>
                  </a:rPr>
                  <a:t>291.4</a:t>
                </a:r>
                <a:r>
                  <a:rPr lang="zh-CN" altLang="en-US" sz="1335" noProof="1">
                    <a:latin typeface="微软雅黑" panose="020B0503020204020204" charset="-122"/>
                    <a:ea typeface="微软雅黑" panose="020B0503020204020204" charset="-122"/>
                    <a:cs typeface="+mn-cs"/>
                    <a:sym typeface="+mn-ea"/>
                  </a:rPr>
                  <a:t>万</a:t>
                </a:r>
                <a:endParaRPr lang="en-US" altLang="zh-CN"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口径：近</a:t>
                </a:r>
                <a:r>
                  <a:rPr lang="en-US" altLang="zh-CN" sz="1335" noProof="1">
                    <a:latin typeface="微软雅黑" panose="020B0503020204020204" charset="-122"/>
                    <a:ea typeface="微软雅黑" panose="020B0503020204020204" charset="-122"/>
                    <a:cs typeface="+mn-cs"/>
                  </a:rPr>
                  <a:t>55</a:t>
                </a:r>
                <a:r>
                  <a:rPr lang="zh-CN" altLang="en-US" sz="1335" noProof="1">
                    <a:latin typeface="微软雅黑" panose="020B0503020204020204" charset="-122"/>
                    <a:ea typeface="微软雅黑" panose="020B0503020204020204" charset="-122"/>
                    <a:cs typeface="+mn-cs"/>
                  </a:rPr>
                  <a:t>天消费</a:t>
                </a:r>
                <a:r>
                  <a:rPr lang="en-US" altLang="zh-CN" sz="1335" noProof="1">
                    <a:latin typeface="微软雅黑" panose="020B0503020204020204" charset="-122"/>
                    <a:ea typeface="微软雅黑" panose="020B0503020204020204" charset="-122"/>
                    <a:cs typeface="+mn-cs"/>
                  </a:rPr>
                  <a:t>1</a:t>
                </a:r>
                <a:r>
                  <a:rPr lang="zh-CN" altLang="en-US" sz="1335" noProof="1">
                    <a:latin typeface="微软雅黑" panose="020B0503020204020204" charset="-122"/>
                    <a:ea typeface="微软雅黑" panose="020B0503020204020204" charset="-122"/>
                    <a:cs typeface="+mn-cs"/>
                  </a:rPr>
                  <a:t>次会员</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次月回头率</a:t>
                </a:r>
                <a:r>
                  <a:rPr lang="en-US" altLang="zh-CN" sz="1335" noProof="1">
                    <a:latin typeface="微软雅黑" panose="020B0503020204020204" charset="-122"/>
                    <a:ea typeface="微软雅黑" panose="020B0503020204020204" charset="-122"/>
                    <a:cs typeface="+mn-cs"/>
                  </a:rPr>
                  <a:t>27.6%</a:t>
                </a:r>
                <a:endParaRPr lang="zh-CN" altLang="en-US" sz="1335" noProof="1">
                  <a:latin typeface="微软雅黑" panose="020B0503020204020204" charset="-122"/>
                  <a:ea typeface="微软雅黑" panose="020B0503020204020204" charset="-122"/>
                </a:endParaRPr>
              </a:p>
            </p:txBody>
          </p:sp>
        </p:grpSp>
        <p:grpSp>
          <p:nvGrpSpPr>
            <p:cNvPr id="78854" name="组合 8"/>
            <p:cNvGrpSpPr/>
            <p:nvPr/>
          </p:nvGrpSpPr>
          <p:grpSpPr>
            <a:xfrm>
              <a:off x="6956829" y="3121426"/>
              <a:ext cx="1705089" cy="2275105"/>
              <a:chOff x="5228417" y="964390"/>
              <a:chExt cx="1278817" cy="1706329"/>
            </a:xfrm>
          </p:grpSpPr>
          <p:sp>
            <p:nvSpPr>
              <p:cNvPr id="27" name="TextBox 26"/>
              <p:cNvSpPr txBox="1"/>
              <p:nvPr/>
            </p:nvSpPr>
            <p:spPr>
              <a:xfrm>
                <a:off x="5355234" y="964390"/>
                <a:ext cx="1152000" cy="252000"/>
              </a:xfrm>
              <a:prstGeom prst="rect">
                <a:avLst/>
              </a:prstGeom>
              <a:solidFill>
                <a:sysClr val="window" lastClr="FFFFFF">
                  <a:lumMod val="65000"/>
                </a:sysClr>
              </a:solidFill>
              <a:ln>
                <a:noFill/>
              </a:ln>
            </p:spPr>
            <p:txBody>
              <a:bodyPr wrap="none" lIns="0" tIns="0" rIns="0" bIns="0" rtlCol="0" anchor="ctr" anchorCtr="0">
                <a:noAutofit/>
              </a:bodyPr>
              <a:lstStyle/>
              <a:p>
                <a:pPr marR="0" algn="ctr" defTabSz="914400" fontAlgn="auto">
                  <a:spcBef>
                    <a:spcPts val="0"/>
                  </a:spcBef>
                  <a:spcAft>
                    <a:spcPts val="0"/>
                  </a:spcAft>
                  <a:buClrTx/>
                  <a:buSzTx/>
                  <a:buFontTx/>
                  <a:defRPr/>
                </a:pPr>
                <a:r>
                  <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cs typeface="+mn-cs"/>
                  </a:rPr>
                  <a:t>低沉睡会员</a:t>
                </a:r>
                <a:endPar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endParaRPr>
              </a:p>
            </p:txBody>
          </p:sp>
          <p:sp>
            <p:nvSpPr>
              <p:cNvPr id="49" name="TextBox 48"/>
              <p:cNvSpPr txBox="1"/>
              <p:nvPr/>
            </p:nvSpPr>
            <p:spPr>
              <a:xfrm>
                <a:off x="5228417" y="1375376"/>
                <a:ext cx="1152000" cy="1295343"/>
              </a:xfrm>
              <a:prstGeom prst="rect">
                <a:avLst/>
              </a:prstGeom>
              <a:noFill/>
            </p:spPr>
            <p:txBody>
              <a:bodyPr wrap="square" lIns="0" tIns="0" rIns="0" bIns="0" rtlCol="0">
                <a:noAutofit/>
              </a:bodyPr>
              <a:lstStyle/>
              <a:p>
                <a:r>
                  <a:rPr lang="zh-CN" altLang="en-US" sz="1335" noProof="1">
                    <a:latin typeface="微软雅黑" panose="020B0503020204020204" charset="-122"/>
                    <a:ea typeface="微软雅黑" panose="020B0503020204020204" charset="-122"/>
                    <a:cs typeface="+mn-cs"/>
                    <a:sym typeface="+mn-ea"/>
                  </a:rPr>
                  <a:t>会员数：</a:t>
                </a:r>
                <a:r>
                  <a:rPr lang="en-US" altLang="zh-CN" sz="1335" noProof="1">
                    <a:latin typeface="微软雅黑" panose="020B0503020204020204" charset="-122"/>
                    <a:ea typeface="微软雅黑" panose="020B0503020204020204" charset="-122"/>
                    <a:cs typeface="+mn-cs"/>
                    <a:sym typeface="+mn-ea"/>
                  </a:rPr>
                  <a:t>226.8</a:t>
                </a:r>
                <a:r>
                  <a:rPr lang="zh-CN" altLang="en-US" sz="1335" noProof="1">
                    <a:latin typeface="微软雅黑" panose="020B0503020204020204" charset="-122"/>
                    <a:ea typeface="微软雅黑" panose="020B0503020204020204" charset="-122"/>
                    <a:cs typeface="+mn-cs"/>
                    <a:sym typeface="+mn-ea"/>
                  </a:rPr>
                  <a:t>万</a:t>
                </a:r>
                <a:endParaRPr lang="en-US" altLang="zh-CN"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口径：有消费，但近</a:t>
                </a:r>
                <a:r>
                  <a:rPr lang="en-US" altLang="zh-CN" sz="1335" noProof="1">
                    <a:latin typeface="微软雅黑" panose="020B0503020204020204" charset="-122"/>
                    <a:ea typeface="微软雅黑" panose="020B0503020204020204" charset="-122"/>
                    <a:cs typeface="+mn-cs"/>
                  </a:rPr>
                  <a:t>55</a:t>
                </a:r>
                <a:r>
                  <a:rPr lang="zh-CN" altLang="en-US" sz="1335" noProof="1">
                    <a:latin typeface="微软雅黑" panose="020B0503020204020204" charset="-122"/>
                    <a:ea typeface="微软雅黑" panose="020B0503020204020204" charset="-122"/>
                    <a:cs typeface="+mn-cs"/>
                  </a:rPr>
                  <a:t>天</a:t>
                </a:r>
                <a:r>
                  <a:rPr lang="en-US" altLang="zh-CN" sz="1335" noProof="1">
                    <a:latin typeface="微软雅黑" panose="020B0503020204020204" charset="-122"/>
                    <a:ea typeface="微软雅黑" panose="020B0503020204020204" charset="-122"/>
                    <a:cs typeface="+mn-cs"/>
                  </a:rPr>
                  <a:t>~110</a:t>
                </a:r>
                <a:r>
                  <a:rPr lang="zh-CN" altLang="en-US" sz="1335" noProof="1">
                    <a:latin typeface="微软雅黑" panose="020B0503020204020204" charset="-122"/>
                    <a:ea typeface="微软雅黑" panose="020B0503020204020204" charset="-122"/>
                    <a:cs typeface="+mn-cs"/>
                  </a:rPr>
                  <a:t>天未消费会员</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次月回头率</a:t>
                </a:r>
                <a:r>
                  <a:rPr lang="en-US" altLang="zh-CN" sz="1335" noProof="1">
                    <a:latin typeface="微软雅黑" panose="020B0503020204020204" charset="-122"/>
                    <a:ea typeface="微软雅黑" panose="020B0503020204020204" charset="-122"/>
                    <a:cs typeface="+mn-cs"/>
                  </a:rPr>
                  <a:t>18.3%</a:t>
                </a:r>
                <a:endParaRPr lang="en-US" altLang="zh-CN" sz="1335" noProof="1">
                  <a:latin typeface="微软雅黑" panose="020B0503020204020204" charset="-122"/>
                  <a:ea typeface="微软雅黑" panose="020B0503020204020204" charset="-122"/>
                </a:endParaRPr>
              </a:p>
            </p:txBody>
          </p:sp>
        </p:grpSp>
        <p:grpSp>
          <p:nvGrpSpPr>
            <p:cNvPr id="78857" name="组合 10"/>
            <p:cNvGrpSpPr/>
            <p:nvPr/>
          </p:nvGrpSpPr>
          <p:grpSpPr>
            <a:xfrm>
              <a:off x="8661600" y="3121426"/>
              <a:ext cx="1705333" cy="2275952"/>
              <a:chOff x="6506995" y="964390"/>
              <a:chExt cx="1279000" cy="1706964"/>
            </a:xfrm>
          </p:grpSpPr>
          <p:sp>
            <p:nvSpPr>
              <p:cNvPr id="28" name="TextBox 27"/>
              <p:cNvSpPr txBox="1"/>
              <p:nvPr/>
            </p:nvSpPr>
            <p:spPr>
              <a:xfrm>
                <a:off x="6633995" y="964390"/>
                <a:ext cx="1152000" cy="252000"/>
              </a:xfrm>
              <a:prstGeom prst="rect">
                <a:avLst/>
              </a:prstGeom>
              <a:solidFill>
                <a:sysClr val="window" lastClr="FFFFFF">
                  <a:lumMod val="65000"/>
                </a:sysClr>
              </a:solidFill>
              <a:ln>
                <a:noFill/>
              </a:ln>
            </p:spPr>
            <p:txBody>
              <a:bodyPr wrap="none" lIns="0" tIns="0" rIns="0" bIns="0" rtlCol="0" anchor="ctr" anchorCtr="0">
                <a:noAutofit/>
              </a:bodyPr>
              <a:lstStyle/>
              <a:p>
                <a:pPr marR="0" algn="ctr" defTabSz="914400" fontAlgn="auto">
                  <a:spcBef>
                    <a:spcPts val="0"/>
                  </a:spcBef>
                  <a:spcAft>
                    <a:spcPts val="0"/>
                  </a:spcAft>
                  <a:buClrTx/>
                  <a:buSzTx/>
                  <a:buFontTx/>
                  <a:defRPr/>
                </a:pPr>
                <a:r>
                  <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cs typeface="+mn-cs"/>
                  </a:rPr>
                  <a:t>高沉睡会员</a:t>
                </a:r>
                <a:endPar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endParaRPr>
              </a:p>
            </p:txBody>
          </p:sp>
          <p:sp>
            <p:nvSpPr>
              <p:cNvPr id="50" name="TextBox 49"/>
              <p:cNvSpPr txBox="1"/>
              <p:nvPr/>
            </p:nvSpPr>
            <p:spPr>
              <a:xfrm>
                <a:off x="6506995" y="1376011"/>
                <a:ext cx="1152000" cy="1295343"/>
              </a:xfrm>
              <a:prstGeom prst="rect">
                <a:avLst/>
              </a:prstGeom>
              <a:noFill/>
            </p:spPr>
            <p:txBody>
              <a:bodyPr wrap="square" lIns="0" tIns="0" rIns="0" bIns="0" rtlCol="0">
                <a:noAutofit/>
              </a:bodyPr>
              <a:lstStyle/>
              <a:p>
                <a:r>
                  <a:rPr lang="zh-CN" altLang="en-US" sz="1335" noProof="1">
                    <a:latin typeface="微软雅黑" panose="020B0503020204020204" charset="-122"/>
                    <a:ea typeface="微软雅黑" panose="020B0503020204020204" charset="-122"/>
                    <a:cs typeface="+mn-cs"/>
                    <a:sym typeface="+mn-ea"/>
                  </a:rPr>
                  <a:t>会员数：</a:t>
                </a:r>
                <a:r>
                  <a:rPr lang="en-US" altLang="zh-CN" sz="1335" noProof="1">
                    <a:latin typeface="微软雅黑" panose="020B0503020204020204" charset="-122"/>
                    <a:ea typeface="微软雅黑" panose="020B0503020204020204" charset="-122"/>
                    <a:cs typeface="+mn-cs"/>
                    <a:sym typeface="+mn-ea"/>
                  </a:rPr>
                  <a:t>173.7</a:t>
                </a:r>
                <a:r>
                  <a:rPr lang="zh-CN" altLang="en-US" sz="1335" noProof="1">
                    <a:latin typeface="微软雅黑" panose="020B0503020204020204" charset="-122"/>
                    <a:ea typeface="微软雅黑" panose="020B0503020204020204" charset="-122"/>
                    <a:cs typeface="+mn-cs"/>
                    <a:sym typeface="+mn-ea"/>
                  </a:rPr>
                  <a:t>万</a:t>
                </a:r>
                <a:endParaRPr lang="en-US" altLang="zh-CN"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口径：有消费，但近</a:t>
                </a:r>
                <a:r>
                  <a:rPr lang="en-US" altLang="zh-CN" sz="1335" noProof="1">
                    <a:latin typeface="微软雅黑" panose="020B0503020204020204" charset="-122"/>
                    <a:ea typeface="微软雅黑" panose="020B0503020204020204" charset="-122"/>
                    <a:cs typeface="+mn-cs"/>
                  </a:rPr>
                  <a:t>110</a:t>
                </a:r>
                <a:r>
                  <a:rPr lang="zh-CN" altLang="en-US" sz="1335" noProof="1">
                    <a:latin typeface="微软雅黑" panose="020B0503020204020204" charset="-122"/>
                    <a:ea typeface="微软雅黑" panose="020B0503020204020204" charset="-122"/>
                    <a:cs typeface="+mn-cs"/>
                  </a:rPr>
                  <a:t>天</a:t>
                </a:r>
                <a:r>
                  <a:rPr lang="en-US" altLang="zh-CN" sz="1335" noProof="1">
                    <a:latin typeface="微软雅黑" panose="020B0503020204020204" charset="-122"/>
                    <a:ea typeface="微软雅黑" panose="020B0503020204020204" charset="-122"/>
                    <a:cs typeface="+mn-cs"/>
                  </a:rPr>
                  <a:t>~180</a:t>
                </a:r>
                <a:r>
                  <a:rPr lang="zh-CN" altLang="en-US" sz="1335" noProof="1">
                    <a:latin typeface="微软雅黑" panose="020B0503020204020204" charset="-122"/>
                    <a:ea typeface="微软雅黑" panose="020B0503020204020204" charset="-122"/>
                    <a:cs typeface="+mn-cs"/>
                  </a:rPr>
                  <a:t>天未消费会员</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次月回头率</a:t>
                </a:r>
                <a:r>
                  <a:rPr lang="en-US" altLang="zh-CN" sz="1335" noProof="1">
                    <a:latin typeface="微软雅黑" panose="020B0503020204020204" charset="-122"/>
                    <a:ea typeface="微软雅黑" panose="020B0503020204020204" charset="-122"/>
                    <a:cs typeface="+mn-cs"/>
                  </a:rPr>
                  <a:t>12%</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p:txBody>
          </p:sp>
        </p:grpSp>
        <p:grpSp>
          <p:nvGrpSpPr>
            <p:cNvPr id="78860" name="组合 11"/>
            <p:cNvGrpSpPr/>
            <p:nvPr/>
          </p:nvGrpSpPr>
          <p:grpSpPr>
            <a:xfrm>
              <a:off x="10535948" y="3121425"/>
              <a:ext cx="1536000" cy="2231790"/>
              <a:chOff x="7912756" y="964389"/>
              <a:chExt cx="1152000" cy="1673843"/>
            </a:xfrm>
          </p:grpSpPr>
          <p:sp>
            <p:nvSpPr>
              <p:cNvPr id="29" name="TextBox 28"/>
              <p:cNvSpPr txBox="1"/>
              <p:nvPr/>
            </p:nvSpPr>
            <p:spPr>
              <a:xfrm>
                <a:off x="7912756" y="964389"/>
                <a:ext cx="1152000" cy="252000"/>
              </a:xfrm>
              <a:prstGeom prst="rect">
                <a:avLst/>
              </a:prstGeom>
              <a:solidFill>
                <a:sysClr val="window" lastClr="FFFFFF">
                  <a:lumMod val="65000"/>
                </a:sysClr>
              </a:solidFill>
              <a:ln>
                <a:noFill/>
              </a:ln>
            </p:spPr>
            <p:txBody>
              <a:bodyPr wrap="none" lIns="0" tIns="0" rIns="0" bIns="0" rtlCol="0" anchor="ctr" anchorCtr="0">
                <a:noAutofit/>
              </a:bodyPr>
              <a:lstStyle/>
              <a:p>
                <a:pPr marR="0" algn="ctr" defTabSz="914400" fontAlgn="auto">
                  <a:spcBef>
                    <a:spcPts val="0"/>
                  </a:spcBef>
                  <a:spcAft>
                    <a:spcPts val="0"/>
                  </a:spcAft>
                  <a:buClrTx/>
                  <a:buSzTx/>
                  <a:buFontTx/>
                  <a:defRPr/>
                </a:pPr>
                <a:r>
                  <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cs typeface="+mn-cs"/>
                  </a:rPr>
                  <a:t>流失会员</a:t>
                </a:r>
                <a:endPar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endParaRPr>
              </a:p>
            </p:txBody>
          </p:sp>
          <p:sp>
            <p:nvSpPr>
              <p:cNvPr id="51" name="TextBox 50"/>
              <p:cNvSpPr txBox="1"/>
              <p:nvPr/>
            </p:nvSpPr>
            <p:spPr>
              <a:xfrm>
                <a:off x="7912756" y="1407126"/>
                <a:ext cx="1152000" cy="1231106"/>
              </a:xfrm>
              <a:prstGeom prst="rect">
                <a:avLst/>
              </a:prstGeom>
              <a:noFill/>
            </p:spPr>
            <p:txBody>
              <a:bodyPr wrap="square" lIns="0" tIns="0" rIns="0" bIns="0" rtlCol="0">
                <a:noAutofit/>
              </a:bodyPr>
              <a:lstStyle/>
              <a:p>
                <a:r>
                  <a:rPr lang="zh-CN" altLang="en-US" sz="1335" noProof="1">
                    <a:latin typeface="微软雅黑" panose="020B0503020204020204" charset="-122"/>
                    <a:ea typeface="微软雅黑" panose="020B0503020204020204" charset="-122"/>
                    <a:cs typeface="+mn-cs"/>
                    <a:sym typeface="+mn-ea"/>
                  </a:rPr>
                  <a:t>会员数：</a:t>
                </a:r>
                <a:r>
                  <a:rPr lang="en-US" altLang="zh-CN" sz="1335" noProof="1">
                    <a:latin typeface="微软雅黑" panose="020B0503020204020204" charset="-122"/>
                    <a:ea typeface="微软雅黑" panose="020B0503020204020204" charset="-122"/>
                    <a:cs typeface="+mn-cs"/>
                    <a:sym typeface="+mn-ea"/>
                  </a:rPr>
                  <a:t>968.7</a:t>
                </a:r>
                <a:r>
                  <a:rPr lang="zh-CN" altLang="en-US" sz="1335" noProof="1">
                    <a:latin typeface="微软雅黑" panose="020B0503020204020204" charset="-122"/>
                    <a:ea typeface="微软雅黑" panose="020B0503020204020204" charset="-122"/>
                    <a:cs typeface="+mn-cs"/>
                    <a:sym typeface="+mn-ea"/>
                  </a:rPr>
                  <a:t>万</a:t>
                </a:r>
                <a:endParaRPr lang="zh-CN" altLang="en-US" sz="1335" noProof="1">
                  <a:latin typeface="微软雅黑" panose="020B0503020204020204" charset="-122"/>
                  <a:ea typeface="微软雅黑" panose="020B0503020204020204" charset="-122"/>
                  <a:sym typeface="+mn-ea"/>
                </a:endParaRPr>
              </a:p>
              <a:p>
                <a:endParaRPr lang="zh-CN" altLang="en-US" sz="1335" noProof="1">
                  <a:latin typeface="微软雅黑" panose="020B0503020204020204" charset="-122"/>
                  <a:ea typeface="微软雅黑" panose="020B0503020204020204" charset="-122"/>
                  <a:sym typeface="+mn-ea"/>
                </a:endParaRPr>
              </a:p>
              <a:p>
                <a:endParaRPr lang="zh-CN" altLang="en-US"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口径：有消费，但超过</a:t>
                </a:r>
                <a:r>
                  <a:rPr lang="en-US" altLang="zh-CN" sz="1335" noProof="1">
                    <a:latin typeface="微软雅黑" panose="020B0503020204020204" charset="-122"/>
                    <a:ea typeface="微软雅黑" panose="020B0503020204020204" charset="-122"/>
                    <a:cs typeface="+mn-cs"/>
                  </a:rPr>
                  <a:t>180</a:t>
                </a:r>
                <a:r>
                  <a:rPr lang="zh-CN" altLang="en-US" sz="1335" noProof="1">
                    <a:latin typeface="微软雅黑" panose="020B0503020204020204" charset="-122"/>
                    <a:ea typeface="微软雅黑" panose="020B0503020204020204" charset="-122"/>
                    <a:cs typeface="+mn-cs"/>
                  </a:rPr>
                  <a:t>天未消费会员</a:t>
                </a:r>
                <a:endParaRPr lang="zh-CN" altLang="en-US"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次月回头率</a:t>
                </a:r>
                <a:r>
                  <a:rPr lang="en-US" altLang="zh-CN" sz="1335" noProof="1">
                    <a:latin typeface="微软雅黑" panose="020B0503020204020204" charset="-122"/>
                    <a:ea typeface="微软雅黑" panose="020B0503020204020204" charset="-122"/>
                    <a:cs typeface="+mn-cs"/>
                  </a:rPr>
                  <a:t>3.4%</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p:txBody>
          </p:sp>
        </p:grpSp>
        <p:grpSp>
          <p:nvGrpSpPr>
            <p:cNvPr id="78863" name="组合 1"/>
            <p:cNvGrpSpPr/>
            <p:nvPr/>
          </p:nvGrpSpPr>
          <p:grpSpPr>
            <a:xfrm>
              <a:off x="222040" y="3121428"/>
              <a:ext cx="1704340" cy="2147146"/>
              <a:chOff x="177325" y="964391"/>
              <a:chExt cx="1278255" cy="1610360"/>
            </a:xfrm>
          </p:grpSpPr>
          <p:sp>
            <p:nvSpPr>
              <p:cNvPr id="30" name="TextBox 29"/>
              <p:cNvSpPr txBox="1"/>
              <p:nvPr/>
            </p:nvSpPr>
            <p:spPr>
              <a:xfrm>
                <a:off x="240190" y="964391"/>
                <a:ext cx="1152000" cy="252000"/>
              </a:xfrm>
              <a:prstGeom prst="rect">
                <a:avLst/>
              </a:prstGeom>
              <a:solidFill>
                <a:srgbClr val="CAF278">
                  <a:lumMod val="75000"/>
                </a:srgbClr>
              </a:solidFill>
              <a:ln>
                <a:noFill/>
              </a:ln>
            </p:spPr>
            <p:txBody>
              <a:bodyPr wrap="none" lIns="0" tIns="0" rIns="0" bIns="0" rtlCol="0" anchor="ctr" anchorCtr="0">
                <a:noAutofit/>
              </a:bodyPr>
              <a:lstStyle/>
              <a:p>
                <a:pPr marR="0" algn="ctr" defTabSz="914400" fontAlgn="auto">
                  <a:spcBef>
                    <a:spcPts val="0"/>
                  </a:spcBef>
                  <a:spcAft>
                    <a:spcPts val="0"/>
                  </a:spcAft>
                  <a:buClrTx/>
                  <a:buSzTx/>
                  <a:buFontTx/>
                  <a:defRPr/>
                </a:pPr>
                <a:r>
                  <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cs typeface="+mn-cs"/>
                  </a:rPr>
                  <a:t>未消费顾客</a:t>
                </a:r>
                <a:endParaRPr kumimoji="0" lang="zh-CN" altLang="en-US" sz="1600" b="1" i="0" kern="0" cap="none" spc="0" normalizeH="0" baseline="0" noProof="0" dirty="0">
                  <a:solidFill>
                    <a:sysClr val="windowText" lastClr="000000"/>
                  </a:solidFill>
                  <a:latin typeface="微软雅黑" panose="020B0503020204020204" charset="-122"/>
                  <a:ea typeface="微软雅黑" panose="020B0503020204020204" charset="-122"/>
                </a:endParaRPr>
              </a:p>
            </p:txBody>
          </p:sp>
          <p:sp>
            <p:nvSpPr>
              <p:cNvPr id="52" name="TextBox 51"/>
              <p:cNvSpPr txBox="1"/>
              <p:nvPr/>
            </p:nvSpPr>
            <p:spPr>
              <a:xfrm>
                <a:off x="177325" y="1343486"/>
                <a:ext cx="1278255" cy="1231265"/>
              </a:xfrm>
              <a:prstGeom prst="rect">
                <a:avLst/>
              </a:prstGeom>
              <a:noFill/>
            </p:spPr>
            <p:txBody>
              <a:bodyPr wrap="square" lIns="0" tIns="0" rIns="0" bIns="0" rtlCol="0">
                <a:noAutofit/>
              </a:bodyPr>
              <a:lstStyle/>
              <a:p>
                <a:r>
                  <a:rPr lang="zh-CN" altLang="en-US" sz="1335" noProof="1">
                    <a:latin typeface="微软雅黑" panose="020B0503020204020204" charset="-122"/>
                    <a:ea typeface="微软雅黑" panose="020B0503020204020204" charset="-122"/>
                    <a:cs typeface="+mn-cs"/>
                    <a:sym typeface="+mn-ea"/>
                  </a:rPr>
                  <a:t>会员数：</a:t>
                </a:r>
                <a:r>
                  <a:rPr lang="en-US" altLang="zh-CN" sz="1335" noProof="1">
                    <a:latin typeface="微软雅黑" panose="020B0503020204020204" charset="-122"/>
                    <a:ea typeface="微软雅黑" panose="020B0503020204020204" charset="-122"/>
                    <a:cs typeface="+mn-cs"/>
                    <a:sym typeface="+mn-ea"/>
                  </a:rPr>
                  <a:t>690</a:t>
                </a:r>
                <a:r>
                  <a:rPr lang="zh-CN" altLang="en-US" sz="1335" noProof="1">
                    <a:latin typeface="微软雅黑" panose="020B0503020204020204" charset="-122"/>
                    <a:ea typeface="微软雅黑" panose="020B0503020204020204" charset="-122"/>
                    <a:cs typeface="+mn-cs"/>
                    <a:sym typeface="+mn-ea"/>
                  </a:rPr>
                  <a:t>万</a:t>
                </a:r>
                <a:endParaRPr lang="zh-CN" altLang="en-US" sz="1335" noProof="1">
                  <a:latin typeface="微软雅黑" panose="020B0503020204020204" charset="-122"/>
                  <a:ea typeface="微软雅黑" panose="020B0503020204020204" charset="-122"/>
                  <a:sym typeface="+mn-ea"/>
                </a:endParaRPr>
              </a:p>
              <a:p>
                <a:endParaRPr lang="zh-CN" altLang="en-US" sz="1335" noProof="1">
                  <a:latin typeface="微软雅黑" panose="020B0503020204020204" charset="-122"/>
                  <a:ea typeface="微软雅黑" panose="020B0503020204020204" charset="-122"/>
                  <a:sym typeface="+mn-ea"/>
                </a:endParaRPr>
              </a:p>
              <a:p>
                <a:endParaRPr lang="zh-CN" altLang="en-US"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口径：注册但历史未消费会员</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次月消费人数占比</a:t>
                </a:r>
                <a:r>
                  <a:rPr lang="en-US" altLang="zh-CN" sz="1335" noProof="1">
                    <a:latin typeface="微软雅黑" panose="020B0503020204020204" charset="-122"/>
                    <a:ea typeface="微软雅黑" panose="020B0503020204020204" charset="-122"/>
                    <a:cs typeface="+mn-cs"/>
                  </a:rPr>
                  <a:t>2%</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p:txBody>
          </p:sp>
        </p:grpSp>
        <p:grpSp>
          <p:nvGrpSpPr>
            <p:cNvPr id="78866" name="组合 4"/>
            <p:cNvGrpSpPr/>
            <p:nvPr/>
          </p:nvGrpSpPr>
          <p:grpSpPr>
            <a:xfrm>
              <a:off x="3715889" y="3121432"/>
              <a:ext cx="1536000" cy="2274252"/>
              <a:chOff x="2797712" y="964394"/>
              <a:chExt cx="1152000" cy="1705689"/>
            </a:xfrm>
          </p:grpSpPr>
          <p:sp>
            <p:nvSpPr>
              <p:cNvPr id="78867" name="TextBox 24"/>
              <p:cNvSpPr txBox="1"/>
              <p:nvPr/>
            </p:nvSpPr>
            <p:spPr>
              <a:xfrm>
                <a:off x="2797712" y="964394"/>
                <a:ext cx="1152000" cy="252000"/>
              </a:xfrm>
              <a:prstGeom prst="rect">
                <a:avLst/>
              </a:prstGeom>
              <a:solidFill>
                <a:srgbClr val="00B050"/>
              </a:solidFill>
              <a:ln w="9525">
                <a:noFill/>
              </a:ln>
            </p:spPr>
            <p:txBody>
              <a:bodyPr wrap="none" lIns="0" tIns="0" rIns="0" bIns="0" anchor="ctr"/>
              <a:lstStyle/>
              <a:p>
                <a:pPr algn="ctr"/>
                <a:r>
                  <a:rPr lang="zh-CN" altLang="en-US" sz="1600" b="1" dirty="0">
                    <a:latin typeface="微软雅黑" panose="020B0503020204020204" charset="-122"/>
                    <a:ea typeface="微软雅黑" panose="020B0503020204020204" charset="-122"/>
                  </a:rPr>
                  <a:t>高活跃度会员</a:t>
                </a:r>
              </a:p>
            </p:txBody>
          </p:sp>
          <p:sp>
            <p:nvSpPr>
              <p:cNvPr id="53" name="TextBox 15"/>
              <p:cNvSpPr txBox="1"/>
              <p:nvPr/>
            </p:nvSpPr>
            <p:spPr>
              <a:xfrm>
                <a:off x="2797712" y="1374741"/>
                <a:ext cx="1152000" cy="1295342"/>
              </a:xfrm>
              <a:prstGeom prst="rect">
                <a:avLst/>
              </a:prstGeom>
              <a:noFill/>
            </p:spPr>
            <p:txBody>
              <a:bodyPr wrap="square" lIns="0" tIns="0" rIns="0" bIns="0" rtlCol="0">
                <a:noAutofit/>
              </a:bodyPr>
              <a:lstStyle/>
              <a:p>
                <a:r>
                  <a:rPr lang="zh-CN" altLang="en-US" sz="1335" noProof="1">
                    <a:latin typeface="微软雅黑" panose="020B0503020204020204" charset="-122"/>
                    <a:ea typeface="微软雅黑" panose="020B0503020204020204" charset="-122"/>
                    <a:cs typeface="+mn-cs"/>
                    <a:sym typeface="+mn-ea"/>
                  </a:rPr>
                  <a:t>会员数：</a:t>
                </a:r>
                <a:r>
                  <a:rPr lang="en-US" altLang="zh-CN" sz="1335" noProof="1">
                    <a:latin typeface="微软雅黑" panose="020B0503020204020204" charset="-122"/>
                    <a:ea typeface="微软雅黑" panose="020B0503020204020204" charset="-122"/>
                    <a:cs typeface="+mn-cs"/>
                    <a:sym typeface="+mn-ea"/>
                  </a:rPr>
                  <a:t>196.1</a:t>
                </a:r>
                <a:r>
                  <a:rPr lang="zh-CN" altLang="en-US" sz="1335" noProof="1">
                    <a:latin typeface="微软雅黑" panose="020B0503020204020204" charset="-122"/>
                    <a:ea typeface="微软雅黑" panose="020B0503020204020204" charset="-122"/>
                    <a:cs typeface="+mn-cs"/>
                    <a:sym typeface="+mn-ea"/>
                  </a:rPr>
                  <a:t>万</a:t>
                </a:r>
                <a:endParaRPr lang="zh-CN" altLang="en-US" sz="1335" noProof="1">
                  <a:latin typeface="微软雅黑" panose="020B0503020204020204" charset="-122"/>
                  <a:ea typeface="微软雅黑" panose="020B0503020204020204" charset="-122"/>
                  <a:sym typeface="+mn-ea"/>
                </a:endParaRPr>
              </a:p>
              <a:p>
                <a:endParaRPr lang="zh-CN" altLang="en-US" sz="1335" noProof="1">
                  <a:latin typeface="微软雅黑" panose="020B0503020204020204" charset="-122"/>
                  <a:ea typeface="微软雅黑" panose="020B0503020204020204" charset="-122"/>
                  <a:sym typeface="+mn-ea"/>
                </a:endParaRPr>
              </a:p>
              <a:p>
                <a:endParaRPr lang="zh-CN" altLang="en-US"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口径：除去忠诚会员，近</a:t>
                </a:r>
                <a:r>
                  <a:rPr lang="en-US" altLang="zh-CN" sz="1335" noProof="1">
                    <a:latin typeface="微软雅黑" panose="020B0503020204020204" charset="-122"/>
                    <a:ea typeface="微软雅黑" panose="020B0503020204020204" charset="-122"/>
                    <a:cs typeface="+mn-cs"/>
                  </a:rPr>
                  <a:t>55</a:t>
                </a:r>
                <a:r>
                  <a:rPr lang="zh-CN" altLang="en-US" sz="1335" noProof="1">
                    <a:latin typeface="微软雅黑" panose="020B0503020204020204" charset="-122"/>
                    <a:ea typeface="微软雅黑" panose="020B0503020204020204" charset="-122"/>
                    <a:cs typeface="+mn-cs"/>
                  </a:rPr>
                  <a:t>天≥</a:t>
                </a:r>
                <a:r>
                  <a:rPr lang="en-US" altLang="zh-CN" sz="1335" noProof="1">
                    <a:latin typeface="微软雅黑" panose="020B0503020204020204" charset="-122"/>
                    <a:ea typeface="微软雅黑" panose="020B0503020204020204" charset="-122"/>
                    <a:cs typeface="+mn-cs"/>
                  </a:rPr>
                  <a:t>2</a:t>
                </a:r>
                <a:r>
                  <a:rPr lang="zh-CN" altLang="en-US" sz="1335" noProof="1">
                    <a:latin typeface="微软雅黑" panose="020B0503020204020204" charset="-122"/>
                    <a:ea typeface="微软雅黑" panose="020B0503020204020204" charset="-122"/>
                    <a:cs typeface="+mn-cs"/>
                  </a:rPr>
                  <a:t>次消费会员</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次月回头率</a:t>
                </a:r>
                <a:r>
                  <a:rPr lang="en-US" altLang="zh-CN" sz="1335" noProof="1">
                    <a:latin typeface="微软雅黑" panose="020B0503020204020204" charset="-122"/>
                    <a:ea typeface="微软雅黑" panose="020B0503020204020204" charset="-122"/>
                    <a:cs typeface="+mn-cs"/>
                  </a:rPr>
                  <a:t>52.4%</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p:txBody>
          </p:sp>
        </p:grpSp>
        <p:grpSp>
          <p:nvGrpSpPr>
            <p:cNvPr id="78869" name="组合 7"/>
            <p:cNvGrpSpPr/>
            <p:nvPr/>
          </p:nvGrpSpPr>
          <p:grpSpPr>
            <a:xfrm>
              <a:off x="5420904" y="3121433"/>
              <a:ext cx="1536488" cy="2232765"/>
              <a:chOff x="4076473" y="964395"/>
              <a:chExt cx="1152366" cy="1674574"/>
            </a:xfrm>
          </p:grpSpPr>
          <p:sp>
            <p:nvSpPr>
              <p:cNvPr id="78870" name="TextBox 25"/>
              <p:cNvSpPr txBox="1"/>
              <p:nvPr/>
            </p:nvSpPr>
            <p:spPr>
              <a:xfrm>
                <a:off x="4076473" y="964395"/>
                <a:ext cx="1152000" cy="252000"/>
              </a:xfrm>
              <a:prstGeom prst="rect">
                <a:avLst/>
              </a:prstGeom>
              <a:solidFill>
                <a:srgbClr val="00B050"/>
              </a:solidFill>
              <a:ln w="9525">
                <a:noFill/>
              </a:ln>
            </p:spPr>
            <p:txBody>
              <a:bodyPr wrap="none" lIns="0" tIns="0" rIns="0" bIns="0" anchor="ctr"/>
              <a:lstStyle/>
              <a:p>
                <a:pPr algn="ctr"/>
                <a:r>
                  <a:rPr lang="zh-CN" altLang="en-US" sz="1600" b="1" dirty="0">
                    <a:latin typeface="微软雅黑" panose="020B0503020204020204" charset="-122"/>
                    <a:ea typeface="微软雅黑" panose="020B0503020204020204" charset="-122"/>
                  </a:rPr>
                  <a:t>忠诚会员</a:t>
                </a:r>
              </a:p>
            </p:txBody>
          </p:sp>
          <p:sp>
            <p:nvSpPr>
              <p:cNvPr id="54" name="TextBox 18"/>
              <p:cNvSpPr txBox="1"/>
              <p:nvPr/>
            </p:nvSpPr>
            <p:spPr>
              <a:xfrm>
                <a:off x="4076839" y="1343626"/>
                <a:ext cx="1152000" cy="1295343"/>
              </a:xfrm>
              <a:prstGeom prst="rect">
                <a:avLst/>
              </a:prstGeom>
              <a:noFill/>
            </p:spPr>
            <p:txBody>
              <a:bodyPr wrap="square" lIns="0" tIns="0" rIns="0" bIns="0" rtlCol="0">
                <a:noAutofit/>
              </a:bodyPr>
              <a:lstStyle/>
              <a:p>
                <a:r>
                  <a:rPr lang="zh-CN" altLang="en-US" sz="1335" noProof="1">
                    <a:latin typeface="微软雅黑" panose="020B0503020204020204" charset="-122"/>
                    <a:ea typeface="微软雅黑" panose="020B0503020204020204" charset="-122"/>
                    <a:cs typeface="+mn-cs"/>
                    <a:sym typeface="+mn-ea"/>
                  </a:rPr>
                  <a:t>会员数：</a:t>
                </a:r>
                <a:r>
                  <a:rPr lang="en-US" altLang="zh-CN" sz="1335" noProof="1">
                    <a:latin typeface="微软雅黑" panose="020B0503020204020204" charset="-122"/>
                    <a:ea typeface="微软雅黑" panose="020B0503020204020204" charset="-122"/>
                    <a:cs typeface="+mn-cs"/>
                    <a:sym typeface="+mn-ea"/>
                  </a:rPr>
                  <a:t>60</a:t>
                </a:r>
                <a:r>
                  <a:rPr lang="zh-CN" altLang="en-US" sz="1335" noProof="1">
                    <a:latin typeface="微软雅黑" panose="020B0503020204020204" charset="-122"/>
                    <a:ea typeface="微软雅黑" panose="020B0503020204020204" charset="-122"/>
                    <a:cs typeface="+mn-cs"/>
                    <a:sym typeface="+mn-ea"/>
                  </a:rPr>
                  <a:t>万</a:t>
                </a:r>
                <a:endParaRPr lang="en-US" altLang="zh-CN"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口径：近</a:t>
                </a:r>
                <a:r>
                  <a:rPr lang="en-US" altLang="zh-CN" sz="1335" noProof="1">
                    <a:latin typeface="微软雅黑" panose="020B0503020204020204" charset="-122"/>
                    <a:ea typeface="微软雅黑" panose="020B0503020204020204" charset="-122"/>
                    <a:cs typeface="+mn-cs"/>
                  </a:rPr>
                  <a:t>55</a:t>
                </a:r>
                <a:r>
                  <a:rPr lang="zh-CN" altLang="en-US" sz="1335" noProof="1">
                    <a:latin typeface="微软雅黑" panose="020B0503020204020204" charset="-122"/>
                    <a:ea typeface="微软雅黑" panose="020B0503020204020204" charset="-122"/>
                    <a:cs typeface="+mn-cs"/>
                  </a:rPr>
                  <a:t>天每隔</a:t>
                </a:r>
                <a:r>
                  <a:rPr lang="en-US" altLang="zh-CN" sz="1335" noProof="1">
                    <a:latin typeface="微软雅黑" panose="020B0503020204020204" charset="-122"/>
                    <a:ea typeface="微软雅黑" panose="020B0503020204020204" charset="-122"/>
                    <a:cs typeface="+mn-cs"/>
                  </a:rPr>
                  <a:t>20</a:t>
                </a:r>
                <a:r>
                  <a:rPr lang="zh-CN" altLang="en-US" sz="1335" noProof="1">
                    <a:latin typeface="微软雅黑" panose="020B0503020204020204" charset="-122"/>
                    <a:ea typeface="微软雅黑" panose="020B0503020204020204" charset="-122"/>
                    <a:cs typeface="+mn-cs"/>
                  </a:rPr>
                  <a:t>天消费</a:t>
                </a:r>
                <a:r>
                  <a:rPr lang="en-US" altLang="zh-CN" sz="1335" noProof="1">
                    <a:latin typeface="微软雅黑" panose="020B0503020204020204" charset="-122"/>
                    <a:ea typeface="微软雅黑" panose="020B0503020204020204" charset="-122"/>
                    <a:cs typeface="+mn-cs"/>
                  </a:rPr>
                  <a:t>1</a:t>
                </a:r>
                <a:r>
                  <a:rPr lang="zh-CN" altLang="en-US" sz="1335" noProof="1">
                    <a:latin typeface="微软雅黑" panose="020B0503020204020204" charset="-122"/>
                    <a:ea typeface="微软雅黑" panose="020B0503020204020204" charset="-122"/>
                    <a:cs typeface="+mn-cs"/>
                  </a:rPr>
                  <a:t>次会员</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a:p>
                <a:r>
                  <a:rPr lang="zh-CN" altLang="en-US" sz="1335" noProof="1">
                    <a:latin typeface="微软雅黑" panose="020B0503020204020204" charset="-122"/>
                    <a:ea typeface="微软雅黑" panose="020B0503020204020204" charset="-122"/>
                    <a:cs typeface="+mn-cs"/>
                  </a:rPr>
                  <a:t>次月回头率</a:t>
                </a:r>
                <a:r>
                  <a:rPr lang="en-US" altLang="zh-CN" sz="1335" noProof="1">
                    <a:latin typeface="微软雅黑" panose="020B0503020204020204" charset="-122"/>
                    <a:ea typeface="微软雅黑" panose="020B0503020204020204" charset="-122"/>
                    <a:cs typeface="+mn-cs"/>
                  </a:rPr>
                  <a:t>78.5%</a:t>
                </a:r>
                <a:endParaRPr lang="en-US" altLang="zh-CN" sz="1335" noProof="1">
                  <a:latin typeface="微软雅黑" panose="020B0503020204020204" charset="-122"/>
                  <a:ea typeface="微软雅黑" panose="020B0503020204020204" charset="-122"/>
                </a:endParaRPr>
              </a:p>
              <a:p>
                <a:endParaRPr lang="en-US" altLang="zh-CN" sz="1335" noProof="1">
                  <a:latin typeface="微软雅黑" panose="020B0503020204020204" charset="-122"/>
                  <a:ea typeface="微软雅黑" panose="020B0503020204020204" charset="-122"/>
                </a:endParaRPr>
              </a:p>
            </p:txBody>
          </p:sp>
        </p:grpSp>
      </p:grpSp>
      <p:sp>
        <p:nvSpPr>
          <p:cNvPr id="56" name="矩形 55"/>
          <p:cNvSpPr/>
          <p:nvPr/>
        </p:nvSpPr>
        <p:spPr>
          <a:xfrm>
            <a:off x="306388" y="1209675"/>
            <a:ext cx="11525250" cy="984250"/>
          </a:xfrm>
          <a:prstGeom prst="rect">
            <a:avLst/>
          </a:prstGeom>
        </p:spPr>
        <p:txBody>
          <a:bodyPr wrap="square" lIns="121893" tIns="60946" rIns="121893" bIns="60946">
            <a:spAutoFit/>
          </a:bodyPr>
          <a:lstStyle/>
          <a:p>
            <a:pPr marL="171450" indent="-171450" fontAlgn="base">
              <a:buFont typeface="Wingdings" panose="05000000000000000000" charset="0"/>
              <a:buChar char="n"/>
            </a:pPr>
            <a:r>
              <a:rPr lang="zh-CN" altLang="en-US" sz="1600" b="1" strike="noStrike" noProof="1">
                <a:latin typeface="微软雅黑" panose="020B0503020204020204" charset="-122"/>
                <a:ea typeface="微软雅黑" panose="020B0503020204020204" charset="-122"/>
                <a:cs typeface="+mn-cs"/>
              </a:rPr>
              <a:t>会员生命周期划分说明，从复购周期来看：</a:t>
            </a:r>
            <a:endParaRPr lang="zh-CN" altLang="en-US" sz="1600" b="1" strike="noStrike" noProof="1">
              <a:latin typeface="微软雅黑" panose="020B0503020204020204" charset="-122"/>
              <a:ea typeface="微软雅黑" panose="020B0503020204020204" charset="-122"/>
            </a:endParaRPr>
          </a:p>
          <a:p>
            <a:pPr fontAlgn="base">
              <a:lnSpc>
                <a:spcPct val="150000"/>
              </a:lnSpc>
            </a:pPr>
            <a:r>
              <a:rPr lang="en-US" altLang="zh-CN" sz="1335" strike="noStrike" noProof="1">
                <a:latin typeface="微软雅黑" panose="020B0503020204020204" charset="-122"/>
                <a:ea typeface="微软雅黑" panose="020B0503020204020204" charset="-122"/>
                <a:cs typeface="+mn-cs"/>
              </a:rPr>
              <a:t>1</a:t>
            </a:r>
            <a:r>
              <a:rPr lang="zh-CN" altLang="en-US" sz="1335" strike="noStrike" noProof="1">
                <a:latin typeface="微软雅黑" panose="020B0503020204020204" charset="-122"/>
                <a:ea typeface="微软雅黑" panose="020B0503020204020204" charset="-122"/>
                <a:cs typeface="+mn-cs"/>
              </a:rPr>
              <a:t>、会员</a:t>
            </a:r>
            <a:r>
              <a:rPr lang="zh-CN" altLang="en-US" sz="1335" b="1" strike="noStrike" noProof="1">
                <a:latin typeface="微软雅黑" panose="020B0503020204020204" charset="-122"/>
                <a:ea typeface="微软雅黑" panose="020B0503020204020204" charset="-122"/>
                <a:cs typeface="+mn-cs"/>
              </a:rPr>
              <a:t>平均购买间隔</a:t>
            </a:r>
            <a:r>
              <a:rPr lang="en-US" altLang="zh-CN" sz="1335" b="1" strike="noStrike" noProof="1">
                <a:latin typeface="微软雅黑" panose="020B0503020204020204" charset="-122"/>
                <a:ea typeface="微软雅黑" panose="020B0503020204020204" charset="-122"/>
                <a:cs typeface="+mn-cs"/>
              </a:rPr>
              <a:t>55</a:t>
            </a:r>
            <a:r>
              <a:rPr lang="zh-CN" altLang="en-US" sz="1335" b="1" strike="noStrike" noProof="1">
                <a:latin typeface="微软雅黑" panose="020B0503020204020204" charset="-122"/>
                <a:ea typeface="微软雅黑" panose="020B0503020204020204" charset="-122"/>
                <a:cs typeface="+mn-cs"/>
              </a:rPr>
              <a:t>天</a:t>
            </a:r>
            <a:r>
              <a:rPr lang="zh-CN" altLang="en-US" sz="1335" strike="noStrike" noProof="1">
                <a:latin typeface="微软雅黑" panose="020B0503020204020204" charset="-122"/>
                <a:ea typeface="微软雅黑" panose="020B0503020204020204" charset="-122"/>
                <a:cs typeface="+mn-cs"/>
              </a:rPr>
              <a:t>，年平均消费次数</a:t>
            </a:r>
            <a:r>
              <a:rPr lang="en-US" altLang="zh-CN" sz="1335" strike="noStrike" noProof="1">
                <a:latin typeface="微软雅黑" panose="020B0503020204020204" charset="-122"/>
                <a:ea typeface="微软雅黑" panose="020B0503020204020204" charset="-122"/>
                <a:cs typeface="+mn-cs"/>
              </a:rPr>
              <a:t>6.65</a:t>
            </a:r>
            <a:r>
              <a:rPr lang="zh-CN" altLang="en-US" sz="1335" strike="noStrike" noProof="1">
                <a:latin typeface="微软雅黑" panose="020B0503020204020204" charset="-122"/>
                <a:ea typeface="微软雅黑" panose="020B0503020204020204" charset="-122"/>
                <a:cs typeface="+mn-cs"/>
              </a:rPr>
              <a:t>次</a:t>
            </a:r>
            <a:endParaRPr lang="zh-CN" altLang="en-US" sz="1335" strike="noStrike" noProof="1">
              <a:latin typeface="微软雅黑" panose="020B0503020204020204" charset="-122"/>
              <a:ea typeface="微软雅黑" panose="020B0503020204020204" charset="-122"/>
            </a:endParaRPr>
          </a:p>
          <a:p>
            <a:pPr fontAlgn="base">
              <a:lnSpc>
                <a:spcPct val="150000"/>
              </a:lnSpc>
            </a:pPr>
            <a:r>
              <a:rPr lang="en-US" altLang="zh-CN" sz="1335" strike="noStrike" noProof="1">
                <a:latin typeface="微软雅黑" panose="020B0503020204020204" charset="-122"/>
                <a:ea typeface="微软雅黑" panose="020B0503020204020204" charset="-122"/>
                <a:cs typeface="+mn-cs"/>
              </a:rPr>
              <a:t>2</a:t>
            </a:r>
            <a:r>
              <a:rPr lang="zh-CN" altLang="en-US" sz="1335" strike="noStrike" noProof="1">
                <a:latin typeface="微软雅黑" panose="020B0503020204020204" charset="-122"/>
                <a:ea typeface="微软雅黑" panose="020B0503020204020204" charset="-122"/>
                <a:cs typeface="+mn-cs"/>
              </a:rPr>
              <a:t>、会员</a:t>
            </a:r>
            <a:r>
              <a:rPr lang="en-US" altLang="zh-CN" sz="1335" strike="noStrike" noProof="1">
                <a:latin typeface="微软雅黑" panose="020B0503020204020204" charset="-122"/>
                <a:ea typeface="微软雅黑" panose="020B0503020204020204" charset="-122"/>
                <a:cs typeface="+mn-cs"/>
              </a:rPr>
              <a:t>180</a:t>
            </a:r>
            <a:r>
              <a:rPr lang="zh-CN" altLang="en-US" sz="1335" strike="noStrike" noProof="1">
                <a:latin typeface="微软雅黑" panose="020B0503020204020204" charset="-122"/>
                <a:ea typeface="微软雅黑" panose="020B0503020204020204" charset="-122"/>
                <a:cs typeface="+mn-cs"/>
              </a:rPr>
              <a:t>天复购</a:t>
            </a:r>
            <a:r>
              <a:rPr lang="en-US" altLang="zh-CN" sz="1335" strike="noStrike" noProof="1">
                <a:latin typeface="微软雅黑" panose="020B0503020204020204" charset="-122"/>
                <a:ea typeface="微软雅黑" panose="020B0503020204020204" charset="-122"/>
                <a:cs typeface="+mn-cs"/>
              </a:rPr>
              <a:t>1</a:t>
            </a:r>
            <a:r>
              <a:rPr lang="zh-CN" altLang="en-US" sz="1335" strike="noStrike" noProof="1">
                <a:latin typeface="微软雅黑" panose="020B0503020204020204" charset="-122"/>
                <a:ea typeface="微软雅黑" panose="020B0503020204020204" charset="-122"/>
                <a:cs typeface="+mn-cs"/>
              </a:rPr>
              <a:t>次的概率趋近平稳，</a:t>
            </a:r>
            <a:r>
              <a:rPr lang="zh-CN" altLang="en-US" sz="1335" b="1" strike="noStrike" noProof="1">
                <a:latin typeface="微软雅黑" panose="020B0503020204020204" charset="-122"/>
                <a:ea typeface="微软雅黑" panose="020B0503020204020204" charset="-122"/>
                <a:cs typeface="+mn-cs"/>
              </a:rPr>
              <a:t>定义</a:t>
            </a:r>
            <a:r>
              <a:rPr lang="en-US" altLang="zh-CN" sz="1335" b="1" strike="noStrike" noProof="1">
                <a:latin typeface="微软雅黑" panose="020B0503020204020204" charset="-122"/>
                <a:ea typeface="微软雅黑" panose="020B0503020204020204" charset="-122"/>
                <a:cs typeface="+mn-cs"/>
              </a:rPr>
              <a:t>180</a:t>
            </a:r>
            <a:r>
              <a:rPr lang="zh-CN" altLang="en-US" sz="1335" b="1" strike="noStrike" noProof="1">
                <a:latin typeface="微软雅黑" panose="020B0503020204020204" charset="-122"/>
                <a:ea typeface="微软雅黑" panose="020B0503020204020204" charset="-122"/>
                <a:cs typeface="+mn-cs"/>
              </a:rPr>
              <a:t>天未消费会员为流失</a:t>
            </a:r>
            <a:r>
              <a:rPr lang="zh-CN" altLang="en-US" sz="1335" strike="noStrike" noProof="1">
                <a:latin typeface="微软雅黑" panose="020B0503020204020204" charset="-122"/>
                <a:ea typeface="微软雅黑" panose="020B0503020204020204" charset="-122"/>
                <a:cs typeface="+mn-cs"/>
              </a:rPr>
              <a:t>。</a:t>
            </a:r>
            <a:endParaRPr lang="zh-CN" altLang="en-US" sz="1335" strike="noStrike" noProof="1">
              <a:latin typeface="微软雅黑" panose="020B0503020204020204" charset="-122"/>
              <a:ea typeface="微软雅黑" panose="020B0503020204020204" charset="-122"/>
            </a:endParaRPr>
          </a:p>
        </p:txBody>
      </p:sp>
      <p:sp>
        <p:nvSpPr>
          <p:cNvPr id="6" name="文本框 5"/>
          <p:cNvSpPr txBox="1"/>
          <p:nvPr/>
        </p:nvSpPr>
        <p:spPr>
          <a:xfrm>
            <a:off x="581025" y="801688"/>
            <a:ext cx="1884363" cy="407988"/>
          </a:xfrm>
          <a:prstGeom prst="rect">
            <a:avLst/>
          </a:prstGeom>
          <a:noFill/>
        </p:spPr>
        <p:txBody>
          <a:bodyPr wrap="square" lIns="121893" tIns="60946" rIns="121893" bIns="60946" rtlCol="0">
            <a:spAutoFit/>
          </a:bodyPr>
          <a:lstStyle/>
          <a:p>
            <a:r>
              <a:rPr lang="zh-CN" altLang="en-US" sz="1865" b="1" noProof="1">
                <a:solidFill>
                  <a:schemeClr val="tx1">
                    <a:lumMod val="50000"/>
                    <a:lumOff val="50000"/>
                  </a:schemeClr>
                </a:solidFill>
                <a:latin typeface="微软雅黑" panose="020B0503020204020204" charset="-122"/>
                <a:ea typeface="微软雅黑" panose="020B0503020204020204" charset="-122"/>
                <a:cs typeface="+mn-cs"/>
              </a:rPr>
              <a:t>划分说明</a:t>
            </a:r>
            <a:endParaRPr lang="zh-CN" altLang="en-US" sz="1865" b="1" noProof="1">
              <a:solidFill>
                <a:schemeClr val="tx1">
                  <a:lumMod val="50000"/>
                  <a:lumOff val="50000"/>
                </a:schemeClr>
              </a:solidFill>
              <a:latin typeface="微软雅黑" panose="020B0503020204020204" charset="-122"/>
              <a:ea typeface="微软雅黑" panose="020B0503020204020204" charset="-122"/>
            </a:endParaRPr>
          </a:p>
        </p:txBody>
      </p:sp>
      <p:grpSp>
        <p:nvGrpSpPr>
          <p:cNvPr id="78874" name="组合 30"/>
          <p:cNvGrpSpPr/>
          <p:nvPr/>
        </p:nvGrpSpPr>
        <p:grpSpPr>
          <a:xfrm>
            <a:off x="581025" y="2136775"/>
            <a:ext cx="10861675" cy="2111375"/>
            <a:chOff x="695113" y="1382707"/>
            <a:chExt cx="10429792" cy="2198368"/>
          </a:xfrm>
        </p:grpSpPr>
        <p:sp>
          <p:nvSpPr>
            <p:cNvPr id="32" name="矩形: 圆角 38"/>
            <p:cNvSpPr/>
            <p:nvPr/>
          </p:nvSpPr>
          <p:spPr>
            <a:xfrm>
              <a:off x="3980944" y="2803836"/>
              <a:ext cx="241088" cy="34205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465" b="1" strike="noStrike" noProof="1"/>
                <a:t>低</a:t>
              </a:r>
            </a:p>
          </p:txBody>
        </p:sp>
        <p:sp>
          <p:nvSpPr>
            <p:cNvPr id="33" name="矩形: 圆角 42"/>
            <p:cNvSpPr/>
            <p:nvPr/>
          </p:nvSpPr>
          <p:spPr>
            <a:xfrm>
              <a:off x="4298972" y="2803836"/>
              <a:ext cx="241088" cy="34205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465" b="1" strike="noStrike" noProof="1"/>
                <a:t>低</a:t>
              </a:r>
            </a:p>
          </p:txBody>
        </p:sp>
        <p:sp>
          <p:nvSpPr>
            <p:cNvPr id="34" name="矩形: 圆角 1"/>
            <p:cNvSpPr/>
            <p:nvPr/>
          </p:nvSpPr>
          <p:spPr>
            <a:xfrm>
              <a:off x="2271699" y="2795368"/>
              <a:ext cx="970280" cy="367453"/>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400" b="1" strike="noStrike" noProof="1">
                  <a:latin typeface="微软雅黑" panose="020B0503020204020204" charset="-122"/>
                  <a:ea typeface="微软雅黑" panose="020B0503020204020204" charset="-122"/>
                </a:rPr>
                <a:t>未消费</a:t>
              </a:r>
            </a:p>
          </p:txBody>
        </p:sp>
        <p:sp>
          <p:nvSpPr>
            <p:cNvPr id="35" name="矩形: 圆角 26"/>
            <p:cNvSpPr/>
            <p:nvPr/>
          </p:nvSpPr>
          <p:spPr>
            <a:xfrm>
              <a:off x="3848284" y="2795368"/>
              <a:ext cx="970280" cy="367453"/>
            </a:xfrm>
            <a:prstGeom prst="round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400" b="1" strike="noStrike" noProof="1">
                  <a:latin typeface="微软雅黑" panose="020B0503020204020204" charset="-122"/>
                  <a:ea typeface="微软雅黑" panose="020B0503020204020204" charset="-122"/>
                </a:rPr>
                <a:t>低活跃</a:t>
              </a:r>
            </a:p>
          </p:txBody>
        </p:sp>
        <p:sp>
          <p:nvSpPr>
            <p:cNvPr id="36" name="矩形: 圆角 27"/>
            <p:cNvSpPr/>
            <p:nvPr/>
          </p:nvSpPr>
          <p:spPr>
            <a:xfrm>
              <a:off x="5424869" y="2795368"/>
              <a:ext cx="970280" cy="367453"/>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400" b="1" strike="noStrike" noProof="1">
                  <a:latin typeface="微软雅黑" panose="020B0503020204020204" charset="-122"/>
                  <a:ea typeface="微软雅黑" panose="020B0503020204020204" charset="-122"/>
                </a:rPr>
                <a:t>高活跃</a:t>
              </a:r>
            </a:p>
          </p:txBody>
        </p:sp>
        <p:sp>
          <p:nvSpPr>
            <p:cNvPr id="37" name="矩形: 圆角 28"/>
            <p:cNvSpPr/>
            <p:nvPr/>
          </p:nvSpPr>
          <p:spPr>
            <a:xfrm>
              <a:off x="7001455" y="2795368"/>
              <a:ext cx="970280" cy="367453"/>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400" b="1" strike="noStrike" noProof="1">
                  <a:latin typeface="微软雅黑" panose="020B0503020204020204" charset="-122"/>
                  <a:ea typeface="微软雅黑" panose="020B0503020204020204" charset="-122"/>
                </a:rPr>
                <a:t>低沉睡</a:t>
              </a:r>
            </a:p>
          </p:txBody>
        </p:sp>
        <p:sp>
          <p:nvSpPr>
            <p:cNvPr id="38" name="矩形: 圆角 29"/>
            <p:cNvSpPr/>
            <p:nvPr/>
          </p:nvSpPr>
          <p:spPr>
            <a:xfrm>
              <a:off x="8578040" y="2795368"/>
              <a:ext cx="970280" cy="367453"/>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400" b="1" strike="noStrike" noProof="1">
                  <a:latin typeface="微软雅黑" panose="020B0503020204020204" charset="-122"/>
                  <a:ea typeface="微软雅黑" panose="020B0503020204020204" charset="-122"/>
                </a:rPr>
                <a:t>高沉睡</a:t>
              </a:r>
            </a:p>
          </p:txBody>
        </p:sp>
        <p:sp>
          <p:nvSpPr>
            <p:cNvPr id="39" name="矩形: 圆角 30"/>
            <p:cNvSpPr/>
            <p:nvPr/>
          </p:nvSpPr>
          <p:spPr>
            <a:xfrm>
              <a:off x="10154625" y="2795368"/>
              <a:ext cx="970280" cy="36745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400" b="1" strike="noStrike" noProof="1">
                  <a:latin typeface="微软雅黑" panose="020B0503020204020204" charset="-122"/>
                  <a:ea typeface="微软雅黑" panose="020B0503020204020204" charset="-122"/>
                </a:rPr>
                <a:t>流失</a:t>
              </a:r>
            </a:p>
          </p:txBody>
        </p:sp>
        <p:sp>
          <p:nvSpPr>
            <p:cNvPr id="40" name="矩形: 圆角 33"/>
            <p:cNvSpPr/>
            <p:nvPr/>
          </p:nvSpPr>
          <p:spPr>
            <a:xfrm>
              <a:off x="695113" y="2795368"/>
              <a:ext cx="970280" cy="367453"/>
            </a:xfrm>
            <a:prstGeom prst="roundRect">
              <a:avLst>
                <a:gd name="adj" fmla="val 5000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400" b="1" strike="noStrike" noProof="1">
                  <a:latin typeface="微软雅黑" panose="020B0503020204020204" charset="-122"/>
                  <a:ea typeface="微软雅黑" panose="020B0503020204020204" charset="-122"/>
                </a:rPr>
                <a:t>注册</a:t>
              </a:r>
            </a:p>
          </p:txBody>
        </p:sp>
        <p:cxnSp>
          <p:nvCxnSpPr>
            <p:cNvPr id="41" name="连接符: 肘形 4"/>
            <p:cNvCxnSpPr>
              <a:stCxn id="34" idx="2"/>
              <a:endCxn id="32" idx="2"/>
            </p:cNvCxnSpPr>
            <p:nvPr/>
          </p:nvCxnSpPr>
          <p:spPr>
            <a:xfrm rot="5400000" flipH="1" flipV="1">
              <a:off x="3420695" y="2482028"/>
              <a:ext cx="16933" cy="1344649"/>
            </a:xfrm>
            <a:prstGeom prst="bentConnector3">
              <a:avLst>
                <a:gd name="adj1" fmla="val -1800000"/>
              </a:avLst>
            </a:prstGeom>
            <a:ln w="95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连接符: 肘形 19"/>
            <p:cNvCxnSpPr>
              <a:stCxn id="39" idx="2"/>
              <a:endCxn id="33" idx="2"/>
            </p:cNvCxnSpPr>
            <p:nvPr/>
          </p:nvCxnSpPr>
          <p:spPr>
            <a:xfrm rot="5400000" flipH="1">
              <a:off x="7521174" y="44230"/>
              <a:ext cx="16933" cy="6220249"/>
            </a:xfrm>
            <a:prstGeom prst="bentConnector3">
              <a:avLst>
                <a:gd name="adj1" fmla="val -1800000"/>
              </a:avLst>
            </a:prstGeom>
            <a:ln w="9525">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a:stCxn id="40" idx="3"/>
              <a:endCxn id="34" idx="1"/>
            </p:cNvCxnSpPr>
            <p:nvPr/>
          </p:nvCxnSpPr>
          <p:spPr>
            <a:xfrm>
              <a:off x="1665393" y="2979095"/>
              <a:ext cx="606305" cy="0"/>
            </a:xfrm>
            <a:prstGeom prst="straightConnector1">
              <a:avLst/>
            </a:prstGeom>
            <a:ln w="952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p:cNvCxnSpPr>
              <a:stCxn id="34" idx="3"/>
              <a:endCxn id="35" idx="1"/>
            </p:cNvCxnSpPr>
            <p:nvPr/>
          </p:nvCxnSpPr>
          <p:spPr>
            <a:xfrm>
              <a:off x="3241979" y="2979095"/>
              <a:ext cx="606305" cy="0"/>
            </a:xfrm>
            <a:prstGeom prst="straightConnector1">
              <a:avLst/>
            </a:prstGeom>
            <a:ln w="952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a:stCxn id="35" idx="3"/>
              <a:endCxn id="36" idx="1"/>
            </p:cNvCxnSpPr>
            <p:nvPr/>
          </p:nvCxnSpPr>
          <p:spPr>
            <a:xfrm>
              <a:off x="4818564" y="2979095"/>
              <a:ext cx="606305" cy="0"/>
            </a:xfrm>
            <a:prstGeom prst="straightConnector1">
              <a:avLst/>
            </a:prstGeom>
            <a:ln w="952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36" idx="3"/>
              <a:endCxn id="37" idx="1"/>
            </p:cNvCxnSpPr>
            <p:nvPr/>
          </p:nvCxnSpPr>
          <p:spPr>
            <a:xfrm>
              <a:off x="6395149" y="2979095"/>
              <a:ext cx="606305" cy="0"/>
            </a:xfrm>
            <a:prstGeom prst="straightConnector1">
              <a:avLst/>
            </a:prstGeom>
            <a:ln w="952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a:stCxn id="37" idx="3"/>
              <a:endCxn id="38" idx="1"/>
            </p:cNvCxnSpPr>
            <p:nvPr/>
          </p:nvCxnSpPr>
          <p:spPr>
            <a:xfrm>
              <a:off x="7971735" y="2979095"/>
              <a:ext cx="606305" cy="0"/>
            </a:xfrm>
            <a:prstGeom prst="straightConnector1">
              <a:avLst/>
            </a:prstGeom>
            <a:ln w="952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p:cNvCxnSpPr>
              <a:stCxn id="38" idx="3"/>
              <a:endCxn id="39" idx="1"/>
            </p:cNvCxnSpPr>
            <p:nvPr/>
          </p:nvCxnSpPr>
          <p:spPr>
            <a:xfrm>
              <a:off x="9548320" y="2979095"/>
              <a:ext cx="606305" cy="0"/>
            </a:xfrm>
            <a:prstGeom prst="straightConnector1">
              <a:avLst/>
            </a:prstGeom>
            <a:ln w="952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3258176" y="3375335"/>
              <a:ext cx="340360" cy="205740"/>
            </a:xfrm>
            <a:prstGeom prst="rect">
              <a:avLst/>
            </a:prstGeom>
            <a:solidFill>
              <a:schemeClr val="bg1"/>
            </a:solidFill>
          </p:spPr>
          <p:txBody>
            <a:bodyPr wrap="none" lIns="0" tIns="0" rIns="0" bIns="0" rtlCol="0" anchor="ctr" anchorCtr="0">
              <a:spAutoFit/>
            </a:bodyPr>
            <a:lstStyle/>
            <a:p>
              <a:r>
                <a:rPr lang="zh-CN" altLang="en-US" sz="1335" b="1" noProof="1">
                  <a:latin typeface="微软雅黑" panose="020B0503020204020204" charset="-122"/>
                  <a:ea typeface="微软雅黑" panose="020B0503020204020204" charset="-122"/>
                  <a:cs typeface="+mn-cs"/>
                </a:rPr>
                <a:t>拉新</a:t>
              </a:r>
              <a:endParaRPr lang="zh-CN" altLang="en-US" sz="1335" b="1" noProof="1">
                <a:latin typeface="微软雅黑" panose="020B0503020204020204" charset="-122"/>
                <a:ea typeface="微软雅黑" panose="020B0503020204020204" charset="-122"/>
              </a:endParaRPr>
            </a:p>
          </p:txBody>
        </p:sp>
        <p:sp>
          <p:nvSpPr>
            <p:cNvPr id="58" name="文本框 57"/>
            <p:cNvSpPr txBox="1"/>
            <p:nvPr/>
          </p:nvSpPr>
          <p:spPr>
            <a:xfrm>
              <a:off x="7358655" y="3366869"/>
              <a:ext cx="340360" cy="205740"/>
            </a:xfrm>
            <a:prstGeom prst="rect">
              <a:avLst/>
            </a:prstGeom>
            <a:solidFill>
              <a:schemeClr val="bg1"/>
            </a:solidFill>
          </p:spPr>
          <p:txBody>
            <a:bodyPr wrap="none" lIns="0" tIns="0" rIns="0" bIns="0" rtlCol="0" anchor="ctr" anchorCtr="0">
              <a:spAutoFit/>
            </a:bodyPr>
            <a:lstStyle/>
            <a:p>
              <a:r>
                <a:rPr lang="zh-CN" altLang="en-US" sz="1335" b="1" noProof="1">
                  <a:latin typeface="微软雅黑" panose="020B0503020204020204" charset="-122"/>
                  <a:ea typeface="微软雅黑" panose="020B0503020204020204" charset="-122"/>
                  <a:cs typeface="+mn-cs"/>
                </a:rPr>
                <a:t>唤醒</a:t>
              </a:r>
              <a:endParaRPr lang="zh-CN" altLang="en-US" sz="1335" b="1" noProof="1">
                <a:latin typeface="微软雅黑" panose="020B0503020204020204" charset="-122"/>
                <a:ea typeface="微软雅黑" panose="020B0503020204020204" charset="-122"/>
              </a:endParaRPr>
            </a:p>
          </p:txBody>
        </p:sp>
        <p:cxnSp>
          <p:nvCxnSpPr>
            <p:cNvPr id="59" name="连接符: 肘形 60"/>
            <p:cNvCxnSpPr>
              <a:stCxn id="35" idx="0"/>
              <a:endCxn id="36" idx="0"/>
            </p:cNvCxnSpPr>
            <p:nvPr/>
          </p:nvCxnSpPr>
          <p:spPr>
            <a:xfrm rot="5400000" flipH="1" flipV="1">
              <a:off x="5121715" y="2007075"/>
              <a:ext cx="16933" cy="1576585"/>
            </a:xfrm>
            <a:prstGeom prst="bentConnector3">
              <a:avLst>
                <a:gd name="adj1" fmla="val 1800000"/>
              </a:avLst>
            </a:prstGeom>
            <a:ln w="952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4702715" y="2406181"/>
              <a:ext cx="850900" cy="205740"/>
            </a:xfrm>
            <a:prstGeom prst="rect">
              <a:avLst/>
            </a:prstGeom>
            <a:solidFill>
              <a:schemeClr val="bg1"/>
            </a:solidFill>
          </p:spPr>
          <p:txBody>
            <a:bodyPr wrap="none" lIns="0" tIns="0" rIns="0" bIns="0" rtlCol="0" anchor="ctr" anchorCtr="0">
              <a:spAutoFit/>
            </a:bodyPr>
            <a:lstStyle/>
            <a:p>
              <a:r>
                <a:rPr lang="zh-CN" altLang="en-US" sz="1335" b="1" noProof="1">
                  <a:latin typeface="微软雅黑" panose="020B0503020204020204" charset="-122"/>
                  <a:ea typeface="微软雅黑" panose="020B0503020204020204" charset="-122"/>
                  <a:cs typeface="+mn-cs"/>
                </a:rPr>
                <a:t>促活、升级</a:t>
              </a:r>
              <a:endParaRPr lang="zh-CN" altLang="en-US" sz="1335" b="1" noProof="1">
                <a:latin typeface="微软雅黑" panose="020B0503020204020204" charset="-122"/>
                <a:ea typeface="微软雅黑" panose="020B0503020204020204" charset="-122"/>
              </a:endParaRPr>
            </a:p>
          </p:txBody>
        </p:sp>
        <p:cxnSp>
          <p:nvCxnSpPr>
            <p:cNvPr id="61" name="连接符: 肘形 63"/>
            <p:cNvCxnSpPr>
              <a:stCxn id="37" idx="0"/>
              <a:endCxn id="32" idx="0"/>
            </p:cNvCxnSpPr>
            <p:nvPr/>
          </p:nvCxnSpPr>
          <p:spPr>
            <a:xfrm rot="16200000" flipH="1" flipV="1">
              <a:off x="5789807" y="1107048"/>
              <a:ext cx="8468" cy="3385107"/>
            </a:xfrm>
            <a:prstGeom prst="bentConnector3">
              <a:avLst>
                <a:gd name="adj1" fmla="val -11698221"/>
              </a:avLst>
            </a:prstGeom>
            <a:ln w="952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62" name="连接符: 肘形 67"/>
            <p:cNvCxnSpPr>
              <a:stCxn id="38" idx="0"/>
              <a:endCxn id="32" idx="0"/>
            </p:cNvCxnSpPr>
            <p:nvPr/>
          </p:nvCxnSpPr>
          <p:spPr>
            <a:xfrm rot="16200000" flipH="1" flipV="1">
              <a:off x="6578100" y="318755"/>
              <a:ext cx="8468" cy="4961692"/>
            </a:xfrm>
            <a:prstGeom prst="bentConnector3">
              <a:avLst>
                <a:gd name="adj1" fmla="val -15497559"/>
              </a:avLst>
            </a:prstGeom>
            <a:ln w="95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6433019" y="1382707"/>
              <a:ext cx="340360" cy="205740"/>
            </a:xfrm>
            <a:prstGeom prst="rect">
              <a:avLst/>
            </a:prstGeom>
            <a:solidFill>
              <a:schemeClr val="bg1"/>
            </a:solidFill>
          </p:spPr>
          <p:txBody>
            <a:bodyPr wrap="none" lIns="0" tIns="0" rIns="0" bIns="0" rtlCol="0" anchor="ctr" anchorCtr="0">
              <a:spAutoFit/>
            </a:bodyPr>
            <a:lstStyle/>
            <a:p>
              <a:r>
                <a:rPr lang="zh-CN" altLang="en-US" sz="1335" b="1" noProof="1">
                  <a:latin typeface="微软雅黑" panose="020B0503020204020204" charset="-122"/>
                  <a:ea typeface="微软雅黑" panose="020B0503020204020204" charset="-122"/>
                  <a:cs typeface="+mn-cs"/>
                </a:rPr>
                <a:t>留存</a:t>
              </a:r>
              <a:endParaRPr lang="zh-CN" altLang="en-US" sz="1335" b="1" noProof="1">
                <a:latin typeface="微软雅黑" panose="020B0503020204020204" charset="-122"/>
                <a:ea typeface="微软雅黑" panose="020B0503020204020204" charset="-122"/>
              </a:endParaRPr>
            </a:p>
          </p:txBody>
        </p:sp>
        <p:sp>
          <p:nvSpPr>
            <p:cNvPr id="64" name="文本框 63"/>
            <p:cNvSpPr txBox="1"/>
            <p:nvPr/>
          </p:nvSpPr>
          <p:spPr>
            <a:xfrm>
              <a:off x="5623053" y="1693429"/>
              <a:ext cx="340360" cy="205740"/>
            </a:xfrm>
            <a:prstGeom prst="rect">
              <a:avLst/>
            </a:prstGeom>
            <a:solidFill>
              <a:schemeClr val="bg1"/>
            </a:solidFill>
          </p:spPr>
          <p:txBody>
            <a:bodyPr wrap="none" lIns="0" tIns="0" rIns="0" bIns="0" rtlCol="0" anchor="ctr" anchorCtr="0">
              <a:spAutoFit/>
            </a:bodyPr>
            <a:lstStyle/>
            <a:p>
              <a:r>
                <a:rPr lang="zh-CN" altLang="en-US" sz="1335" b="1" noProof="1">
                  <a:latin typeface="微软雅黑" panose="020B0503020204020204" charset="-122"/>
                  <a:ea typeface="微软雅黑" panose="020B0503020204020204" charset="-122"/>
                  <a:cs typeface="+mn-cs"/>
                </a:rPr>
                <a:t>留存</a:t>
              </a:r>
              <a:endParaRPr lang="zh-CN" altLang="en-US" sz="1335" b="1" noProof="1">
                <a:latin typeface="微软雅黑" panose="020B0503020204020204" charset="-122"/>
                <a:ea typeface="微软雅黑" panose="020B0503020204020204" charset="-122"/>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标题 6"/>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rPr>
              <a:t>基于会员生命周期</a:t>
            </a:r>
            <a:r>
              <a:rPr lang="en-US" altLang="zh-CN" kern="1200" spc="200" normalizeH="0" baseline="0">
                <a:latin typeface="微软雅黑" panose="020B0503020204020204" charset="-122"/>
                <a:ea typeface="+mj-ea"/>
                <a:cs typeface="+mj-cs"/>
              </a:rPr>
              <a:t>-23</a:t>
            </a:r>
            <a:r>
              <a:rPr lang="zh-CN" kern="1200" spc="200" normalizeH="0" baseline="0">
                <a:latin typeface="微软雅黑" panose="020B0503020204020204" charset="-122"/>
                <a:ea typeface="+mj-ea"/>
                <a:cs typeface="+mj-cs"/>
              </a:rPr>
              <a:t>个模型</a:t>
            </a:r>
            <a:endParaRPr lang="zh-CN" altLang="en-US" kern="1200" spc="200" normalizeH="0" baseline="0">
              <a:latin typeface="微软雅黑" panose="020B0503020204020204" charset="-122"/>
              <a:ea typeface="+mj-ea"/>
              <a:cs typeface="+mj-cs"/>
            </a:endParaRPr>
          </a:p>
        </p:txBody>
      </p:sp>
      <p:cxnSp>
        <p:nvCxnSpPr>
          <p:cNvPr id="24" name="直接连接符 23"/>
          <p:cNvCxnSpPr/>
          <p:nvPr/>
        </p:nvCxnSpPr>
        <p:spPr>
          <a:xfrm flipH="1">
            <a:off x="3852863" y="2559050"/>
            <a:ext cx="12700" cy="3673475"/>
          </a:xfrm>
          <a:prstGeom prst="line">
            <a:avLst/>
          </a:prstGeom>
          <a:ln>
            <a:solidFill>
              <a:schemeClr val="accent3">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6607175" y="2365375"/>
            <a:ext cx="17463" cy="3951288"/>
          </a:xfrm>
          <a:prstGeom prst="line">
            <a:avLst/>
          </a:prstGeom>
          <a:ln>
            <a:solidFill>
              <a:schemeClr val="accent3">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9598025" y="3768725"/>
            <a:ext cx="26988" cy="2393950"/>
          </a:xfrm>
          <a:prstGeom prst="line">
            <a:avLst/>
          </a:prstGeom>
          <a:ln>
            <a:solidFill>
              <a:schemeClr val="accent3">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79877" name="组合 3"/>
          <p:cNvGrpSpPr/>
          <p:nvPr/>
        </p:nvGrpSpPr>
        <p:grpSpPr>
          <a:xfrm>
            <a:off x="1033463" y="1878013"/>
            <a:ext cx="10475912" cy="3668712"/>
            <a:chOff x="1033780" y="1901469"/>
            <a:chExt cx="10739120" cy="4597358"/>
          </a:xfrm>
        </p:grpSpPr>
        <p:sp>
          <p:nvSpPr>
            <p:cNvPr id="79878" name="文本框 22"/>
            <p:cNvSpPr txBox="1"/>
            <p:nvPr/>
          </p:nvSpPr>
          <p:spPr>
            <a:xfrm>
              <a:off x="1156971" y="4474633"/>
              <a:ext cx="1698625" cy="1070043"/>
            </a:xfrm>
            <a:prstGeom prst="rect">
              <a:avLst/>
            </a:prstGeom>
            <a:noFill/>
            <a:ln w="9525">
              <a:noFill/>
            </a:ln>
          </p:spPr>
          <p:txBody>
            <a:bodyPr wrap="square" anchor="t">
              <a:spAutoFit/>
            </a:bodyPr>
            <a:lstStyle/>
            <a:p>
              <a:pPr>
                <a:lnSpc>
                  <a:spcPct val="150000"/>
                </a:lnSpc>
              </a:pPr>
              <a:r>
                <a:rPr lang="zh-CN" altLang="en-US" sz="1100" dirty="0">
                  <a:latin typeface="微软雅黑" panose="020B0503020204020204" charset="-122"/>
                  <a:ea typeface="微软雅黑" panose="020B0503020204020204" charset="-122"/>
                </a:rPr>
                <a:t>首单促活模型</a:t>
              </a:r>
              <a:br>
                <a:rPr lang="zh-CN" altLang="en-US" sz="1100" dirty="0">
                  <a:latin typeface="微软雅黑" panose="020B0503020204020204" charset="-122"/>
                  <a:ea typeface="微软雅黑" panose="020B0503020204020204" charset="-122"/>
                </a:rPr>
              </a:br>
              <a:r>
                <a:rPr lang="zh-CN" altLang="en-US" sz="1100" dirty="0">
                  <a:latin typeface="微软雅黑" panose="020B0503020204020204" charset="-122"/>
                  <a:ea typeface="微软雅黑" panose="020B0503020204020204" charset="-122"/>
                </a:rPr>
                <a:t>下单转化模型</a:t>
              </a:r>
            </a:p>
            <a:p>
              <a:pPr>
                <a:lnSpc>
                  <a:spcPct val="150000"/>
                </a:lnSpc>
              </a:pPr>
              <a:r>
                <a:rPr lang="zh-CN" altLang="en-US" sz="1100" dirty="0">
                  <a:latin typeface="微软雅黑" panose="020B0503020204020204" charset="-122"/>
                  <a:ea typeface="微软雅黑" panose="020B0503020204020204" charset="-122"/>
                </a:rPr>
                <a:t>相似推荐模型</a:t>
              </a:r>
            </a:p>
          </p:txBody>
        </p:sp>
        <p:sp>
          <p:nvSpPr>
            <p:cNvPr id="79879" name="文本框 24"/>
            <p:cNvSpPr txBox="1"/>
            <p:nvPr/>
          </p:nvSpPr>
          <p:spPr>
            <a:xfrm>
              <a:off x="2732405" y="4474633"/>
              <a:ext cx="1282065" cy="1070043"/>
            </a:xfrm>
            <a:prstGeom prst="rect">
              <a:avLst/>
            </a:prstGeom>
            <a:noFill/>
            <a:ln w="9525">
              <a:noFill/>
            </a:ln>
          </p:spPr>
          <p:txBody>
            <a:bodyPr wrap="square" anchor="t">
              <a:spAutoFit/>
            </a:bodyPr>
            <a:lstStyle/>
            <a:p>
              <a:pPr>
                <a:lnSpc>
                  <a:spcPct val="150000"/>
                </a:lnSpc>
              </a:pPr>
              <a:r>
                <a:rPr lang="zh-CN" altLang="en-US" sz="1100">
                  <a:solidFill>
                    <a:srgbClr val="FF0000"/>
                  </a:solidFill>
                  <a:latin typeface="微软雅黑" panose="020B0503020204020204" charset="-122"/>
                  <a:ea typeface="微软雅黑" panose="020B0503020204020204" charset="-122"/>
                </a:rPr>
                <a:t>复购预测模型</a:t>
              </a:r>
              <a:endParaRPr lang="zh-CN" altLang="en-US" sz="1100">
                <a:latin typeface="微软雅黑" panose="020B0503020204020204" charset="-122"/>
                <a:ea typeface="微软雅黑" panose="020B0503020204020204" charset="-122"/>
              </a:endParaRPr>
            </a:p>
            <a:p>
              <a:pPr>
                <a:lnSpc>
                  <a:spcPct val="150000"/>
                </a:lnSpc>
              </a:pPr>
              <a:r>
                <a:rPr lang="zh-CN" altLang="en-US" sz="1100">
                  <a:latin typeface="微软雅黑" panose="020B0503020204020204" charset="-122"/>
                  <a:ea typeface="微软雅黑" panose="020B0503020204020204" charset="-122"/>
                  <a:sym typeface="微软雅黑" panose="020B0503020204020204" charset="-122"/>
                </a:rPr>
                <a:t>促活跃模型</a:t>
              </a:r>
              <a:endParaRPr lang="zh-CN" altLang="en-US" sz="1100">
                <a:latin typeface="微软雅黑" panose="020B0503020204020204" charset="-122"/>
                <a:ea typeface="微软雅黑" panose="020B0503020204020204" charset="-122"/>
              </a:endParaRPr>
            </a:p>
            <a:p>
              <a:pPr>
                <a:lnSpc>
                  <a:spcPct val="150000"/>
                </a:lnSpc>
              </a:pPr>
              <a:r>
                <a:rPr lang="zh-CN" altLang="en-US" sz="1100">
                  <a:latin typeface="微软雅黑" panose="020B0503020204020204" charset="-122"/>
                  <a:ea typeface="微软雅黑" panose="020B0503020204020204" charset="-122"/>
                </a:rPr>
                <a:t>品牌锁新模型</a:t>
              </a:r>
            </a:p>
          </p:txBody>
        </p:sp>
        <p:sp>
          <p:nvSpPr>
            <p:cNvPr id="79880" name="文本框 26"/>
            <p:cNvSpPr txBox="1"/>
            <p:nvPr/>
          </p:nvSpPr>
          <p:spPr>
            <a:xfrm>
              <a:off x="4013624" y="4474421"/>
              <a:ext cx="1489711" cy="2024406"/>
            </a:xfrm>
            <a:prstGeom prst="rect">
              <a:avLst/>
            </a:prstGeom>
            <a:noFill/>
            <a:ln w="9525">
              <a:noFill/>
            </a:ln>
          </p:spPr>
          <p:txBody>
            <a:bodyPr wrap="square" anchor="t">
              <a:spAutoFit/>
            </a:bodyPr>
            <a:lstStyle/>
            <a:p>
              <a:pPr>
                <a:lnSpc>
                  <a:spcPct val="150000"/>
                </a:lnSpc>
              </a:pPr>
              <a:r>
                <a:rPr lang="zh-CN" altLang="en-US" sz="1100" dirty="0">
                  <a:solidFill>
                    <a:srgbClr val="FF0000"/>
                  </a:solidFill>
                  <a:latin typeface="微软雅黑" panose="020B0503020204020204" charset="-122"/>
                  <a:ea typeface="微软雅黑" panose="020B0503020204020204" charset="-122"/>
                  <a:sym typeface="微软雅黑" panose="020B0503020204020204" charset="-122"/>
                </a:rPr>
                <a:t>品类偏好模型</a:t>
              </a:r>
              <a:endParaRPr lang="zh-CN" altLang="en-US" sz="1100" dirty="0">
                <a:latin typeface="微软雅黑" panose="020B0503020204020204" charset="-122"/>
                <a:ea typeface="微软雅黑" panose="020B0503020204020204" charset="-122"/>
              </a:endParaRPr>
            </a:p>
            <a:p>
              <a:pPr>
                <a:lnSpc>
                  <a:spcPct val="150000"/>
                </a:lnSpc>
              </a:pPr>
              <a:r>
                <a:rPr lang="zh-CN" altLang="en-US" sz="1100" dirty="0">
                  <a:latin typeface="微软雅黑" panose="020B0503020204020204" charset="-122"/>
                  <a:ea typeface="微软雅黑" panose="020B0503020204020204" charset="-122"/>
                </a:rPr>
                <a:t>客单提升模型</a:t>
              </a:r>
            </a:p>
            <a:p>
              <a:pPr>
                <a:lnSpc>
                  <a:spcPct val="150000"/>
                </a:lnSpc>
              </a:pPr>
              <a:r>
                <a:rPr lang="zh-CN" altLang="en-US" sz="1100" dirty="0">
                  <a:latin typeface="微软雅黑" panose="020B0503020204020204" charset="-122"/>
                  <a:ea typeface="微软雅黑" panose="020B0503020204020204" charset="-122"/>
                </a:rPr>
                <a:t>关联推荐模型</a:t>
              </a:r>
              <a:br>
                <a:rPr lang="zh-CN" altLang="en-US" sz="1100" dirty="0">
                  <a:latin typeface="微软雅黑" panose="020B0503020204020204" charset="-122"/>
                  <a:ea typeface="微软雅黑" panose="020B0503020204020204" charset="-122"/>
                </a:rPr>
              </a:br>
              <a:r>
                <a:rPr lang="zh-CN" altLang="en-US" sz="1100" dirty="0">
                  <a:latin typeface="微软雅黑" panose="020B0503020204020204" charset="-122"/>
                  <a:ea typeface="微软雅黑" panose="020B0503020204020204" charset="-122"/>
                </a:rPr>
                <a:t>通用名替换模型</a:t>
              </a:r>
            </a:p>
            <a:p>
              <a:pPr>
                <a:lnSpc>
                  <a:spcPct val="150000"/>
                </a:lnSpc>
              </a:pPr>
              <a:r>
                <a:rPr lang="zh-CN" altLang="en-US" sz="1100" dirty="0">
                  <a:latin typeface="微软雅黑" panose="020B0503020204020204" charset="-122"/>
                  <a:ea typeface="微软雅黑" panose="020B0503020204020204" charset="-122"/>
                </a:rPr>
                <a:t>相似推荐模型</a:t>
              </a:r>
            </a:p>
            <a:p>
              <a:pPr>
                <a:lnSpc>
                  <a:spcPct val="150000"/>
                </a:lnSpc>
              </a:pPr>
              <a:endParaRPr lang="zh-CN" altLang="en-US" sz="1100" dirty="0">
                <a:latin typeface="微软雅黑" panose="020B0503020204020204" charset="-122"/>
                <a:ea typeface="微软雅黑" panose="020B0503020204020204" charset="-122"/>
              </a:endParaRPr>
            </a:p>
          </p:txBody>
        </p:sp>
        <p:sp>
          <p:nvSpPr>
            <p:cNvPr id="79881" name="文本框 28"/>
            <p:cNvSpPr txBox="1"/>
            <p:nvPr/>
          </p:nvSpPr>
          <p:spPr>
            <a:xfrm>
              <a:off x="5347547" y="4443308"/>
              <a:ext cx="1531620" cy="1706285"/>
            </a:xfrm>
            <a:prstGeom prst="rect">
              <a:avLst/>
            </a:prstGeom>
            <a:noFill/>
            <a:ln w="9525">
              <a:noFill/>
            </a:ln>
          </p:spPr>
          <p:txBody>
            <a:bodyPr wrap="square" anchor="t">
              <a:spAutoFit/>
            </a:bodyPr>
            <a:lstStyle/>
            <a:p>
              <a:pPr>
                <a:lnSpc>
                  <a:spcPct val="150000"/>
                </a:lnSpc>
              </a:pPr>
              <a:r>
                <a:rPr lang="zh-CN" altLang="en-US" sz="1100" dirty="0">
                  <a:latin typeface="微软雅黑" panose="020B0503020204020204" charset="-122"/>
                  <a:ea typeface="微软雅黑" panose="020B0503020204020204" charset="-122"/>
                </a:rPr>
                <a:t>品类交叉模型</a:t>
              </a:r>
              <a:br>
                <a:rPr lang="zh-CN" altLang="en-US" sz="1100" dirty="0">
                  <a:latin typeface="微软雅黑" panose="020B0503020204020204" charset="-122"/>
                  <a:ea typeface="微软雅黑" panose="020B0503020204020204" charset="-122"/>
                </a:rPr>
              </a:br>
              <a:r>
                <a:rPr lang="zh-CN" altLang="en-US" sz="1100" dirty="0">
                  <a:latin typeface="微软雅黑" panose="020B0503020204020204" charset="-122"/>
                  <a:ea typeface="微软雅黑" panose="020B0503020204020204" charset="-122"/>
                </a:rPr>
                <a:t>慢病会员维护任务模型</a:t>
              </a:r>
            </a:p>
            <a:p>
              <a:pPr>
                <a:lnSpc>
                  <a:spcPct val="150000"/>
                </a:lnSpc>
              </a:pPr>
              <a:endParaRPr lang="zh-CN" altLang="en-US" sz="1100" dirty="0">
                <a:latin typeface="微软雅黑" panose="020B0503020204020204" charset="-122"/>
                <a:ea typeface="微软雅黑" panose="020B0503020204020204" charset="-122"/>
              </a:endParaRPr>
            </a:p>
            <a:p>
              <a:pPr>
                <a:lnSpc>
                  <a:spcPct val="150000"/>
                </a:lnSpc>
              </a:pPr>
              <a:endParaRPr lang="zh-CN" altLang="en-US" sz="1100" dirty="0">
                <a:latin typeface="微软雅黑" panose="020B0503020204020204" charset="-122"/>
                <a:ea typeface="微软雅黑" panose="020B0503020204020204" charset="-122"/>
              </a:endParaRPr>
            </a:p>
          </p:txBody>
        </p:sp>
        <p:sp>
          <p:nvSpPr>
            <p:cNvPr id="31" name="文本框 30"/>
            <p:cNvSpPr txBox="1"/>
            <p:nvPr/>
          </p:nvSpPr>
          <p:spPr>
            <a:xfrm>
              <a:off x="6712373" y="4474633"/>
              <a:ext cx="1712807" cy="1706285"/>
            </a:xfrm>
            <a:prstGeom prst="rect">
              <a:avLst/>
            </a:prstGeom>
            <a:noFill/>
          </p:spPr>
          <p:txBody>
            <a:bodyPr wrap="square" rtlCol="0">
              <a:spAutoFit/>
            </a:bodyPr>
            <a:lstStyle/>
            <a:p>
              <a:pPr>
                <a:lnSpc>
                  <a:spcPct val="150000"/>
                </a:lnSpc>
              </a:pPr>
              <a:r>
                <a:rPr lang="zh-CN" altLang="en-US" sz="1100" noProof="1">
                  <a:latin typeface="微软雅黑" panose="020B0503020204020204" charset="-122"/>
                  <a:ea typeface="微软雅黑" panose="020B0503020204020204" charset="-122"/>
                  <a:cs typeface="微软雅黑" panose="020B0503020204020204" charset="-122"/>
                </a:rPr>
                <a:t>防流失模型</a:t>
              </a:r>
              <a:br>
                <a:rPr lang="zh-CN" altLang="en-US" sz="1100">
                  <a:latin typeface="微软雅黑" panose="020B0503020204020204" charset="-122"/>
                  <a:ea typeface="微软雅黑" panose="020B0503020204020204" charset="-122"/>
                  <a:cs typeface="微软雅黑" panose="020B0503020204020204" charset="-122"/>
                </a:rPr>
              </a:br>
              <a:r>
                <a:rPr lang="zh-CN" altLang="en-US" sz="1100" noProof="1">
                  <a:latin typeface="微软雅黑" panose="020B0503020204020204" charset="-122"/>
                  <a:ea typeface="微软雅黑" panose="020B0503020204020204" charset="-122"/>
                  <a:cs typeface="微软雅黑" panose="020B0503020204020204" charset="-122"/>
                </a:rPr>
                <a:t>品类刺激模型</a:t>
              </a:r>
            </a:p>
            <a:p>
              <a:pPr>
                <a:lnSpc>
                  <a:spcPct val="150000"/>
                </a:lnSpc>
              </a:pPr>
              <a:r>
                <a:rPr lang="zh-CN" altLang="en-US" sz="1100" noProof="1">
                  <a:latin typeface="微软雅黑" panose="020B0503020204020204" charset="-122"/>
                  <a:ea typeface="微软雅黑" panose="020B0503020204020204" charset="-122"/>
                  <a:cs typeface="微软雅黑" panose="020B0503020204020204" charset="-122"/>
                </a:rPr>
                <a:t>促销敏感会员模型</a:t>
              </a:r>
            </a:p>
            <a:p>
              <a:pPr>
                <a:lnSpc>
                  <a:spcPct val="150000"/>
                </a:lnSpc>
              </a:pPr>
              <a:r>
                <a:rPr lang="zh-CN" altLang="en-US" sz="1100" noProof="1">
                  <a:latin typeface="微软雅黑" panose="020B0503020204020204" charset="-122"/>
                  <a:ea typeface="微软雅黑" panose="020B0503020204020204" charset="-122"/>
                  <a:cs typeface="微软雅黑" panose="020B0503020204020204" charset="-122"/>
                </a:rPr>
                <a:t>价格敏感会员模型</a:t>
              </a:r>
              <a:endParaRPr lang="zh-CN" altLang="en-US" sz="1050" noProof="1">
                <a:latin typeface="微软雅黑" panose="020B0503020204020204" charset="-122"/>
                <a:ea typeface="微软雅黑" panose="020B0503020204020204" charset="-122"/>
                <a:cs typeface="微软雅黑" panose="020B0503020204020204" charset="-122"/>
              </a:endParaRPr>
            </a:p>
            <a:p>
              <a:pPr>
                <a:lnSpc>
                  <a:spcPct val="150000"/>
                </a:lnSpc>
              </a:pPr>
              <a:endParaRPr lang="zh-CN" altLang="en-US" sz="1050" noProof="1">
                <a:latin typeface="微软雅黑" panose="020B0503020204020204" charset="-122"/>
                <a:ea typeface="微软雅黑" panose="020B0503020204020204" charset="-122"/>
                <a:cs typeface="微软雅黑" panose="020B0503020204020204" charset="-122"/>
              </a:endParaRPr>
            </a:p>
          </p:txBody>
        </p:sp>
        <p:sp>
          <p:nvSpPr>
            <p:cNvPr id="79883" name="文本框 36"/>
            <p:cNvSpPr txBox="1"/>
            <p:nvPr/>
          </p:nvSpPr>
          <p:spPr>
            <a:xfrm>
              <a:off x="8216900" y="4474633"/>
              <a:ext cx="1541780" cy="1070043"/>
            </a:xfrm>
            <a:prstGeom prst="rect">
              <a:avLst/>
            </a:prstGeom>
            <a:noFill/>
            <a:ln w="9525">
              <a:noFill/>
            </a:ln>
          </p:spPr>
          <p:txBody>
            <a:bodyPr wrap="square" anchor="t">
              <a:spAutoFit/>
            </a:bodyPr>
            <a:lstStyle/>
            <a:p>
              <a:pPr>
                <a:lnSpc>
                  <a:spcPct val="150000"/>
                </a:lnSpc>
              </a:pPr>
              <a:r>
                <a:rPr lang="zh-CN" altLang="en-US" sz="1100" dirty="0">
                  <a:latin typeface="微软雅黑" panose="020B0503020204020204" charset="-122"/>
                  <a:ea typeface="微软雅黑" panose="020B0503020204020204" charset="-122"/>
                </a:rPr>
                <a:t>流失预警模型</a:t>
              </a:r>
              <a:br>
                <a:rPr lang="zh-CN" altLang="en-US" sz="1100" dirty="0">
                  <a:latin typeface="微软雅黑" panose="020B0503020204020204" charset="-122"/>
                  <a:ea typeface="微软雅黑" panose="020B0503020204020204" charset="-122"/>
                </a:rPr>
              </a:br>
              <a:r>
                <a:rPr lang="zh-CN" altLang="en-US" sz="1100" dirty="0">
                  <a:latin typeface="微软雅黑" panose="020B0503020204020204" charset="-122"/>
                  <a:ea typeface="微软雅黑" panose="020B0503020204020204" charset="-122"/>
                </a:rPr>
                <a:t>家庭型会员模型</a:t>
              </a:r>
            </a:p>
            <a:p>
              <a:pPr>
                <a:lnSpc>
                  <a:spcPct val="150000"/>
                </a:lnSpc>
              </a:pPr>
              <a:endParaRPr lang="zh-CN" altLang="en-US" sz="1100" dirty="0">
                <a:latin typeface="微软雅黑" panose="020B0503020204020204" charset="-122"/>
                <a:ea typeface="微软雅黑" panose="020B0503020204020204" charset="-122"/>
              </a:endParaRPr>
            </a:p>
          </p:txBody>
        </p:sp>
        <p:sp>
          <p:nvSpPr>
            <p:cNvPr id="79884" name="文本框 37"/>
            <p:cNvSpPr txBox="1"/>
            <p:nvPr/>
          </p:nvSpPr>
          <p:spPr>
            <a:xfrm>
              <a:off x="9758680" y="4443308"/>
              <a:ext cx="1623060" cy="1706285"/>
            </a:xfrm>
            <a:prstGeom prst="rect">
              <a:avLst/>
            </a:prstGeom>
            <a:noFill/>
            <a:ln w="9525">
              <a:noFill/>
            </a:ln>
          </p:spPr>
          <p:txBody>
            <a:bodyPr wrap="square" anchor="t">
              <a:spAutoFit/>
            </a:bodyPr>
            <a:lstStyle/>
            <a:p>
              <a:pPr>
                <a:lnSpc>
                  <a:spcPct val="150000"/>
                </a:lnSpc>
              </a:pPr>
              <a:r>
                <a:rPr lang="zh-CN" altLang="en-US" sz="1100" dirty="0">
                  <a:latin typeface="微软雅黑" panose="020B0503020204020204" charset="-122"/>
                  <a:ea typeface="微软雅黑" panose="020B0503020204020204" charset="-122"/>
                </a:rPr>
                <a:t>流失激活模型</a:t>
              </a:r>
              <a:br>
                <a:rPr lang="zh-CN" altLang="en-US" sz="1100" dirty="0">
                  <a:latin typeface="微软雅黑" panose="020B0503020204020204" charset="-122"/>
                  <a:ea typeface="微软雅黑" panose="020B0503020204020204" charset="-122"/>
                </a:rPr>
              </a:br>
              <a:r>
                <a:rPr lang="zh-CN" altLang="en-US" sz="1100" dirty="0">
                  <a:latin typeface="微软雅黑" panose="020B0503020204020204" charset="-122"/>
                  <a:ea typeface="微软雅黑" panose="020B0503020204020204" charset="-122"/>
                </a:rPr>
                <a:t>流失强唤醒模型</a:t>
              </a:r>
            </a:p>
            <a:p>
              <a:pPr>
                <a:lnSpc>
                  <a:spcPct val="150000"/>
                </a:lnSpc>
              </a:pPr>
              <a:r>
                <a:rPr lang="zh-CN" altLang="en-US" sz="1100" dirty="0">
                  <a:latin typeface="微软雅黑" panose="020B0503020204020204" charset="-122"/>
                  <a:ea typeface="微软雅黑" panose="020B0503020204020204" charset="-122"/>
                </a:rPr>
                <a:t>特级会员唤醒模型</a:t>
              </a:r>
            </a:p>
            <a:p>
              <a:pPr>
                <a:lnSpc>
                  <a:spcPct val="150000"/>
                </a:lnSpc>
              </a:pPr>
              <a:r>
                <a:rPr lang="zh-CN" altLang="en-US" sz="1100" dirty="0">
                  <a:latin typeface="微软雅黑" panose="020B0503020204020204" charset="-122"/>
                  <a:ea typeface="微软雅黑" panose="020B0503020204020204" charset="-122"/>
                </a:rPr>
                <a:t>品类流失激活模型</a:t>
              </a:r>
            </a:p>
            <a:p>
              <a:pPr>
                <a:lnSpc>
                  <a:spcPct val="150000"/>
                </a:lnSpc>
              </a:pPr>
              <a:endParaRPr lang="zh-CN" altLang="en-US" sz="1100" dirty="0">
                <a:latin typeface="微软雅黑" panose="020B0503020204020204" charset="-122"/>
                <a:ea typeface="微软雅黑" panose="020B0503020204020204" charset="-122"/>
              </a:endParaRPr>
            </a:p>
          </p:txBody>
        </p:sp>
        <p:sp>
          <p:nvSpPr>
            <p:cNvPr id="79885" name="文本框 11"/>
            <p:cNvSpPr txBox="1"/>
            <p:nvPr/>
          </p:nvSpPr>
          <p:spPr>
            <a:xfrm>
              <a:off x="2856019" y="3298401"/>
              <a:ext cx="903605" cy="460375"/>
            </a:xfrm>
            <a:prstGeom prst="rect">
              <a:avLst/>
            </a:prstGeom>
            <a:noFill/>
            <a:ln w="9525">
              <a:noFill/>
            </a:ln>
          </p:spPr>
          <p:txBody>
            <a:bodyPr wrap="square" anchor="t">
              <a:spAutoFit/>
            </a:bodyPr>
            <a:lstStyle/>
            <a:p>
              <a:r>
                <a:rPr lang="zh-CN" altLang="en-US" sz="2400" b="1">
                  <a:latin typeface="微软雅黑" panose="020B0503020204020204" charset="-122"/>
                  <a:ea typeface="微软雅黑" panose="020B0503020204020204" charset="-122"/>
                </a:rPr>
                <a:t>促活</a:t>
              </a:r>
            </a:p>
          </p:txBody>
        </p:sp>
        <p:sp>
          <p:nvSpPr>
            <p:cNvPr id="79886" name="文本框 13"/>
            <p:cNvSpPr txBox="1"/>
            <p:nvPr/>
          </p:nvSpPr>
          <p:spPr>
            <a:xfrm>
              <a:off x="4013624" y="3091815"/>
              <a:ext cx="903605" cy="460375"/>
            </a:xfrm>
            <a:prstGeom prst="rect">
              <a:avLst/>
            </a:prstGeom>
            <a:noFill/>
            <a:ln w="9525">
              <a:noFill/>
            </a:ln>
          </p:spPr>
          <p:txBody>
            <a:bodyPr wrap="square" anchor="t">
              <a:spAutoFit/>
            </a:bodyPr>
            <a:lstStyle/>
            <a:p>
              <a:r>
                <a:rPr lang="zh-CN" altLang="en-US" sz="2400" b="1" dirty="0">
                  <a:latin typeface="微软雅黑" panose="020B0503020204020204" charset="-122"/>
                  <a:ea typeface="微软雅黑" panose="020B0503020204020204" charset="-122"/>
                </a:rPr>
                <a:t>升级</a:t>
              </a:r>
            </a:p>
          </p:txBody>
        </p:sp>
        <p:sp>
          <p:nvSpPr>
            <p:cNvPr id="79887" name="文本框 14"/>
            <p:cNvSpPr txBox="1"/>
            <p:nvPr/>
          </p:nvSpPr>
          <p:spPr>
            <a:xfrm>
              <a:off x="5643880" y="2990215"/>
              <a:ext cx="903605" cy="460375"/>
            </a:xfrm>
            <a:prstGeom prst="rect">
              <a:avLst/>
            </a:prstGeom>
            <a:noFill/>
            <a:ln w="9525">
              <a:noFill/>
            </a:ln>
          </p:spPr>
          <p:txBody>
            <a:bodyPr wrap="square" anchor="t">
              <a:spAutoFit/>
            </a:bodyPr>
            <a:lstStyle/>
            <a:p>
              <a:r>
                <a:rPr lang="zh-CN" altLang="en-US" sz="2400" b="1">
                  <a:latin typeface="微软雅黑" panose="020B0503020204020204" charset="-122"/>
                  <a:ea typeface="微软雅黑" panose="020B0503020204020204" charset="-122"/>
                </a:rPr>
                <a:t>传播</a:t>
              </a:r>
            </a:p>
          </p:txBody>
        </p:sp>
        <p:sp>
          <p:nvSpPr>
            <p:cNvPr id="79888" name="文本框 15"/>
            <p:cNvSpPr txBox="1"/>
            <p:nvPr/>
          </p:nvSpPr>
          <p:spPr>
            <a:xfrm>
              <a:off x="6878955" y="3092027"/>
              <a:ext cx="903605" cy="460375"/>
            </a:xfrm>
            <a:prstGeom prst="rect">
              <a:avLst/>
            </a:prstGeom>
            <a:noFill/>
            <a:ln w="9525">
              <a:noFill/>
            </a:ln>
          </p:spPr>
          <p:txBody>
            <a:bodyPr wrap="square" anchor="t">
              <a:spAutoFit/>
            </a:bodyPr>
            <a:lstStyle/>
            <a:p>
              <a:r>
                <a:rPr lang="zh-CN" altLang="en-US" sz="2400" b="1" dirty="0">
                  <a:latin typeface="微软雅黑" panose="020B0503020204020204" charset="-122"/>
                  <a:ea typeface="微软雅黑" panose="020B0503020204020204" charset="-122"/>
                </a:rPr>
                <a:t>留存</a:t>
              </a:r>
            </a:p>
          </p:txBody>
        </p:sp>
        <p:sp>
          <p:nvSpPr>
            <p:cNvPr id="79889" name="文本框 16"/>
            <p:cNvSpPr txBox="1"/>
            <p:nvPr/>
          </p:nvSpPr>
          <p:spPr>
            <a:xfrm>
              <a:off x="8216900" y="3565101"/>
              <a:ext cx="903605" cy="460375"/>
            </a:xfrm>
            <a:prstGeom prst="rect">
              <a:avLst/>
            </a:prstGeom>
            <a:noFill/>
            <a:ln w="9525">
              <a:noFill/>
            </a:ln>
          </p:spPr>
          <p:txBody>
            <a:bodyPr wrap="square" anchor="t">
              <a:spAutoFit/>
            </a:bodyPr>
            <a:lstStyle/>
            <a:p>
              <a:r>
                <a:rPr lang="zh-CN" altLang="en-US" sz="2400" b="1">
                  <a:latin typeface="微软雅黑" panose="020B0503020204020204" charset="-122"/>
                  <a:ea typeface="微软雅黑" panose="020B0503020204020204" charset="-122"/>
                </a:rPr>
                <a:t>留存</a:t>
              </a:r>
            </a:p>
          </p:txBody>
        </p:sp>
        <p:sp>
          <p:nvSpPr>
            <p:cNvPr id="36" name="任意多边形 35"/>
            <p:cNvSpPr/>
            <p:nvPr/>
          </p:nvSpPr>
          <p:spPr>
            <a:xfrm>
              <a:off x="1033780" y="1901469"/>
              <a:ext cx="10739120" cy="2823845"/>
            </a:xfrm>
            <a:custGeom>
              <a:avLst/>
              <a:gdLst>
                <a:gd name="connisteX0" fmla="*/ 0 w 10739120"/>
                <a:gd name="connsiteY0" fmla="*/ 2698964 h 2824059"/>
                <a:gd name="connisteX1" fmla="*/ 4312285 w 10739120"/>
                <a:gd name="connsiteY1" fmla="*/ 214 h 2824059"/>
                <a:gd name="connisteX2" fmla="*/ 10739120 w 10739120"/>
                <a:gd name="connsiteY2" fmla="*/ 2824059 h 2824059"/>
                <a:gd name="connisteX3" fmla="*/ 10600055 w 10739120"/>
                <a:gd name="connsiteY3" fmla="*/ 2712934 h 2824059"/>
              </a:gdLst>
              <a:ahLst/>
              <a:cxnLst>
                <a:cxn ang="0">
                  <a:pos x="connisteX0" y="connsiteY0"/>
                </a:cxn>
                <a:cxn ang="0">
                  <a:pos x="connisteX1" y="connsiteY1"/>
                </a:cxn>
                <a:cxn ang="0">
                  <a:pos x="connisteX2" y="connsiteY2"/>
                </a:cxn>
                <a:cxn ang="0">
                  <a:pos x="connisteX3" y="connsiteY3"/>
                </a:cxn>
              </a:cxnLst>
              <a:rect l="l" t="t" r="r" b="b"/>
              <a:pathLst>
                <a:path w="10739120" h="2824059">
                  <a:moveTo>
                    <a:pt x="0" y="2698964"/>
                  </a:moveTo>
                  <a:cubicBezTo>
                    <a:pt x="734060" y="2102699"/>
                    <a:pt x="2164715" y="-24551"/>
                    <a:pt x="4312285" y="214"/>
                  </a:cubicBezTo>
                  <a:cubicBezTo>
                    <a:pt x="6459855" y="24979"/>
                    <a:pt x="9481820" y="2281769"/>
                    <a:pt x="10739120" y="2824059"/>
                  </a:cubicBezTo>
                </a:path>
              </a:pathLst>
            </a:custGeom>
            <a:noFill/>
            <a:ln w="1905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79891" name="文本框 2"/>
            <p:cNvSpPr txBox="1"/>
            <p:nvPr/>
          </p:nvSpPr>
          <p:spPr>
            <a:xfrm>
              <a:off x="1494791" y="3810424"/>
              <a:ext cx="1023620" cy="460375"/>
            </a:xfrm>
            <a:prstGeom prst="rect">
              <a:avLst/>
            </a:prstGeom>
            <a:noFill/>
            <a:ln w="9525">
              <a:noFill/>
            </a:ln>
          </p:spPr>
          <p:txBody>
            <a:bodyPr wrap="square" anchor="t">
              <a:spAutoFit/>
            </a:bodyPr>
            <a:lstStyle/>
            <a:p>
              <a:r>
                <a:rPr lang="zh-CN" altLang="en-US" sz="2400" b="1" dirty="0">
                  <a:latin typeface="微软雅黑" panose="020B0503020204020204" charset="-122"/>
                  <a:ea typeface="微软雅黑" panose="020B0503020204020204" charset="-122"/>
                </a:rPr>
                <a:t>拉新</a:t>
              </a:r>
            </a:p>
          </p:txBody>
        </p:sp>
        <p:sp>
          <p:nvSpPr>
            <p:cNvPr id="79892" name="文本框 17"/>
            <p:cNvSpPr txBox="1"/>
            <p:nvPr/>
          </p:nvSpPr>
          <p:spPr>
            <a:xfrm>
              <a:off x="9889067" y="4055957"/>
              <a:ext cx="903605" cy="460375"/>
            </a:xfrm>
            <a:prstGeom prst="rect">
              <a:avLst/>
            </a:prstGeom>
            <a:noFill/>
            <a:ln w="9525">
              <a:noFill/>
            </a:ln>
          </p:spPr>
          <p:txBody>
            <a:bodyPr wrap="square" anchor="t">
              <a:spAutoFit/>
            </a:bodyPr>
            <a:lstStyle/>
            <a:p>
              <a:r>
                <a:rPr lang="zh-CN" altLang="en-US" sz="2400" b="1">
                  <a:latin typeface="微软雅黑" panose="020B0503020204020204" charset="-122"/>
                  <a:ea typeface="微软雅黑" panose="020B0503020204020204" charset="-122"/>
                </a:rPr>
                <a:t>唤醒</a:t>
              </a:r>
            </a:p>
          </p:txBody>
        </p:sp>
      </p:grpSp>
      <p:sp>
        <p:nvSpPr>
          <p:cNvPr id="2" name="文本框 1"/>
          <p:cNvSpPr txBox="1"/>
          <p:nvPr/>
        </p:nvSpPr>
        <p:spPr>
          <a:xfrm>
            <a:off x="182563" y="4743450"/>
            <a:ext cx="1216025" cy="665163"/>
          </a:xfrm>
          <a:prstGeom prst="rect">
            <a:avLst/>
          </a:prstGeom>
          <a:noFill/>
        </p:spPr>
        <p:txBody>
          <a:bodyPr wrap="square" rtlCol="0">
            <a:spAutoFit/>
          </a:bodyPr>
          <a:lstStyle/>
          <a:p>
            <a:endParaRPr lang="zh-CN" altLang="en-US" sz="1865" b="1" noProof="1">
              <a:solidFill>
                <a:schemeClr val="tx2">
                  <a:lumMod val="75000"/>
                </a:schemeClr>
              </a:solidFill>
              <a:latin typeface="微软雅黑" panose="020B0503020204020204" charset="-122"/>
              <a:ea typeface="微软雅黑" panose="020B0503020204020204" charset="-122"/>
              <a:cs typeface="微软雅黑" panose="020B0503020204020204" charset="-122"/>
            </a:endParaRPr>
          </a:p>
          <a:p>
            <a:endParaRPr lang="zh-CN" altLang="en-US" sz="1865" b="1" noProof="1">
              <a:solidFill>
                <a:schemeClr val="tx2">
                  <a:lumMod val="75000"/>
                </a:schemeClr>
              </a:solidFill>
              <a:latin typeface="微软雅黑" panose="020B0503020204020204" charset="-122"/>
              <a:ea typeface="微软雅黑" panose="020B0503020204020204" charset="-122"/>
              <a:cs typeface="微软雅黑" panose="020B0503020204020204" charset="-122"/>
            </a:endParaRPr>
          </a:p>
        </p:txBody>
      </p:sp>
      <p:sp>
        <p:nvSpPr>
          <p:cNvPr id="79894" name="文本框 4"/>
          <p:cNvSpPr txBox="1"/>
          <p:nvPr/>
        </p:nvSpPr>
        <p:spPr>
          <a:xfrm>
            <a:off x="411163" y="793750"/>
            <a:ext cx="8069262" cy="1271588"/>
          </a:xfrm>
          <a:prstGeom prst="rect">
            <a:avLst/>
          </a:prstGeom>
          <a:noFill/>
          <a:ln w="9525">
            <a:noFill/>
          </a:ln>
        </p:spPr>
        <p:txBody>
          <a:bodyPr wrap="square" anchor="t">
            <a:spAutoFit/>
          </a:bodyPr>
          <a:lstStyle/>
          <a:p>
            <a:pPr marL="285750" indent="-285750">
              <a:lnSpc>
                <a:spcPct val="160000"/>
              </a:lnSpc>
              <a:buFont typeface="Wingdings" panose="05000000000000000000" charset="0"/>
              <a:buChar char="n"/>
            </a:pPr>
            <a:r>
              <a:rPr lang="en-US" altLang="zh-CN" sz="1200" dirty="0">
                <a:latin typeface="微软雅黑" panose="020B0503020204020204" charset="-122"/>
                <a:ea typeface="微软雅黑" panose="020B0503020204020204" charset="-122"/>
              </a:rPr>
              <a:t>9</a:t>
            </a:r>
            <a:r>
              <a:rPr lang="zh-CN" altLang="en-US" sz="1200" dirty="0">
                <a:latin typeface="微软雅黑" panose="020B0503020204020204" charset="-122"/>
                <a:ea typeface="微软雅黑" panose="020B0503020204020204" charset="-122"/>
              </a:rPr>
              <a:t>月：预计搭建</a:t>
            </a:r>
            <a:r>
              <a:rPr lang="en-US" altLang="zh-CN" sz="1200" dirty="0">
                <a:latin typeface="微软雅黑" panose="020B0503020204020204" charset="-122"/>
                <a:ea typeface="微软雅黑" panose="020B0503020204020204" charset="-122"/>
              </a:rPr>
              <a:t>2</a:t>
            </a:r>
            <a:r>
              <a:rPr lang="zh-CN" altLang="en-US" sz="1200" dirty="0">
                <a:latin typeface="微软雅黑" panose="020B0503020204020204" charset="-122"/>
                <a:ea typeface="微软雅黑" panose="020B0503020204020204" charset="-122"/>
              </a:rPr>
              <a:t>个模型（首单促活、下单转化、流失激活，流失强唤醒）                      </a:t>
            </a:r>
          </a:p>
          <a:p>
            <a:pPr marL="285750" indent="-285750">
              <a:lnSpc>
                <a:spcPct val="160000"/>
              </a:lnSpc>
              <a:buFont typeface="Wingdings" panose="05000000000000000000" charset="0"/>
              <a:buChar char="n"/>
            </a:pPr>
            <a:r>
              <a:rPr lang="en-US" altLang="zh-CN" sz="1200" dirty="0">
                <a:latin typeface="微软雅黑" panose="020B0503020204020204" charset="-122"/>
                <a:ea typeface="微软雅黑" panose="020B0503020204020204" charset="-122"/>
              </a:rPr>
              <a:t>10</a:t>
            </a:r>
            <a:r>
              <a:rPr lang="zh-CN" altLang="en-US" sz="1200" dirty="0">
                <a:latin typeface="微软雅黑" panose="020B0503020204020204" charset="-122"/>
                <a:ea typeface="微软雅黑" panose="020B0503020204020204" charset="-122"/>
              </a:rPr>
              <a:t>月：搭建</a:t>
            </a:r>
            <a:r>
              <a:rPr lang="en-US" altLang="zh-CN" sz="1200" dirty="0">
                <a:latin typeface="微软雅黑" panose="020B0503020204020204" charset="-122"/>
                <a:ea typeface="微软雅黑" panose="020B0503020204020204" charset="-122"/>
              </a:rPr>
              <a:t>2</a:t>
            </a:r>
            <a:r>
              <a:rPr lang="zh-CN" altLang="en-US" sz="1200" dirty="0">
                <a:latin typeface="微软雅黑" panose="020B0503020204020204" charset="-122"/>
                <a:ea typeface="微软雅黑" panose="020B0503020204020204" charset="-122"/>
              </a:rPr>
              <a:t>个模型（复购预测、促活跃、品牌锁新、特价会员唤醒）</a:t>
            </a:r>
          </a:p>
          <a:p>
            <a:pPr marL="285750" indent="-285750">
              <a:lnSpc>
                <a:spcPct val="160000"/>
              </a:lnSpc>
              <a:buFont typeface="Wingdings" panose="05000000000000000000" charset="0"/>
              <a:buChar char="n"/>
            </a:pPr>
            <a:r>
              <a:rPr lang="en-US" altLang="zh-CN" sz="1200" dirty="0">
                <a:latin typeface="微软雅黑" panose="020B0503020204020204" charset="-122"/>
                <a:ea typeface="微软雅黑" panose="020B0503020204020204" charset="-122"/>
              </a:rPr>
              <a:t>11</a:t>
            </a:r>
            <a:r>
              <a:rPr lang="zh-CN" altLang="en-US" sz="1200" dirty="0">
                <a:latin typeface="微软雅黑" panose="020B0503020204020204" charset="-122"/>
                <a:ea typeface="微软雅黑" panose="020B0503020204020204" charset="-122"/>
              </a:rPr>
              <a:t>月：搭建</a:t>
            </a:r>
            <a:r>
              <a:rPr lang="en-US" altLang="zh-CN" sz="1200" dirty="0">
                <a:latin typeface="微软雅黑" panose="020B0503020204020204" charset="-122"/>
                <a:ea typeface="微软雅黑" panose="020B0503020204020204" charset="-122"/>
              </a:rPr>
              <a:t>2</a:t>
            </a:r>
            <a:r>
              <a:rPr lang="zh-CN" altLang="en-US" sz="1200" dirty="0">
                <a:latin typeface="微软雅黑" panose="020B0503020204020204" charset="-122"/>
                <a:ea typeface="微软雅黑" panose="020B0503020204020204" charset="-122"/>
              </a:rPr>
              <a:t>个模型（品类偏好、客单提升、关联推荐、通用名替换、相似推荐）</a:t>
            </a:r>
          </a:p>
          <a:p>
            <a:pPr marL="285750" indent="-285750">
              <a:lnSpc>
                <a:spcPct val="160000"/>
              </a:lnSpc>
              <a:buFont typeface="Wingdings" panose="05000000000000000000" charset="0"/>
              <a:buChar char="n"/>
            </a:pPr>
            <a:r>
              <a:rPr lang="en-US" altLang="zh-CN" sz="1200" dirty="0">
                <a:latin typeface="微软雅黑" panose="020B0503020204020204" charset="-122"/>
                <a:ea typeface="微软雅黑" panose="020B0503020204020204" charset="-122"/>
              </a:rPr>
              <a:t>12</a:t>
            </a:r>
            <a:r>
              <a:rPr lang="zh-CN" altLang="en-US" sz="1200" dirty="0">
                <a:latin typeface="微软雅黑" panose="020B0503020204020204" charset="-122"/>
                <a:ea typeface="微软雅黑" panose="020B0503020204020204" charset="-122"/>
              </a:rPr>
              <a:t>月</a:t>
            </a:r>
            <a:r>
              <a:rPr lang="en-US" altLang="zh-CN" sz="1200" dirty="0">
                <a:latin typeface="微软雅黑" panose="020B0503020204020204" charset="-122"/>
                <a:ea typeface="微软雅黑" panose="020B0503020204020204" charset="-122"/>
              </a:rPr>
              <a:t>-2020</a:t>
            </a:r>
            <a:r>
              <a:rPr lang="zh-CN" altLang="en-US" sz="1200" dirty="0">
                <a:latin typeface="微软雅黑" panose="020B0503020204020204" charset="-122"/>
                <a:ea typeface="微软雅黑" panose="020B0503020204020204" charset="-122"/>
              </a:rPr>
              <a:t>年</a:t>
            </a:r>
            <a:r>
              <a:rPr lang="en-US" altLang="zh-CN" sz="1200" dirty="0">
                <a:latin typeface="微软雅黑" panose="020B0503020204020204" charset="-122"/>
                <a:ea typeface="微软雅黑" panose="020B0503020204020204" charset="-122"/>
              </a:rPr>
              <a:t>2</a:t>
            </a:r>
            <a:r>
              <a:rPr lang="zh-CN" altLang="en-US" sz="1200" dirty="0">
                <a:latin typeface="微软雅黑" panose="020B0503020204020204" charset="-122"/>
                <a:ea typeface="微软雅黑" panose="020B0503020204020204" charset="-122"/>
              </a:rPr>
              <a:t>月：搭建</a:t>
            </a:r>
            <a:r>
              <a:rPr lang="en-US" altLang="zh-CN" sz="1200" dirty="0">
                <a:latin typeface="微软雅黑" panose="020B0503020204020204" charset="-122"/>
                <a:ea typeface="微软雅黑" panose="020B0503020204020204" charset="-122"/>
              </a:rPr>
              <a:t>6-8</a:t>
            </a:r>
            <a:r>
              <a:rPr lang="zh-CN" altLang="en-US" sz="1200" dirty="0">
                <a:latin typeface="微软雅黑" panose="020B0503020204020204" charset="-122"/>
                <a:ea typeface="微软雅黑" panose="020B0503020204020204" charset="-122"/>
              </a:rPr>
              <a:t>个</a:t>
            </a:r>
            <a:endParaRPr lang="zh-CN" altLang="en-US" sz="1600" dirty="0">
              <a:latin typeface="微软雅黑" panose="020B0503020204020204" charset="-122"/>
              <a:ea typeface="微软雅黑" panose="020B0503020204020204" charset="-122"/>
            </a:endParaRPr>
          </a:p>
        </p:txBody>
      </p:sp>
      <p:grpSp>
        <p:nvGrpSpPr>
          <p:cNvPr id="79895" name="组合 29"/>
          <p:cNvGrpSpPr/>
          <p:nvPr/>
        </p:nvGrpSpPr>
        <p:grpSpPr>
          <a:xfrm>
            <a:off x="470535" y="5480050"/>
            <a:ext cx="11610340" cy="1141730"/>
            <a:chOff x="267933" y="4323927"/>
            <a:chExt cx="12043447" cy="1141385"/>
          </a:xfrm>
        </p:grpSpPr>
        <p:sp>
          <p:nvSpPr>
            <p:cNvPr id="32" name="文本框 31"/>
            <p:cNvSpPr txBox="1"/>
            <p:nvPr/>
          </p:nvSpPr>
          <p:spPr>
            <a:xfrm>
              <a:off x="267933" y="4323927"/>
              <a:ext cx="3599180" cy="1141385"/>
            </a:xfrm>
            <a:prstGeom prst="rect">
              <a:avLst/>
            </a:prstGeom>
            <a:noFill/>
          </p:spPr>
          <p:txBody>
            <a:bodyPr wrap="square" rtlCol="0">
              <a:spAutoFit/>
            </a:bodyPr>
            <a:lstStyle/>
            <a:p>
              <a:pPr>
                <a:lnSpc>
                  <a:spcPct val="150000"/>
                </a:lnSpc>
              </a:pPr>
              <a:r>
                <a:rPr lang="zh-CN" altLang="en-US" sz="1400" b="1" noProof="1">
                  <a:latin typeface="微软雅黑" panose="020B0503020204020204" charset="-122"/>
                  <a:ea typeface="微软雅黑" panose="020B0503020204020204" charset="-122"/>
                  <a:cs typeface="+mn-cs"/>
                </a:rPr>
                <a:t>拉新</a:t>
              </a:r>
              <a:r>
                <a:rPr lang="zh-CN" altLang="en-US" sz="1050" noProof="1">
                  <a:latin typeface="微软雅黑" panose="020B0503020204020204" charset="-122"/>
                  <a:ea typeface="微软雅黑" panose="020B0503020204020204" charset="-122"/>
                  <a:cs typeface="+mn-cs"/>
                </a:rPr>
                <a:t>策略：促进转化，提高首单复购</a:t>
              </a:r>
              <a:endParaRPr lang="zh-CN" altLang="en-US" sz="1050" noProof="1">
                <a:latin typeface="微软雅黑" panose="020B0503020204020204" charset="-122"/>
                <a:ea typeface="微软雅黑" panose="020B0503020204020204" charset="-122"/>
              </a:endParaRPr>
            </a:p>
            <a:p>
              <a:pPr>
                <a:lnSpc>
                  <a:spcPct val="150000"/>
                </a:lnSpc>
              </a:pPr>
              <a:r>
                <a:rPr lang="zh-CN" altLang="en-US" sz="1050" noProof="1">
                  <a:latin typeface="微软雅黑" panose="020B0503020204020204" charset="-122"/>
                  <a:ea typeface="微软雅黑" panose="020B0503020204020204" charset="-122"/>
                  <a:cs typeface="+mn-cs"/>
                </a:rPr>
                <a:t>目标</a:t>
              </a:r>
              <a:r>
                <a:rPr lang="en-US" altLang="zh-CN" sz="1050" noProof="1">
                  <a:latin typeface="微软雅黑" panose="020B0503020204020204" charset="-122"/>
                  <a:ea typeface="微软雅黑" panose="020B0503020204020204" charset="-122"/>
                  <a:cs typeface="+mn-cs"/>
                </a:rPr>
                <a:t>1</a:t>
              </a:r>
              <a:r>
                <a:rPr lang="zh-CN" altLang="en-US" sz="1050" noProof="1">
                  <a:latin typeface="微软雅黑" panose="020B0503020204020204" charset="-122"/>
                  <a:ea typeface="微软雅黑" panose="020B0503020204020204" charset="-122"/>
                  <a:cs typeface="+mn-cs"/>
                </a:rPr>
                <a:t>：次月消费人数占比由</a:t>
              </a:r>
              <a:r>
                <a:rPr lang="en-US" altLang="zh-CN" sz="1050" noProof="1">
                  <a:latin typeface="微软雅黑" panose="020B0503020204020204" charset="-122"/>
                  <a:ea typeface="微软雅黑" panose="020B0503020204020204" charset="-122"/>
                  <a:cs typeface="+mn-cs"/>
                </a:rPr>
                <a:t>2%</a:t>
              </a:r>
              <a:r>
                <a:rPr lang="zh-CN" altLang="en-US" sz="1050" noProof="1">
                  <a:latin typeface="微软雅黑" panose="020B0503020204020204" charset="-122"/>
                  <a:ea typeface="微软雅黑" panose="020B0503020204020204" charset="-122"/>
                  <a:cs typeface="+mn-cs"/>
                </a:rPr>
                <a:t>提升到</a:t>
              </a:r>
              <a:r>
                <a:rPr lang="zh-CN" altLang="en-US" sz="1050" b="1" noProof="1">
                  <a:solidFill>
                    <a:srgbClr val="FF0000"/>
                  </a:solidFill>
                  <a:latin typeface="微软雅黑" panose="020B0503020204020204" charset="-122"/>
                  <a:ea typeface="微软雅黑" panose="020B0503020204020204" charset="-122"/>
                  <a:cs typeface="+mn-cs"/>
                </a:rPr>
                <a:t> </a:t>
              </a:r>
              <a:r>
                <a:rPr lang="en-US" altLang="zh-CN" sz="1050" b="1" noProof="1">
                  <a:solidFill>
                    <a:srgbClr val="FF0000"/>
                  </a:solidFill>
                  <a:latin typeface="微软雅黑" panose="020B0503020204020204" charset="-122"/>
                  <a:ea typeface="微软雅黑" panose="020B0503020204020204" charset="-122"/>
                  <a:cs typeface="+mn-cs"/>
                </a:rPr>
                <a:t>3%</a:t>
              </a:r>
              <a:endParaRPr lang="zh-CN" altLang="en-US" sz="1050" noProof="1">
                <a:solidFill>
                  <a:srgbClr val="FF0000"/>
                </a:solidFill>
                <a:latin typeface="微软雅黑" panose="020B0503020204020204" charset="-122"/>
                <a:ea typeface="微软雅黑" panose="020B0503020204020204" charset="-122"/>
              </a:endParaRPr>
            </a:p>
            <a:p>
              <a:pPr>
                <a:lnSpc>
                  <a:spcPct val="150000"/>
                </a:lnSpc>
              </a:pPr>
              <a:r>
                <a:rPr lang="zh-CN" altLang="en-US" sz="1050" noProof="1">
                  <a:latin typeface="微软雅黑" panose="020B0503020204020204" charset="-122"/>
                  <a:ea typeface="微软雅黑" panose="020B0503020204020204" charset="-122"/>
                  <a:cs typeface="+mn-cs"/>
                </a:rPr>
                <a:t>目标</a:t>
              </a:r>
              <a:r>
                <a:rPr lang="en-US" altLang="zh-CN" sz="1050" noProof="1">
                  <a:latin typeface="微软雅黑" panose="020B0503020204020204" charset="-122"/>
                  <a:ea typeface="微软雅黑" panose="020B0503020204020204" charset="-122"/>
                  <a:cs typeface="+mn-cs"/>
                </a:rPr>
                <a:t>2</a:t>
              </a:r>
              <a:r>
                <a:rPr lang="zh-CN" altLang="en-US" sz="1050" noProof="1">
                  <a:latin typeface="微软雅黑" panose="020B0503020204020204" charset="-122"/>
                  <a:ea typeface="微软雅黑" panose="020B0503020204020204" charset="-122"/>
                  <a:cs typeface="+mn-cs"/>
                </a:rPr>
                <a:t>：</a:t>
              </a:r>
              <a:r>
                <a:rPr lang="en-US" altLang="zh-CN" sz="1050" noProof="1">
                  <a:latin typeface="微软雅黑" panose="020B0503020204020204" charset="-122"/>
                  <a:ea typeface="微软雅黑" panose="020B0503020204020204" charset="-122"/>
                  <a:cs typeface="+mn-cs"/>
                </a:rPr>
                <a:t>55</a:t>
              </a:r>
              <a:r>
                <a:rPr lang="zh-CN" altLang="en-US" sz="1050" noProof="1">
                  <a:latin typeface="微软雅黑" panose="020B0503020204020204" charset="-122"/>
                  <a:ea typeface="微软雅黑" panose="020B0503020204020204" charset="-122"/>
                  <a:cs typeface="+mn-cs"/>
                </a:rPr>
                <a:t>天内复购率由</a:t>
              </a:r>
              <a:r>
                <a:rPr lang="en-US" altLang="zh-CN" sz="1050" noProof="1">
                  <a:latin typeface="微软雅黑" panose="020B0503020204020204" charset="-122"/>
                  <a:ea typeface="微软雅黑" panose="020B0503020204020204" charset="-122"/>
                  <a:cs typeface="+mn-cs"/>
                </a:rPr>
                <a:t>72%</a:t>
              </a:r>
              <a:r>
                <a:rPr lang="zh-CN" altLang="en-US" sz="1050" noProof="1">
                  <a:latin typeface="微软雅黑" panose="020B0503020204020204" charset="-122"/>
                  <a:ea typeface="微软雅黑" panose="020B0503020204020204" charset="-122"/>
                  <a:cs typeface="+mn-cs"/>
                </a:rPr>
                <a:t> ，提升到</a:t>
              </a:r>
              <a:r>
                <a:rPr lang="zh-CN" altLang="en-US" sz="1050" noProof="1">
                  <a:solidFill>
                    <a:srgbClr val="FF0000"/>
                  </a:solidFill>
                  <a:latin typeface="微软雅黑" panose="020B0503020204020204" charset="-122"/>
                  <a:ea typeface="微软雅黑" panose="020B0503020204020204" charset="-122"/>
                  <a:cs typeface="+mn-cs"/>
                </a:rPr>
                <a:t>  </a:t>
              </a:r>
              <a:r>
                <a:rPr lang="en-US" altLang="zh-CN" sz="1050" noProof="1">
                  <a:solidFill>
                    <a:srgbClr val="FF0000"/>
                  </a:solidFill>
                  <a:latin typeface="微软雅黑" panose="020B0503020204020204" charset="-122"/>
                  <a:ea typeface="微软雅黑" panose="020B0503020204020204" charset="-122"/>
                  <a:cs typeface="+mn-cs"/>
                </a:rPr>
                <a:t>73</a:t>
              </a:r>
              <a:r>
                <a:rPr lang="zh-CN" altLang="en-US" sz="1050" noProof="1">
                  <a:solidFill>
                    <a:srgbClr val="FF0000"/>
                  </a:solidFill>
                  <a:latin typeface="微软雅黑" panose="020B0503020204020204" charset="-122"/>
                  <a:ea typeface="微软雅黑" panose="020B0503020204020204" charset="-122"/>
                  <a:cs typeface="+mn-cs"/>
                </a:rPr>
                <a:t> </a:t>
              </a:r>
              <a:r>
                <a:rPr lang="en-US" altLang="zh-CN" sz="1050" noProof="1">
                  <a:solidFill>
                    <a:srgbClr val="FF0000"/>
                  </a:solidFill>
                  <a:latin typeface="微软雅黑" panose="020B0503020204020204" charset="-122"/>
                  <a:ea typeface="微软雅黑" panose="020B0503020204020204" charset="-122"/>
                  <a:cs typeface="+mn-cs"/>
                </a:rPr>
                <a:t>%</a:t>
              </a:r>
              <a:endParaRPr lang="en-US" altLang="zh-CN" sz="1050" noProof="1">
                <a:solidFill>
                  <a:srgbClr val="FF0000"/>
                </a:solidFill>
                <a:latin typeface="微软雅黑" panose="020B0503020204020204" charset="-122"/>
                <a:ea typeface="微软雅黑" panose="020B0503020204020204" charset="-122"/>
              </a:endParaRPr>
            </a:p>
            <a:p>
              <a:pPr>
                <a:lnSpc>
                  <a:spcPct val="150000"/>
                </a:lnSpc>
              </a:pPr>
              <a:r>
                <a:rPr lang="zh-CN" altLang="en-US" sz="1050" noProof="1">
                  <a:latin typeface="微软雅黑" panose="020B0503020204020204" charset="-122"/>
                  <a:ea typeface="微软雅黑" panose="020B0503020204020204" charset="-122"/>
                  <a:cs typeface="+mn-cs"/>
                </a:rPr>
                <a:t>目标</a:t>
              </a:r>
              <a:r>
                <a:rPr lang="en-US" altLang="zh-CN" sz="1050" noProof="1">
                  <a:latin typeface="微软雅黑" panose="020B0503020204020204" charset="-122"/>
                  <a:ea typeface="微软雅黑" panose="020B0503020204020204" charset="-122"/>
                  <a:cs typeface="+mn-cs"/>
                </a:rPr>
                <a:t>3</a:t>
              </a:r>
              <a:r>
                <a:rPr lang="zh-CN" altLang="en-US" sz="1050" noProof="1">
                  <a:latin typeface="微软雅黑" panose="020B0503020204020204" charset="-122"/>
                  <a:ea typeface="微软雅黑" panose="020B0503020204020204" charset="-122"/>
                  <a:cs typeface="+mn-cs"/>
                </a:rPr>
                <a:t>：消费</a:t>
              </a:r>
              <a:r>
                <a:rPr lang="en-US" altLang="zh-CN" sz="1050" noProof="1">
                  <a:latin typeface="微软雅黑" panose="020B0503020204020204" charset="-122"/>
                  <a:ea typeface="微软雅黑" panose="020B0503020204020204" charset="-122"/>
                  <a:cs typeface="+mn-cs"/>
                </a:rPr>
                <a:t>1</a:t>
              </a:r>
              <a:r>
                <a:rPr lang="zh-CN" altLang="en-US" sz="1050" noProof="1">
                  <a:latin typeface="微软雅黑" panose="020B0503020204020204" charset="-122"/>
                  <a:ea typeface="微软雅黑" panose="020B0503020204020204" charset="-122"/>
                  <a:cs typeface="+mn-cs"/>
                </a:rPr>
                <a:t>次后复购率由</a:t>
              </a:r>
              <a:r>
                <a:rPr lang="en-US" altLang="zh-CN" sz="1050" noProof="1">
                  <a:latin typeface="微软雅黑" panose="020B0503020204020204" charset="-122"/>
                  <a:ea typeface="微软雅黑" panose="020B0503020204020204" charset="-122"/>
                  <a:cs typeface="+mn-cs"/>
                </a:rPr>
                <a:t>77%</a:t>
              </a:r>
              <a:r>
                <a:rPr lang="zh-CN" altLang="en-US" sz="1050" noProof="1">
                  <a:latin typeface="微软雅黑" panose="020B0503020204020204" charset="-122"/>
                  <a:ea typeface="微软雅黑" panose="020B0503020204020204" charset="-122"/>
                  <a:cs typeface="+mn-cs"/>
                </a:rPr>
                <a:t>，提升到</a:t>
              </a:r>
              <a:r>
                <a:rPr lang="en-US" altLang="zh-CN" sz="1050" noProof="1">
                  <a:solidFill>
                    <a:srgbClr val="FF0000"/>
                  </a:solidFill>
                  <a:latin typeface="微软雅黑" panose="020B0503020204020204" charset="-122"/>
                  <a:ea typeface="微软雅黑" panose="020B0503020204020204" charset="-122"/>
                  <a:cs typeface="+mn-cs"/>
                </a:rPr>
                <a:t>78</a:t>
              </a:r>
              <a:r>
                <a:rPr lang="zh-CN" altLang="en-US" sz="1050" noProof="1">
                  <a:solidFill>
                    <a:srgbClr val="FF0000"/>
                  </a:solidFill>
                  <a:latin typeface="微软雅黑" panose="020B0503020204020204" charset="-122"/>
                  <a:ea typeface="微软雅黑" panose="020B0503020204020204" charset="-122"/>
                  <a:cs typeface="+mn-cs"/>
                </a:rPr>
                <a:t> </a:t>
              </a:r>
              <a:r>
                <a:rPr lang="en-US" altLang="zh-CN" sz="1050" noProof="1">
                  <a:solidFill>
                    <a:srgbClr val="FF0000"/>
                  </a:solidFill>
                  <a:latin typeface="微软雅黑" panose="020B0503020204020204" charset="-122"/>
                  <a:ea typeface="微软雅黑" panose="020B0503020204020204" charset="-122"/>
                  <a:cs typeface="+mn-cs"/>
                  <a:sym typeface="+mn-ea"/>
                </a:rPr>
                <a:t>%</a:t>
              </a:r>
            </a:p>
          </p:txBody>
        </p:sp>
        <p:sp>
          <p:nvSpPr>
            <p:cNvPr id="33" name="文本框 32"/>
            <p:cNvSpPr txBox="1"/>
            <p:nvPr/>
          </p:nvSpPr>
          <p:spPr>
            <a:xfrm>
              <a:off x="3715173" y="4323927"/>
              <a:ext cx="4202853" cy="1141385"/>
            </a:xfrm>
            <a:prstGeom prst="rect">
              <a:avLst/>
            </a:prstGeom>
            <a:noFill/>
          </p:spPr>
          <p:txBody>
            <a:bodyPr wrap="square" rtlCol="0">
              <a:spAutoFit/>
            </a:bodyPr>
            <a:lstStyle/>
            <a:p>
              <a:pPr>
                <a:lnSpc>
                  <a:spcPct val="150000"/>
                </a:lnSpc>
              </a:pPr>
              <a:r>
                <a:rPr lang="zh-CN" altLang="en-US" sz="1400" b="1" noProof="1">
                  <a:latin typeface="微软雅黑" panose="020B0503020204020204" charset="-122"/>
                  <a:ea typeface="微软雅黑" panose="020B0503020204020204" charset="-122"/>
                  <a:cs typeface="+mn-cs"/>
                </a:rPr>
                <a:t>促活，升级</a:t>
              </a:r>
              <a:r>
                <a:rPr lang="zh-CN" altLang="en-US" sz="1050" noProof="1">
                  <a:latin typeface="微软雅黑" panose="020B0503020204020204" charset="-122"/>
                  <a:ea typeface="微软雅黑" panose="020B0503020204020204" charset="-122"/>
                  <a:cs typeface="+mn-cs"/>
                </a:rPr>
                <a:t>策略：提高活跃度，挖掘会员价值，提升</a:t>
              </a:r>
              <a:r>
                <a:rPr lang="en-US" altLang="zh-CN" sz="1050" noProof="1">
                  <a:latin typeface="微软雅黑" panose="020B0503020204020204" charset="-122"/>
                  <a:ea typeface="微软雅黑" panose="020B0503020204020204" charset="-122"/>
                  <a:cs typeface="+mn-cs"/>
                </a:rPr>
                <a:t>ARPU</a:t>
              </a:r>
              <a:r>
                <a:rPr lang="zh-CN" altLang="en-US" sz="1050" noProof="1">
                  <a:latin typeface="微软雅黑" panose="020B0503020204020204" charset="-122"/>
                  <a:ea typeface="微软雅黑" panose="020B0503020204020204" charset="-122"/>
                  <a:cs typeface="+mn-cs"/>
                </a:rPr>
                <a:t>值</a:t>
              </a:r>
              <a:endParaRPr lang="zh-CN" altLang="en-US" sz="1050" noProof="1">
                <a:latin typeface="微软雅黑" panose="020B0503020204020204" charset="-122"/>
                <a:ea typeface="微软雅黑" panose="020B0503020204020204" charset="-122"/>
              </a:endParaRPr>
            </a:p>
            <a:p>
              <a:pPr>
                <a:lnSpc>
                  <a:spcPct val="150000"/>
                </a:lnSpc>
              </a:pPr>
              <a:r>
                <a:rPr lang="zh-CN" altLang="en-US" sz="1050" noProof="1">
                  <a:latin typeface="微软雅黑" panose="020B0503020204020204" charset="-122"/>
                  <a:ea typeface="微软雅黑" panose="020B0503020204020204" charset="-122"/>
                  <a:cs typeface="+mn-cs"/>
                </a:rPr>
                <a:t>目标</a:t>
              </a:r>
              <a:r>
                <a:rPr lang="en-US" altLang="zh-CN" sz="1050" noProof="1">
                  <a:latin typeface="微软雅黑" panose="020B0503020204020204" charset="-122"/>
                  <a:ea typeface="微软雅黑" panose="020B0503020204020204" charset="-122"/>
                  <a:cs typeface="+mn-cs"/>
                </a:rPr>
                <a:t>1</a:t>
              </a:r>
              <a:r>
                <a:rPr lang="zh-CN" altLang="en-US" sz="1050" noProof="1">
                  <a:latin typeface="微软雅黑" panose="020B0503020204020204" charset="-122"/>
                  <a:ea typeface="微软雅黑" panose="020B0503020204020204" charset="-122"/>
                  <a:cs typeface="+mn-cs"/>
                </a:rPr>
                <a:t>：多</a:t>
              </a:r>
              <a:r>
                <a:rPr lang="en-US" altLang="zh-CN" sz="1050" noProof="1">
                  <a:latin typeface="微软雅黑" panose="020B0503020204020204" charset="-122"/>
                  <a:ea typeface="微软雅黑" panose="020B0503020204020204" charset="-122"/>
                  <a:cs typeface="+mn-cs"/>
                </a:rPr>
                <a:t>-</a:t>
              </a:r>
              <a:r>
                <a:rPr lang="zh-CN" altLang="en-US" sz="1050" noProof="1">
                  <a:latin typeface="微软雅黑" panose="020B0503020204020204" charset="-122"/>
                  <a:ea typeface="微软雅黑" panose="020B0503020204020204" charset="-122"/>
                  <a:cs typeface="+mn-cs"/>
                </a:rPr>
                <a:t>提升高活跃会员占比由</a:t>
              </a:r>
              <a:r>
                <a:rPr lang="en-US" altLang="zh-CN" sz="1050" noProof="1">
                  <a:latin typeface="微软雅黑" panose="020B0503020204020204" charset="-122"/>
                  <a:ea typeface="微软雅黑" panose="020B0503020204020204" charset="-122"/>
                  <a:cs typeface="+mn-cs"/>
                </a:rPr>
                <a:t>10%</a:t>
              </a:r>
              <a:r>
                <a:rPr lang="zh-CN" altLang="en-US" sz="1050" noProof="1">
                  <a:latin typeface="微软雅黑" panose="020B0503020204020204" charset="-122"/>
                  <a:ea typeface="微软雅黑" panose="020B0503020204020204" charset="-122"/>
                  <a:cs typeface="+mn-cs"/>
                </a:rPr>
                <a:t>提升至</a:t>
              </a:r>
              <a:r>
                <a:rPr lang="en-US" altLang="zh-CN" sz="1050" noProof="1">
                  <a:solidFill>
                    <a:srgbClr val="FF0000"/>
                  </a:solidFill>
                  <a:latin typeface="微软雅黑" panose="020B0503020204020204" charset="-122"/>
                  <a:ea typeface="微软雅黑" panose="020B0503020204020204" charset="-122"/>
                  <a:cs typeface="+mn-cs"/>
                </a:rPr>
                <a:t>12</a:t>
              </a:r>
              <a:r>
                <a:rPr lang="en-US" altLang="zh-CN" sz="1050" noProof="1">
                  <a:solidFill>
                    <a:srgbClr val="FF0000"/>
                  </a:solidFill>
                  <a:latin typeface="微软雅黑" panose="020B0503020204020204" charset="-122"/>
                  <a:ea typeface="微软雅黑" panose="020B0503020204020204" charset="-122"/>
                  <a:cs typeface="+mn-cs"/>
                  <a:sym typeface="+mn-ea"/>
                </a:rPr>
                <a:t>%</a:t>
              </a:r>
              <a:endParaRPr lang="zh-CN" altLang="en-US" sz="1050" noProof="1">
                <a:solidFill>
                  <a:schemeClr val="accent2">
                    <a:lumMod val="75000"/>
                  </a:schemeClr>
                </a:solidFill>
                <a:latin typeface="微软雅黑" panose="020B0503020204020204" charset="-122"/>
                <a:ea typeface="微软雅黑" panose="020B0503020204020204" charset="-122"/>
              </a:endParaRPr>
            </a:p>
            <a:p>
              <a:pPr>
                <a:lnSpc>
                  <a:spcPct val="150000"/>
                </a:lnSpc>
              </a:pPr>
              <a:r>
                <a:rPr lang="zh-CN" altLang="en-US" sz="1050" noProof="1">
                  <a:latin typeface="微软雅黑" panose="020B0503020204020204" charset="-122"/>
                  <a:ea typeface="微软雅黑" panose="020B0503020204020204" charset="-122"/>
                  <a:cs typeface="+mn-cs"/>
                </a:rPr>
                <a:t>目标</a:t>
              </a:r>
              <a:r>
                <a:rPr lang="en-US" altLang="zh-CN" sz="1050" noProof="1">
                  <a:latin typeface="微软雅黑" panose="020B0503020204020204" charset="-122"/>
                  <a:ea typeface="微软雅黑" panose="020B0503020204020204" charset="-122"/>
                  <a:cs typeface="+mn-cs"/>
                </a:rPr>
                <a:t>2</a:t>
              </a:r>
              <a:r>
                <a:rPr lang="zh-CN" altLang="en-US" sz="1050" noProof="1">
                  <a:latin typeface="微软雅黑" panose="020B0503020204020204" charset="-122"/>
                  <a:ea typeface="微软雅黑" panose="020B0503020204020204" charset="-122"/>
                  <a:cs typeface="+mn-cs"/>
                </a:rPr>
                <a:t>：缩短平均购买间隔由</a:t>
              </a:r>
              <a:r>
                <a:rPr lang="en-US" altLang="zh-CN" sz="1050" noProof="1">
                  <a:latin typeface="微软雅黑" panose="020B0503020204020204" charset="-122"/>
                  <a:ea typeface="微软雅黑" panose="020B0503020204020204" charset="-122"/>
                  <a:cs typeface="+mn-cs"/>
                </a:rPr>
                <a:t>55</a:t>
              </a:r>
              <a:r>
                <a:rPr lang="zh-CN" altLang="en-US" sz="1050" noProof="1">
                  <a:latin typeface="微软雅黑" panose="020B0503020204020204" charset="-122"/>
                  <a:ea typeface="微软雅黑" panose="020B0503020204020204" charset="-122"/>
                  <a:cs typeface="+mn-cs"/>
                </a:rPr>
                <a:t>天缩短至</a:t>
              </a:r>
              <a:r>
                <a:rPr lang="en-US" altLang="zh-CN" sz="1050" noProof="1">
                  <a:solidFill>
                    <a:srgbClr val="FF0000"/>
                  </a:solidFill>
                  <a:latin typeface="微软雅黑" panose="020B0503020204020204" charset="-122"/>
                  <a:ea typeface="微软雅黑" panose="020B0503020204020204" charset="-122"/>
                  <a:cs typeface="+mn-cs"/>
                </a:rPr>
                <a:t>50</a:t>
              </a:r>
              <a:r>
                <a:rPr lang="zh-CN" altLang="en-US" sz="1050" noProof="1">
                  <a:solidFill>
                    <a:srgbClr val="FF0000"/>
                  </a:solidFill>
                  <a:latin typeface="微软雅黑" panose="020B0503020204020204" charset="-122"/>
                  <a:ea typeface="微软雅黑" panose="020B0503020204020204" charset="-122"/>
                  <a:cs typeface="+mn-cs"/>
                </a:rPr>
                <a:t>天</a:t>
              </a:r>
              <a:endParaRPr lang="zh-CN" altLang="en-US" sz="1050" noProof="1">
                <a:solidFill>
                  <a:srgbClr val="FF0000"/>
                </a:solidFill>
                <a:latin typeface="微软雅黑" panose="020B0503020204020204" charset="-122"/>
                <a:ea typeface="微软雅黑" panose="020B0503020204020204" charset="-122"/>
              </a:endParaRPr>
            </a:p>
            <a:p>
              <a:pPr>
                <a:lnSpc>
                  <a:spcPct val="150000"/>
                </a:lnSpc>
              </a:pPr>
              <a:r>
                <a:rPr lang="zh-CN" altLang="en-US" sz="1050" noProof="1">
                  <a:latin typeface="微软雅黑" panose="020B0503020204020204" charset="-122"/>
                  <a:ea typeface="微软雅黑" panose="020B0503020204020204" charset="-122"/>
                  <a:cs typeface="+mn-cs"/>
                </a:rPr>
                <a:t>目标</a:t>
              </a:r>
              <a:r>
                <a:rPr lang="en-US" altLang="zh-CN" sz="1050" noProof="1">
                  <a:latin typeface="微软雅黑" panose="020B0503020204020204" charset="-122"/>
                  <a:ea typeface="微软雅黑" panose="020B0503020204020204" charset="-122"/>
                  <a:cs typeface="+mn-cs"/>
                </a:rPr>
                <a:t>3</a:t>
              </a:r>
              <a:r>
                <a:rPr lang="zh-CN" altLang="en-US" sz="1050" noProof="1">
                  <a:latin typeface="微软雅黑" panose="020B0503020204020204" charset="-122"/>
                  <a:ea typeface="微软雅黑" panose="020B0503020204020204" charset="-122"/>
                  <a:cs typeface="+mn-cs"/>
                </a:rPr>
                <a:t>：单位人均产值提升</a:t>
              </a:r>
              <a:r>
                <a:rPr lang="en-US" altLang="zh-CN" sz="1050" noProof="1">
                  <a:solidFill>
                    <a:srgbClr val="FF0000"/>
                  </a:solidFill>
                  <a:latin typeface="微软雅黑" panose="020B0503020204020204" charset="-122"/>
                  <a:ea typeface="微软雅黑" panose="020B0503020204020204" charset="-122"/>
                  <a:cs typeface="+mn-cs"/>
                </a:rPr>
                <a:t>2%</a:t>
              </a:r>
              <a:endParaRPr lang="en-US" altLang="zh-CN" sz="1050" b="1" noProof="1">
                <a:solidFill>
                  <a:srgbClr val="FF0000"/>
                </a:solidFill>
                <a:latin typeface="微软雅黑" panose="020B0503020204020204" charset="-122"/>
                <a:ea typeface="微软雅黑" panose="020B0503020204020204" charset="-122"/>
                <a:cs typeface="+mn-cs"/>
              </a:endParaRPr>
            </a:p>
          </p:txBody>
        </p:sp>
        <p:sp>
          <p:nvSpPr>
            <p:cNvPr id="34" name="文本框 33"/>
            <p:cNvSpPr txBox="1"/>
            <p:nvPr/>
          </p:nvSpPr>
          <p:spPr>
            <a:xfrm>
              <a:off x="7809653" y="4323927"/>
              <a:ext cx="4501727" cy="898888"/>
            </a:xfrm>
            <a:prstGeom prst="rect">
              <a:avLst/>
            </a:prstGeom>
            <a:noFill/>
          </p:spPr>
          <p:txBody>
            <a:bodyPr wrap="square" rtlCol="0">
              <a:spAutoFit/>
            </a:bodyPr>
            <a:lstStyle/>
            <a:p>
              <a:pPr>
                <a:lnSpc>
                  <a:spcPct val="150000"/>
                </a:lnSpc>
              </a:pPr>
              <a:r>
                <a:rPr lang="zh-CN" altLang="en-US" sz="1400" b="1" noProof="1">
                  <a:latin typeface="微软雅黑" panose="020B0503020204020204" charset="-122"/>
                  <a:ea typeface="微软雅黑" panose="020B0503020204020204" charset="-122"/>
                  <a:cs typeface="+mn-cs"/>
                </a:rPr>
                <a:t>留存，唤醒</a:t>
              </a:r>
              <a:r>
                <a:rPr lang="zh-CN" altLang="en-US" sz="1050" noProof="1">
                  <a:latin typeface="微软雅黑" panose="020B0503020204020204" charset="-122"/>
                  <a:ea typeface="微软雅黑" panose="020B0503020204020204" charset="-122"/>
                  <a:cs typeface="+mn-cs"/>
                </a:rPr>
                <a:t>策略：流失预警，召回激活后提高复购率</a:t>
              </a:r>
              <a:endParaRPr lang="zh-CN" altLang="en-US" sz="1050" noProof="1">
                <a:latin typeface="微软雅黑" panose="020B0503020204020204" charset="-122"/>
                <a:ea typeface="微软雅黑" panose="020B0503020204020204" charset="-122"/>
              </a:endParaRPr>
            </a:p>
            <a:p>
              <a:pPr>
                <a:lnSpc>
                  <a:spcPct val="150000"/>
                </a:lnSpc>
              </a:pPr>
              <a:r>
                <a:rPr lang="zh-CN" altLang="en-US" sz="1050" noProof="1">
                  <a:latin typeface="微软雅黑" panose="020B0503020204020204" charset="-122"/>
                  <a:ea typeface="微软雅黑" panose="020B0503020204020204" charset="-122"/>
                  <a:cs typeface="+mn-cs"/>
                </a:rPr>
                <a:t>目标</a:t>
              </a:r>
              <a:r>
                <a:rPr lang="en-US" altLang="zh-CN" sz="1050" noProof="1">
                  <a:latin typeface="微软雅黑" panose="020B0503020204020204" charset="-122"/>
                  <a:ea typeface="微软雅黑" panose="020B0503020204020204" charset="-122"/>
                  <a:cs typeface="+mn-cs"/>
                </a:rPr>
                <a:t>1</a:t>
              </a:r>
              <a:r>
                <a:rPr lang="zh-CN" altLang="en-US" sz="1050" noProof="1">
                  <a:latin typeface="微软雅黑" panose="020B0503020204020204" charset="-122"/>
                  <a:ea typeface="微软雅黑" panose="020B0503020204020204" charset="-122"/>
                  <a:cs typeface="+mn-cs"/>
                </a:rPr>
                <a:t>：低沉睡会员回头率从0.19%提升到</a:t>
              </a:r>
              <a:r>
                <a:rPr lang="zh-CN" altLang="en-US" sz="1050" noProof="1">
                  <a:solidFill>
                    <a:srgbClr val="FF0000"/>
                  </a:solidFill>
                  <a:latin typeface="微软雅黑" panose="020B0503020204020204" charset="-122"/>
                  <a:ea typeface="微软雅黑" panose="020B0503020204020204" charset="-122"/>
                  <a:cs typeface="+mn-cs"/>
                </a:rPr>
                <a:t>0.25%</a:t>
              </a:r>
              <a:endParaRPr lang="en-US" altLang="zh-CN" sz="1050" noProof="1">
                <a:solidFill>
                  <a:srgbClr val="FF0000"/>
                </a:solidFill>
                <a:latin typeface="微软雅黑" panose="020B0503020204020204" charset="-122"/>
                <a:ea typeface="微软雅黑" panose="020B0503020204020204" charset="-122"/>
                <a:sym typeface="+mn-ea"/>
              </a:endParaRPr>
            </a:p>
            <a:p>
              <a:pPr>
                <a:lnSpc>
                  <a:spcPct val="150000"/>
                </a:lnSpc>
              </a:pPr>
              <a:r>
                <a:rPr lang="zh-CN" altLang="en-US" sz="1050" noProof="1">
                  <a:latin typeface="微软雅黑" panose="020B0503020204020204" charset="-122"/>
                  <a:ea typeface="微软雅黑" panose="020B0503020204020204" charset="-122"/>
                  <a:cs typeface="+mn-cs"/>
                </a:rPr>
                <a:t>目标</a:t>
              </a:r>
              <a:r>
                <a:rPr lang="en-US" altLang="zh-CN" sz="1050" noProof="1">
                  <a:latin typeface="微软雅黑" panose="020B0503020204020204" charset="-122"/>
                  <a:ea typeface="微软雅黑" panose="020B0503020204020204" charset="-122"/>
                  <a:cs typeface="+mn-cs"/>
                </a:rPr>
                <a:t>2</a:t>
              </a:r>
              <a:r>
                <a:rPr lang="zh-CN" altLang="en-US" sz="1050" noProof="1">
                  <a:latin typeface="微软雅黑" panose="020B0503020204020204" charset="-122"/>
                  <a:ea typeface="微软雅黑" panose="020B0503020204020204" charset="-122"/>
                  <a:cs typeface="+mn-cs"/>
                </a:rPr>
                <a:t>：</a:t>
              </a:r>
              <a:r>
                <a:rPr lang="en-US" altLang="zh-CN" sz="1050" dirty="0">
                  <a:solidFill>
                    <a:schemeClr val="tx1"/>
                  </a:solidFill>
                  <a:latin typeface="微软雅黑" panose="020B0503020204020204" charset="-122"/>
                  <a:sym typeface="+mn-ea"/>
                </a:rPr>
                <a:t>高沉睡会员回头率从0.12%提升到</a:t>
              </a:r>
              <a:r>
                <a:rPr lang="en-US" altLang="zh-CN" sz="1050" dirty="0">
                  <a:solidFill>
                    <a:srgbClr val="FF0000"/>
                  </a:solidFill>
                  <a:latin typeface="微软雅黑" panose="020B0503020204020204" charset="-122"/>
                  <a:sym typeface="+mn-ea"/>
                </a:rPr>
                <a:t>0.2%</a:t>
              </a:r>
              <a:endParaRPr lang="en-US" altLang="zh-CN" sz="1050" noProof="1">
                <a:solidFill>
                  <a:srgbClr val="FF0000"/>
                </a:solidFill>
                <a:latin typeface="微软雅黑" panose="020B0503020204020204" charset="-122"/>
                <a:ea typeface="微软雅黑" panose="020B0503020204020204" charset="-122"/>
                <a:sym typeface="+mn-ea"/>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标题 2"/>
          <p:cNvSpPr>
            <a:spLocks noGrp="1"/>
          </p:cNvSpPr>
          <p:nvPr>
            <p:ph type="title" hasCustomPrompt="1"/>
          </p:nvPr>
        </p:nvSpPr>
        <p:spPr>
          <a:xfrm>
            <a:off x="171450" y="198755"/>
            <a:ext cx="3931285" cy="647700"/>
          </a:xfrm>
        </p:spPr>
        <p:txBody>
          <a:bodyPr lIns="101600" tIns="38100" rIns="76200" bIns="38100" anchor="ctr"/>
          <a:lstStyle/>
          <a:p>
            <a:pPr indent="0" defTabSz="914400"/>
            <a:endParaRPr lang="zh-CN" altLang="en-US" kern="1200" spc="200" normalizeH="0" baseline="0">
              <a:latin typeface="+mj-lt"/>
              <a:ea typeface="+mj-ea"/>
              <a:cs typeface="+mj-cs"/>
              <a:sym typeface="微软雅黑" panose="020B0503020204020204" charset="-122"/>
            </a:endParaRPr>
          </a:p>
        </p:txBody>
      </p:sp>
      <p:sp>
        <p:nvSpPr>
          <p:cNvPr id="54" name="任意多边形 53"/>
          <p:cNvSpPr/>
          <p:nvPr/>
        </p:nvSpPr>
        <p:spPr>
          <a:xfrm>
            <a:off x="2627313" y="3516313"/>
            <a:ext cx="1036638" cy="201613"/>
          </a:xfrm>
          <a:custGeom>
            <a:avLst/>
            <a:gdLst>
              <a:gd name="connisteX0" fmla="*/ 0 w 678180"/>
              <a:gd name="connsiteY0" fmla="*/ 0 h 147743"/>
              <a:gd name="connisteX1" fmla="*/ 73025 w 678180"/>
              <a:gd name="connsiteY1" fmla="*/ 31750 h 147743"/>
              <a:gd name="connisteX2" fmla="*/ 146050 w 678180"/>
              <a:gd name="connsiteY2" fmla="*/ 73025 h 147743"/>
              <a:gd name="connisteX3" fmla="*/ 229870 w 678180"/>
              <a:gd name="connsiteY3" fmla="*/ 104775 h 147743"/>
              <a:gd name="connisteX4" fmla="*/ 302895 w 678180"/>
              <a:gd name="connsiteY4" fmla="*/ 125730 h 147743"/>
              <a:gd name="connisteX5" fmla="*/ 386080 w 678180"/>
              <a:gd name="connsiteY5" fmla="*/ 135890 h 147743"/>
              <a:gd name="connisteX6" fmla="*/ 459105 w 678180"/>
              <a:gd name="connsiteY6" fmla="*/ 146050 h 147743"/>
              <a:gd name="connisteX7" fmla="*/ 532130 w 678180"/>
              <a:gd name="connsiteY7" fmla="*/ 146050 h 147743"/>
              <a:gd name="connisteX8" fmla="*/ 605155 w 678180"/>
              <a:gd name="connsiteY8" fmla="*/ 146050 h 147743"/>
              <a:gd name="connisteX9" fmla="*/ 678180 w 678180"/>
              <a:gd name="connsiteY9" fmla="*/ 125730 h 14774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Lst>
            <a:rect l="l" t="t" r="r" b="b"/>
            <a:pathLst>
              <a:path w="678180" h="147743">
                <a:moveTo>
                  <a:pt x="0" y="0"/>
                </a:moveTo>
                <a:cubicBezTo>
                  <a:pt x="13335" y="5715"/>
                  <a:pt x="43815" y="17145"/>
                  <a:pt x="73025" y="31750"/>
                </a:cubicBezTo>
                <a:cubicBezTo>
                  <a:pt x="102235" y="46355"/>
                  <a:pt x="114935" y="58420"/>
                  <a:pt x="146050" y="73025"/>
                </a:cubicBezTo>
                <a:cubicBezTo>
                  <a:pt x="177165" y="87630"/>
                  <a:pt x="198755" y="93980"/>
                  <a:pt x="229870" y="104775"/>
                </a:cubicBezTo>
                <a:cubicBezTo>
                  <a:pt x="260985" y="115570"/>
                  <a:pt x="271780" y="119380"/>
                  <a:pt x="302895" y="125730"/>
                </a:cubicBezTo>
                <a:cubicBezTo>
                  <a:pt x="334010" y="132080"/>
                  <a:pt x="354965" y="132080"/>
                  <a:pt x="386080" y="135890"/>
                </a:cubicBezTo>
                <a:cubicBezTo>
                  <a:pt x="417195" y="139700"/>
                  <a:pt x="429895" y="144145"/>
                  <a:pt x="459105" y="146050"/>
                </a:cubicBezTo>
                <a:cubicBezTo>
                  <a:pt x="488315" y="147955"/>
                  <a:pt x="502920" y="146050"/>
                  <a:pt x="532130" y="146050"/>
                </a:cubicBezTo>
                <a:cubicBezTo>
                  <a:pt x="561340" y="146050"/>
                  <a:pt x="575945" y="149860"/>
                  <a:pt x="605155" y="146050"/>
                </a:cubicBezTo>
                <a:cubicBezTo>
                  <a:pt x="634365" y="142240"/>
                  <a:pt x="664845" y="129540"/>
                  <a:pt x="678180" y="125730"/>
                </a:cubicBezTo>
              </a:path>
            </a:pathLst>
          </a:custGeom>
          <a:noFill/>
          <a:ln>
            <a:solidFill>
              <a:schemeClr val="accent3">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80899" name="文本框 40"/>
          <p:cNvSpPr txBox="1"/>
          <p:nvPr/>
        </p:nvSpPr>
        <p:spPr>
          <a:xfrm>
            <a:off x="338138" y="292100"/>
            <a:ext cx="4562475" cy="460375"/>
          </a:xfrm>
          <a:prstGeom prst="rect">
            <a:avLst/>
          </a:prstGeom>
          <a:noFill/>
          <a:ln w="9525">
            <a:noFill/>
          </a:ln>
        </p:spPr>
        <p:txBody>
          <a:bodyPr wrap="square" anchor="t">
            <a:spAutoFit/>
          </a:bodyPr>
          <a:lstStyle/>
          <a:p>
            <a:r>
              <a:rPr lang="zh-CN" altLang="en-US" sz="2400" b="1" dirty="0">
                <a:latin typeface="微软雅黑" panose="020B0503020204020204" charset="-122"/>
                <a:ea typeface="微软雅黑" panose="020B0503020204020204" charset="-122"/>
              </a:rPr>
              <a:t>糖尿品类会员生命周期</a:t>
            </a:r>
          </a:p>
        </p:txBody>
      </p:sp>
      <p:sp>
        <p:nvSpPr>
          <p:cNvPr id="4" name="文本框 3"/>
          <p:cNvSpPr txBox="1"/>
          <p:nvPr/>
        </p:nvSpPr>
        <p:spPr>
          <a:xfrm>
            <a:off x="4783138" y="366713"/>
            <a:ext cx="4014788" cy="377825"/>
          </a:xfrm>
          <a:prstGeom prst="rect">
            <a:avLst/>
          </a:prstGeom>
          <a:noFill/>
        </p:spPr>
        <p:txBody>
          <a:bodyPr wrap="square" rtlCol="0">
            <a:spAutoFit/>
          </a:bodyPr>
          <a:lstStyle/>
          <a:p>
            <a:r>
              <a:rPr lang="zh-CN" altLang="en-US" sz="1865" b="1" noProof="1">
                <a:latin typeface="微软雅黑" panose="020B0503020204020204" charset="-122"/>
                <a:ea typeface="微软雅黑" panose="020B0503020204020204" charset="-122"/>
                <a:cs typeface="+mn-cs"/>
              </a:rPr>
              <a:t>精准模型预警，提高品类复购率</a:t>
            </a:r>
            <a:endParaRPr lang="zh-CN" altLang="en-US" sz="1865" b="1" noProof="1">
              <a:latin typeface="微软雅黑" panose="020B0503020204020204" charset="-122"/>
              <a:ea typeface="微软雅黑" panose="020B0503020204020204" charset="-122"/>
            </a:endParaRPr>
          </a:p>
        </p:txBody>
      </p:sp>
      <p:sp>
        <p:nvSpPr>
          <p:cNvPr id="80901" name="文本框 4"/>
          <p:cNvSpPr txBox="1"/>
          <p:nvPr/>
        </p:nvSpPr>
        <p:spPr>
          <a:xfrm>
            <a:off x="250825" y="1033463"/>
            <a:ext cx="8207375" cy="829945"/>
          </a:xfrm>
          <a:prstGeom prst="rect">
            <a:avLst/>
          </a:prstGeom>
          <a:noFill/>
          <a:ln w="9525">
            <a:noFill/>
          </a:ln>
        </p:spPr>
        <p:txBody>
          <a:bodyPr wrap="square" anchor="t">
            <a:spAutoFit/>
          </a:bodyPr>
          <a:lstStyle/>
          <a:p>
            <a:pPr marL="285750" indent="-285750">
              <a:lnSpc>
                <a:spcPct val="150000"/>
              </a:lnSpc>
              <a:buFont typeface="Wingdings" panose="05000000000000000000" charset="0"/>
              <a:buChar char="n"/>
            </a:pPr>
            <a:r>
              <a:rPr lang="zh-CN" altLang="en-US" sz="1600" b="1" dirty="0">
                <a:latin typeface="微软雅黑" panose="020B0503020204020204" charset="-122"/>
                <a:ea typeface="微软雅黑" panose="020B0503020204020204" charset="-122"/>
              </a:rPr>
              <a:t>目标：糖尿品类复购率由</a:t>
            </a:r>
            <a:r>
              <a:rPr lang="en-US" altLang="zh-CN" sz="1600" b="1" dirty="0">
                <a:latin typeface="微软雅黑" panose="020B0503020204020204" charset="-122"/>
                <a:ea typeface="微软雅黑" panose="020B0503020204020204" charset="-122"/>
              </a:rPr>
              <a:t>85%</a:t>
            </a:r>
            <a:r>
              <a:rPr lang="zh-CN" altLang="en-US" sz="1600" b="1" dirty="0">
                <a:latin typeface="微软雅黑" panose="020B0503020204020204" charset="-122"/>
                <a:ea typeface="微软雅黑" panose="020B0503020204020204" charset="-122"/>
              </a:rPr>
              <a:t>提升</a:t>
            </a:r>
            <a:r>
              <a:rPr lang="zh-CN" altLang="en-US" sz="1600" b="1" dirty="0">
                <a:solidFill>
                  <a:srgbClr val="C55A11"/>
                </a:solidFill>
                <a:latin typeface="微软雅黑" panose="020B0503020204020204" charset="-122"/>
                <a:ea typeface="微软雅黑" panose="020B0503020204020204" charset="-122"/>
              </a:rPr>
              <a:t> </a:t>
            </a:r>
            <a:r>
              <a:rPr lang="en-US" altLang="zh-CN" sz="1600" b="1" dirty="0">
                <a:solidFill>
                  <a:srgbClr val="C55A11"/>
                </a:solidFill>
                <a:latin typeface="微软雅黑" panose="020B0503020204020204" charset="-122"/>
                <a:ea typeface="微软雅黑" panose="020B0503020204020204" charset="-122"/>
              </a:rPr>
              <a:t>88%, </a:t>
            </a:r>
            <a:r>
              <a:rPr lang="en-US" altLang="zh-CN" sz="1600" b="1" u="sng" dirty="0">
                <a:solidFill>
                  <a:schemeClr val="tx1"/>
                </a:solidFill>
                <a:latin typeface="微软雅黑" panose="020B0503020204020204" charset="-122"/>
                <a:sym typeface="+mn-ea"/>
              </a:rPr>
              <a:t>ARPU</a:t>
            </a:r>
            <a:r>
              <a:rPr lang="zh-CN" altLang="en-US" sz="1600" b="1" u="sng" dirty="0">
                <a:solidFill>
                  <a:schemeClr val="tx1"/>
                </a:solidFill>
                <a:latin typeface="微软雅黑" panose="020B0503020204020204" charset="-122"/>
                <a:sym typeface="+mn-ea"/>
              </a:rPr>
              <a:t>提升 </a:t>
            </a:r>
            <a:r>
              <a:rPr lang="en-US" altLang="zh-CN" sz="1600" b="1" u="sng" dirty="0">
                <a:solidFill>
                  <a:srgbClr val="C55A11"/>
                </a:solidFill>
                <a:latin typeface="微软雅黑" panose="020B0503020204020204" charset="-122"/>
                <a:sym typeface="+mn-ea"/>
              </a:rPr>
              <a:t>20% </a:t>
            </a:r>
            <a:endParaRPr lang="zh-CN" altLang="en-US" sz="1600" b="1" dirty="0">
              <a:solidFill>
                <a:srgbClr val="C55A11"/>
              </a:solidFill>
              <a:latin typeface="微软雅黑" panose="020B0503020204020204" charset="-122"/>
              <a:ea typeface="微软雅黑" panose="020B0503020204020204" charset="-122"/>
            </a:endParaRPr>
          </a:p>
          <a:p>
            <a:pPr marL="285750" indent="-285750">
              <a:lnSpc>
                <a:spcPct val="150000"/>
              </a:lnSpc>
              <a:buFont typeface="Wingdings" panose="05000000000000000000" charset="0"/>
              <a:buChar char="n"/>
            </a:pPr>
            <a:r>
              <a:rPr lang="zh-CN" altLang="en-US" sz="1600" b="1" dirty="0">
                <a:latin typeface="微软雅黑" panose="020B0503020204020204" charset="-122"/>
                <a:ea typeface="微软雅黑" panose="020B0503020204020204" charset="-122"/>
              </a:rPr>
              <a:t>整体运营方案：品类会员生命周期管理</a:t>
            </a:r>
          </a:p>
        </p:txBody>
      </p:sp>
      <p:sp>
        <p:nvSpPr>
          <p:cNvPr id="11" name="椭圆 10"/>
          <p:cNvSpPr>
            <a:spLocks noChangeAspect="1"/>
          </p:cNvSpPr>
          <p:nvPr/>
        </p:nvSpPr>
        <p:spPr>
          <a:xfrm>
            <a:off x="250825" y="3232150"/>
            <a:ext cx="863600" cy="863600"/>
          </a:xfrm>
          <a:prstGeom prst="ellipse">
            <a:avLst/>
          </a:prstGeom>
          <a:solidFill>
            <a:schemeClr val="accent2">
              <a:lumMod val="40000"/>
              <a:lumOff val="6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effectLst>
                  <a:outerShdw blurRad="38100" dist="38100" dir="2700000" algn="tl">
                    <a:srgbClr val="000000">
                      <a:alpha val="43137"/>
                    </a:srgbClr>
                  </a:outerShdw>
                </a:effectLst>
                <a:latin typeface="微软雅黑" panose="020B0503020204020204" charset="-122"/>
                <a:ea typeface="微软雅黑" panose="020B0503020204020204" charset="-122"/>
              </a:rPr>
              <a:t>拉新</a:t>
            </a:r>
          </a:p>
        </p:txBody>
      </p:sp>
      <p:sp>
        <p:nvSpPr>
          <p:cNvPr id="12" name="椭圆 11"/>
          <p:cNvSpPr/>
          <p:nvPr/>
        </p:nvSpPr>
        <p:spPr>
          <a:xfrm>
            <a:off x="1863725" y="2873375"/>
            <a:ext cx="865188" cy="863600"/>
          </a:xfrm>
          <a:prstGeom prst="ellipse">
            <a:avLst/>
          </a:prstGeom>
          <a:solidFill>
            <a:srgbClr val="00B05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effectLst>
                  <a:outerShdw blurRad="38100" dist="38100" dir="2700000" algn="tl">
                    <a:srgbClr val="000000">
                      <a:alpha val="43137"/>
                    </a:srgbClr>
                  </a:outerShdw>
                </a:effectLst>
                <a:latin typeface="微软雅黑" panose="020B0503020204020204" charset="-122"/>
                <a:ea typeface="微软雅黑" panose="020B0503020204020204" charset="-122"/>
              </a:rPr>
              <a:t>促活</a:t>
            </a:r>
          </a:p>
        </p:txBody>
      </p:sp>
      <p:sp>
        <p:nvSpPr>
          <p:cNvPr id="13" name="椭圆 12"/>
          <p:cNvSpPr/>
          <p:nvPr/>
        </p:nvSpPr>
        <p:spPr>
          <a:xfrm>
            <a:off x="3584575" y="3240088"/>
            <a:ext cx="863600" cy="863600"/>
          </a:xfrm>
          <a:prstGeom prst="ellipse">
            <a:avLst/>
          </a:prstGeom>
          <a:solidFill>
            <a:schemeClr val="accent2">
              <a:lumMod val="40000"/>
              <a:lumOff val="6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effectLst>
                  <a:outerShdw blurRad="38100" dist="38100" dir="2700000" algn="tl">
                    <a:srgbClr val="000000">
                      <a:alpha val="43137"/>
                    </a:srgbClr>
                  </a:outerShdw>
                </a:effectLst>
                <a:latin typeface="微软雅黑" panose="020B0503020204020204" charset="-122"/>
                <a:ea typeface="微软雅黑" panose="020B0503020204020204" charset="-122"/>
              </a:rPr>
              <a:t>唤醒</a:t>
            </a:r>
          </a:p>
        </p:txBody>
      </p:sp>
      <p:sp>
        <p:nvSpPr>
          <p:cNvPr id="20" name="六边形 19"/>
          <p:cNvSpPr/>
          <p:nvPr/>
        </p:nvSpPr>
        <p:spPr>
          <a:xfrm>
            <a:off x="5427663" y="2517775"/>
            <a:ext cx="1343025" cy="1150938"/>
          </a:xfrm>
          <a:prstGeom prst="hexagon">
            <a:avLst/>
          </a:prstGeom>
          <a:solidFill>
            <a:srgbClr val="00B05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rPr>
              <a:t>运营自动化</a:t>
            </a:r>
          </a:p>
        </p:txBody>
      </p:sp>
      <p:sp>
        <p:nvSpPr>
          <p:cNvPr id="39" name="右箭头 38"/>
          <p:cNvSpPr/>
          <p:nvPr/>
        </p:nvSpPr>
        <p:spPr>
          <a:xfrm rot="20040000">
            <a:off x="4529138" y="3251200"/>
            <a:ext cx="817563" cy="419100"/>
          </a:xfrm>
          <a:prstGeom prst="rightArrow">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80907" name="文本框 41"/>
          <p:cNvSpPr txBox="1"/>
          <p:nvPr/>
        </p:nvSpPr>
        <p:spPr>
          <a:xfrm>
            <a:off x="8094663" y="1279525"/>
            <a:ext cx="3463925" cy="336550"/>
          </a:xfrm>
          <a:prstGeom prst="rect">
            <a:avLst/>
          </a:prstGeom>
          <a:noFill/>
          <a:ln w="9525">
            <a:noFill/>
          </a:ln>
        </p:spPr>
        <p:txBody>
          <a:bodyPr wrap="square" anchor="t">
            <a:spAutoFit/>
          </a:bodyPr>
          <a:lstStyle/>
          <a:p>
            <a:pPr marL="285750" indent="-285750">
              <a:buFont typeface="Wingdings" panose="05000000000000000000" charset="0"/>
              <a:buChar char="n"/>
            </a:pPr>
            <a:r>
              <a:rPr lang="zh-CN" altLang="en-US" sz="1600" b="1" dirty="0">
                <a:latin typeface="微软雅黑" panose="020B0503020204020204" charset="-122"/>
                <a:ea typeface="微软雅黑" panose="020B0503020204020204" charset="-122"/>
              </a:rPr>
              <a:t>项目实施：</a:t>
            </a:r>
          </a:p>
        </p:txBody>
      </p:sp>
      <p:sp>
        <p:nvSpPr>
          <p:cNvPr id="43" name="文本框 42"/>
          <p:cNvSpPr txBox="1"/>
          <p:nvPr/>
        </p:nvSpPr>
        <p:spPr>
          <a:xfrm>
            <a:off x="15875" y="4479925"/>
            <a:ext cx="1693863" cy="955675"/>
          </a:xfrm>
          <a:prstGeom prst="rect">
            <a:avLst/>
          </a:prstGeom>
          <a:noFill/>
        </p:spPr>
        <p:txBody>
          <a:bodyPr wrap="square" rtlCol="0">
            <a:spAutoFit/>
          </a:bodyPr>
          <a:lstStyle/>
          <a:p>
            <a:r>
              <a:rPr lang="zh-CN" altLang="en-US" sz="1600" b="1" u="sng" noProof="1">
                <a:solidFill>
                  <a:schemeClr val="bg2">
                    <a:lumMod val="50000"/>
                  </a:schemeClr>
                </a:solidFill>
                <a:latin typeface="微软雅黑" panose="020B0503020204020204" charset="-122"/>
                <a:ea typeface="微软雅黑" panose="020B0503020204020204" charset="-122"/>
                <a:cs typeface="+mn-cs"/>
              </a:rPr>
              <a:t>新客转化模型：</a:t>
            </a:r>
            <a:endParaRPr lang="zh-CN" altLang="en-US" sz="1600" b="1" u="sng" noProof="1">
              <a:solidFill>
                <a:schemeClr val="bg2">
                  <a:lumMod val="75000"/>
                </a:schemeClr>
              </a:solidFill>
              <a:latin typeface="微软雅黑" panose="020B0503020204020204" charset="-122"/>
              <a:ea typeface="微软雅黑" panose="020B0503020204020204" charset="-122"/>
            </a:endParaRPr>
          </a:p>
          <a:p>
            <a:r>
              <a:rPr lang="zh-CN" altLang="en-US" sz="1335" b="1" noProof="1">
                <a:latin typeface="微软雅黑" panose="020B0503020204020204" charset="-122"/>
                <a:ea typeface="微软雅黑" panose="020B0503020204020204" charset="-122"/>
                <a:cs typeface="+mn-cs"/>
              </a:rPr>
              <a:t>结合会员静态动态特征，搭建新客预测模型</a:t>
            </a:r>
            <a:endParaRPr lang="zh-CN" altLang="en-US" sz="1335" b="1" noProof="1">
              <a:latin typeface="微软雅黑" panose="020B0503020204020204" charset="-122"/>
              <a:ea typeface="微软雅黑" panose="020B0503020204020204" charset="-122"/>
            </a:endParaRPr>
          </a:p>
        </p:txBody>
      </p:sp>
      <p:sp>
        <p:nvSpPr>
          <p:cNvPr id="44" name="文本框 43"/>
          <p:cNvSpPr txBox="1"/>
          <p:nvPr/>
        </p:nvSpPr>
        <p:spPr>
          <a:xfrm>
            <a:off x="1677988" y="4479925"/>
            <a:ext cx="1695450" cy="1162050"/>
          </a:xfrm>
          <a:prstGeom prst="rect">
            <a:avLst/>
          </a:prstGeom>
          <a:noFill/>
        </p:spPr>
        <p:txBody>
          <a:bodyPr wrap="square" rtlCol="0">
            <a:spAutoFit/>
          </a:bodyPr>
          <a:lstStyle/>
          <a:p>
            <a:r>
              <a:rPr lang="zh-CN" altLang="en-US" sz="1600" b="1" u="sng" noProof="1">
                <a:solidFill>
                  <a:schemeClr val="bg2">
                    <a:lumMod val="50000"/>
                  </a:schemeClr>
                </a:solidFill>
                <a:latin typeface="微软雅黑" panose="020B0503020204020204" charset="-122"/>
                <a:ea typeface="微软雅黑" panose="020B0503020204020204" charset="-122"/>
                <a:cs typeface="+mn-cs"/>
              </a:rPr>
              <a:t>老客复购模型：</a:t>
            </a:r>
            <a:endParaRPr lang="zh-CN" altLang="en-US" sz="1600" b="1" u="sng" noProof="1">
              <a:solidFill>
                <a:schemeClr val="bg2">
                  <a:lumMod val="75000"/>
                </a:schemeClr>
              </a:solidFill>
              <a:latin typeface="微软雅黑" panose="020B0503020204020204" charset="-122"/>
              <a:ea typeface="微软雅黑" panose="020B0503020204020204" charset="-122"/>
            </a:endParaRPr>
          </a:p>
          <a:p>
            <a:r>
              <a:rPr lang="en-US" altLang="zh-CN" sz="1335" b="1" noProof="1">
                <a:latin typeface="微软雅黑" panose="020B0503020204020204" charset="-122"/>
                <a:ea typeface="微软雅黑" panose="020B0503020204020204" charset="-122"/>
                <a:cs typeface="+mn-cs"/>
              </a:rPr>
              <a:t>1</a:t>
            </a:r>
            <a:r>
              <a:rPr lang="zh-CN" altLang="en-US" sz="1335" b="1" noProof="1">
                <a:latin typeface="微软雅黑" panose="020B0503020204020204" charset="-122"/>
                <a:ea typeface="微软雅黑" panose="020B0503020204020204" charset="-122"/>
                <a:cs typeface="+mn-cs"/>
              </a:rPr>
              <a:t>、根据患者服用发法及购买件数，预测下一次购买时间，复购提醒</a:t>
            </a:r>
            <a:endParaRPr lang="zh-CN" altLang="en-US" sz="1335" b="1" noProof="1">
              <a:latin typeface="微软雅黑" panose="020B0503020204020204" charset="-122"/>
              <a:ea typeface="微软雅黑" panose="020B0503020204020204" charset="-122"/>
            </a:endParaRPr>
          </a:p>
        </p:txBody>
      </p:sp>
      <p:sp>
        <p:nvSpPr>
          <p:cNvPr id="45" name="文本框 44"/>
          <p:cNvSpPr txBox="1"/>
          <p:nvPr/>
        </p:nvSpPr>
        <p:spPr>
          <a:xfrm>
            <a:off x="3341688" y="4479925"/>
            <a:ext cx="1946275" cy="955675"/>
          </a:xfrm>
          <a:prstGeom prst="rect">
            <a:avLst/>
          </a:prstGeom>
          <a:noFill/>
        </p:spPr>
        <p:txBody>
          <a:bodyPr wrap="square" rtlCol="0">
            <a:spAutoFit/>
          </a:bodyPr>
          <a:lstStyle/>
          <a:p>
            <a:r>
              <a:rPr lang="zh-CN" altLang="en-US" sz="1600" b="1" u="sng" noProof="1">
                <a:solidFill>
                  <a:schemeClr val="bg2">
                    <a:lumMod val="50000"/>
                  </a:schemeClr>
                </a:solidFill>
                <a:latin typeface="微软雅黑" panose="020B0503020204020204" charset="-122"/>
                <a:ea typeface="微软雅黑" panose="020B0503020204020204" charset="-122"/>
                <a:cs typeface="+mn-cs"/>
              </a:rPr>
              <a:t>沉睡流失唤醒模型：</a:t>
            </a:r>
            <a:endParaRPr lang="zh-CN" altLang="en-US" sz="1600" b="1" u="sng" noProof="1">
              <a:solidFill>
                <a:schemeClr val="bg2">
                  <a:lumMod val="75000"/>
                </a:schemeClr>
              </a:solidFill>
              <a:latin typeface="微软雅黑" panose="020B0503020204020204" charset="-122"/>
              <a:ea typeface="微软雅黑" panose="020B0503020204020204" charset="-122"/>
            </a:endParaRPr>
          </a:p>
          <a:p>
            <a:r>
              <a:rPr lang="zh-CN" altLang="en-US" sz="1335" b="1" noProof="1">
                <a:latin typeface="微软雅黑" panose="020B0503020204020204" charset="-122"/>
                <a:ea typeface="微软雅黑" panose="020B0503020204020204" charset="-122"/>
                <a:cs typeface="+mn-cs"/>
              </a:rPr>
              <a:t>会员超过购买周期未消费，智能提醒慢病专员跟踪回访</a:t>
            </a:r>
            <a:endParaRPr lang="zh-CN" altLang="en-US" sz="1335" b="1" noProof="1">
              <a:latin typeface="微软雅黑" panose="020B0503020204020204" charset="-122"/>
              <a:ea typeface="微软雅黑" panose="020B0503020204020204" charset="-122"/>
            </a:endParaRPr>
          </a:p>
        </p:txBody>
      </p:sp>
      <p:sp>
        <p:nvSpPr>
          <p:cNvPr id="46" name="文本框 45"/>
          <p:cNvSpPr txBox="1"/>
          <p:nvPr/>
        </p:nvSpPr>
        <p:spPr>
          <a:xfrm>
            <a:off x="5491163" y="4413250"/>
            <a:ext cx="1944688" cy="542925"/>
          </a:xfrm>
          <a:prstGeom prst="rect">
            <a:avLst/>
          </a:prstGeom>
          <a:noFill/>
        </p:spPr>
        <p:txBody>
          <a:bodyPr wrap="square" rtlCol="0">
            <a:spAutoFit/>
          </a:bodyPr>
          <a:lstStyle/>
          <a:p>
            <a:r>
              <a:rPr lang="zh-CN" altLang="en-US" sz="1600" b="1" u="sng" noProof="1">
                <a:solidFill>
                  <a:schemeClr val="bg2">
                    <a:lumMod val="50000"/>
                  </a:schemeClr>
                </a:solidFill>
                <a:latin typeface="微软雅黑" panose="020B0503020204020204" charset="-122"/>
                <a:ea typeface="微软雅黑" panose="020B0503020204020204" charset="-122"/>
                <a:cs typeface="+mn-cs"/>
              </a:rPr>
              <a:t>长期目标：</a:t>
            </a:r>
            <a:endParaRPr lang="zh-CN" altLang="en-US" sz="1600" b="1" u="sng" noProof="1">
              <a:solidFill>
                <a:schemeClr val="bg2">
                  <a:lumMod val="75000"/>
                </a:schemeClr>
              </a:solidFill>
              <a:latin typeface="微软雅黑" panose="020B0503020204020204" charset="-122"/>
              <a:ea typeface="微软雅黑" panose="020B0503020204020204" charset="-122"/>
            </a:endParaRPr>
          </a:p>
          <a:p>
            <a:r>
              <a:rPr lang="zh-CN" altLang="en-US" sz="1335" b="1" noProof="1">
                <a:latin typeface="微软雅黑" panose="020B0503020204020204" charset="-122"/>
                <a:ea typeface="微软雅黑" panose="020B0503020204020204" charset="-122"/>
                <a:cs typeface="+mn-cs"/>
              </a:rPr>
              <a:t>实现品类精准营销</a:t>
            </a:r>
            <a:endParaRPr lang="zh-CN" altLang="en-US" sz="1335" b="1" noProof="1">
              <a:latin typeface="微软雅黑" panose="020B0503020204020204" charset="-122"/>
              <a:ea typeface="微软雅黑" panose="020B0503020204020204" charset="-122"/>
            </a:endParaRPr>
          </a:p>
        </p:txBody>
      </p:sp>
      <p:sp>
        <p:nvSpPr>
          <p:cNvPr id="53" name="任意多边形 52"/>
          <p:cNvSpPr/>
          <p:nvPr/>
        </p:nvSpPr>
        <p:spPr>
          <a:xfrm rot="21150459" flipV="1">
            <a:off x="1116013" y="3492500"/>
            <a:ext cx="747713" cy="101600"/>
          </a:xfrm>
          <a:custGeom>
            <a:avLst/>
            <a:gdLst>
              <a:gd name="connisteX0" fmla="*/ 0 w 511175"/>
              <a:gd name="connsiteY0" fmla="*/ 0 h 73871"/>
              <a:gd name="connisteX1" fmla="*/ 73025 w 511175"/>
              <a:gd name="connsiteY1" fmla="*/ 10795 h 73871"/>
              <a:gd name="connisteX2" fmla="*/ 146050 w 511175"/>
              <a:gd name="connsiteY2" fmla="*/ 41910 h 73871"/>
              <a:gd name="connisteX3" fmla="*/ 219075 w 511175"/>
              <a:gd name="connsiteY3" fmla="*/ 52070 h 73871"/>
              <a:gd name="connisteX4" fmla="*/ 292100 w 511175"/>
              <a:gd name="connsiteY4" fmla="*/ 62865 h 73871"/>
              <a:gd name="connisteX5" fmla="*/ 365125 w 511175"/>
              <a:gd name="connsiteY5" fmla="*/ 73025 h 73871"/>
              <a:gd name="connisteX6" fmla="*/ 438150 w 511175"/>
              <a:gd name="connsiteY6" fmla="*/ 73025 h 73871"/>
              <a:gd name="connisteX7" fmla="*/ 511175 w 511175"/>
              <a:gd name="connsiteY7" fmla="*/ 73025 h 7387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l" t="t" r="r" b="b"/>
            <a:pathLst>
              <a:path w="511175" h="73872">
                <a:moveTo>
                  <a:pt x="0" y="0"/>
                </a:moveTo>
                <a:cubicBezTo>
                  <a:pt x="13335" y="1270"/>
                  <a:pt x="43815" y="2540"/>
                  <a:pt x="73025" y="10795"/>
                </a:cubicBezTo>
                <a:cubicBezTo>
                  <a:pt x="102235" y="19050"/>
                  <a:pt x="116840" y="33655"/>
                  <a:pt x="146050" y="41910"/>
                </a:cubicBezTo>
                <a:cubicBezTo>
                  <a:pt x="175260" y="50165"/>
                  <a:pt x="189865" y="47625"/>
                  <a:pt x="219075" y="52070"/>
                </a:cubicBezTo>
                <a:cubicBezTo>
                  <a:pt x="248285" y="56515"/>
                  <a:pt x="262890" y="58420"/>
                  <a:pt x="292100" y="62865"/>
                </a:cubicBezTo>
                <a:cubicBezTo>
                  <a:pt x="321310" y="67310"/>
                  <a:pt x="335915" y="71120"/>
                  <a:pt x="365125" y="73025"/>
                </a:cubicBezTo>
                <a:cubicBezTo>
                  <a:pt x="394335" y="74930"/>
                  <a:pt x="408940" y="73025"/>
                  <a:pt x="438150" y="73025"/>
                </a:cubicBezTo>
                <a:cubicBezTo>
                  <a:pt x="467360" y="73025"/>
                  <a:pt x="497840" y="73025"/>
                  <a:pt x="511175" y="73025"/>
                </a:cubicBezTo>
              </a:path>
            </a:pathLst>
          </a:custGeom>
          <a:noFill/>
          <a:ln>
            <a:solidFill>
              <a:schemeClr val="accent3">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80913" name="文本框 70"/>
          <p:cNvSpPr txBox="1"/>
          <p:nvPr/>
        </p:nvSpPr>
        <p:spPr>
          <a:xfrm>
            <a:off x="220663" y="5695950"/>
            <a:ext cx="892175" cy="338138"/>
          </a:xfrm>
          <a:prstGeom prst="rect">
            <a:avLst/>
          </a:prstGeom>
          <a:noFill/>
          <a:ln w="9525">
            <a:noFill/>
          </a:ln>
        </p:spPr>
        <p:txBody>
          <a:bodyPr wrap="square" anchor="t">
            <a:spAutoFit/>
          </a:bodyPr>
          <a:lstStyle/>
          <a:p>
            <a:pPr marL="171450" indent="-171450">
              <a:buFont typeface="Wingdings" panose="05000000000000000000" charset="0"/>
              <a:buChar char="n"/>
            </a:pPr>
            <a:r>
              <a:rPr lang="zh-CN" altLang="en-US" sz="1600" b="1" dirty="0">
                <a:latin typeface="微软雅黑" panose="020B0503020204020204" charset="-122"/>
                <a:ea typeface="微软雅黑" panose="020B0503020204020204" charset="-122"/>
              </a:rPr>
              <a:t>资源：</a:t>
            </a:r>
          </a:p>
        </p:txBody>
      </p:sp>
      <p:sp>
        <p:nvSpPr>
          <p:cNvPr id="2" name="矩形: 圆角 1"/>
          <p:cNvSpPr/>
          <p:nvPr/>
        </p:nvSpPr>
        <p:spPr>
          <a:xfrm>
            <a:off x="7888288" y="1912938"/>
            <a:ext cx="4052888" cy="1487488"/>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36" name="矩形: 圆角 35"/>
          <p:cNvSpPr/>
          <p:nvPr/>
        </p:nvSpPr>
        <p:spPr>
          <a:xfrm>
            <a:off x="7888288" y="3582988"/>
            <a:ext cx="4052888" cy="1487488"/>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37" name="矩形: 圆角 36"/>
          <p:cNvSpPr/>
          <p:nvPr/>
        </p:nvSpPr>
        <p:spPr>
          <a:xfrm>
            <a:off x="7888288" y="5194300"/>
            <a:ext cx="4052888" cy="863600"/>
          </a:xfrm>
          <a:prstGeom prst="roundRect">
            <a:avLst>
              <a:gd name="adj" fmla="val 6834"/>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47" name="矩形: 圆角 46"/>
          <p:cNvSpPr/>
          <p:nvPr/>
        </p:nvSpPr>
        <p:spPr>
          <a:xfrm>
            <a:off x="7888288" y="1919288"/>
            <a:ext cx="1019175" cy="1487488"/>
          </a:xfrm>
          <a:prstGeom prst="roundRect">
            <a:avLst>
              <a:gd name="adj" fmla="val 440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latin typeface="微软雅黑" panose="020B0503020204020204" charset="-122"/>
                <a:ea typeface="微软雅黑" panose="020B0503020204020204" charset="-122"/>
              </a:rPr>
              <a:t>大数据</a:t>
            </a:r>
            <a:endParaRPr lang="en-US" altLang="zh-CN" sz="1865" b="1" strike="noStrike" noProof="1">
              <a:latin typeface="微软雅黑" panose="020B0503020204020204" charset="-122"/>
              <a:ea typeface="微软雅黑" panose="020B0503020204020204" charset="-122"/>
            </a:endParaRPr>
          </a:p>
          <a:p>
            <a:pPr algn="ctr" fontAlgn="base"/>
            <a:r>
              <a:rPr lang="zh-CN" altLang="en-US" sz="1865" b="1" strike="noStrike" noProof="1">
                <a:latin typeface="微软雅黑" panose="020B0503020204020204" charset="-122"/>
                <a:ea typeface="微软雅黑" panose="020B0503020204020204" charset="-122"/>
              </a:rPr>
              <a:t>支持</a:t>
            </a:r>
          </a:p>
        </p:txBody>
      </p:sp>
      <p:sp>
        <p:nvSpPr>
          <p:cNvPr id="48" name="矩形: 圆角 47"/>
          <p:cNvSpPr/>
          <p:nvPr/>
        </p:nvSpPr>
        <p:spPr>
          <a:xfrm>
            <a:off x="7888288" y="3589338"/>
            <a:ext cx="1019175" cy="1487488"/>
          </a:xfrm>
          <a:prstGeom prst="roundRect">
            <a:avLst>
              <a:gd name="adj" fmla="val 440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latin typeface="微软雅黑" panose="020B0503020204020204" charset="-122"/>
                <a:ea typeface="微软雅黑" panose="020B0503020204020204" charset="-122"/>
              </a:rPr>
              <a:t>门店</a:t>
            </a:r>
            <a:endParaRPr lang="en-US" altLang="zh-CN" sz="1865" b="1" strike="noStrike" noProof="1">
              <a:latin typeface="微软雅黑" panose="020B0503020204020204" charset="-122"/>
              <a:ea typeface="微软雅黑" panose="020B0503020204020204" charset="-122"/>
            </a:endParaRPr>
          </a:p>
          <a:p>
            <a:pPr algn="ctr" fontAlgn="base"/>
            <a:r>
              <a:rPr lang="zh-CN" altLang="en-US" sz="1865" b="1" strike="noStrike" noProof="1">
                <a:latin typeface="微软雅黑" panose="020B0503020204020204" charset="-122"/>
                <a:ea typeface="微软雅黑" panose="020B0503020204020204" charset="-122"/>
              </a:rPr>
              <a:t>支持</a:t>
            </a:r>
          </a:p>
        </p:txBody>
      </p:sp>
      <p:sp>
        <p:nvSpPr>
          <p:cNvPr id="49" name="矩形: 圆角 48"/>
          <p:cNvSpPr/>
          <p:nvPr/>
        </p:nvSpPr>
        <p:spPr>
          <a:xfrm>
            <a:off x="7888288" y="5200650"/>
            <a:ext cx="1019175" cy="863600"/>
          </a:xfrm>
          <a:prstGeom prst="roundRect">
            <a:avLst>
              <a:gd name="adj" fmla="val 683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latin typeface="微软雅黑" panose="020B0503020204020204" charset="-122"/>
                <a:ea typeface="微软雅黑" panose="020B0503020204020204" charset="-122"/>
              </a:rPr>
              <a:t>会员</a:t>
            </a:r>
            <a:endParaRPr lang="en-US" altLang="zh-CN" sz="1865" b="1" strike="noStrike" noProof="1">
              <a:latin typeface="微软雅黑" panose="020B0503020204020204" charset="-122"/>
              <a:ea typeface="微软雅黑" panose="020B0503020204020204" charset="-122"/>
            </a:endParaRPr>
          </a:p>
          <a:p>
            <a:pPr algn="ctr" fontAlgn="base"/>
            <a:r>
              <a:rPr lang="zh-CN" altLang="en-US" sz="1865" b="1" strike="noStrike" noProof="1">
                <a:latin typeface="微软雅黑" panose="020B0503020204020204" charset="-122"/>
                <a:ea typeface="微软雅黑" panose="020B0503020204020204" charset="-122"/>
              </a:rPr>
              <a:t>中心</a:t>
            </a:r>
          </a:p>
        </p:txBody>
      </p:sp>
      <p:sp>
        <p:nvSpPr>
          <p:cNvPr id="50" name="矩形: 圆角 49"/>
          <p:cNvSpPr/>
          <p:nvPr/>
        </p:nvSpPr>
        <p:spPr>
          <a:xfrm>
            <a:off x="9551988" y="2052638"/>
            <a:ext cx="2246313"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600" b="1" strike="noStrike" noProof="1">
                <a:solidFill>
                  <a:schemeClr val="tx1">
                    <a:lumMod val="65000"/>
                    <a:lumOff val="35000"/>
                  </a:schemeClr>
                </a:solidFill>
                <a:latin typeface="微软雅黑" panose="020B0503020204020204" charset="-122"/>
                <a:ea typeface="微软雅黑" panose="020B0503020204020204" charset="-122"/>
              </a:rPr>
              <a:t>底层数据分析</a:t>
            </a:r>
          </a:p>
        </p:txBody>
      </p:sp>
      <p:sp>
        <p:nvSpPr>
          <p:cNvPr id="51" name="矩形: 圆角 50"/>
          <p:cNvSpPr/>
          <p:nvPr/>
        </p:nvSpPr>
        <p:spPr>
          <a:xfrm>
            <a:off x="9047163" y="2051050"/>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1</a:t>
            </a:r>
            <a:endParaRPr lang="zh-CN" altLang="en-US" sz="1865" b="1" strike="noStrike" noProof="1">
              <a:latin typeface="微软雅黑" panose="020B0503020204020204" charset="-122"/>
              <a:ea typeface="微软雅黑" panose="020B0503020204020204" charset="-122"/>
            </a:endParaRPr>
          </a:p>
        </p:txBody>
      </p:sp>
      <p:sp>
        <p:nvSpPr>
          <p:cNvPr id="52" name="矩形: 圆角 51"/>
          <p:cNvSpPr/>
          <p:nvPr/>
        </p:nvSpPr>
        <p:spPr>
          <a:xfrm>
            <a:off x="9551988" y="2738438"/>
            <a:ext cx="2246313"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fontAlgn="base"/>
            <a:r>
              <a:rPr lang="zh-CN" altLang="en-US" sz="1600" b="1" strike="noStrike" noProof="1">
                <a:solidFill>
                  <a:schemeClr val="tx1">
                    <a:lumMod val="65000"/>
                    <a:lumOff val="35000"/>
                  </a:schemeClr>
                </a:solidFill>
                <a:latin typeface="微软雅黑" panose="020B0503020204020204" charset="-122"/>
                <a:ea typeface="微软雅黑" panose="020B0503020204020204" charset="-122"/>
              </a:rPr>
              <a:t>模型构建</a:t>
            </a:r>
          </a:p>
        </p:txBody>
      </p:sp>
      <p:sp>
        <p:nvSpPr>
          <p:cNvPr id="72" name="矩形: 圆角 71"/>
          <p:cNvSpPr/>
          <p:nvPr/>
        </p:nvSpPr>
        <p:spPr>
          <a:xfrm>
            <a:off x="9047163" y="2744788"/>
            <a:ext cx="652463" cy="554038"/>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2</a:t>
            </a:r>
            <a:endParaRPr lang="zh-CN" altLang="en-US" sz="1865" b="1" strike="noStrike" noProof="1">
              <a:latin typeface="微软雅黑" panose="020B0503020204020204" charset="-122"/>
              <a:ea typeface="微软雅黑" panose="020B0503020204020204" charset="-122"/>
            </a:endParaRPr>
          </a:p>
        </p:txBody>
      </p:sp>
      <p:sp>
        <p:nvSpPr>
          <p:cNvPr id="73" name="矩形: 圆角 72"/>
          <p:cNvSpPr/>
          <p:nvPr/>
        </p:nvSpPr>
        <p:spPr>
          <a:xfrm>
            <a:off x="9551988" y="3719513"/>
            <a:ext cx="2246313"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600" b="1" strike="noStrike" noProof="1">
                <a:solidFill>
                  <a:schemeClr val="tx1">
                    <a:lumMod val="65000"/>
                    <a:lumOff val="35000"/>
                  </a:schemeClr>
                </a:solidFill>
                <a:latin typeface="微软雅黑" panose="020B0503020204020204" charset="-122"/>
                <a:ea typeface="微软雅黑" panose="020B0503020204020204" charset="-122"/>
              </a:rPr>
              <a:t>用药方法采集</a:t>
            </a:r>
          </a:p>
        </p:txBody>
      </p:sp>
      <p:sp>
        <p:nvSpPr>
          <p:cNvPr id="74" name="矩形: 圆角 73"/>
          <p:cNvSpPr/>
          <p:nvPr/>
        </p:nvSpPr>
        <p:spPr>
          <a:xfrm>
            <a:off x="9047163" y="3717925"/>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3</a:t>
            </a:r>
            <a:endParaRPr lang="zh-CN" altLang="en-US" sz="1865" b="1" strike="noStrike" noProof="1">
              <a:latin typeface="微软雅黑" panose="020B0503020204020204" charset="-122"/>
              <a:ea typeface="微软雅黑" panose="020B0503020204020204" charset="-122"/>
            </a:endParaRPr>
          </a:p>
        </p:txBody>
      </p:sp>
      <p:sp>
        <p:nvSpPr>
          <p:cNvPr id="75" name="矩形: 圆角 74"/>
          <p:cNvSpPr/>
          <p:nvPr/>
        </p:nvSpPr>
        <p:spPr>
          <a:xfrm>
            <a:off x="9551988" y="4406900"/>
            <a:ext cx="2246313"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600" b="1" strike="noStrike" noProof="1">
                <a:solidFill>
                  <a:schemeClr val="tx1">
                    <a:lumMod val="65000"/>
                    <a:lumOff val="35000"/>
                  </a:schemeClr>
                </a:solidFill>
                <a:latin typeface="微软雅黑" panose="020B0503020204020204" charset="-122"/>
                <a:ea typeface="微软雅黑" panose="020B0503020204020204" charset="-122"/>
              </a:rPr>
              <a:t>慢病专员回访跟踪</a:t>
            </a:r>
          </a:p>
        </p:txBody>
      </p:sp>
      <p:sp>
        <p:nvSpPr>
          <p:cNvPr id="76" name="矩形: 圆角 75"/>
          <p:cNvSpPr/>
          <p:nvPr/>
        </p:nvSpPr>
        <p:spPr>
          <a:xfrm>
            <a:off x="9047163" y="4413250"/>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4</a:t>
            </a:r>
            <a:endParaRPr lang="zh-CN" altLang="en-US" sz="1865" b="1" strike="noStrike" noProof="1">
              <a:latin typeface="微软雅黑" panose="020B0503020204020204" charset="-122"/>
              <a:ea typeface="微软雅黑" panose="020B0503020204020204" charset="-122"/>
            </a:endParaRPr>
          </a:p>
        </p:txBody>
      </p:sp>
      <p:sp>
        <p:nvSpPr>
          <p:cNvPr id="77" name="矩形: 圆角 76"/>
          <p:cNvSpPr/>
          <p:nvPr/>
        </p:nvSpPr>
        <p:spPr>
          <a:xfrm>
            <a:off x="9551988" y="5376863"/>
            <a:ext cx="2246313"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600" b="1" strike="noStrike" noProof="1">
                <a:solidFill>
                  <a:schemeClr val="tx1">
                    <a:lumMod val="65000"/>
                    <a:lumOff val="35000"/>
                  </a:schemeClr>
                </a:solidFill>
                <a:latin typeface="微软雅黑" panose="020B0503020204020204" charset="-122"/>
                <a:ea typeface="微软雅黑" panose="020B0503020204020204" charset="-122"/>
              </a:rPr>
              <a:t>效果评估，模型迭代</a:t>
            </a:r>
          </a:p>
        </p:txBody>
      </p:sp>
      <p:sp>
        <p:nvSpPr>
          <p:cNvPr id="78" name="矩形: 圆角 77"/>
          <p:cNvSpPr/>
          <p:nvPr/>
        </p:nvSpPr>
        <p:spPr>
          <a:xfrm>
            <a:off x="9047163" y="5383213"/>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5</a:t>
            </a:r>
            <a:endParaRPr lang="zh-CN" altLang="en-US" sz="1865" b="1" strike="noStrike" noProof="1">
              <a:latin typeface="微软雅黑" panose="020B0503020204020204" charset="-122"/>
              <a:ea typeface="微软雅黑" panose="020B0503020204020204" charset="-122"/>
            </a:endParaRPr>
          </a:p>
        </p:txBody>
      </p:sp>
      <p:pic>
        <p:nvPicPr>
          <p:cNvPr id="80930" name="图片 5"/>
          <p:cNvPicPr>
            <a:picLocks noChangeAspect="1"/>
          </p:cNvPicPr>
          <p:nvPr/>
        </p:nvPicPr>
        <p:blipFill>
          <a:blip r:embed="rId2"/>
          <a:stretch>
            <a:fillRect/>
          </a:stretch>
        </p:blipFill>
        <p:spPr>
          <a:xfrm>
            <a:off x="1241425" y="5784850"/>
            <a:ext cx="1573213" cy="449263"/>
          </a:xfrm>
          <a:prstGeom prst="rect">
            <a:avLst/>
          </a:prstGeom>
          <a:noFill/>
          <a:ln w="9525">
            <a:noFill/>
          </a:ln>
        </p:spPr>
      </p:pic>
      <p:pic>
        <p:nvPicPr>
          <p:cNvPr id="80931" name="图片 6"/>
          <p:cNvPicPr>
            <a:picLocks noChangeAspect="1"/>
          </p:cNvPicPr>
          <p:nvPr/>
        </p:nvPicPr>
        <p:blipFill>
          <a:blip r:embed="rId3"/>
          <a:stretch>
            <a:fillRect/>
          </a:stretch>
        </p:blipFill>
        <p:spPr>
          <a:xfrm>
            <a:off x="2814638" y="5754688"/>
            <a:ext cx="1455737" cy="590550"/>
          </a:xfrm>
          <a:prstGeom prst="rect">
            <a:avLst/>
          </a:prstGeom>
          <a:noFill/>
          <a:ln w="9525">
            <a:noFill/>
          </a:ln>
        </p:spPr>
      </p:pic>
      <p:pic>
        <p:nvPicPr>
          <p:cNvPr id="80932" name="图片 7"/>
          <p:cNvPicPr>
            <a:picLocks noChangeAspect="1"/>
          </p:cNvPicPr>
          <p:nvPr/>
        </p:nvPicPr>
        <p:blipFill>
          <a:blip r:embed="rId4"/>
          <a:stretch>
            <a:fillRect/>
          </a:stretch>
        </p:blipFill>
        <p:spPr>
          <a:xfrm>
            <a:off x="4270375" y="5632450"/>
            <a:ext cx="1944688" cy="603250"/>
          </a:xfrm>
          <a:prstGeom prst="rect">
            <a:avLst/>
          </a:prstGeom>
          <a:noFill/>
          <a:ln w="9525">
            <a:noFill/>
          </a:ln>
        </p:spPr>
      </p:pic>
      <p:pic>
        <p:nvPicPr>
          <p:cNvPr id="80933" name="图片 8"/>
          <p:cNvPicPr>
            <a:picLocks noChangeAspect="1"/>
          </p:cNvPicPr>
          <p:nvPr/>
        </p:nvPicPr>
        <p:blipFill>
          <a:blip r:embed="rId5"/>
          <a:stretch>
            <a:fillRect/>
          </a:stretch>
        </p:blipFill>
        <p:spPr>
          <a:xfrm>
            <a:off x="5978525" y="5668963"/>
            <a:ext cx="1911350" cy="431800"/>
          </a:xfrm>
          <a:prstGeom prst="rect">
            <a:avLst/>
          </a:prstGeom>
          <a:noFill/>
          <a:ln w="9525">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标题 1"/>
          <p:cNvSpPr>
            <a:spLocks noGrp="1"/>
          </p:cNvSpPr>
          <p:nvPr>
            <p:ph type="title" hasCustomPrompt="1"/>
          </p:nvPr>
        </p:nvSpPr>
        <p:spPr>
          <a:xfrm>
            <a:off x="171450" y="198438"/>
            <a:ext cx="5380038" cy="647700"/>
          </a:xfrm>
        </p:spPr>
        <p:txBody>
          <a:bodyPr lIns="101600" tIns="38100" rIns="76200" bIns="38100" anchor="ctr"/>
          <a:lstStyle/>
          <a:p>
            <a:pPr indent="0" defTabSz="914400"/>
            <a:r>
              <a:rPr lang="en-US" altLang="zh-CN" kern="1200" spc="200" normalizeH="0" baseline="0">
                <a:latin typeface="微软雅黑" panose="020B0503020204020204" charset="-122"/>
                <a:ea typeface="+mj-ea"/>
                <a:cs typeface="+mj-cs"/>
              </a:rPr>
              <a:t> </a:t>
            </a:r>
            <a:r>
              <a:rPr lang="zh-CN" kern="1200" spc="200" normalizeH="0" baseline="0">
                <a:latin typeface="微软雅黑" panose="020B0503020204020204" charset="-122"/>
                <a:ea typeface="+mj-ea"/>
                <a:cs typeface="+mj-cs"/>
              </a:rPr>
              <a:t>精准营销</a:t>
            </a:r>
            <a:r>
              <a:rPr lang="en-US" altLang="zh-CN" kern="1200" spc="200" normalizeH="0" baseline="0">
                <a:latin typeface="微软雅黑" panose="020B0503020204020204" charset="-122"/>
                <a:ea typeface="+mj-ea"/>
                <a:cs typeface="+mj-cs"/>
              </a:rPr>
              <a:t>——</a:t>
            </a:r>
            <a:r>
              <a:rPr lang="zh-CN" kern="1200" spc="200" normalizeH="0" baseline="0">
                <a:latin typeface="微软雅黑" panose="020B0503020204020204" charset="-122"/>
                <a:ea typeface="+mj-ea"/>
                <a:cs typeface="+mj-cs"/>
              </a:rPr>
              <a:t>疾病</a:t>
            </a:r>
            <a:endParaRPr lang="zh-CN" altLang="en-US" kern="1200" spc="200" normalizeH="0" baseline="0">
              <a:latin typeface="微软雅黑" panose="020B0503020204020204" charset="-122"/>
              <a:ea typeface="+mj-ea"/>
              <a:cs typeface="+mj-cs"/>
            </a:endParaRPr>
          </a:p>
        </p:txBody>
      </p:sp>
      <p:sp>
        <p:nvSpPr>
          <p:cNvPr id="81923" name="文本框 32"/>
          <p:cNvSpPr txBox="1"/>
          <p:nvPr/>
        </p:nvSpPr>
        <p:spPr>
          <a:xfrm>
            <a:off x="1920875" y="958850"/>
            <a:ext cx="8010525" cy="460375"/>
          </a:xfrm>
          <a:prstGeom prst="rect">
            <a:avLst/>
          </a:prstGeom>
          <a:noFill/>
          <a:ln w="9525">
            <a:noFill/>
          </a:ln>
        </p:spPr>
        <p:txBody>
          <a:bodyPr wrap="none" anchor="t">
            <a:spAutoFit/>
          </a:bodyPr>
          <a:lstStyle/>
          <a:p>
            <a:r>
              <a:rPr lang="zh-CN" altLang="en-US" sz="2400" b="1" dirty="0">
                <a:latin typeface="微软雅黑" panose="020B0503020204020204" charset="-122"/>
                <a:ea typeface="微软雅黑" panose="020B0503020204020204" charset="-122"/>
                <a:sym typeface="微软雅黑" panose="020B0503020204020204" charset="-122"/>
              </a:rPr>
              <a:t> </a:t>
            </a:r>
            <a:r>
              <a:rPr lang="zh-CN" altLang="en-US" sz="2400" b="1" dirty="0">
                <a:solidFill>
                  <a:srgbClr val="FF0000"/>
                </a:solidFill>
                <a:latin typeface="微软雅黑" panose="020B0503020204020204" charset="-122"/>
                <a:ea typeface="微软雅黑" panose="020B0503020204020204" charset="-122"/>
                <a:sym typeface="微软雅黑" panose="020B0503020204020204" charset="-122"/>
              </a:rPr>
              <a:t>增加复购  提升客单  增加品项数  专业服务  提升疗效感知</a:t>
            </a:r>
          </a:p>
        </p:txBody>
      </p:sp>
      <p:sp>
        <p:nvSpPr>
          <p:cNvPr id="81924" name="文本框 38"/>
          <p:cNvSpPr txBox="1"/>
          <p:nvPr/>
        </p:nvSpPr>
        <p:spPr>
          <a:xfrm>
            <a:off x="10118725" y="2859088"/>
            <a:ext cx="1878013" cy="738187"/>
          </a:xfrm>
          <a:prstGeom prst="rect">
            <a:avLst/>
          </a:prstGeom>
          <a:noFill/>
          <a:ln w="9525">
            <a:noFill/>
          </a:ln>
        </p:spPr>
        <p:txBody>
          <a:bodyPr wrap="square" anchor="t">
            <a:spAutoFit/>
          </a:bodyPr>
          <a:lstStyle/>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心绞痛型</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缺血性心肌病型</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心律失常型</a:t>
            </a:r>
          </a:p>
        </p:txBody>
      </p:sp>
      <p:sp>
        <p:nvSpPr>
          <p:cNvPr id="42" name="文本框 41"/>
          <p:cNvSpPr txBox="1"/>
          <p:nvPr/>
        </p:nvSpPr>
        <p:spPr>
          <a:xfrm>
            <a:off x="568325" y="4138613"/>
            <a:ext cx="1787525" cy="2571750"/>
          </a:xfrm>
          <a:prstGeom prst="rect">
            <a:avLst/>
          </a:prstGeom>
          <a:noFill/>
        </p:spPr>
        <p:txBody>
          <a:bodyPr wrap="square" rtlCol="0">
            <a:spAutoFit/>
          </a:bodyPr>
          <a:lstStyle/>
          <a:p>
            <a:r>
              <a:rPr lang="zh-CN" altLang="en-US" sz="1400" b="1" noProof="1">
                <a:latin typeface="微软雅黑" panose="020B0503020204020204" charset="-122"/>
                <a:ea typeface="微软雅黑" panose="020B0503020204020204" charset="-122"/>
                <a:cs typeface="微软雅黑" panose="020B0503020204020204" charset="-122"/>
              </a:rPr>
              <a:t>目标：</a:t>
            </a:r>
            <a:endParaRPr lang="en-US" altLang="zh-CN" sz="1400" b="1" noProof="1">
              <a:latin typeface="微软雅黑" panose="020B0503020204020204" charset="-122"/>
              <a:ea typeface="微软雅黑" panose="020B0503020204020204" charset="-122"/>
              <a:cs typeface="微软雅黑" panose="020B0503020204020204" charset="-122"/>
            </a:endParaRPr>
          </a:p>
          <a:p>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品类毛利率提升</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提高不同疾病类型的人群复购</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增加低成长等级的进店频次</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高等级阶段</a:t>
            </a:r>
            <a:r>
              <a:rPr lang="en-US" altLang="zh-CN" sz="1335" noProof="1">
                <a:latin typeface="微软雅黑" panose="020B0503020204020204" charset="-122"/>
                <a:ea typeface="微软雅黑" panose="020B0503020204020204" charset="-122"/>
                <a:cs typeface="+mn-cs"/>
              </a:rPr>
              <a:t>ARPU</a:t>
            </a:r>
            <a:r>
              <a:rPr lang="zh-CN" altLang="en-US" sz="1335" noProof="1">
                <a:latin typeface="微软雅黑" panose="020B0503020204020204" charset="-122"/>
                <a:ea typeface="微软雅黑" panose="020B0503020204020204" charset="-122"/>
                <a:cs typeface="+mn-cs"/>
              </a:rPr>
              <a:t>和粘性提升</a:t>
            </a:r>
            <a:endParaRPr lang="zh-CN" altLang="en-US" sz="1600" noProof="1"/>
          </a:p>
        </p:txBody>
      </p:sp>
      <p:sp>
        <p:nvSpPr>
          <p:cNvPr id="38" name="文本框 37"/>
          <p:cNvSpPr txBox="1"/>
          <p:nvPr/>
        </p:nvSpPr>
        <p:spPr>
          <a:xfrm>
            <a:off x="10002838" y="4022725"/>
            <a:ext cx="1785938" cy="2405063"/>
          </a:xfrm>
          <a:prstGeom prst="rect">
            <a:avLst/>
          </a:prstGeom>
          <a:noFill/>
        </p:spPr>
        <p:txBody>
          <a:bodyPr wrap="square" rtlCol="0">
            <a:spAutoFit/>
          </a:bodyPr>
          <a:lstStyle/>
          <a:p>
            <a:r>
              <a:rPr lang="zh-CN" altLang="en-US" sz="1400" b="1" noProof="1">
                <a:latin typeface="微软雅黑" panose="020B0503020204020204" charset="-122"/>
                <a:ea typeface="微软雅黑" panose="020B0503020204020204" charset="-122"/>
                <a:cs typeface="微软雅黑" panose="020B0503020204020204" charset="-122"/>
              </a:rPr>
              <a:t>目标：</a:t>
            </a:r>
            <a:endParaRPr lang="en-US" altLang="zh-CN" sz="1400" b="1" noProof="1">
              <a:latin typeface="微软雅黑" panose="020B0503020204020204" charset="-122"/>
              <a:ea typeface="微软雅黑" panose="020B0503020204020204" charset="-122"/>
              <a:cs typeface="微软雅黑" panose="020B0503020204020204" charset="-122"/>
            </a:endParaRPr>
          </a:p>
          <a:p>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提高不同疾病类型的人群复购</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增加低成长等级的进店频次</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高等级阶段</a:t>
            </a:r>
            <a:r>
              <a:rPr lang="en-US" altLang="zh-CN" sz="1335" noProof="1">
                <a:latin typeface="微软雅黑" panose="020B0503020204020204" charset="-122"/>
                <a:ea typeface="微软雅黑" panose="020B0503020204020204" charset="-122"/>
                <a:cs typeface="+mn-cs"/>
              </a:rPr>
              <a:t>ARPU</a:t>
            </a:r>
            <a:r>
              <a:rPr lang="zh-CN" altLang="en-US" sz="1335" noProof="1">
                <a:latin typeface="微软雅黑" panose="020B0503020204020204" charset="-122"/>
                <a:ea typeface="微软雅黑" panose="020B0503020204020204" charset="-122"/>
                <a:cs typeface="+mn-cs"/>
              </a:rPr>
              <a:t>和粘性提升</a:t>
            </a:r>
            <a:endParaRPr lang="zh-CN" altLang="en-US" sz="1600" noProof="1"/>
          </a:p>
          <a:p>
            <a:endParaRPr lang="zh-CN" altLang="en-US" sz="1600" noProof="1"/>
          </a:p>
        </p:txBody>
      </p:sp>
      <p:sp>
        <p:nvSpPr>
          <p:cNvPr id="40" name="文本框 39"/>
          <p:cNvSpPr txBox="1"/>
          <p:nvPr/>
        </p:nvSpPr>
        <p:spPr>
          <a:xfrm>
            <a:off x="6348413" y="4090988"/>
            <a:ext cx="1785938" cy="2365375"/>
          </a:xfrm>
          <a:prstGeom prst="rect">
            <a:avLst/>
          </a:prstGeom>
          <a:noFill/>
        </p:spPr>
        <p:txBody>
          <a:bodyPr wrap="square" rtlCol="0">
            <a:spAutoFit/>
          </a:bodyPr>
          <a:lstStyle/>
          <a:p>
            <a:r>
              <a:rPr lang="zh-CN" altLang="en-US" sz="1400" b="1" noProof="1">
                <a:latin typeface="微软雅黑" panose="020B0503020204020204" charset="-122"/>
                <a:ea typeface="微软雅黑" panose="020B0503020204020204" charset="-122"/>
                <a:cs typeface="微软雅黑" panose="020B0503020204020204" charset="-122"/>
              </a:rPr>
              <a:t>目标：</a:t>
            </a:r>
            <a:endParaRPr lang="en-US" altLang="zh-CN" sz="1400" b="1" noProof="1">
              <a:latin typeface="微软雅黑" panose="020B0503020204020204" charset="-122"/>
              <a:ea typeface="微软雅黑" panose="020B0503020204020204" charset="-122"/>
              <a:cs typeface="微软雅黑" panose="020B0503020204020204" charset="-122"/>
            </a:endParaRPr>
          </a:p>
          <a:p>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提高不同发病原因疾病的复购</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en-US" altLang="zh-CN" sz="1335" noProof="1">
                <a:latin typeface="微软雅黑" panose="020B0503020204020204" charset="-122"/>
                <a:ea typeface="微软雅黑" panose="020B0503020204020204" charset="-122"/>
                <a:cs typeface="微软雅黑" panose="020B0503020204020204" charset="-122"/>
              </a:rPr>
              <a:t>ARPU</a:t>
            </a:r>
            <a:r>
              <a:rPr lang="zh-CN" altLang="en-US" sz="1335" noProof="1">
                <a:latin typeface="微软雅黑" panose="020B0503020204020204" charset="-122"/>
                <a:ea typeface="微软雅黑" panose="020B0503020204020204" charset="-122"/>
                <a:cs typeface="微软雅黑" panose="020B0503020204020204" charset="-122"/>
              </a:rPr>
              <a:t>提升</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整体人群成长等级提升</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p:txBody>
      </p:sp>
      <p:grpSp>
        <p:nvGrpSpPr>
          <p:cNvPr id="81928" name="组合 18"/>
          <p:cNvGrpSpPr/>
          <p:nvPr/>
        </p:nvGrpSpPr>
        <p:grpSpPr>
          <a:xfrm>
            <a:off x="893763" y="1906588"/>
            <a:ext cx="10444162" cy="1906587"/>
            <a:chOff x="894170" y="1906873"/>
            <a:chExt cx="10443270" cy="1906886"/>
          </a:xfrm>
        </p:grpSpPr>
        <p:sp>
          <p:nvSpPr>
            <p:cNvPr id="81929" name="文本框 26"/>
            <p:cNvSpPr txBox="1"/>
            <p:nvPr/>
          </p:nvSpPr>
          <p:spPr>
            <a:xfrm>
              <a:off x="7575980" y="2367007"/>
              <a:ext cx="184731" cy="830997"/>
            </a:xfrm>
            <a:prstGeom prst="rect">
              <a:avLst/>
            </a:prstGeom>
            <a:noFill/>
            <a:ln w="9525">
              <a:noFill/>
            </a:ln>
          </p:spPr>
          <p:txBody>
            <a:bodyPr wrap="none" anchor="t">
              <a:spAutoFit/>
            </a:bodyPr>
            <a:lstStyle/>
            <a:p>
              <a:endParaRPr lang="zh-CN" altLang="en-US" sz="1600">
                <a:latin typeface="Arial" panose="020B0604020202020204" pitchFamily="34" charset="0"/>
                <a:ea typeface="微软雅黑" panose="020B0503020204020204" charset="-122"/>
              </a:endParaRPr>
            </a:p>
            <a:p>
              <a:endParaRPr lang="zh-CN" altLang="en-US" sz="1600">
                <a:latin typeface="Arial" panose="020B0604020202020204" pitchFamily="34" charset="0"/>
                <a:ea typeface="微软雅黑" panose="020B0503020204020204" charset="-122"/>
              </a:endParaRPr>
            </a:p>
            <a:p>
              <a:endParaRPr lang="zh-CN" altLang="en-US" sz="1600">
                <a:latin typeface="Arial" panose="020B0604020202020204" pitchFamily="34" charset="0"/>
                <a:ea typeface="微软雅黑" panose="020B0503020204020204" charset="-122"/>
              </a:endParaRPr>
            </a:p>
          </p:txBody>
        </p:sp>
        <p:sp>
          <p:nvSpPr>
            <p:cNvPr id="81930" name="文本框 29"/>
            <p:cNvSpPr txBox="1"/>
            <p:nvPr/>
          </p:nvSpPr>
          <p:spPr>
            <a:xfrm>
              <a:off x="10246367" y="2332294"/>
              <a:ext cx="184731" cy="584775"/>
            </a:xfrm>
            <a:prstGeom prst="rect">
              <a:avLst/>
            </a:prstGeom>
            <a:noFill/>
            <a:ln w="9525">
              <a:noFill/>
            </a:ln>
          </p:spPr>
          <p:txBody>
            <a:bodyPr wrap="none" anchor="t">
              <a:spAutoFit/>
            </a:bodyPr>
            <a:lstStyle/>
            <a:p>
              <a:endParaRPr lang="zh-CN" altLang="en-US" sz="1600">
                <a:latin typeface="Arial" panose="020B0604020202020204" pitchFamily="34" charset="0"/>
                <a:ea typeface="微软雅黑" panose="020B0503020204020204" charset="-122"/>
              </a:endParaRPr>
            </a:p>
            <a:p>
              <a:endParaRPr lang="zh-CN" altLang="en-US" sz="1600">
                <a:latin typeface="Arial" panose="020B0604020202020204" pitchFamily="34" charset="0"/>
                <a:ea typeface="微软雅黑" panose="020B0503020204020204" charset="-122"/>
              </a:endParaRPr>
            </a:p>
          </p:txBody>
        </p:sp>
        <p:sp>
          <p:nvSpPr>
            <p:cNvPr id="81931" name="文本框 7"/>
            <p:cNvSpPr txBox="1"/>
            <p:nvPr/>
          </p:nvSpPr>
          <p:spPr>
            <a:xfrm>
              <a:off x="4586256" y="2859652"/>
              <a:ext cx="1620957" cy="738664"/>
            </a:xfrm>
            <a:prstGeom prst="rect">
              <a:avLst/>
            </a:prstGeom>
            <a:noFill/>
            <a:ln w="9525">
              <a:noFill/>
            </a:ln>
          </p:spPr>
          <p:txBody>
            <a:bodyPr wrap="none" anchor="t">
              <a:spAutoFit/>
            </a:bodyPr>
            <a:lstStyle/>
            <a:p>
              <a:r>
                <a:rPr lang="zh-CN" altLang="en-US" sz="1400" dirty="0">
                  <a:latin typeface="Arial" panose="020B0604020202020204" pitchFamily="34" charset="0"/>
                  <a:ea typeface="微软雅黑" panose="020B0503020204020204" charset="-122"/>
                </a:rPr>
                <a:t>■尿酸盐沉积</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嘌呤代谢异常</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药物或饮食引起</a:t>
              </a:r>
            </a:p>
          </p:txBody>
        </p:sp>
        <p:sp>
          <p:nvSpPr>
            <p:cNvPr id="81932" name="文本框 33"/>
            <p:cNvSpPr txBox="1"/>
            <p:nvPr/>
          </p:nvSpPr>
          <p:spPr>
            <a:xfrm>
              <a:off x="6480629" y="2859652"/>
              <a:ext cx="1261884" cy="738664"/>
            </a:xfrm>
            <a:prstGeom prst="rect">
              <a:avLst/>
            </a:prstGeom>
            <a:noFill/>
            <a:ln w="9525">
              <a:noFill/>
            </a:ln>
          </p:spPr>
          <p:txBody>
            <a:bodyPr wrap="none" anchor="t">
              <a:spAutoFit/>
            </a:bodyPr>
            <a:lstStyle/>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急性咽喉炎</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慢性咽喉炎</a:t>
              </a:r>
            </a:p>
            <a:p>
              <a:endParaRPr lang="zh-CN" altLang="en-US" sz="1400" dirty="0">
                <a:latin typeface="Arial" panose="020B0604020202020204" pitchFamily="34" charset="0"/>
                <a:ea typeface="微软雅黑" panose="020B0503020204020204" charset="-122"/>
              </a:endParaRPr>
            </a:p>
          </p:txBody>
        </p:sp>
        <p:sp>
          <p:nvSpPr>
            <p:cNvPr id="81933" name="文本框 34"/>
            <p:cNvSpPr txBox="1"/>
            <p:nvPr/>
          </p:nvSpPr>
          <p:spPr>
            <a:xfrm>
              <a:off x="894170" y="2859652"/>
              <a:ext cx="1542496" cy="954107"/>
            </a:xfrm>
            <a:prstGeom prst="rect">
              <a:avLst/>
            </a:prstGeom>
            <a:noFill/>
            <a:ln w="9525">
              <a:noFill/>
            </a:ln>
          </p:spPr>
          <p:txBody>
            <a:bodyPr wrap="square" anchor="t">
              <a:spAutoFit/>
            </a:bodyPr>
            <a:lstStyle/>
            <a:p>
              <a:r>
                <a:rPr lang="zh-CN" altLang="en-US" sz="1400" dirty="0">
                  <a:latin typeface="Arial" panose="020B0604020202020204" pitchFamily="34" charset="0"/>
                  <a:ea typeface="微软雅黑" panose="020B0503020204020204" charset="-122"/>
                  <a:sym typeface="微软雅黑" panose="020B0503020204020204" charset="-122"/>
                </a:rPr>
                <a:t>■</a:t>
              </a:r>
              <a:r>
                <a:rPr lang="en-US" altLang="zh-CN" sz="1400" dirty="0">
                  <a:latin typeface="Arial" panose="020B0604020202020204" pitchFamily="34" charset="0"/>
                  <a:ea typeface="微软雅黑" panose="020B0503020204020204" charset="-122"/>
                </a:rPr>
                <a:t>ǀ</a:t>
              </a:r>
              <a:r>
                <a:rPr lang="zh-CN" altLang="en-US" sz="1400" dirty="0">
                  <a:latin typeface="Arial" panose="020B0604020202020204" pitchFamily="34" charset="0"/>
                  <a:ea typeface="微软雅黑" panose="020B0503020204020204" charset="-122"/>
                </a:rPr>
                <a:t>型糖尿病</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ǁ型糖尿病</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特殊型糖尿病</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妊娠糖尿病</a:t>
              </a:r>
            </a:p>
          </p:txBody>
        </p:sp>
        <p:sp>
          <p:nvSpPr>
            <p:cNvPr id="81934" name="文本框 35"/>
            <p:cNvSpPr txBox="1"/>
            <p:nvPr/>
          </p:nvSpPr>
          <p:spPr>
            <a:xfrm>
              <a:off x="2729629" y="2859652"/>
              <a:ext cx="1441420" cy="738664"/>
            </a:xfrm>
            <a:prstGeom prst="rect">
              <a:avLst/>
            </a:prstGeom>
            <a:noFill/>
            <a:ln w="9525">
              <a:noFill/>
            </a:ln>
          </p:spPr>
          <p:txBody>
            <a:bodyPr wrap="none" anchor="t">
              <a:spAutoFit/>
            </a:bodyPr>
            <a:lstStyle/>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继发型高血压</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原发型高血压</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妊娠高血压</a:t>
              </a:r>
            </a:p>
          </p:txBody>
        </p:sp>
        <p:sp>
          <p:nvSpPr>
            <p:cNvPr id="81935" name="文本框 36"/>
            <p:cNvSpPr txBox="1"/>
            <p:nvPr/>
          </p:nvSpPr>
          <p:spPr>
            <a:xfrm>
              <a:off x="8139684" y="2859652"/>
              <a:ext cx="1620957" cy="954107"/>
            </a:xfrm>
            <a:prstGeom prst="rect">
              <a:avLst/>
            </a:prstGeom>
            <a:noFill/>
            <a:ln w="9525">
              <a:noFill/>
            </a:ln>
          </p:spPr>
          <p:txBody>
            <a:bodyPr wrap="none" anchor="t">
              <a:spAutoFit/>
            </a:bodyPr>
            <a:lstStyle/>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高甘油三酯血症</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高胆固醇血症</a:t>
              </a:r>
            </a:p>
            <a:p>
              <a:r>
                <a:rPr lang="zh-CN" altLang="en-US" sz="1400" dirty="0">
                  <a:latin typeface="Arial" panose="020B0604020202020204" pitchFamily="34" charset="0"/>
                  <a:ea typeface="微软雅黑" panose="020B0503020204020204" charset="-122"/>
                  <a:sym typeface="微软雅黑" panose="020B0503020204020204" charset="-122"/>
                </a:rPr>
                <a:t>■</a:t>
              </a:r>
              <a:r>
                <a:rPr lang="zh-CN" altLang="en-US" sz="1400" dirty="0">
                  <a:latin typeface="Arial" panose="020B0604020202020204" pitchFamily="34" charset="0"/>
                  <a:ea typeface="微软雅黑" panose="020B0503020204020204" charset="-122"/>
                </a:rPr>
                <a:t>混合性高脂血症</a:t>
              </a:r>
            </a:p>
            <a:p>
              <a:endParaRPr lang="zh-CN" altLang="en-US" sz="1400" dirty="0">
                <a:latin typeface="Arial" panose="020B0604020202020204" pitchFamily="34" charset="0"/>
                <a:ea typeface="微软雅黑" panose="020B0503020204020204" charset="-122"/>
              </a:endParaRPr>
            </a:p>
          </p:txBody>
        </p:sp>
        <p:grpSp>
          <p:nvGrpSpPr>
            <p:cNvPr id="81936" name="组合 47"/>
            <p:cNvGrpSpPr/>
            <p:nvPr/>
          </p:nvGrpSpPr>
          <p:grpSpPr>
            <a:xfrm>
              <a:off x="961251" y="1906873"/>
              <a:ext cx="10376189" cy="815340"/>
              <a:chOff x="771622" y="1548130"/>
              <a:chExt cx="10376189" cy="815340"/>
            </a:xfrm>
          </p:grpSpPr>
          <p:grpSp>
            <p:nvGrpSpPr>
              <p:cNvPr id="81937" name="组合 48"/>
              <p:cNvGrpSpPr/>
              <p:nvPr/>
            </p:nvGrpSpPr>
            <p:grpSpPr>
              <a:xfrm>
                <a:off x="771622" y="1548130"/>
                <a:ext cx="1218353" cy="815340"/>
                <a:chOff x="771622" y="1548130"/>
                <a:chExt cx="1218353" cy="815340"/>
              </a:xfrm>
            </p:grpSpPr>
            <p:sp>
              <p:nvSpPr>
                <p:cNvPr id="65" name="流程图: 可选过程 64"/>
                <p:cNvSpPr/>
                <p:nvPr/>
              </p:nvSpPr>
              <p:spPr>
                <a:xfrm>
                  <a:off x="771622" y="1548130"/>
                  <a:ext cx="1218353"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1939" name="文本框 65"/>
                <p:cNvSpPr txBox="1"/>
                <p:nvPr/>
              </p:nvSpPr>
              <p:spPr>
                <a:xfrm>
                  <a:off x="788130" y="1772919"/>
                  <a:ext cx="1185333" cy="338554"/>
                </a:xfrm>
                <a:prstGeom prst="rect">
                  <a:avLst/>
                </a:prstGeom>
                <a:noFill/>
                <a:ln w="9525">
                  <a:noFill/>
                </a:ln>
              </p:spPr>
              <p:txBody>
                <a:bodyPr wrap="square" anchor="t">
                  <a:spAutoFit/>
                </a:bodyPr>
                <a:lstStyle/>
                <a:p>
                  <a:r>
                    <a:rPr lang="en-US" altLang="zh-CN" sz="1600" b="1" dirty="0">
                      <a:latin typeface="Arial" panose="020B0604020202020204" pitchFamily="34" charset="0"/>
                      <a:ea typeface="微软雅黑" panose="020B0503020204020204" charset="-122"/>
                    </a:rPr>
                    <a:t>   </a:t>
                  </a:r>
                  <a:r>
                    <a:rPr lang="zh-CN" altLang="zh-CN" sz="1600" b="1" dirty="0">
                      <a:solidFill>
                        <a:schemeClr val="bg1"/>
                      </a:solidFill>
                      <a:latin typeface="Arial" panose="020B0604020202020204" pitchFamily="34" charset="0"/>
                      <a:ea typeface="微软雅黑" panose="020B0503020204020204" charset="-122"/>
                    </a:rPr>
                    <a:t>糠尿病</a:t>
                  </a:r>
                </a:p>
              </p:txBody>
            </p:sp>
          </p:grpSp>
          <p:grpSp>
            <p:nvGrpSpPr>
              <p:cNvPr id="81940" name="组合 49"/>
              <p:cNvGrpSpPr/>
              <p:nvPr/>
            </p:nvGrpSpPr>
            <p:grpSpPr>
              <a:xfrm>
                <a:off x="2602342" y="1548130"/>
                <a:ext cx="1219200" cy="815340"/>
                <a:chOff x="2622265" y="1548130"/>
                <a:chExt cx="1219200" cy="815340"/>
              </a:xfrm>
            </p:grpSpPr>
            <p:sp>
              <p:nvSpPr>
                <p:cNvPr id="63" name="流程图: 可选过程 62"/>
                <p:cNvSpPr/>
                <p:nvPr/>
              </p:nvSpPr>
              <p:spPr>
                <a:xfrm>
                  <a:off x="2622265"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1942" name="文本框 63"/>
                <p:cNvSpPr txBox="1"/>
                <p:nvPr/>
              </p:nvSpPr>
              <p:spPr>
                <a:xfrm>
                  <a:off x="2805145" y="1772496"/>
                  <a:ext cx="800219" cy="338554"/>
                </a:xfrm>
                <a:prstGeom prst="rect">
                  <a:avLst/>
                </a:prstGeom>
                <a:noFill/>
                <a:ln w="9525">
                  <a:noFill/>
                </a:ln>
              </p:spPr>
              <p:txBody>
                <a:bodyPr wrap="none" anchor="t">
                  <a:spAutoFit/>
                </a:bodyPr>
                <a:lstStyle/>
                <a:p>
                  <a:r>
                    <a:rPr lang="zh-CN" altLang="en-US" sz="1600" b="1" dirty="0">
                      <a:solidFill>
                        <a:schemeClr val="bg1"/>
                      </a:solidFill>
                      <a:latin typeface="Arial" panose="020B0604020202020204" pitchFamily="34" charset="0"/>
                      <a:ea typeface="微软雅黑" panose="020B0503020204020204" charset="-122"/>
                    </a:rPr>
                    <a:t>高血压</a:t>
                  </a:r>
                </a:p>
              </p:txBody>
            </p:sp>
          </p:grpSp>
          <p:grpSp>
            <p:nvGrpSpPr>
              <p:cNvPr id="81943" name="组合 50"/>
              <p:cNvGrpSpPr/>
              <p:nvPr/>
            </p:nvGrpSpPr>
            <p:grpSpPr>
              <a:xfrm>
                <a:off x="8097043" y="1548130"/>
                <a:ext cx="1219200" cy="815340"/>
                <a:chOff x="4483069" y="1548130"/>
                <a:chExt cx="1219200" cy="815340"/>
              </a:xfrm>
            </p:grpSpPr>
            <p:sp>
              <p:nvSpPr>
                <p:cNvPr id="61" name="流程图: 可选过程 60"/>
                <p:cNvSpPr/>
                <p:nvPr/>
              </p:nvSpPr>
              <p:spPr>
                <a:xfrm>
                  <a:off x="4483069"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1945" name="文本框 61"/>
                <p:cNvSpPr txBox="1"/>
                <p:nvPr/>
              </p:nvSpPr>
              <p:spPr>
                <a:xfrm>
                  <a:off x="4659515" y="1772496"/>
                  <a:ext cx="905933" cy="338554"/>
                </a:xfrm>
                <a:prstGeom prst="rect">
                  <a:avLst/>
                </a:prstGeom>
                <a:noFill/>
                <a:ln w="9525">
                  <a:noFill/>
                </a:ln>
              </p:spPr>
              <p:txBody>
                <a:bodyPr wrap="square" anchor="t">
                  <a:spAutoFit/>
                </a:bodyPr>
                <a:lstStyle/>
                <a:p>
                  <a:r>
                    <a:rPr lang="zh-CN" altLang="en-US" sz="1600" b="1" dirty="0">
                      <a:solidFill>
                        <a:schemeClr val="bg1"/>
                      </a:solidFill>
                      <a:latin typeface="Arial" panose="020B0604020202020204" pitchFamily="34" charset="0"/>
                      <a:ea typeface="微软雅黑" panose="020B0503020204020204" charset="-122"/>
                    </a:rPr>
                    <a:t>高血脂</a:t>
                  </a:r>
                </a:p>
              </p:txBody>
            </p:sp>
          </p:grpSp>
          <p:grpSp>
            <p:nvGrpSpPr>
              <p:cNvPr id="81946" name="组合 51"/>
              <p:cNvGrpSpPr/>
              <p:nvPr/>
            </p:nvGrpSpPr>
            <p:grpSpPr>
              <a:xfrm>
                <a:off x="9928611" y="1548130"/>
                <a:ext cx="1219200" cy="815340"/>
                <a:chOff x="6325246" y="1548130"/>
                <a:chExt cx="1219200" cy="815340"/>
              </a:xfrm>
            </p:grpSpPr>
            <p:sp>
              <p:nvSpPr>
                <p:cNvPr id="59" name="流程图: 可选过程 58"/>
                <p:cNvSpPr/>
                <p:nvPr/>
              </p:nvSpPr>
              <p:spPr>
                <a:xfrm>
                  <a:off x="6325246"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1948" name="文本框 59"/>
                <p:cNvSpPr txBox="1"/>
                <p:nvPr/>
              </p:nvSpPr>
              <p:spPr>
                <a:xfrm>
                  <a:off x="6508127" y="1772496"/>
                  <a:ext cx="800219" cy="338554"/>
                </a:xfrm>
                <a:prstGeom prst="rect">
                  <a:avLst/>
                </a:prstGeom>
                <a:noFill/>
                <a:ln w="9525">
                  <a:noFill/>
                </a:ln>
              </p:spPr>
              <p:txBody>
                <a:bodyPr wrap="none" anchor="t">
                  <a:spAutoFit/>
                </a:bodyPr>
                <a:lstStyle/>
                <a:p>
                  <a:r>
                    <a:rPr lang="zh-CN" altLang="en-US" sz="1600" b="1" dirty="0">
                      <a:solidFill>
                        <a:schemeClr val="bg1"/>
                      </a:solidFill>
                      <a:latin typeface="Arial" panose="020B0604020202020204" pitchFamily="34" charset="0"/>
                      <a:ea typeface="微软雅黑" panose="020B0503020204020204" charset="-122"/>
                    </a:rPr>
                    <a:t>冠心病</a:t>
                  </a:r>
                </a:p>
              </p:txBody>
            </p:sp>
          </p:grpSp>
          <p:grpSp>
            <p:nvGrpSpPr>
              <p:cNvPr id="81949" name="组合 52"/>
              <p:cNvGrpSpPr/>
              <p:nvPr/>
            </p:nvGrpSpPr>
            <p:grpSpPr>
              <a:xfrm>
                <a:off x="4433909" y="1548130"/>
                <a:ext cx="1219200" cy="815340"/>
                <a:chOff x="8176737" y="1548130"/>
                <a:chExt cx="1219200" cy="815340"/>
              </a:xfrm>
            </p:grpSpPr>
            <p:sp>
              <p:nvSpPr>
                <p:cNvPr id="57" name="流程图: 可选过程 56"/>
                <p:cNvSpPr/>
                <p:nvPr/>
              </p:nvSpPr>
              <p:spPr>
                <a:xfrm>
                  <a:off x="8176737"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1951" name="文本框 57"/>
                <p:cNvSpPr txBox="1"/>
                <p:nvPr/>
              </p:nvSpPr>
              <p:spPr>
                <a:xfrm>
                  <a:off x="8461217" y="1772496"/>
                  <a:ext cx="595035" cy="338554"/>
                </a:xfrm>
                <a:prstGeom prst="rect">
                  <a:avLst/>
                </a:prstGeom>
                <a:noFill/>
                <a:ln w="9525">
                  <a:noFill/>
                </a:ln>
              </p:spPr>
              <p:txBody>
                <a:bodyPr wrap="none" anchor="t">
                  <a:spAutoFit/>
                </a:bodyPr>
                <a:lstStyle/>
                <a:p>
                  <a:r>
                    <a:rPr lang="zh-CN" altLang="en-US" sz="1600" b="1" dirty="0">
                      <a:solidFill>
                        <a:schemeClr val="bg1"/>
                      </a:solidFill>
                      <a:latin typeface="Arial" panose="020B0604020202020204" pitchFamily="34" charset="0"/>
                      <a:ea typeface="微软雅黑" panose="020B0503020204020204" charset="-122"/>
                    </a:rPr>
                    <a:t>痛风</a:t>
                  </a:r>
                </a:p>
              </p:txBody>
            </p:sp>
          </p:grpSp>
          <p:grpSp>
            <p:nvGrpSpPr>
              <p:cNvPr id="81952" name="组合 53"/>
              <p:cNvGrpSpPr/>
              <p:nvPr/>
            </p:nvGrpSpPr>
            <p:grpSpPr>
              <a:xfrm>
                <a:off x="6265476" y="1548130"/>
                <a:ext cx="1219200" cy="815340"/>
                <a:chOff x="10028227" y="1548130"/>
                <a:chExt cx="1219200" cy="815340"/>
              </a:xfrm>
            </p:grpSpPr>
            <p:sp>
              <p:nvSpPr>
                <p:cNvPr id="55" name="流程图: 可选过程 54"/>
                <p:cNvSpPr/>
                <p:nvPr/>
              </p:nvSpPr>
              <p:spPr>
                <a:xfrm>
                  <a:off x="10028227"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1954" name="文本框 55"/>
                <p:cNvSpPr txBox="1"/>
                <p:nvPr/>
              </p:nvSpPr>
              <p:spPr>
                <a:xfrm>
                  <a:off x="10211108" y="1772919"/>
                  <a:ext cx="800219" cy="338554"/>
                </a:xfrm>
                <a:prstGeom prst="rect">
                  <a:avLst/>
                </a:prstGeom>
                <a:noFill/>
                <a:ln w="9525">
                  <a:noFill/>
                </a:ln>
              </p:spPr>
              <p:txBody>
                <a:bodyPr wrap="none" anchor="t">
                  <a:spAutoFit/>
                </a:bodyPr>
                <a:lstStyle/>
                <a:p>
                  <a:r>
                    <a:rPr lang="zh-CN" altLang="en-US" sz="1600" b="1" dirty="0">
                      <a:solidFill>
                        <a:schemeClr val="bg1"/>
                      </a:solidFill>
                      <a:latin typeface="Arial" panose="020B0604020202020204" pitchFamily="34" charset="0"/>
                      <a:ea typeface="微软雅黑" panose="020B0503020204020204" charset="-122"/>
                    </a:rPr>
                    <a:t>咽喉炎</a:t>
                  </a:r>
                </a:p>
              </p:txBody>
            </p:sp>
          </p:grpSp>
        </p:grpSp>
      </p:grpSp>
      <p:sp>
        <p:nvSpPr>
          <p:cNvPr id="67" name="文本框 66"/>
          <p:cNvSpPr txBox="1"/>
          <p:nvPr/>
        </p:nvSpPr>
        <p:spPr>
          <a:xfrm>
            <a:off x="8032750" y="4037013"/>
            <a:ext cx="1785938" cy="2405063"/>
          </a:xfrm>
          <a:prstGeom prst="rect">
            <a:avLst/>
          </a:prstGeom>
          <a:noFill/>
        </p:spPr>
        <p:txBody>
          <a:bodyPr wrap="square" rtlCol="0">
            <a:spAutoFit/>
          </a:bodyPr>
          <a:lstStyle/>
          <a:p>
            <a:r>
              <a:rPr lang="zh-CN" altLang="en-US" sz="1400" b="1" noProof="1">
                <a:latin typeface="微软雅黑" panose="020B0503020204020204" charset="-122"/>
                <a:ea typeface="微软雅黑" panose="020B0503020204020204" charset="-122"/>
                <a:cs typeface="微软雅黑" panose="020B0503020204020204" charset="-122"/>
              </a:rPr>
              <a:t>目标：</a:t>
            </a:r>
            <a:endParaRPr lang="en-US" altLang="zh-CN" sz="1400" b="1" noProof="1">
              <a:latin typeface="微软雅黑" panose="020B0503020204020204" charset="-122"/>
              <a:ea typeface="微软雅黑" panose="020B0503020204020204" charset="-122"/>
              <a:cs typeface="微软雅黑" panose="020B0503020204020204" charset="-122"/>
            </a:endParaRPr>
          </a:p>
          <a:p>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提高不同疾病类型的人群复购</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增加低成长等级的进店频次</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高等级阶段</a:t>
            </a:r>
            <a:r>
              <a:rPr lang="en-US" altLang="zh-CN" sz="1335" noProof="1">
                <a:latin typeface="微软雅黑" panose="020B0503020204020204" charset="-122"/>
                <a:ea typeface="微软雅黑" panose="020B0503020204020204" charset="-122"/>
                <a:cs typeface="+mn-cs"/>
              </a:rPr>
              <a:t>ARPU</a:t>
            </a:r>
            <a:r>
              <a:rPr lang="zh-CN" altLang="en-US" sz="1335" noProof="1">
                <a:latin typeface="微软雅黑" panose="020B0503020204020204" charset="-122"/>
                <a:ea typeface="微软雅黑" panose="020B0503020204020204" charset="-122"/>
                <a:cs typeface="+mn-cs"/>
              </a:rPr>
              <a:t>和粘性提升</a:t>
            </a:r>
            <a:endParaRPr lang="zh-CN" altLang="en-US" sz="1600" noProof="1"/>
          </a:p>
          <a:p>
            <a:endParaRPr lang="zh-CN" altLang="en-US" sz="1600" noProof="1"/>
          </a:p>
        </p:txBody>
      </p:sp>
      <p:sp>
        <p:nvSpPr>
          <p:cNvPr id="68" name="文本框 67"/>
          <p:cNvSpPr txBox="1"/>
          <p:nvPr/>
        </p:nvSpPr>
        <p:spPr>
          <a:xfrm>
            <a:off x="2616200" y="4090988"/>
            <a:ext cx="1785938" cy="3268663"/>
          </a:xfrm>
          <a:prstGeom prst="rect">
            <a:avLst/>
          </a:prstGeom>
          <a:noFill/>
        </p:spPr>
        <p:txBody>
          <a:bodyPr wrap="square" rtlCol="0">
            <a:spAutoFit/>
          </a:bodyPr>
          <a:lstStyle/>
          <a:p>
            <a:r>
              <a:rPr lang="zh-CN" altLang="en-US" sz="1400" b="1" noProof="1">
                <a:latin typeface="微软雅黑" panose="020B0503020204020204" charset="-122"/>
                <a:ea typeface="微软雅黑" panose="020B0503020204020204" charset="-122"/>
                <a:cs typeface="微软雅黑" panose="020B0503020204020204" charset="-122"/>
              </a:rPr>
              <a:t>目标：</a:t>
            </a:r>
            <a:endParaRPr lang="en-US" altLang="zh-CN" sz="1400" b="1" noProof="1">
              <a:latin typeface="微软雅黑" panose="020B0503020204020204" charset="-122"/>
              <a:ea typeface="微软雅黑" panose="020B0503020204020204" charset="-122"/>
              <a:cs typeface="微软雅黑" panose="020B0503020204020204" charset="-122"/>
            </a:endParaRPr>
          </a:p>
          <a:p>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提高不同疾病类型的人群复购</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增加低成长等级的进店频次</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高等级阶段</a:t>
            </a:r>
            <a:r>
              <a:rPr lang="en-US" altLang="zh-CN" sz="1335" noProof="1">
                <a:latin typeface="微软雅黑" panose="020B0503020204020204" charset="-122"/>
                <a:ea typeface="微软雅黑" panose="020B0503020204020204" charset="-122"/>
                <a:cs typeface="+mn-cs"/>
              </a:rPr>
              <a:t>ARPU</a:t>
            </a:r>
            <a:r>
              <a:rPr lang="zh-CN" altLang="en-US" sz="1335" noProof="1">
                <a:latin typeface="微软雅黑" panose="020B0503020204020204" charset="-122"/>
                <a:ea typeface="微软雅黑" panose="020B0503020204020204" charset="-122"/>
                <a:cs typeface="+mn-cs"/>
              </a:rPr>
              <a:t>和粘性提升</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高性价比药品替换</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endParaRPr lang="zh-CN" altLang="en-US" sz="1600" noProof="1"/>
          </a:p>
          <a:p>
            <a:endParaRPr lang="zh-CN" altLang="en-US" sz="1600" noProof="1"/>
          </a:p>
        </p:txBody>
      </p:sp>
      <p:sp>
        <p:nvSpPr>
          <p:cNvPr id="69" name="文本框 68"/>
          <p:cNvSpPr txBox="1"/>
          <p:nvPr/>
        </p:nvSpPr>
        <p:spPr>
          <a:xfrm>
            <a:off x="4503738" y="4108450"/>
            <a:ext cx="1785938" cy="2570163"/>
          </a:xfrm>
          <a:prstGeom prst="rect">
            <a:avLst/>
          </a:prstGeom>
          <a:noFill/>
        </p:spPr>
        <p:txBody>
          <a:bodyPr wrap="square" rtlCol="0">
            <a:spAutoFit/>
          </a:bodyPr>
          <a:lstStyle/>
          <a:p>
            <a:r>
              <a:rPr lang="zh-CN" altLang="en-US" sz="1400" b="1" noProof="1">
                <a:latin typeface="微软雅黑" panose="020B0503020204020204" charset="-122"/>
                <a:ea typeface="微软雅黑" panose="020B0503020204020204" charset="-122"/>
                <a:cs typeface="微软雅黑" panose="020B0503020204020204" charset="-122"/>
              </a:rPr>
              <a:t>目标：</a:t>
            </a:r>
            <a:endParaRPr lang="en-US" altLang="zh-CN" sz="1400" b="1" noProof="1">
              <a:latin typeface="微软雅黑" panose="020B0503020204020204" charset="-122"/>
              <a:ea typeface="微软雅黑" panose="020B0503020204020204" charset="-122"/>
              <a:cs typeface="微软雅黑" panose="020B0503020204020204" charset="-122"/>
            </a:endParaRPr>
          </a:p>
          <a:p>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提高不同发病原因疾病的复购</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痛风相关知识科普，提高顾客的重视程度</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rPr>
              <a:t>痛风人群整体</a:t>
            </a:r>
            <a:r>
              <a:rPr lang="en-US" altLang="zh-CN" sz="1335" noProof="1">
                <a:latin typeface="微软雅黑" panose="020B0503020204020204" charset="-122"/>
                <a:ea typeface="微软雅黑" panose="020B0503020204020204" charset="-122"/>
                <a:cs typeface="微软雅黑" panose="020B0503020204020204" charset="-122"/>
              </a:rPr>
              <a:t>ARPU</a:t>
            </a:r>
            <a:r>
              <a:rPr lang="zh-CN" altLang="en-US" sz="1335" noProof="1">
                <a:latin typeface="微软雅黑" panose="020B0503020204020204" charset="-122"/>
                <a:ea typeface="微软雅黑" panose="020B0503020204020204" charset="-122"/>
                <a:cs typeface="微软雅黑" panose="020B0503020204020204" charset="-122"/>
              </a:rPr>
              <a:t>提升</a:t>
            </a:r>
            <a:endParaRPr lang="en-US" altLang="zh-CN" sz="1335" noProof="1">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n"/>
            </a:pPr>
            <a:endParaRPr lang="en-US" altLang="zh-CN" sz="1335" noProof="1">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标题 1"/>
          <p:cNvSpPr>
            <a:spLocks noGrp="1"/>
          </p:cNvSpPr>
          <p:nvPr>
            <p:ph type="title" hasCustomPrompt="1"/>
          </p:nvPr>
        </p:nvSpPr>
        <p:spPr>
          <a:xfrm>
            <a:off x="171450" y="198438"/>
            <a:ext cx="5380038" cy="647700"/>
          </a:xfrm>
        </p:spPr>
        <p:txBody>
          <a:bodyPr lIns="101600" tIns="38100" rIns="76200" bIns="38100" anchor="ctr"/>
          <a:lstStyle/>
          <a:p>
            <a:pPr indent="0" defTabSz="914400"/>
            <a:r>
              <a:rPr lang="zh-CN" kern="1200" spc="200" normalizeH="0" baseline="0">
                <a:latin typeface="微软雅黑" panose="020B0503020204020204" charset="-122"/>
                <a:ea typeface="+mj-ea"/>
                <a:cs typeface="+mj-cs"/>
              </a:rPr>
              <a:t>精准营销</a:t>
            </a:r>
            <a:r>
              <a:rPr lang="en-US" altLang="zh-CN" kern="1200" spc="200" normalizeH="0" baseline="0">
                <a:latin typeface="微软雅黑" panose="020B0503020204020204" charset="-122"/>
                <a:ea typeface="+mj-ea"/>
                <a:cs typeface="+mj-cs"/>
              </a:rPr>
              <a:t>——</a:t>
            </a:r>
            <a:r>
              <a:rPr lang="zh-CN" kern="1200" spc="200" normalizeH="0" baseline="0">
                <a:latin typeface="微软雅黑" panose="020B0503020204020204" charset="-122"/>
                <a:ea typeface="+mj-ea"/>
                <a:cs typeface="+mj-cs"/>
              </a:rPr>
              <a:t>疾病模型</a:t>
            </a:r>
            <a:endParaRPr lang="zh-CN" altLang="en-US" kern="1200" spc="200" normalizeH="0" baseline="0">
              <a:latin typeface="微软雅黑" panose="020B0503020204020204" charset="-122"/>
              <a:ea typeface="+mj-ea"/>
              <a:cs typeface="+mj-cs"/>
            </a:endParaRPr>
          </a:p>
        </p:txBody>
      </p:sp>
      <p:grpSp>
        <p:nvGrpSpPr>
          <p:cNvPr id="83971" name="组合 30"/>
          <p:cNvGrpSpPr/>
          <p:nvPr/>
        </p:nvGrpSpPr>
        <p:grpSpPr>
          <a:xfrm>
            <a:off x="928688" y="2198688"/>
            <a:ext cx="10375900" cy="814387"/>
            <a:chOff x="771622" y="1548130"/>
            <a:chExt cx="10376189" cy="815340"/>
          </a:xfrm>
        </p:grpSpPr>
        <p:grpSp>
          <p:nvGrpSpPr>
            <p:cNvPr id="83972" name="组合 6"/>
            <p:cNvGrpSpPr/>
            <p:nvPr/>
          </p:nvGrpSpPr>
          <p:grpSpPr>
            <a:xfrm>
              <a:off x="771622" y="1548130"/>
              <a:ext cx="1218353" cy="815340"/>
              <a:chOff x="771622" y="1548130"/>
              <a:chExt cx="1218353" cy="815340"/>
            </a:xfrm>
          </p:grpSpPr>
          <p:sp>
            <p:nvSpPr>
              <p:cNvPr id="3" name="流程图: 可选过程 2"/>
              <p:cNvSpPr/>
              <p:nvPr/>
            </p:nvSpPr>
            <p:spPr>
              <a:xfrm>
                <a:off x="771622" y="1548130"/>
                <a:ext cx="1218353"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3974" name="文本框 3"/>
              <p:cNvSpPr txBox="1"/>
              <p:nvPr/>
            </p:nvSpPr>
            <p:spPr>
              <a:xfrm>
                <a:off x="788130" y="1772919"/>
                <a:ext cx="1185333" cy="338554"/>
              </a:xfrm>
              <a:prstGeom prst="rect">
                <a:avLst/>
              </a:prstGeom>
              <a:noFill/>
              <a:ln w="9525">
                <a:noFill/>
              </a:ln>
            </p:spPr>
            <p:txBody>
              <a:bodyPr wrap="square" anchor="t">
                <a:spAutoFit/>
              </a:bodyPr>
              <a:lstStyle/>
              <a:p>
                <a:r>
                  <a:rPr lang="en-US" altLang="zh-CN" sz="1600" b="1" dirty="0">
                    <a:latin typeface="Arial" panose="020B0604020202020204" pitchFamily="34" charset="0"/>
                    <a:ea typeface="微软雅黑" panose="020B0503020204020204" charset="-122"/>
                  </a:rPr>
                  <a:t>   </a:t>
                </a:r>
                <a:r>
                  <a:rPr lang="zh-CN" altLang="zh-CN" sz="1600" b="1" dirty="0">
                    <a:solidFill>
                      <a:schemeClr val="bg1"/>
                    </a:solidFill>
                    <a:latin typeface="Arial" panose="020B0604020202020204" pitchFamily="34" charset="0"/>
                    <a:ea typeface="微软雅黑" panose="020B0503020204020204" charset="-122"/>
                  </a:rPr>
                  <a:t>糠尿病</a:t>
                </a:r>
              </a:p>
            </p:txBody>
          </p:sp>
        </p:grpSp>
        <p:grpSp>
          <p:nvGrpSpPr>
            <p:cNvPr id="83975" name="组合 15"/>
            <p:cNvGrpSpPr/>
            <p:nvPr/>
          </p:nvGrpSpPr>
          <p:grpSpPr>
            <a:xfrm>
              <a:off x="2602342" y="1548130"/>
              <a:ext cx="1219200" cy="815340"/>
              <a:chOff x="2622265" y="1548130"/>
              <a:chExt cx="1219200" cy="815340"/>
            </a:xfrm>
          </p:grpSpPr>
          <p:sp>
            <p:nvSpPr>
              <p:cNvPr id="9" name="流程图: 可选过程 8"/>
              <p:cNvSpPr/>
              <p:nvPr/>
            </p:nvSpPr>
            <p:spPr>
              <a:xfrm>
                <a:off x="2622265"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3977" name="文本框 12"/>
              <p:cNvSpPr txBox="1"/>
              <p:nvPr/>
            </p:nvSpPr>
            <p:spPr>
              <a:xfrm>
                <a:off x="2805145" y="1772496"/>
                <a:ext cx="800219" cy="338554"/>
              </a:xfrm>
              <a:prstGeom prst="rect">
                <a:avLst/>
              </a:prstGeom>
              <a:noFill/>
              <a:ln w="9525">
                <a:noFill/>
              </a:ln>
            </p:spPr>
            <p:txBody>
              <a:bodyPr wrap="none" anchor="t">
                <a:spAutoFit/>
              </a:bodyPr>
              <a:lstStyle/>
              <a:p>
                <a:r>
                  <a:rPr lang="zh-CN" altLang="en-US" sz="1600" b="1" dirty="0">
                    <a:solidFill>
                      <a:schemeClr val="bg1"/>
                    </a:solidFill>
                    <a:latin typeface="Arial" panose="020B0604020202020204" pitchFamily="34" charset="0"/>
                    <a:ea typeface="微软雅黑" panose="020B0503020204020204" charset="-122"/>
                  </a:rPr>
                  <a:t>高血压</a:t>
                </a:r>
              </a:p>
            </p:txBody>
          </p:sp>
        </p:grpSp>
        <p:grpSp>
          <p:nvGrpSpPr>
            <p:cNvPr id="83978" name="组合 18"/>
            <p:cNvGrpSpPr/>
            <p:nvPr/>
          </p:nvGrpSpPr>
          <p:grpSpPr>
            <a:xfrm>
              <a:off x="8097043" y="1548130"/>
              <a:ext cx="1219200" cy="815340"/>
              <a:chOff x="4483069" y="1548130"/>
              <a:chExt cx="1219200" cy="815340"/>
            </a:xfrm>
          </p:grpSpPr>
          <p:sp>
            <p:nvSpPr>
              <p:cNvPr id="10" name="流程图: 可选过程 9"/>
              <p:cNvSpPr/>
              <p:nvPr/>
            </p:nvSpPr>
            <p:spPr>
              <a:xfrm>
                <a:off x="4483069"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3980" name="文本框 7"/>
              <p:cNvSpPr txBox="1"/>
              <p:nvPr/>
            </p:nvSpPr>
            <p:spPr>
              <a:xfrm>
                <a:off x="4659515" y="1772496"/>
                <a:ext cx="905933" cy="338554"/>
              </a:xfrm>
              <a:prstGeom prst="rect">
                <a:avLst/>
              </a:prstGeom>
              <a:noFill/>
              <a:ln w="9525">
                <a:noFill/>
              </a:ln>
            </p:spPr>
            <p:txBody>
              <a:bodyPr wrap="square" anchor="t">
                <a:spAutoFit/>
              </a:bodyPr>
              <a:lstStyle/>
              <a:p>
                <a:r>
                  <a:rPr lang="zh-CN" altLang="en-US" sz="1600" b="1" dirty="0">
                    <a:solidFill>
                      <a:schemeClr val="bg1"/>
                    </a:solidFill>
                    <a:latin typeface="Arial" panose="020B0604020202020204" pitchFamily="34" charset="0"/>
                    <a:ea typeface="微软雅黑" panose="020B0503020204020204" charset="-122"/>
                  </a:rPr>
                  <a:t>高血脂</a:t>
                </a:r>
              </a:p>
            </p:txBody>
          </p:sp>
        </p:grpSp>
        <p:grpSp>
          <p:nvGrpSpPr>
            <p:cNvPr id="83981" name="组合 21"/>
            <p:cNvGrpSpPr/>
            <p:nvPr/>
          </p:nvGrpSpPr>
          <p:grpSpPr>
            <a:xfrm>
              <a:off x="9928611" y="1548130"/>
              <a:ext cx="1219200" cy="815340"/>
              <a:chOff x="6325246" y="1548130"/>
              <a:chExt cx="1219200" cy="815340"/>
            </a:xfrm>
          </p:grpSpPr>
          <p:sp>
            <p:nvSpPr>
              <p:cNvPr id="12" name="流程图: 可选过程 11"/>
              <p:cNvSpPr/>
              <p:nvPr/>
            </p:nvSpPr>
            <p:spPr>
              <a:xfrm>
                <a:off x="6325246"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3983" name="文本框 10"/>
              <p:cNvSpPr txBox="1"/>
              <p:nvPr/>
            </p:nvSpPr>
            <p:spPr>
              <a:xfrm>
                <a:off x="6508127" y="1772496"/>
                <a:ext cx="800219" cy="338554"/>
              </a:xfrm>
              <a:prstGeom prst="rect">
                <a:avLst/>
              </a:prstGeom>
              <a:noFill/>
              <a:ln w="9525">
                <a:noFill/>
              </a:ln>
            </p:spPr>
            <p:txBody>
              <a:bodyPr wrap="none" anchor="t">
                <a:spAutoFit/>
              </a:bodyPr>
              <a:lstStyle/>
              <a:p>
                <a:r>
                  <a:rPr lang="zh-CN" altLang="en-US" sz="1600" b="1" dirty="0">
                    <a:solidFill>
                      <a:schemeClr val="bg1"/>
                    </a:solidFill>
                    <a:latin typeface="Arial" panose="020B0604020202020204" pitchFamily="34" charset="0"/>
                    <a:ea typeface="微软雅黑" panose="020B0503020204020204" charset="-122"/>
                  </a:rPr>
                  <a:t>冠心病</a:t>
                </a:r>
              </a:p>
            </p:txBody>
          </p:sp>
        </p:grpSp>
        <p:grpSp>
          <p:nvGrpSpPr>
            <p:cNvPr id="83984" name="组合 23"/>
            <p:cNvGrpSpPr/>
            <p:nvPr/>
          </p:nvGrpSpPr>
          <p:grpSpPr>
            <a:xfrm>
              <a:off x="4433909" y="1548130"/>
              <a:ext cx="1219200" cy="815340"/>
              <a:chOff x="8176737" y="1548130"/>
              <a:chExt cx="1219200" cy="815340"/>
            </a:xfrm>
          </p:grpSpPr>
          <p:sp>
            <p:nvSpPr>
              <p:cNvPr id="15" name="流程图: 可选过程 14"/>
              <p:cNvSpPr/>
              <p:nvPr/>
            </p:nvSpPr>
            <p:spPr>
              <a:xfrm>
                <a:off x="8176737"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3986" name="文本框 16"/>
              <p:cNvSpPr txBox="1"/>
              <p:nvPr/>
            </p:nvSpPr>
            <p:spPr>
              <a:xfrm>
                <a:off x="8461217" y="1772496"/>
                <a:ext cx="595035" cy="338554"/>
              </a:xfrm>
              <a:prstGeom prst="rect">
                <a:avLst/>
              </a:prstGeom>
              <a:noFill/>
              <a:ln w="9525">
                <a:noFill/>
              </a:ln>
            </p:spPr>
            <p:txBody>
              <a:bodyPr wrap="none" anchor="t">
                <a:spAutoFit/>
              </a:bodyPr>
              <a:lstStyle/>
              <a:p>
                <a:r>
                  <a:rPr lang="zh-CN" altLang="en-US" sz="1600" b="1" dirty="0">
                    <a:solidFill>
                      <a:schemeClr val="bg1"/>
                    </a:solidFill>
                    <a:latin typeface="Arial" panose="020B0604020202020204" pitchFamily="34" charset="0"/>
                    <a:ea typeface="微软雅黑" panose="020B0503020204020204" charset="-122"/>
                  </a:rPr>
                  <a:t>痛风</a:t>
                </a:r>
              </a:p>
            </p:txBody>
          </p:sp>
        </p:grpSp>
        <p:grpSp>
          <p:nvGrpSpPr>
            <p:cNvPr id="83987" name="组合 27"/>
            <p:cNvGrpSpPr/>
            <p:nvPr/>
          </p:nvGrpSpPr>
          <p:grpSpPr>
            <a:xfrm>
              <a:off x="6265476" y="1548130"/>
              <a:ext cx="1219200" cy="815340"/>
              <a:chOff x="10028227" y="1548130"/>
              <a:chExt cx="1219200" cy="815340"/>
            </a:xfrm>
          </p:grpSpPr>
          <p:sp>
            <p:nvSpPr>
              <p:cNvPr id="18" name="流程图: 可选过程 17"/>
              <p:cNvSpPr/>
              <p:nvPr/>
            </p:nvSpPr>
            <p:spPr>
              <a:xfrm>
                <a:off x="10028227" y="1548130"/>
                <a:ext cx="1219200" cy="815340"/>
              </a:xfrm>
              <a:prstGeom prst="flowChartAlternateProcess">
                <a:avLst/>
              </a:prstGeom>
              <a:solidFill>
                <a:srgbClr val="0485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600" b="1" strike="noStrike" noProof="1">
                  <a:solidFill>
                    <a:srgbClr val="11862D"/>
                  </a:solidFill>
                </a:endParaRPr>
              </a:p>
            </p:txBody>
          </p:sp>
          <p:sp>
            <p:nvSpPr>
              <p:cNvPr id="83989" name="文本框 19"/>
              <p:cNvSpPr txBox="1"/>
              <p:nvPr/>
            </p:nvSpPr>
            <p:spPr>
              <a:xfrm>
                <a:off x="10211108" y="1772919"/>
                <a:ext cx="800219" cy="338554"/>
              </a:xfrm>
              <a:prstGeom prst="rect">
                <a:avLst/>
              </a:prstGeom>
              <a:noFill/>
              <a:ln w="9525">
                <a:noFill/>
              </a:ln>
            </p:spPr>
            <p:txBody>
              <a:bodyPr wrap="none" anchor="t">
                <a:spAutoFit/>
              </a:bodyPr>
              <a:lstStyle/>
              <a:p>
                <a:r>
                  <a:rPr lang="zh-CN" altLang="en-US" sz="1600" b="1" dirty="0">
                    <a:solidFill>
                      <a:schemeClr val="bg1"/>
                    </a:solidFill>
                    <a:latin typeface="Arial" panose="020B0604020202020204" pitchFamily="34" charset="0"/>
                    <a:ea typeface="微软雅黑" panose="020B0503020204020204" charset="-122"/>
                  </a:rPr>
                  <a:t>咽喉炎</a:t>
                </a:r>
              </a:p>
            </p:txBody>
          </p:sp>
        </p:grpSp>
      </p:grpSp>
      <p:sp>
        <p:nvSpPr>
          <p:cNvPr id="21" name="文本框 20"/>
          <p:cNvSpPr txBox="1"/>
          <p:nvPr/>
        </p:nvSpPr>
        <p:spPr>
          <a:xfrm>
            <a:off x="6292850" y="3297238"/>
            <a:ext cx="1746250" cy="1325563"/>
          </a:xfrm>
          <a:prstGeom prst="rect">
            <a:avLst/>
          </a:prstGeom>
          <a:noFill/>
        </p:spPr>
        <p:txBody>
          <a:bodyPr wrap="square" rtlCol="0" anchor="t">
            <a:spAutoFit/>
          </a:bodyPr>
          <a:lstStyle/>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sym typeface="+mn-ea"/>
              </a:rPr>
              <a:t>客单提升模型</a:t>
            </a:r>
            <a:endParaRPr lang="en-US" altLang="zh-CN" sz="1335" noProof="1">
              <a:latin typeface="微软雅黑" panose="020B0503020204020204" charset="-122"/>
              <a:ea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sym typeface="+mn-ea"/>
              </a:rPr>
              <a:t>复购模型</a:t>
            </a:r>
            <a:endParaRPr lang="en-US" altLang="zh-CN" sz="1335" noProof="1">
              <a:latin typeface="微软雅黑" panose="020B0503020204020204" charset="-122"/>
              <a:ea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sym typeface="+mn-ea"/>
              </a:rPr>
              <a:t>品类偏好模型</a:t>
            </a:r>
            <a:endParaRPr lang="en-US" altLang="zh-CN" sz="1335" noProof="1">
              <a:latin typeface="微软雅黑" panose="020B0503020204020204" charset="-122"/>
              <a:ea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sym typeface="+mn-ea"/>
              </a:rPr>
              <a:t>等级提升模型</a:t>
            </a:r>
            <a:endParaRPr lang="en-US" altLang="zh-CN" sz="1335" noProof="1">
              <a:latin typeface="微软雅黑" panose="020B0503020204020204" charset="-122"/>
              <a:ea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sym typeface="+mn-ea"/>
              </a:rPr>
              <a:t>通用名，规格替换模型</a:t>
            </a:r>
            <a:endParaRPr lang="zh-CN" altLang="en-US" sz="1335" noProof="1"/>
          </a:p>
        </p:txBody>
      </p:sp>
      <p:sp>
        <p:nvSpPr>
          <p:cNvPr id="23" name="文本框 22"/>
          <p:cNvSpPr txBox="1"/>
          <p:nvPr/>
        </p:nvSpPr>
        <p:spPr>
          <a:xfrm>
            <a:off x="496888" y="3297238"/>
            <a:ext cx="1804988" cy="1943100"/>
          </a:xfrm>
          <a:prstGeom prst="rect">
            <a:avLst/>
          </a:prstGeom>
          <a:noFill/>
        </p:spPr>
        <p:txBody>
          <a:bodyPr wrap="square" rtlCol="0">
            <a:spAutoFit/>
          </a:bodyPr>
          <a:lstStyle/>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sym typeface="+mn-ea"/>
              </a:rPr>
              <a:t>高性价比药品替换模型</a:t>
            </a:r>
            <a:endParaRPr lang="en-US" altLang="zh-CN" sz="1335" noProof="1">
              <a:latin typeface="微软雅黑" panose="020B0503020204020204" charset="-122"/>
              <a:ea typeface="微软雅黑" panose="020B0503020204020204" charset="-122"/>
              <a:cs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sym typeface="+mn-ea"/>
              </a:rPr>
              <a:t>慢病会员维护任务模型</a:t>
            </a:r>
            <a:endParaRPr lang="en-US" altLang="zh-CN" sz="1335" noProof="1">
              <a:latin typeface="微软雅黑" panose="020B0503020204020204" charset="-122"/>
              <a:ea typeface="微软雅黑" panose="020B0503020204020204" charset="-122"/>
              <a:cs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sym typeface="+mn-ea"/>
              </a:rPr>
              <a:t>品类交叉模型</a:t>
            </a:r>
            <a:endParaRPr lang="en-US" altLang="zh-CN" sz="1335" noProof="1">
              <a:latin typeface="微软雅黑" panose="020B0503020204020204" charset="-122"/>
              <a:ea typeface="微软雅黑" panose="020B0503020204020204" charset="-122"/>
              <a:cs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复购模型</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超级会员维护模型</a:t>
            </a:r>
            <a:endParaRPr lang="zh-CN" altLang="en-US" sz="1335" noProof="1">
              <a:latin typeface="微软雅黑" panose="020B0503020204020204" charset="-122"/>
              <a:ea typeface="微软雅黑" panose="020B0503020204020204" charset="-122"/>
            </a:endParaRPr>
          </a:p>
          <a:p>
            <a:endParaRPr lang="zh-CN" altLang="en-US" sz="1335" noProof="1"/>
          </a:p>
        </p:txBody>
      </p:sp>
      <p:sp>
        <p:nvSpPr>
          <p:cNvPr id="25" name="文本框 24"/>
          <p:cNvSpPr txBox="1"/>
          <p:nvPr/>
        </p:nvSpPr>
        <p:spPr>
          <a:xfrm>
            <a:off x="2471738" y="3297238"/>
            <a:ext cx="1770063" cy="2149475"/>
          </a:xfrm>
          <a:prstGeom prst="rect">
            <a:avLst/>
          </a:prstGeom>
          <a:noFill/>
        </p:spPr>
        <p:txBody>
          <a:bodyPr wrap="square" rtlCol="0">
            <a:spAutoFit/>
          </a:bodyPr>
          <a:lstStyle/>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sym typeface="+mn-ea"/>
              </a:rPr>
              <a:t>高性价比药品</a:t>
            </a:r>
            <a:r>
              <a:rPr lang="zh-CN" altLang="en-US" sz="1335" noProof="1">
                <a:latin typeface="微软雅黑" panose="020B0503020204020204" charset="-122"/>
                <a:ea typeface="微软雅黑" panose="020B0503020204020204" charset="-122"/>
                <a:cs typeface="+mn-cs"/>
              </a:rPr>
              <a:t>替换模型</a:t>
            </a:r>
            <a:endParaRPr lang="en-US" altLang="zh-CN" sz="1335" noProof="1">
              <a:latin typeface="微软雅黑" panose="020B0503020204020204" charset="-122"/>
              <a:ea typeface="微软雅黑" panose="020B0503020204020204" charset="-122"/>
            </a:endParaRPr>
          </a:p>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慢病会员维护任务模型</a:t>
            </a:r>
            <a:endParaRPr lang="en-US" altLang="zh-CN" sz="1335" noProof="1">
              <a:latin typeface="微软雅黑" panose="020B0503020204020204" charset="-122"/>
              <a:ea typeface="微软雅黑" panose="020B0503020204020204" charset="-122"/>
            </a:endParaRPr>
          </a:p>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品类交叉模型</a:t>
            </a:r>
            <a:endParaRPr lang="en-US" altLang="zh-CN" sz="1335" noProof="1">
              <a:latin typeface="微软雅黑" panose="020B0503020204020204" charset="-122"/>
              <a:ea typeface="微软雅黑" panose="020B0503020204020204" charset="-122"/>
            </a:endParaRPr>
          </a:p>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复购模型</a:t>
            </a:r>
            <a:endParaRPr lang="en-US" altLang="zh-CN" sz="1335" noProof="1">
              <a:latin typeface="微软雅黑" panose="020B0503020204020204" charset="-122"/>
              <a:ea typeface="微软雅黑" panose="020B0503020204020204" charset="-122"/>
            </a:endParaRPr>
          </a:p>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超级会员维护模型</a:t>
            </a:r>
            <a:endParaRPr lang="en-US" altLang="zh-CN"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p:txBody>
      </p:sp>
      <p:sp>
        <p:nvSpPr>
          <p:cNvPr id="5" name="文本框 4"/>
          <p:cNvSpPr txBox="1"/>
          <p:nvPr/>
        </p:nvSpPr>
        <p:spPr>
          <a:xfrm>
            <a:off x="4500563" y="3297238"/>
            <a:ext cx="1714500" cy="708025"/>
          </a:xfrm>
          <a:prstGeom prst="rect">
            <a:avLst/>
          </a:prstGeom>
          <a:noFill/>
        </p:spPr>
        <p:txBody>
          <a:bodyPr wrap="square" rtlCol="0">
            <a:spAutoFit/>
          </a:bodyPr>
          <a:lstStyle/>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相似推荐模型</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品类交叉模型</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药师任务模型</a:t>
            </a:r>
            <a:endParaRPr lang="zh-CN" altLang="en-US" sz="1335" noProof="1">
              <a:latin typeface="微软雅黑" panose="020B0503020204020204" charset="-122"/>
              <a:ea typeface="微软雅黑" panose="020B0503020204020204" charset="-122"/>
            </a:endParaRPr>
          </a:p>
        </p:txBody>
      </p:sp>
      <p:sp>
        <p:nvSpPr>
          <p:cNvPr id="29" name="文本框 28"/>
          <p:cNvSpPr txBox="1"/>
          <p:nvPr/>
        </p:nvSpPr>
        <p:spPr>
          <a:xfrm>
            <a:off x="8039100" y="3297238"/>
            <a:ext cx="1806575" cy="1738313"/>
          </a:xfrm>
          <a:prstGeom prst="rect">
            <a:avLst/>
          </a:prstGeom>
          <a:noFill/>
        </p:spPr>
        <p:txBody>
          <a:bodyPr wrap="square" rtlCol="0">
            <a:spAutoFit/>
          </a:bodyPr>
          <a:lstStyle/>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sym typeface="+mn-ea"/>
              </a:rPr>
              <a:t>通用名替换模型</a:t>
            </a:r>
            <a:endParaRPr lang="en-US" altLang="zh-CN" sz="1335" noProof="1">
              <a:latin typeface="微软雅黑" panose="020B0503020204020204" charset="-122"/>
              <a:ea typeface="微软雅黑" panose="020B0503020204020204" charset="-122"/>
              <a:cs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sym typeface="+mn-ea"/>
              </a:rPr>
              <a:t>慢病会员维护任务模型</a:t>
            </a:r>
            <a:endParaRPr lang="en-US" altLang="zh-CN" sz="1335" noProof="1">
              <a:latin typeface="微软雅黑" panose="020B0503020204020204" charset="-122"/>
              <a:ea typeface="微软雅黑" panose="020B0503020204020204" charset="-122"/>
              <a:cs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微软雅黑" panose="020B0503020204020204" charset="-122"/>
                <a:sym typeface="+mn-ea"/>
              </a:rPr>
              <a:t>品类交叉模型</a:t>
            </a:r>
            <a:endParaRPr lang="en-US" altLang="zh-CN" sz="1335" noProof="1">
              <a:latin typeface="微软雅黑" panose="020B0503020204020204" charset="-122"/>
              <a:ea typeface="微软雅黑" panose="020B0503020204020204" charset="-122"/>
              <a:cs typeface="微软雅黑" panose="020B0503020204020204" charset="-122"/>
              <a:sym typeface="+mn-ea"/>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复购模型</a:t>
            </a:r>
            <a:endParaRPr lang="en-US" altLang="zh-CN" sz="1335" noProof="1">
              <a:latin typeface="微软雅黑" panose="020B0503020204020204" charset="-122"/>
              <a:ea typeface="微软雅黑" panose="020B0503020204020204" charset="-122"/>
            </a:endParaRPr>
          </a:p>
          <a:p>
            <a:pPr marL="285750" indent="-28575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超级会员维护模型</a:t>
            </a:r>
            <a:endParaRPr lang="zh-CN" altLang="en-US" sz="1335" noProof="1">
              <a:latin typeface="微软雅黑" panose="020B0503020204020204" charset="-122"/>
              <a:ea typeface="微软雅黑" panose="020B0503020204020204" charset="-122"/>
            </a:endParaRPr>
          </a:p>
          <a:p>
            <a:endParaRPr lang="zh-CN" altLang="en-US" sz="1335" noProof="1"/>
          </a:p>
        </p:txBody>
      </p:sp>
      <p:sp>
        <p:nvSpPr>
          <p:cNvPr id="30" name="文本框 29"/>
          <p:cNvSpPr txBox="1"/>
          <p:nvPr/>
        </p:nvSpPr>
        <p:spPr>
          <a:xfrm>
            <a:off x="10109200" y="3297238"/>
            <a:ext cx="1408113" cy="2355850"/>
          </a:xfrm>
          <a:prstGeom prst="rect">
            <a:avLst/>
          </a:prstGeom>
          <a:noFill/>
        </p:spPr>
        <p:txBody>
          <a:bodyPr wrap="square" rtlCol="0">
            <a:spAutoFit/>
          </a:bodyPr>
          <a:lstStyle/>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通用名替换模型</a:t>
            </a:r>
            <a:endParaRPr lang="en-US" altLang="zh-CN" sz="1335" noProof="1">
              <a:latin typeface="微软雅黑" panose="020B0503020204020204" charset="-122"/>
              <a:ea typeface="微软雅黑" panose="020B0503020204020204" charset="-122"/>
            </a:endParaRPr>
          </a:p>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慢病会员维护任务模型</a:t>
            </a:r>
            <a:endParaRPr lang="en-US" altLang="zh-CN" sz="1335" noProof="1">
              <a:latin typeface="微软雅黑" panose="020B0503020204020204" charset="-122"/>
              <a:ea typeface="微软雅黑" panose="020B0503020204020204" charset="-122"/>
            </a:endParaRPr>
          </a:p>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品类交叉模型</a:t>
            </a:r>
            <a:endParaRPr lang="en-US" altLang="zh-CN" sz="1335" noProof="1">
              <a:latin typeface="微软雅黑" panose="020B0503020204020204" charset="-122"/>
              <a:ea typeface="微软雅黑" panose="020B0503020204020204" charset="-122"/>
            </a:endParaRPr>
          </a:p>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复购模型</a:t>
            </a:r>
            <a:endParaRPr lang="en-US" altLang="zh-CN" sz="1335" noProof="1">
              <a:latin typeface="微软雅黑" panose="020B0503020204020204" charset="-122"/>
              <a:ea typeface="微软雅黑" panose="020B0503020204020204" charset="-122"/>
            </a:endParaRPr>
          </a:p>
          <a:p>
            <a:pPr marL="342900" indent="-342900">
              <a:buFont typeface="Wingdings" panose="05000000000000000000" pitchFamily="2" charset="2"/>
              <a:buChar char="n"/>
            </a:pPr>
            <a:r>
              <a:rPr lang="zh-CN" altLang="en-US" sz="1335" noProof="1">
                <a:latin typeface="微软雅黑" panose="020B0503020204020204" charset="-122"/>
                <a:ea typeface="微软雅黑" panose="020B0503020204020204" charset="-122"/>
                <a:cs typeface="+mn-cs"/>
              </a:rPr>
              <a:t>超级会员维护模型</a:t>
            </a:r>
            <a:endParaRPr lang="en-US" altLang="zh-CN"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a:p>
            <a:endParaRPr lang="zh-CN" altLang="en-US" sz="1335" noProof="1">
              <a:latin typeface="微软雅黑" panose="020B0503020204020204" charset="-122"/>
              <a:ea typeface="微软雅黑" panose="020B0503020204020204"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标题 3"/>
          <p:cNvSpPr>
            <a:spLocks noGrp="1"/>
          </p:cNvSpPr>
          <p:nvPr>
            <p:ph type="title" hasCustomPrompt="1"/>
          </p:nvPr>
        </p:nvSpPr>
        <p:spPr>
          <a:xfrm>
            <a:off x="171450" y="198438"/>
            <a:ext cx="5380038" cy="647700"/>
          </a:xfrm>
        </p:spPr>
        <p:txBody>
          <a:bodyPr lIns="101600" tIns="38100" rIns="76200" bIns="38100" anchor="ctr"/>
          <a:lstStyle/>
          <a:p>
            <a:pPr indent="0" defTabSz="914400"/>
            <a:endParaRPr lang="zh-CN" altLang="en-US" kern="1200" spc="200" normalizeH="0" baseline="0">
              <a:latin typeface="+mj-lt"/>
              <a:ea typeface="+mj-ea"/>
              <a:cs typeface="+mj-cs"/>
              <a:sym typeface="微软雅黑" panose="020B0503020204020204" charset="-122"/>
            </a:endParaRPr>
          </a:p>
        </p:txBody>
      </p:sp>
      <p:sp>
        <p:nvSpPr>
          <p:cNvPr id="17" name="矩形: 圆角 72"/>
          <p:cNvSpPr/>
          <p:nvPr/>
        </p:nvSpPr>
        <p:spPr>
          <a:xfrm>
            <a:off x="9613900" y="4090988"/>
            <a:ext cx="2244725"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35" strike="noStrike" noProof="1">
              <a:solidFill>
                <a:schemeClr val="tx1">
                  <a:lumMod val="65000"/>
                  <a:lumOff val="35000"/>
                </a:schemeClr>
              </a:solidFill>
              <a:latin typeface="微软雅黑" panose="020B0503020204020204" charset="-122"/>
              <a:ea typeface="微软雅黑" panose="020B0503020204020204" charset="-122"/>
            </a:endParaRPr>
          </a:p>
        </p:txBody>
      </p:sp>
      <p:sp>
        <p:nvSpPr>
          <p:cNvPr id="84995" name="文本框 40"/>
          <p:cNvSpPr txBox="1"/>
          <p:nvPr/>
        </p:nvSpPr>
        <p:spPr>
          <a:xfrm>
            <a:off x="250825" y="319088"/>
            <a:ext cx="4560888" cy="460375"/>
          </a:xfrm>
          <a:prstGeom prst="rect">
            <a:avLst/>
          </a:prstGeom>
          <a:noFill/>
          <a:ln w="9525">
            <a:noFill/>
          </a:ln>
        </p:spPr>
        <p:txBody>
          <a:bodyPr wrap="square" anchor="t">
            <a:spAutoFit/>
          </a:bodyPr>
          <a:lstStyle/>
          <a:p>
            <a:r>
              <a:rPr lang="zh-CN" altLang="en-US" sz="2400" b="1">
                <a:latin typeface="微软雅黑" panose="020B0503020204020204" charset="-122"/>
                <a:ea typeface="微软雅黑" panose="020B0503020204020204" charset="-122"/>
              </a:rPr>
              <a:t>举例：咽喉炎</a:t>
            </a:r>
            <a:r>
              <a:rPr lang="en-US" altLang="zh-CN" sz="2400" b="1">
                <a:latin typeface="微软雅黑" panose="020B0503020204020204" charset="-122"/>
                <a:ea typeface="微软雅黑" panose="020B0503020204020204" charset="-122"/>
              </a:rPr>
              <a:t>-</a:t>
            </a:r>
            <a:r>
              <a:rPr lang="zh-CN" altLang="en-US" sz="2400" b="1">
                <a:latin typeface="微软雅黑" panose="020B0503020204020204" charset="-122"/>
                <a:ea typeface="微软雅黑" panose="020B0503020204020204" charset="-122"/>
              </a:rPr>
              <a:t>实施方案</a:t>
            </a:r>
          </a:p>
        </p:txBody>
      </p:sp>
      <p:sp>
        <p:nvSpPr>
          <p:cNvPr id="84996" name="文本框 4"/>
          <p:cNvSpPr txBox="1"/>
          <p:nvPr/>
        </p:nvSpPr>
        <p:spPr>
          <a:xfrm>
            <a:off x="250825" y="1033463"/>
            <a:ext cx="6956425" cy="829945"/>
          </a:xfrm>
          <a:prstGeom prst="rect">
            <a:avLst/>
          </a:prstGeom>
          <a:noFill/>
          <a:ln w="9525">
            <a:noFill/>
          </a:ln>
        </p:spPr>
        <p:txBody>
          <a:bodyPr wrap="square" anchor="t">
            <a:spAutoFit/>
          </a:bodyPr>
          <a:lstStyle/>
          <a:p>
            <a:pPr marL="285750" indent="-285750">
              <a:lnSpc>
                <a:spcPct val="150000"/>
              </a:lnSpc>
              <a:buFont typeface="Wingdings" panose="05000000000000000000" charset="0"/>
              <a:buChar char="n"/>
            </a:pPr>
            <a:r>
              <a:rPr lang="zh-CN" altLang="en-US" sz="1600" b="1">
                <a:latin typeface="微软雅黑" panose="020B0503020204020204" charset="-122"/>
                <a:ea typeface="微软雅黑" panose="020B0503020204020204" charset="-122"/>
              </a:rPr>
              <a:t>目标：提升</a:t>
            </a:r>
            <a:r>
              <a:rPr lang="zh-CN" altLang="en-US" sz="1600" b="1">
                <a:latin typeface="微软雅黑" panose="020B0503020204020204" charset="-122"/>
                <a:sym typeface="+mn-ea"/>
              </a:rPr>
              <a:t>复购</a:t>
            </a:r>
            <a:r>
              <a:rPr lang="zh-CN" altLang="en-US" sz="1600" b="1">
                <a:latin typeface="微软雅黑" panose="020B0503020204020204" charset="-122"/>
                <a:ea typeface="微软雅黑" panose="020B0503020204020204" charset="-122"/>
              </a:rPr>
              <a:t> </a:t>
            </a:r>
            <a:r>
              <a:rPr lang="en-US" altLang="zh-CN" sz="1600" b="1">
                <a:latin typeface="微软雅黑" panose="020B0503020204020204" charset="-122"/>
                <a:ea typeface="微软雅黑" panose="020B0503020204020204" charset="-122"/>
              </a:rPr>
              <a:t>,</a:t>
            </a:r>
            <a:r>
              <a:rPr lang="zh-CN" altLang="en-US" sz="1600" b="1">
                <a:latin typeface="微软雅黑" panose="020B0503020204020204" charset="-122"/>
                <a:ea typeface="微软雅黑" panose="020B0503020204020204" charset="-122"/>
              </a:rPr>
              <a:t>提升</a:t>
            </a:r>
            <a:r>
              <a:rPr lang="zh-CN" altLang="en-US" sz="1600" b="1">
                <a:latin typeface="微软雅黑" panose="020B0503020204020204" charset="-122"/>
                <a:sym typeface="+mn-ea"/>
              </a:rPr>
              <a:t>客单</a:t>
            </a:r>
          </a:p>
          <a:p>
            <a:pPr marL="285750" indent="-285750">
              <a:lnSpc>
                <a:spcPct val="150000"/>
              </a:lnSpc>
              <a:buFont typeface="Wingdings" panose="05000000000000000000" charset="0"/>
              <a:buChar char="n"/>
            </a:pPr>
            <a:r>
              <a:rPr lang="zh-CN" altLang="en-US" sz="1600" b="1">
                <a:latin typeface="微软雅黑" panose="020B0503020204020204" charset="-122"/>
                <a:ea typeface="微软雅黑" panose="020B0503020204020204" charset="-122"/>
              </a:rPr>
              <a:t>整体运营方案：</a:t>
            </a:r>
          </a:p>
        </p:txBody>
      </p:sp>
      <p:sp>
        <p:nvSpPr>
          <p:cNvPr id="11" name="椭圆 10"/>
          <p:cNvSpPr>
            <a:spLocks noChangeAspect="1"/>
          </p:cNvSpPr>
          <p:nvPr/>
        </p:nvSpPr>
        <p:spPr>
          <a:xfrm>
            <a:off x="2271713" y="2554288"/>
            <a:ext cx="863600" cy="863600"/>
          </a:xfrm>
          <a:prstGeom prst="ellipse">
            <a:avLst/>
          </a:prstGeom>
          <a:solidFill>
            <a:schemeClr val="accent2">
              <a:lumMod val="40000"/>
              <a:lumOff val="6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effectLst>
                  <a:outerShdw blurRad="38100" dist="38100" dir="2700000" algn="tl">
                    <a:srgbClr val="000000">
                      <a:alpha val="43137"/>
                    </a:srgbClr>
                  </a:outerShdw>
                </a:effectLst>
                <a:latin typeface="微软雅黑" panose="020B0503020204020204" charset="-122"/>
                <a:ea typeface="微软雅黑" panose="020B0503020204020204" charset="-122"/>
              </a:rPr>
              <a:t>复购</a:t>
            </a:r>
          </a:p>
        </p:txBody>
      </p:sp>
      <p:sp>
        <p:nvSpPr>
          <p:cNvPr id="12" name="椭圆 11"/>
          <p:cNvSpPr/>
          <p:nvPr/>
        </p:nvSpPr>
        <p:spPr>
          <a:xfrm>
            <a:off x="3848100" y="2554288"/>
            <a:ext cx="863600" cy="863600"/>
          </a:xfrm>
          <a:prstGeom prst="ellipse">
            <a:avLst/>
          </a:prstGeom>
          <a:solidFill>
            <a:srgbClr val="00B05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effectLst>
                  <a:outerShdw blurRad="38100" dist="38100" dir="2700000" algn="tl">
                    <a:srgbClr val="000000">
                      <a:alpha val="43137"/>
                    </a:srgbClr>
                  </a:outerShdw>
                </a:effectLst>
                <a:latin typeface="微软雅黑" panose="020B0503020204020204" charset="-122"/>
                <a:ea typeface="微软雅黑" panose="020B0503020204020204" charset="-122"/>
              </a:rPr>
              <a:t>客单</a:t>
            </a:r>
          </a:p>
        </p:txBody>
      </p:sp>
      <p:sp>
        <p:nvSpPr>
          <p:cNvPr id="13" name="椭圆 12"/>
          <p:cNvSpPr/>
          <p:nvPr/>
        </p:nvSpPr>
        <p:spPr>
          <a:xfrm>
            <a:off x="430213" y="2554288"/>
            <a:ext cx="863600" cy="863600"/>
          </a:xfrm>
          <a:prstGeom prst="ellipse">
            <a:avLst/>
          </a:prstGeom>
          <a:solidFill>
            <a:schemeClr val="accent2">
              <a:lumMod val="40000"/>
              <a:lumOff val="6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effectLst>
                  <a:outerShdw blurRad="38100" dist="38100" dir="2700000" algn="tl">
                    <a:srgbClr val="000000">
                      <a:alpha val="43137"/>
                    </a:srgbClr>
                  </a:outerShdw>
                </a:effectLst>
                <a:latin typeface="微软雅黑" panose="020B0503020204020204" charset="-122"/>
                <a:ea typeface="微软雅黑" panose="020B0503020204020204" charset="-122"/>
              </a:rPr>
              <a:t>偏好</a:t>
            </a:r>
          </a:p>
        </p:txBody>
      </p:sp>
      <p:sp>
        <p:nvSpPr>
          <p:cNvPr id="20" name="六边形 19"/>
          <p:cNvSpPr/>
          <p:nvPr/>
        </p:nvSpPr>
        <p:spPr>
          <a:xfrm>
            <a:off x="5424488" y="2454275"/>
            <a:ext cx="1343025" cy="1152525"/>
          </a:xfrm>
          <a:prstGeom prst="hexagon">
            <a:avLst/>
          </a:prstGeom>
          <a:solidFill>
            <a:srgbClr val="00B05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rPr>
              <a:t>运营自动化</a:t>
            </a:r>
          </a:p>
        </p:txBody>
      </p:sp>
      <p:sp>
        <p:nvSpPr>
          <p:cNvPr id="85001" name="文本框 41"/>
          <p:cNvSpPr txBox="1"/>
          <p:nvPr/>
        </p:nvSpPr>
        <p:spPr>
          <a:xfrm>
            <a:off x="7667625" y="1179513"/>
            <a:ext cx="3463925" cy="338137"/>
          </a:xfrm>
          <a:prstGeom prst="rect">
            <a:avLst/>
          </a:prstGeom>
          <a:noFill/>
          <a:ln w="9525">
            <a:noFill/>
          </a:ln>
        </p:spPr>
        <p:txBody>
          <a:bodyPr wrap="square" anchor="t">
            <a:spAutoFit/>
          </a:bodyPr>
          <a:lstStyle/>
          <a:p>
            <a:pPr marL="285750" indent="-285750">
              <a:buFont typeface="Wingdings" panose="05000000000000000000" charset="0"/>
              <a:buChar char="n"/>
            </a:pPr>
            <a:r>
              <a:rPr lang="zh-CN" altLang="en-US" sz="1600" b="1">
                <a:latin typeface="微软雅黑" panose="020B0503020204020204" charset="-122"/>
                <a:ea typeface="微软雅黑" panose="020B0503020204020204" charset="-122"/>
              </a:rPr>
              <a:t>项目实施：</a:t>
            </a:r>
          </a:p>
        </p:txBody>
      </p:sp>
      <p:sp>
        <p:nvSpPr>
          <p:cNvPr id="85002" name="文本框 42"/>
          <p:cNvSpPr txBox="1"/>
          <p:nvPr/>
        </p:nvSpPr>
        <p:spPr>
          <a:xfrm>
            <a:off x="1982788" y="3824288"/>
            <a:ext cx="1693862" cy="644525"/>
          </a:xfrm>
          <a:prstGeom prst="rect">
            <a:avLst/>
          </a:prstGeom>
          <a:noFill/>
          <a:ln w="9525">
            <a:noFill/>
          </a:ln>
        </p:spPr>
        <p:txBody>
          <a:bodyPr wrap="square" anchor="t">
            <a:spAutoFit/>
          </a:bodyPr>
          <a:lstStyle/>
          <a:p>
            <a:r>
              <a:rPr lang="zh-CN" altLang="en-US" sz="1200" b="1" u="sng" dirty="0">
                <a:solidFill>
                  <a:srgbClr val="767171"/>
                </a:solidFill>
                <a:latin typeface="微软雅黑" panose="020B0503020204020204" charset="-122"/>
                <a:ea typeface="微软雅黑" panose="020B0503020204020204" charset="-122"/>
              </a:rPr>
              <a:t>复购模型：</a:t>
            </a:r>
            <a:endParaRPr lang="zh-CN" altLang="en-US" sz="1200" b="1" u="sng" dirty="0">
              <a:solidFill>
                <a:srgbClr val="AFABAB"/>
              </a:solidFill>
              <a:latin typeface="微软雅黑" panose="020B0503020204020204" charset="-122"/>
              <a:ea typeface="微软雅黑" panose="020B0503020204020204" charset="-122"/>
            </a:endParaRPr>
          </a:p>
          <a:p>
            <a:r>
              <a:rPr lang="zh-CN" altLang="en-US" sz="1200" b="1" dirty="0">
                <a:latin typeface="微软雅黑" panose="020B0503020204020204" charset="-122"/>
                <a:ea typeface="微软雅黑" panose="020B0503020204020204" charset="-122"/>
                <a:sym typeface="微软雅黑" panose="020B0503020204020204" charset="-122"/>
              </a:rPr>
              <a:t>根据患者用药周期，预测下一次购买时间</a:t>
            </a:r>
            <a:endParaRPr lang="zh-CN" altLang="en-US" sz="1600" b="1" dirty="0">
              <a:latin typeface="微软雅黑" panose="020B0503020204020204" charset="-122"/>
              <a:ea typeface="微软雅黑" panose="020B0503020204020204" charset="-122"/>
            </a:endParaRPr>
          </a:p>
        </p:txBody>
      </p:sp>
      <p:sp>
        <p:nvSpPr>
          <p:cNvPr id="85003" name="文本框 43"/>
          <p:cNvSpPr txBox="1"/>
          <p:nvPr/>
        </p:nvSpPr>
        <p:spPr>
          <a:xfrm>
            <a:off x="3729038" y="3824288"/>
            <a:ext cx="1693862" cy="2306637"/>
          </a:xfrm>
          <a:prstGeom prst="rect">
            <a:avLst/>
          </a:prstGeom>
          <a:noFill/>
          <a:ln w="9525">
            <a:noFill/>
          </a:ln>
        </p:spPr>
        <p:txBody>
          <a:bodyPr wrap="square" anchor="t">
            <a:spAutoFit/>
          </a:bodyPr>
          <a:lstStyle/>
          <a:p>
            <a:r>
              <a:rPr lang="zh-CN" altLang="en-US" sz="1200" b="1" u="sng" dirty="0">
                <a:solidFill>
                  <a:srgbClr val="767171"/>
                </a:solidFill>
                <a:latin typeface="微软雅黑" panose="020B0503020204020204" charset="-122"/>
                <a:ea typeface="微软雅黑" panose="020B0503020204020204" charset="-122"/>
              </a:rPr>
              <a:t>客单提升模型：</a:t>
            </a:r>
            <a:endParaRPr lang="zh-CN" altLang="en-US" sz="1200" b="1" u="sng" dirty="0">
              <a:solidFill>
                <a:srgbClr val="AFABAB"/>
              </a:solidFill>
              <a:latin typeface="微软雅黑" panose="020B0503020204020204" charset="-122"/>
              <a:ea typeface="微软雅黑" panose="020B0503020204020204" charset="-122"/>
            </a:endParaRPr>
          </a:p>
          <a:p>
            <a:r>
              <a:rPr lang="zh-CN" altLang="en-US" sz="1200" b="1" dirty="0">
                <a:latin typeface="微软雅黑" panose="020B0503020204020204" charset="-122"/>
                <a:ea typeface="微软雅黑" panose="020B0503020204020204" charset="-122"/>
              </a:rPr>
              <a:t>关联用药推荐</a:t>
            </a:r>
          </a:p>
          <a:p>
            <a:r>
              <a:rPr lang="zh-CN" altLang="en-US" sz="1200" b="1" dirty="0">
                <a:latin typeface="微软雅黑" panose="020B0503020204020204" charset="-122"/>
                <a:ea typeface="微软雅黑" panose="020B0503020204020204" charset="-122"/>
              </a:rPr>
              <a:t>多次购买模型：</a:t>
            </a:r>
          </a:p>
          <a:p>
            <a:r>
              <a:rPr lang="zh-CN" altLang="en-US" sz="1200" b="1" dirty="0">
                <a:latin typeface="微软雅黑" panose="020B0503020204020204" charset="-122"/>
                <a:ea typeface="微软雅黑" panose="020B0503020204020204" charset="-122"/>
              </a:rPr>
              <a:t>通用名、规格替换</a:t>
            </a:r>
          </a:p>
          <a:p>
            <a:r>
              <a:rPr lang="zh-CN" altLang="en-US" sz="1200" b="1" dirty="0">
                <a:latin typeface="微软雅黑" panose="020B0503020204020204" charset="-122"/>
                <a:ea typeface="微软雅黑" panose="020B0503020204020204" charset="-122"/>
                <a:sym typeface="微软雅黑" panose="020B0503020204020204" charset="-122"/>
              </a:rPr>
              <a:t>店员任务分配模型：</a:t>
            </a:r>
          </a:p>
          <a:p>
            <a:r>
              <a:rPr lang="zh-CN" altLang="en-US" sz="1200" b="1" dirty="0">
                <a:latin typeface="微软雅黑" panose="020B0503020204020204" charset="-122"/>
                <a:ea typeface="微软雅黑" panose="020B0503020204020204" charset="-122"/>
                <a:sym typeface="微软雅黑" panose="020B0503020204020204" charset="-122"/>
              </a:rPr>
              <a:t>据患者购药次数，及品种，推算疾病进展可能性（某些药物长期使用会导致一些负作用），提醒店员通过购药过程的交流，进行确认维护</a:t>
            </a:r>
            <a:endParaRPr lang="zh-CN" altLang="en-US" sz="1200" b="1" dirty="0">
              <a:latin typeface="微软雅黑" panose="020B0503020204020204" charset="-122"/>
              <a:ea typeface="微软雅黑" panose="020B0503020204020204" charset="-122"/>
            </a:endParaRPr>
          </a:p>
        </p:txBody>
      </p:sp>
      <p:sp>
        <p:nvSpPr>
          <p:cNvPr id="45" name="文本框 44"/>
          <p:cNvSpPr txBox="1"/>
          <p:nvPr/>
        </p:nvSpPr>
        <p:spPr>
          <a:xfrm>
            <a:off x="274638" y="3797300"/>
            <a:ext cx="1708150" cy="420688"/>
          </a:xfrm>
          <a:prstGeom prst="rect">
            <a:avLst/>
          </a:prstGeom>
          <a:noFill/>
        </p:spPr>
        <p:txBody>
          <a:bodyPr wrap="square" rtlCol="0">
            <a:spAutoFit/>
          </a:bodyPr>
          <a:lstStyle/>
          <a:p>
            <a:r>
              <a:rPr lang="zh-CN" altLang="en-US" sz="1065" b="1" u="sng" noProof="1">
                <a:solidFill>
                  <a:schemeClr val="bg2">
                    <a:lumMod val="50000"/>
                  </a:schemeClr>
                </a:solidFill>
                <a:latin typeface="微软雅黑" panose="020B0503020204020204" charset="-122"/>
                <a:ea typeface="微软雅黑" panose="020B0503020204020204" charset="-122"/>
                <a:cs typeface="+mn-cs"/>
              </a:rPr>
              <a:t>品类偏好模型：</a:t>
            </a:r>
            <a:endParaRPr lang="zh-CN" altLang="en-US" sz="1065" b="1" u="sng" noProof="1">
              <a:solidFill>
                <a:schemeClr val="bg2">
                  <a:lumMod val="75000"/>
                </a:schemeClr>
              </a:solidFill>
              <a:latin typeface="微软雅黑" panose="020B0503020204020204" charset="-122"/>
              <a:ea typeface="微软雅黑" panose="020B0503020204020204" charset="-122"/>
            </a:endParaRPr>
          </a:p>
          <a:p>
            <a:r>
              <a:rPr lang="zh-CN" altLang="en-US" sz="1065" b="1" noProof="1">
                <a:latin typeface="微软雅黑" panose="020B0503020204020204" charset="-122"/>
                <a:ea typeface="微软雅黑" panose="020B0503020204020204" charset="-122"/>
                <a:cs typeface="+mn-cs"/>
                <a:sym typeface="+mn-ea"/>
              </a:rPr>
              <a:t>相似顾客用药推荐</a:t>
            </a:r>
            <a:endParaRPr lang="zh-CN" altLang="en-US" sz="1065" b="1" noProof="1">
              <a:latin typeface="微软雅黑" panose="020B0503020204020204" charset="-122"/>
              <a:ea typeface="微软雅黑" panose="020B0503020204020204" charset="-122"/>
            </a:endParaRPr>
          </a:p>
        </p:txBody>
      </p:sp>
      <p:sp>
        <p:nvSpPr>
          <p:cNvPr id="85005" name="文本框 45"/>
          <p:cNvSpPr txBox="1"/>
          <p:nvPr/>
        </p:nvSpPr>
        <p:spPr>
          <a:xfrm>
            <a:off x="5513388" y="3824288"/>
            <a:ext cx="1946275" cy="460375"/>
          </a:xfrm>
          <a:prstGeom prst="rect">
            <a:avLst/>
          </a:prstGeom>
          <a:noFill/>
          <a:ln w="9525">
            <a:noFill/>
          </a:ln>
        </p:spPr>
        <p:txBody>
          <a:bodyPr wrap="square" anchor="t">
            <a:spAutoFit/>
          </a:bodyPr>
          <a:lstStyle/>
          <a:p>
            <a:r>
              <a:rPr lang="zh-CN" altLang="en-US" sz="1200" b="1" u="sng" dirty="0">
                <a:solidFill>
                  <a:srgbClr val="767171"/>
                </a:solidFill>
                <a:latin typeface="微软雅黑" panose="020B0503020204020204" charset="-122"/>
                <a:ea typeface="微软雅黑" panose="020B0503020204020204" charset="-122"/>
              </a:rPr>
              <a:t>长期目标：</a:t>
            </a:r>
            <a:endParaRPr lang="zh-CN" altLang="en-US" sz="1200" b="1" u="sng" dirty="0">
              <a:solidFill>
                <a:srgbClr val="AFABAB"/>
              </a:solidFill>
              <a:latin typeface="微软雅黑" panose="020B0503020204020204" charset="-122"/>
              <a:ea typeface="微软雅黑" panose="020B0503020204020204" charset="-122"/>
            </a:endParaRPr>
          </a:p>
          <a:p>
            <a:r>
              <a:rPr lang="zh-CN" altLang="en-US" sz="1200" b="1" dirty="0">
                <a:latin typeface="微软雅黑" panose="020B0503020204020204" charset="-122"/>
                <a:ea typeface="微软雅黑" panose="020B0503020204020204" charset="-122"/>
              </a:rPr>
              <a:t>实现疾病精准营销系统</a:t>
            </a:r>
          </a:p>
        </p:txBody>
      </p:sp>
      <p:sp>
        <p:nvSpPr>
          <p:cNvPr id="85006" name="文本框 70"/>
          <p:cNvSpPr txBox="1"/>
          <p:nvPr/>
        </p:nvSpPr>
        <p:spPr>
          <a:xfrm>
            <a:off x="142875" y="6275388"/>
            <a:ext cx="7737475" cy="306387"/>
          </a:xfrm>
          <a:prstGeom prst="rect">
            <a:avLst/>
          </a:prstGeom>
          <a:noFill/>
          <a:ln w="9525">
            <a:noFill/>
          </a:ln>
        </p:spPr>
        <p:txBody>
          <a:bodyPr wrap="square" anchor="t">
            <a:spAutoFit/>
          </a:bodyPr>
          <a:lstStyle/>
          <a:p>
            <a:pPr marL="171450" indent="-171450">
              <a:buFont typeface="Wingdings" panose="05000000000000000000" charset="0"/>
              <a:buChar char="n"/>
            </a:pPr>
            <a:r>
              <a:rPr lang="zh-CN" altLang="en-US" sz="1400" b="1" dirty="0">
                <a:latin typeface="微软雅黑" panose="020B0503020204020204" charset="-122"/>
                <a:ea typeface="微软雅黑" panose="020B0503020204020204" charset="-122"/>
              </a:rPr>
              <a:t>资源：</a:t>
            </a:r>
            <a:r>
              <a:rPr lang="zh-CN" altLang="en-US" sz="1400" dirty="0">
                <a:latin typeface="微软雅黑" panose="020B0503020204020204" charset="-122"/>
                <a:ea typeface="微软雅黑" panose="020B0503020204020204" charset="-122"/>
              </a:rPr>
              <a:t>换季、高发时段，品类（自营、广告或品牌品种）爆品、特惠装、体验装支持。</a:t>
            </a:r>
            <a:endParaRPr lang="zh-CN" altLang="en-US" sz="1600" b="1" dirty="0">
              <a:latin typeface="微软雅黑" panose="020B0503020204020204" charset="-122"/>
              <a:ea typeface="微软雅黑" panose="020B0503020204020204" charset="-122"/>
            </a:endParaRPr>
          </a:p>
        </p:txBody>
      </p:sp>
      <p:sp>
        <p:nvSpPr>
          <p:cNvPr id="2" name="矩形: 圆角 1"/>
          <p:cNvSpPr/>
          <p:nvPr/>
        </p:nvSpPr>
        <p:spPr>
          <a:xfrm>
            <a:off x="7880350" y="1657350"/>
            <a:ext cx="4052888" cy="1489075"/>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47" name="矩形: 圆角 46"/>
          <p:cNvSpPr/>
          <p:nvPr/>
        </p:nvSpPr>
        <p:spPr>
          <a:xfrm>
            <a:off x="7880350" y="1658938"/>
            <a:ext cx="1017588" cy="1487488"/>
          </a:xfrm>
          <a:prstGeom prst="roundRect">
            <a:avLst>
              <a:gd name="adj" fmla="val 440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latin typeface="微软雅黑" panose="020B0503020204020204" charset="-122"/>
                <a:ea typeface="微软雅黑" panose="020B0503020204020204" charset="-122"/>
              </a:rPr>
              <a:t>大数据</a:t>
            </a:r>
            <a:endParaRPr lang="en-US" altLang="zh-CN" sz="1865" b="1" strike="noStrike" noProof="1">
              <a:latin typeface="微软雅黑" panose="020B0503020204020204" charset="-122"/>
              <a:ea typeface="微软雅黑" panose="020B0503020204020204" charset="-122"/>
            </a:endParaRPr>
          </a:p>
          <a:p>
            <a:pPr algn="ctr" fontAlgn="base"/>
            <a:r>
              <a:rPr lang="zh-CN" altLang="en-US" sz="1865" b="1" strike="noStrike" noProof="1">
                <a:latin typeface="微软雅黑" panose="020B0503020204020204" charset="-122"/>
                <a:ea typeface="微软雅黑" panose="020B0503020204020204" charset="-122"/>
              </a:rPr>
              <a:t>支持</a:t>
            </a:r>
          </a:p>
        </p:txBody>
      </p:sp>
      <p:sp>
        <p:nvSpPr>
          <p:cNvPr id="50" name="矩形: 圆角 49"/>
          <p:cNvSpPr/>
          <p:nvPr/>
        </p:nvSpPr>
        <p:spPr>
          <a:xfrm>
            <a:off x="9628188" y="1808163"/>
            <a:ext cx="2244725"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zh-CN" altLang="en-US" sz="1335" b="1" strike="noStrike" noProof="1">
                <a:solidFill>
                  <a:schemeClr val="tx1"/>
                </a:solidFill>
              </a:rPr>
              <a:t>底层数据分析</a:t>
            </a:r>
            <a:endParaRPr lang="zh-CN" altLang="en-US" sz="1335" b="1" strike="noStrike" noProof="1">
              <a:solidFill>
                <a:schemeClr val="tx1">
                  <a:lumMod val="65000"/>
                  <a:lumOff val="35000"/>
                </a:schemeClr>
              </a:solidFill>
              <a:latin typeface="微软雅黑" panose="020B0503020204020204" charset="-122"/>
              <a:ea typeface="微软雅黑" panose="020B0503020204020204" charset="-122"/>
            </a:endParaRPr>
          </a:p>
        </p:txBody>
      </p:sp>
      <p:sp>
        <p:nvSpPr>
          <p:cNvPr id="52" name="矩形: 圆角 51"/>
          <p:cNvSpPr/>
          <p:nvPr/>
        </p:nvSpPr>
        <p:spPr>
          <a:xfrm>
            <a:off x="9599613" y="2592388"/>
            <a:ext cx="2273300"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fontAlgn="base"/>
            <a:r>
              <a:rPr lang="zh-CN" altLang="en-US" sz="1335" b="1" strike="noStrike" noProof="1">
                <a:solidFill>
                  <a:schemeClr val="tx1"/>
                </a:solidFill>
              </a:rPr>
              <a:t>模型构建</a:t>
            </a:r>
            <a:endParaRPr lang="zh-CN" altLang="en-US" sz="1335" b="1" strike="noStrike" noProof="1">
              <a:solidFill>
                <a:schemeClr val="tx1">
                  <a:lumMod val="65000"/>
                  <a:lumOff val="35000"/>
                </a:schemeClr>
              </a:solidFill>
              <a:latin typeface="微软雅黑" panose="020B0503020204020204" charset="-122"/>
              <a:ea typeface="微软雅黑" panose="020B0503020204020204" charset="-122"/>
            </a:endParaRPr>
          </a:p>
        </p:txBody>
      </p:sp>
      <p:sp>
        <p:nvSpPr>
          <p:cNvPr id="51" name="矩形: 圆角 50"/>
          <p:cNvSpPr/>
          <p:nvPr/>
        </p:nvSpPr>
        <p:spPr>
          <a:xfrm>
            <a:off x="9047163" y="1808163"/>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1</a:t>
            </a:r>
            <a:endParaRPr lang="zh-CN" altLang="en-US" sz="1865" b="1" strike="noStrike" noProof="1">
              <a:latin typeface="微软雅黑" panose="020B0503020204020204" charset="-122"/>
              <a:ea typeface="微软雅黑" panose="020B0503020204020204" charset="-122"/>
            </a:endParaRPr>
          </a:p>
        </p:txBody>
      </p:sp>
      <p:sp>
        <p:nvSpPr>
          <p:cNvPr id="72" name="矩形: 圆角 71"/>
          <p:cNvSpPr/>
          <p:nvPr/>
        </p:nvSpPr>
        <p:spPr>
          <a:xfrm>
            <a:off x="9047163" y="2592388"/>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2</a:t>
            </a:r>
            <a:endParaRPr lang="zh-CN" altLang="en-US" sz="1865" b="1" strike="noStrike" noProof="1">
              <a:latin typeface="微软雅黑" panose="020B0503020204020204" charset="-122"/>
              <a:ea typeface="微软雅黑" panose="020B0503020204020204" charset="-122"/>
            </a:endParaRPr>
          </a:p>
        </p:txBody>
      </p:sp>
      <p:sp>
        <p:nvSpPr>
          <p:cNvPr id="48" name="矩形: 圆角 47"/>
          <p:cNvSpPr/>
          <p:nvPr/>
        </p:nvSpPr>
        <p:spPr>
          <a:xfrm>
            <a:off x="7889875" y="3271838"/>
            <a:ext cx="1019175" cy="1444625"/>
          </a:xfrm>
          <a:prstGeom prst="roundRect">
            <a:avLst>
              <a:gd name="adj" fmla="val 440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latin typeface="微软雅黑" panose="020B0503020204020204" charset="-122"/>
                <a:ea typeface="微软雅黑" panose="020B0503020204020204" charset="-122"/>
              </a:rPr>
              <a:t>门店</a:t>
            </a:r>
            <a:endParaRPr lang="en-US" altLang="zh-CN" sz="1865" b="1" strike="noStrike" noProof="1">
              <a:latin typeface="微软雅黑" panose="020B0503020204020204" charset="-122"/>
              <a:ea typeface="微软雅黑" panose="020B0503020204020204" charset="-122"/>
            </a:endParaRPr>
          </a:p>
          <a:p>
            <a:pPr algn="ctr" fontAlgn="base"/>
            <a:r>
              <a:rPr lang="zh-CN" altLang="en-US" sz="1865" b="1" strike="noStrike" noProof="1">
                <a:latin typeface="微软雅黑" panose="020B0503020204020204" charset="-122"/>
                <a:ea typeface="微软雅黑" panose="020B0503020204020204" charset="-122"/>
              </a:rPr>
              <a:t>支持</a:t>
            </a:r>
          </a:p>
        </p:txBody>
      </p:sp>
      <p:sp>
        <p:nvSpPr>
          <p:cNvPr id="73" name="矩形: 圆角 72"/>
          <p:cNvSpPr/>
          <p:nvPr/>
        </p:nvSpPr>
        <p:spPr>
          <a:xfrm>
            <a:off x="9599613" y="3397250"/>
            <a:ext cx="2244725"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35" strike="noStrike" noProof="1">
              <a:solidFill>
                <a:schemeClr val="tx1">
                  <a:lumMod val="65000"/>
                  <a:lumOff val="35000"/>
                </a:schemeClr>
              </a:solidFill>
              <a:latin typeface="微软雅黑" panose="020B0503020204020204" charset="-122"/>
              <a:ea typeface="微软雅黑" panose="020B0503020204020204" charset="-122"/>
            </a:endParaRPr>
          </a:p>
        </p:txBody>
      </p:sp>
      <p:sp>
        <p:nvSpPr>
          <p:cNvPr id="75" name="矩形: 圆角 74"/>
          <p:cNvSpPr/>
          <p:nvPr/>
        </p:nvSpPr>
        <p:spPr>
          <a:xfrm>
            <a:off x="9628188" y="5900738"/>
            <a:ext cx="2244725"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35" strike="noStrike" noProof="1">
              <a:solidFill>
                <a:schemeClr val="tx1">
                  <a:lumMod val="65000"/>
                  <a:lumOff val="35000"/>
                </a:schemeClr>
              </a:solidFill>
              <a:latin typeface="微软雅黑" panose="020B0503020204020204" charset="-122"/>
              <a:ea typeface="微软雅黑" panose="020B0503020204020204" charset="-122"/>
            </a:endParaRPr>
          </a:p>
        </p:txBody>
      </p:sp>
      <p:sp>
        <p:nvSpPr>
          <p:cNvPr id="36" name="矩形: 圆角 35"/>
          <p:cNvSpPr/>
          <p:nvPr/>
        </p:nvSpPr>
        <p:spPr>
          <a:xfrm>
            <a:off x="7880350" y="3249613"/>
            <a:ext cx="4005263" cy="1500188"/>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3" name="矩形: 圆角 35"/>
          <p:cNvSpPr/>
          <p:nvPr/>
        </p:nvSpPr>
        <p:spPr>
          <a:xfrm>
            <a:off x="7889875" y="4808538"/>
            <a:ext cx="4060825" cy="863600"/>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49" name="矩形: 圆角 48"/>
          <p:cNvSpPr/>
          <p:nvPr/>
        </p:nvSpPr>
        <p:spPr>
          <a:xfrm>
            <a:off x="7889875" y="4808538"/>
            <a:ext cx="1017588" cy="863600"/>
          </a:xfrm>
          <a:prstGeom prst="roundRect">
            <a:avLst>
              <a:gd name="adj" fmla="val 683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latin typeface="微软雅黑" panose="020B0503020204020204" charset="-122"/>
                <a:ea typeface="微软雅黑" panose="020B0503020204020204" charset="-122"/>
              </a:rPr>
              <a:t>药师</a:t>
            </a:r>
          </a:p>
        </p:txBody>
      </p:sp>
      <p:sp>
        <p:nvSpPr>
          <p:cNvPr id="77" name="矩形: 圆角 76"/>
          <p:cNvSpPr/>
          <p:nvPr/>
        </p:nvSpPr>
        <p:spPr>
          <a:xfrm>
            <a:off x="9551988" y="4962525"/>
            <a:ext cx="2246313" cy="552450"/>
          </a:xfrm>
          <a:prstGeom prst="roundRect">
            <a:avLst>
              <a:gd name="adj" fmla="val 683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35" strike="noStrike" noProof="1">
              <a:solidFill>
                <a:schemeClr val="tx1">
                  <a:lumMod val="65000"/>
                  <a:lumOff val="35000"/>
                </a:schemeClr>
              </a:solidFill>
              <a:latin typeface="微软雅黑" panose="020B0503020204020204" charset="-122"/>
              <a:ea typeface="微软雅黑" panose="020B0503020204020204" charset="-122"/>
            </a:endParaRPr>
          </a:p>
        </p:txBody>
      </p:sp>
      <p:sp>
        <p:nvSpPr>
          <p:cNvPr id="78" name="矩形: 圆角 77"/>
          <p:cNvSpPr/>
          <p:nvPr/>
        </p:nvSpPr>
        <p:spPr>
          <a:xfrm>
            <a:off x="9047163" y="4964113"/>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5</a:t>
            </a:r>
            <a:endParaRPr lang="zh-CN" altLang="en-US" sz="1865" b="1" strike="noStrike" noProof="1">
              <a:latin typeface="微软雅黑" panose="020B0503020204020204" charset="-122"/>
              <a:ea typeface="微软雅黑" panose="020B0503020204020204" charset="-122"/>
            </a:endParaRPr>
          </a:p>
        </p:txBody>
      </p:sp>
      <p:sp>
        <p:nvSpPr>
          <p:cNvPr id="74" name="矩形: 圆角 73"/>
          <p:cNvSpPr/>
          <p:nvPr/>
        </p:nvSpPr>
        <p:spPr>
          <a:xfrm>
            <a:off x="9047163" y="3397250"/>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3</a:t>
            </a:r>
            <a:endParaRPr lang="zh-CN" altLang="en-US" sz="1865" b="1" strike="noStrike" noProof="1">
              <a:latin typeface="微软雅黑" panose="020B0503020204020204" charset="-122"/>
              <a:ea typeface="微软雅黑" panose="020B0503020204020204" charset="-122"/>
            </a:endParaRPr>
          </a:p>
        </p:txBody>
      </p:sp>
      <p:sp>
        <p:nvSpPr>
          <p:cNvPr id="76" name="矩形: 圆角 75"/>
          <p:cNvSpPr/>
          <p:nvPr/>
        </p:nvSpPr>
        <p:spPr>
          <a:xfrm>
            <a:off x="9047163" y="4089400"/>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4</a:t>
            </a:r>
            <a:endParaRPr lang="zh-CN" altLang="en-US" sz="1865" b="1" strike="noStrike" noProof="1">
              <a:latin typeface="微软雅黑" panose="020B0503020204020204" charset="-122"/>
              <a:ea typeface="微软雅黑" panose="020B0503020204020204" charset="-122"/>
            </a:endParaRPr>
          </a:p>
        </p:txBody>
      </p:sp>
      <p:sp>
        <p:nvSpPr>
          <p:cNvPr id="7" name="文本框 6"/>
          <p:cNvSpPr txBox="1"/>
          <p:nvPr/>
        </p:nvSpPr>
        <p:spPr>
          <a:xfrm>
            <a:off x="9896475" y="4202113"/>
            <a:ext cx="1544638" cy="298450"/>
          </a:xfrm>
          <a:prstGeom prst="rect">
            <a:avLst/>
          </a:prstGeom>
          <a:noFill/>
        </p:spPr>
        <p:txBody>
          <a:bodyPr wrap="none" rtlCol="0">
            <a:spAutoFit/>
          </a:bodyPr>
          <a:lstStyle/>
          <a:p>
            <a:r>
              <a:rPr lang="zh-CN" altLang="en-US" sz="1335" b="1" noProof="1">
                <a:latin typeface="Arial" panose="020B0604020202020204" pitchFamily="34" charset="0"/>
                <a:ea typeface="微软雅黑" panose="020B0503020204020204" charset="-122"/>
                <a:cs typeface="+mn-cs"/>
              </a:rPr>
              <a:t>疾病相关知识宣讲</a:t>
            </a:r>
            <a:endParaRPr lang="zh-CN" altLang="en-US" sz="1335" b="1" noProof="1"/>
          </a:p>
        </p:txBody>
      </p:sp>
      <p:sp>
        <p:nvSpPr>
          <p:cNvPr id="8" name="文本框 7"/>
          <p:cNvSpPr txBox="1"/>
          <p:nvPr/>
        </p:nvSpPr>
        <p:spPr>
          <a:xfrm>
            <a:off x="9896475" y="3509963"/>
            <a:ext cx="1544638" cy="296863"/>
          </a:xfrm>
          <a:prstGeom prst="rect">
            <a:avLst/>
          </a:prstGeom>
          <a:noFill/>
        </p:spPr>
        <p:txBody>
          <a:bodyPr wrap="none" rtlCol="0">
            <a:spAutoFit/>
          </a:bodyPr>
          <a:lstStyle/>
          <a:p>
            <a:r>
              <a:rPr lang="zh-CN" altLang="en-US" sz="1335" b="1" noProof="1">
                <a:latin typeface="Arial" panose="020B0604020202020204" pitchFamily="34" charset="0"/>
                <a:ea typeface="微软雅黑" panose="020B0503020204020204" charset="-122"/>
                <a:cs typeface="+mn-cs"/>
              </a:rPr>
              <a:t>店员疾病信息维护</a:t>
            </a:r>
            <a:endParaRPr lang="zh-CN" altLang="en-US" sz="1335" b="1" noProof="1"/>
          </a:p>
        </p:txBody>
      </p:sp>
      <p:sp>
        <p:nvSpPr>
          <p:cNvPr id="9" name="文本框 8"/>
          <p:cNvSpPr txBox="1"/>
          <p:nvPr/>
        </p:nvSpPr>
        <p:spPr>
          <a:xfrm>
            <a:off x="9628188" y="5075238"/>
            <a:ext cx="2016125" cy="298450"/>
          </a:xfrm>
          <a:prstGeom prst="rect">
            <a:avLst/>
          </a:prstGeom>
          <a:noFill/>
        </p:spPr>
        <p:txBody>
          <a:bodyPr wrap="square" rtlCol="0">
            <a:spAutoFit/>
          </a:bodyPr>
          <a:lstStyle/>
          <a:p>
            <a:pPr algn="ctr"/>
            <a:r>
              <a:rPr lang="en-US" altLang="zh-CN" sz="1335" b="1" noProof="1">
                <a:latin typeface="Arial" panose="020B0604020202020204" pitchFamily="34" charset="0"/>
                <a:ea typeface="微软雅黑" panose="020B0503020204020204" charset="-122"/>
                <a:cs typeface="+mn-cs"/>
              </a:rPr>
              <a:t> </a:t>
            </a:r>
            <a:r>
              <a:rPr lang="zh-CN" altLang="en-US" sz="1335" b="1" noProof="1">
                <a:latin typeface="Arial" panose="020B0604020202020204" pitchFamily="34" charset="0"/>
                <a:ea typeface="微软雅黑" panose="020B0503020204020204" charset="-122"/>
                <a:cs typeface="+mn-cs"/>
              </a:rPr>
              <a:t>药师回访疗效</a:t>
            </a:r>
            <a:endParaRPr lang="zh-CN" altLang="en-US" sz="1335" noProof="1"/>
          </a:p>
        </p:txBody>
      </p:sp>
      <p:sp>
        <p:nvSpPr>
          <p:cNvPr id="10" name="矩形: 圆角 48"/>
          <p:cNvSpPr/>
          <p:nvPr/>
        </p:nvSpPr>
        <p:spPr>
          <a:xfrm>
            <a:off x="7889875" y="5748338"/>
            <a:ext cx="1017588" cy="863600"/>
          </a:xfrm>
          <a:prstGeom prst="roundRect">
            <a:avLst>
              <a:gd name="adj" fmla="val 683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zh-CN" altLang="en-US" sz="1865" b="1" strike="noStrike" noProof="1">
                <a:latin typeface="微软雅黑" panose="020B0503020204020204" charset="-122"/>
                <a:ea typeface="微软雅黑" panose="020B0503020204020204" charset="-122"/>
              </a:rPr>
              <a:t>会员中心</a:t>
            </a:r>
          </a:p>
        </p:txBody>
      </p:sp>
      <p:sp>
        <p:nvSpPr>
          <p:cNvPr id="14" name="矩形: 圆角 35"/>
          <p:cNvSpPr/>
          <p:nvPr/>
        </p:nvSpPr>
        <p:spPr>
          <a:xfrm>
            <a:off x="7872413" y="5748338"/>
            <a:ext cx="4060825" cy="863600"/>
          </a:xfrm>
          <a:prstGeom prst="roundRect">
            <a:avLst>
              <a:gd name="adj" fmla="val 4409"/>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2400" strike="noStrike" noProof="1"/>
          </a:p>
        </p:txBody>
      </p:sp>
      <p:sp>
        <p:nvSpPr>
          <p:cNvPr id="15" name="矩形: 圆角 77"/>
          <p:cNvSpPr/>
          <p:nvPr/>
        </p:nvSpPr>
        <p:spPr>
          <a:xfrm>
            <a:off x="9047163" y="5902325"/>
            <a:ext cx="652463" cy="552450"/>
          </a:xfrm>
          <a:prstGeom prst="roundRect">
            <a:avLst>
              <a:gd name="adj" fmla="val 683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r>
              <a:rPr lang="en-US" altLang="zh-CN" sz="1865" b="1" strike="noStrike" noProof="1">
                <a:latin typeface="微软雅黑" panose="020B0503020204020204" charset="-122"/>
                <a:ea typeface="微软雅黑" panose="020B0503020204020204" charset="-122"/>
              </a:rPr>
              <a:t>6</a:t>
            </a:r>
          </a:p>
        </p:txBody>
      </p:sp>
      <p:sp>
        <p:nvSpPr>
          <p:cNvPr id="16" name="文本框 15"/>
          <p:cNvSpPr txBox="1"/>
          <p:nvPr/>
        </p:nvSpPr>
        <p:spPr>
          <a:xfrm>
            <a:off x="10058400" y="6013450"/>
            <a:ext cx="2017713" cy="296863"/>
          </a:xfrm>
          <a:prstGeom prst="rect">
            <a:avLst/>
          </a:prstGeom>
          <a:noFill/>
        </p:spPr>
        <p:txBody>
          <a:bodyPr wrap="square" rtlCol="0">
            <a:spAutoFit/>
          </a:bodyPr>
          <a:lstStyle/>
          <a:p>
            <a:r>
              <a:rPr lang="en-US" altLang="zh-CN" sz="1335" b="1" noProof="1">
                <a:latin typeface="Arial" panose="020B0604020202020204" pitchFamily="34" charset="0"/>
                <a:ea typeface="微软雅黑" panose="020B0503020204020204" charset="-122"/>
                <a:cs typeface="+mn-cs"/>
              </a:rPr>
              <a:t> </a:t>
            </a:r>
            <a:r>
              <a:rPr lang="zh-CN" altLang="en-US" sz="1335" b="1" noProof="1">
                <a:latin typeface="Arial" panose="020B0604020202020204" pitchFamily="34" charset="0"/>
                <a:ea typeface="微软雅黑" panose="020B0503020204020204" charset="-122"/>
                <a:cs typeface="+mn-cs"/>
              </a:rPr>
              <a:t>投诉建议反馈</a:t>
            </a:r>
            <a:endParaRPr lang="zh-CN" altLang="en-US" sz="1335" b="1" noProof="1"/>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标题 18"/>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积分运营</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现状及机会点</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a:t>
            </a:r>
          </a:p>
        </p:txBody>
      </p:sp>
      <p:sp>
        <p:nvSpPr>
          <p:cNvPr id="86018" name="文本框 14"/>
          <p:cNvSpPr txBox="1"/>
          <p:nvPr/>
        </p:nvSpPr>
        <p:spPr>
          <a:xfrm>
            <a:off x="695325" y="6211888"/>
            <a:ext cx="7602538" cy="533400"/>
          </a:xfrm>
          <a:prstGeom prst="rect">
            <a:avLst/>
          </a:prstGeom>
          <a:noFill/>
          <a:ln w="9525">
            <a:noFill/>
          </a:ln>
        </p:spPr>
        <p:txBody>
          <a:bodyPr wrap="square" anchor="t">
            <a:spAutoFit/>
          </a:bodyPr>
          <a:lstStyle/>
          <a:p>
            <a:pPr>
              <a:lnSpc>
                <a:spcPct val="120000"/>
              </a:lnSpc>
            </a:pPr>
            <a:r>
              <a:rPr lang="zh-CN" altLang="en-US" sz="1200" b="1">
                <a:solidFill>
                  <a:srgbClr val="595959"/>
                </a:solidFill>
                <a:latin typeface="微软雅黑" panose="020B0503020204020204" charset="-122"/>
                <a:ea typeface="微软雅黑" panose="020B0503020204020204" charset="-122"/>
                <a:sym typeface="微软雅黑" panose="020B0503020204020204" charset="-122"/>
              </a:rPr>
              <a:t>数据说明：</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1</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、积分总量截至</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19</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年</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5</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月</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31</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日；</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2</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、月净增数据统计</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19</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年</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1</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月</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-5</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月月均； </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3</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、积分流通率 </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消耗积分数</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发放积分数</a:t>
            </a:r>
            <a:endParaRPr lang="zh-CN" altLang="en-US" sz="1200">
              <a:solidFill>
                <a:srgbClr val="595959"/>
              </a:solidFill>
              <a:latin typeface="微软雅黑" panose="020B0503020204020204" charset="-122"/>
              <a:ea typeface="微软雅黑" panose="020B0503020204020204" charset="-122"/>
            </a:endParaRPr>
          </a:p>
        </p:txBody>
      </p:sp>
      <p:sp>
        <p:nvSpPr>
          <p:cNvPr id="7" name="文本框 6"/>
          <p:cNvSpPr txBox="1"/>
          <p:nvPr/>
        </p:nvSpPr>
        <p:spPr>
          <a:xfrm>
            <a:off x="495300" y="911225"/>
            <a:ext cx="8367713" cy="1049338"/>
          </a:xfrm>
          <a:prstGeom prst="rect">
            <a:avLst/>
          </a:prstGeom>
          <a:noFill/>
        </p:spPr>
        <p:txBody>
          <a:bodyPr wrap="square" rtlCol="0">
            <a:spAutoFit/>
          </a:bodyPr>
          <a:lstStyle/>
          <a:p>
            <a:pPr marL="285750" indent="-285750" fontAlgn="auto">
              <a:lnSpc>
                <a:spcPct val="130000"/>
              </a:lnSpc>
              <a:buFont typeface="Wingdings" panose="05000000000000000000" charset="0"/>
              <a:buChar char="n"/>
            </a:pPr>
            <a:r>
              <a:rPr lang="zh-CN" altLang="en-US" sz="2400" noProof="1">
                <a:latin typeface="微软雅黑" panose="020B0503020204020204" charset="-122"/>
                <a:ea typeface="微软雅黑" panose="020B0503020204020204" charset="-122"/>
                <a:cs typeface="微软雅黑" panose="020B0503020204020204" charset="-122"/>
                <a:sym typeface="+mn-ea"/>
              </a:rPr>
              <a:t>积分存量大，</a:t>
            </a:r>
            <a:r>
              <a:rPr lang="zh-CN" altLang="zh-CN" sz="2400" noProof="1">
                <a:latin typeface="微软雅黑" panose="020B0503020204020204" charset="-122"/>
                <a:ea typeface="微软雅黑" panose="020B0503020204020204" charset="-122"/>
                <a:cs typeface="+mn-cs"/>
                <a:sym typeface="+mn-ea"/>
              </a:rPr>
              <a:t>流通性弱，未能起到提升会员粘性的作用</a:t>
            </a:r>
            <a:endParaRPr lang="zh-CN" altLang="zh-CN" sz="2400" noProof="1">
              <a:latin typeface="微软雅黑" panose="020B0503020204020204" charset="-122"/>
              <a:ea typeface="微软雅黑" panose="020B0503020204020204" charset="-122"/>
              <a:sym typeface="+mn-ea"/>
            </a:endParaRPr>
          </a:p>
          <a:p>
            <a:pPr fontAlgn="auto">
              <a:lnSpc>
                <a:spcPct val="130000"/>
              </a:lnSpc>
              <a:buFont typeface="Wingdings" panose="05000000000000000000" charset="0"/>
            </a:pPr>
            <a:r>
              <a:rPr lang="en-US" altLang="zh-CN" sz="2400" noProof="1">
                <a:latin typeface="微软雅黑" panose="020B0503020204020204" charset="-122"/>
                <a:ea typeface="微软雅黑" panose="020B0503020204020204" charset="-122"/>
                <a:cs typeface="微软雅黑" panose="020B0503020204020204" charset="-122"/>
                <a:sym typeface="+mn-ea"/>
              </a:rPr>
              <a:t>—— </a:t>
            </a:r>
            <a:r>
              <a:rPr lang="zh-CN" altLang="en-US" sz="2400" noProof="1">
                <a:latin typeface="微软雅黑" panose="020B0503020204020204" charset="-122"/>
                <a:ea typeface="微软雅黑" panose="020B0503020204020204" charset="-122"/>
                <a:cs typeface="微软雅黑" panose="020B0503020204020204" charset="-122"/>
                <a:sym typeface="+mn-ea"/>
              </a:rPr>
              <a:t>积分定期清零、丰富积分玩法提升会员粘性</a:t>
            </a:r>
          </a:p>
        </p:txBody>
      </p:sp>
      <p:sp>
        <p:nvSpPr>
          <p:cNvPr id="9" name="副标题 2"/>
          <p:cNvSpPr>
            <a:spLocks noGrp="1"/>
          </p:cNvSpPr>
          <p:nvPr/>
        </p:nvSpPr>
        <p:spPr>
          <a:xfrm>
            <a:off x="538163" y="2273300"/>
            <a:ext cx="9515475" cy="1076325"/>
          </a:xfrm>
          <a:prstGeom prst="rect">
            <a:avLst/>
          </a:prstGeom>
        </p:spPr>
        <p:txBody>
          <a:bodyPr vert="horz" lIns="121904" tIns="60952" rIns="121904" bIns="60952"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fontAlgn="auto">
              <a:lnSpc>
                <a:spcPct val="110000"/>
              </a:lnSpc>
              <a:buClr>
                <a:srgbClr val="808080"/>
              </a:buClr>
              <a:buFont typeface="Wingdings" panose="05000000000000000000" charset="0"/>
              <a:buChar char="n"/>
            </a:pPr>
            <a:r>
              <a:rPr lang="zh-CN" altLang="en-US"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积分总量</a:t>
            </a:r>
            <a:r>
              <a:rPr lang="en-US" altLang="zh-CN"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204</a:t>
            </a:r>
            <a:r>
              <a:rPr lang="zh-CN" altLang="en-US"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亿，月净增积分约</a:t>
            </a:r>
            <a:r>
              <a:rPr lang="en-US" altLang="zh-CN"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5.8</a:t>
            </a:r>
            <a:r>
              <a:rPr lang="zh-CN" altLang="en-US"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亿（年化</a:t>
            </a:r>
            <a:r>
              <a:rPr lang="en-US" altLang="zh-CN"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69.9</a:t>
            </a:r>
            <a:r>
              <a:rPr lang="zh-CN" altLang="en-US"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亿）</a:t>
            </a:r>
          </a:p>
          <a:p>
            <a:pPr marL="342900" indent="-342900" algn="l" fontAlgn="auto">
              <a:lnSpc>
                <a:spcPct val="110000"/>
              </a:lnSpc>
              <a:buClr>
                <a:srgbClr val="808080"/>
              </a:buClr>
              <a:buFont typeface="Wingdings" panose="05000000000000000000" charset="0"/>
              <a:buChar char="n"/>
            </a:pPr>
            <a:r>
              <a:rPr lang="zh-CN" altLang="en-US"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积分发放</a:t>
            </a:r>
            <a:r>
              <a:rPr lang="en-US" altLang="zh-CN"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8</a:t>
            </a:r>
            <a:r>
              <a:rPr lang="zh-CN" altLang="en-US"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3</a:t>
            </a:r>
            <a:r>
              <a:rPr lang="zh-CN" altLang="en-US"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亿/月，消耗2.</a:t>
            </a:r>
            <a:r>
              <a:rPr lang="en-US" altLang="zh-CN"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5</a:t>
            </a:r>
            <a:r>
              <a:rPr lang="zh-CN" altLang="en-US"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亿/月，全司积分流通率 </a:t>
            </a:r>
            <a:r>
              <a:rPr lang="en-US" altLang="zh-CN"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29.9%</a:t>
            </a:r>
            <a:r>
              <a:rPr lang="zh-CN" altLang="en-US"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，其中江苏低至</a:t>
            </a:r>
            <a:r>
              <a:rPr lang="en-US" altLang="zh-CN" sz="1600"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18.7%</a:t>
            </a:r>
            <a:endParaRPr lang="zh-CN" altLang="en-US" sz="2135"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marL="342900" indent="-342900" algn="l" fontAlgn="auto">
              <a:lnSpc>
                <a:spcPct val="110000"/>
              </a:lnSpc>
              <a:buClr>
                <a:srgbClr val="808080"/>
              </a:buClr>
              <a:buFont typeface="Wingdings" panose="05000000000000000000" charset="0"/>
              <a:buChar char="n"/>
            </a:pPr>
            <a:endParaRPr lang="zh-CN" altLang="en-US" sz="2135" strike="noStrike" noProof="1">
              <a:solidFill>
                <a:schemeClr val="tx1"/>
              </a:solidFill>
              <a:latin typeface="微软雅黑" panose="020B0503020204020204" charset="-122"/>
              <a:ea typeface="微软雅黑" panose="020B0503020204020204" charset="-122"/>
              <a:cs typeface="微软雅黑" panose="020B0503020204020204" charset="-122"/>
            </a:endParaRPr>
          </a:p>
          <a:p>
            <a:pPr algn="l" fontAlgn="auto">
              <a:lnSpc>
                <a:spcPct val="110000"/>
              </a:lnSpc>
              <a:buClr>
                <a:srgbClr val="808080"/>
              </a:buClr>
              <a:buFont typeface="Wingdings" panose="05000000000000000000" charset="0"/>
            </a:pPr>
            <a:endParaRPr lang="zh-CN" altLang="en-US" sz="2135"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marL="342900" indent="-342900" algn="l" fontAlgn="auto">
              <a:lnSpc>
                <a:spcPct val="110000"/>
              </a:lnSpc>
              <a:buClr>
                <a:srgbClr val="808080"/>
              </a:buClr>
              <a:buFont typeface="Wingdings" panose="05000000000000000000" charset="0"/>
              <a:buChar char="n"/>
            </a:pPr>
            <a:endParaRPr lang="zh-CN" altLang="en-US" sz="2135"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p:txBody>
      </p:sp>
      <p:graphicFrame>
        <p:nvGraphicFramePr>
          <p:cNvPr id="13" name="图表 12"/>
          <p:cNvGraphicFramePr/>
          <p:nvPr/>
        </p:nvGraphicFramePr>
        <p:xfrm>
          <a:off x="480751" y="3476831"/>
          <a:ext cx="4536729" cy="282074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p:nvPr/>
        </p:nvGraphicFramePr>
        <p:xfrm>
          <a:off x="9827646" y="2696300"/>
          <a:ext cx="1850585" cy="3662227"/>
        </p:xfrm>
        <a:graphic>
          <a:graphicData uri="http://schemas.openxmlformats.org/drawingml/2006/chart">
            <c:chart xmlns:c="http://schemas.openxmlformats.org/drawingml/2006/chart" xmlns:r="http://schemas.openxmlformats.org/officeDocument/2006/relationships" r:id="rId4"/>
          </a:graphicData>
        </a:graphic>
      </p:graphicFrame>
      <p:sp>
        <p:nvSpPr>
          <p:cNvPr id="86023" name="文本框 15"/>
          <p:cNvSpPr txBox="1"/>
          <p:nvPr/>
        </p:nvSpPr>
        <p:spPr>
          <a:xfrm>
            <a:off x="9913938" y="2981325"/>
            <a:ext cx="1079500" cy="338138"/>
          </a:xfrm>
          <a:prstGeom prst="rect">
            <a:avLst/>
          </a:prstGeom>
          <a:noFill/>
          <a:ln w="9525">
            <a:noFill/>
          </a:ln>
        </p:spPr>
        <p:txBody>
          <a:bodyPr wrap="square" anchor="t">
            <a:spAutoFit/>
          </a:bodyPr>
          <a:lstStyle/>
          <a:p>
            <a:pPr algn="ctr"/>
            <a:r>
              <a:rPr lang="en-US" altLang="zh-CN" sz="1600">
                <a:solidFill>
                  <a:srgbClr val="595959"/>
                </a:solidFill>
                <a:latin typeface="微软雅黑" panose="020B0503020204020204" charset="-122"/>
                <a:ea typeface="微软雅黑" panose="020B0503020204020204" charset="-122"/>
              </a:rPr>
              <a:t>204</a:t>
            </a:r>
            <a:r>
              <a:rPr lang="zh-CN" altLang="en-US" sz="1600">
                <a:solidFill>
                  <a:srgbClr val="595959"/>
                </a:solidFill>
                <a:latin typeface="微软雅黑" panose="020B0503020204020204" charset="-122"/>
                <a:ea typeface="微软雅黑" panose="020B0503020204020204" charset="-122"/>
              </a:rPr>
              <a:t>亿</a:t>
            </a:r>
          </a:p>
        </p:txBody>
      </p:sp>
      <p:sp>
        <p:nvSpPr>
          <p:cNvPr id="86024" name="文本框 16"/>
          <p:cNvSpPr txBox="1"/>
          <p:nvPr/>
        </p:nvSpPr>
        <p:spPr>
          <a:xfrm>
            <a:off x="10709275" y="4697413"/>
            <a:ext cx="1079500" cy="338137"/>
          </a:xfrm>
          <a:prstGeom prst="rect">
            <a:avLst/>
          </a:prstGeom>
          <a:noFill/>
          <a:ln w="9525">
            <a:noFill/>
          </a:ln>
        </p:spPr>
        <p:txBody>
          <a:bodyPr wrap="square" anchor="t">
            <a:spAutoFit/>
          </a:bodyPr>
          <a:lstStyle/>
          <a:p>
            <a:pPr algn="ctr"/>
            <a:r>
              <a:rPr lang="en-US" altLang="zh-CN" sz="1600">
                <a:solidFill>
                  <a:srgbClr val="595959"/>
                </a:solidFill>
                <a:latin typeface="微软雅黑" panose="020B0503020204020204" charset="-122"/>
                <a:ea typeface="微软雅黑" panose="020B0503020204020204" charset="-122"/>
              </a:rPr>
              <a:t>69.9</a:t>
            </a:r>
            <a:r>
              <a:rPr lang="zh-CN" altLang="en-US" sz="1600">
                <a:solidFill>
                  <a:srgbClr val="595959"/>
                </a:solidFill>
                <a:latin typeface="微软雅黑" panose="020B0503020204020204" charset="-122"/>
                <a:ea typeface="微软雅黑" panose="020B0503020204020204" charset="-122"/>
              </a:rPr>
              <a:t>亿</a:t>
            </a:r>
          </a:p>
        </p:txBody>
      </p:sp>
      <p:graphicFrame>
        <p:nvGraphicFramePr>
          <p:cNvPr id="2" name="图表 1"/>
          <p:cNvGraphicFramePr/>
          <p:nvPr/>
        </p:nvGraphicFramePr>
        <p:xfrm>
          <a:off x="4940443" y="3476831"/>
          <a:ext cx="5110693" cy="2881695"/>
        </p:xfrm>
        <a:graphic>
          <a:graphicData uri="http://schemas.openxmlformats.org/drawingml/2006/chart">
            <c:chart xmlns:c="http://schemas.openxmlformats.org/drawingml/2006/chart" xmlns:r="http://schemas.openxmlformats.org/officeDocument/2006/relationships" r:id="rId5"/>
          </a:graphicData>
        </a:graphic>
      </p:graphicFrame>
      <p:cxnSp>
        <p:nvCxnSpPr>
          <p:cNvPr id="6" name="直接连接符 5"/>
          <p:cNvCxnSpPr/>
          <p:nvPr/>
        </p:nvCxnSpPr>
        <p:spPr>
          <a:xfrm>
            <a:off x="5491163" y="5021263"/>
            <a:ext cx="4043363" cy="0"/>
          </a:xfrm>
          <a:prstGeom prst="line">
            <a:avLst/>
          </a:prstGeom>
          <a:ln w="19050">
            <a:solidFill>
              <a:srgbClr val="FA6720"/>
            </a:solidFill>
            <a:prstDash val="sysDash"/>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a:off x="5629275" y="5205413"/>
            <a:ext cx="344488" cy="368300"/>
          </a:xfrm>
          <a:prstGeom prst="ellipse">
            <a:avLst/>
          </a:prstGeom>
          <a:noFill/>
          <a:ln w="19050">
            <a:solidFill>
              <a:srgbClr val="FA672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标题 1"/>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积分运营</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现状及机会点</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B</a:t>
            </a:r>
          </a:p>
        </p:txBody>
      </p:sp>
      <p:graphicFrame>
        <p:nvGraphicFramePr>
          <p:cNvPr id="14" name="图表 2"/>
          <p:cNvGraphicFramePr/>
          <p:nvPr/>
        </p:nvGraphicFramePr>
        <p:xfrm>
          <a:off x="428266" y="3437888"/>
          <a:ext cx="8016944" cy="3298206"/>
        </p:xfrm>
        <a:graphic>
          <a:graphicData uri="http://schemas.openxmlformats.org/drawingml/2006/chart">
            <c:chart xmlns:c="http://schemas.openxmlformats.org/drawingml/2006/chart" xmlns:r="http://schemas.openxmlformats.org/officeDocument/2006/relationships" r:id="rId3"/>
          </a:graphicData>
        </a:graphic>
      </p:graphicFrame>
      <p:sp>
        <p:nvSpPr>
          <p:cNvPr id="32" name="椭圆 31"/>
          <p:cNvSpPr/>
          <p:nvPr/>
        </p:nvSpPr>
        <p:spPr>
          <a:xfrm>
            <a:off x="3306763" y="5465763"/>
            <a:ext cx="442913" cy="455613"/>
          </a:xfrm>
          <a:prstGeom prst="ellipse">
            <a:avLst/>
          </a:prstGeom>
          <a:noFill/>
          <a:ln w="19050">
            <a:solidFill>
              <a:srgbClr val="FA672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88068" name="文本框 14"/>
          <p:cNvSpPr txBox="1"/>
          <p:nvPr/>
        </p:nvSpPr>
        <p:spPr>
          <a:xfrm>
            <a:off x="7513638" y="6135688"/>
            <a:ext cx="3892550" cy="608012"/>
          </a:xfrm>
          <a:prstGeom prst="rect">
            <a:avLst/>
          </a:prstGeom>
          <a:noFill/>
          <a:ln w="9525">
            <a:noFill/>
          </a:ln>
        </p:spPr>
        <p:txBody>
          <a:bodyPr wrap="square" anchor="t">
            <a:spAutoFit/>
          </a:bodyPr>
          <a:lstStyle/>
          <a:p>
            <a:pPr>
              <a:lnSpc>
                <a:spcPct val="140000"/>
              </a:lnSpc>
            </a:pPr>
            <a:r>
              <a:rPr lang="zh-CN" altLang="en-US" sz="1200" b="1">
                <a:solidFill>
                  <a:srgbClr val="595959"/>
                </a:solidFill>
                <a:latin typeface="微软雅黑" panose="020B0503020204020204" charset="-122"/>
                <a:ea typeface="微软雅黑" panose="020B0503020204020204" charset="-122"/>
              </a:rPr>
              <a:t>数据说明：</a:t>
            </a:r>
            <a:r>
              <a:rPr lang="en-US" altLang="zh-CN" sz="1200">
                <a:solidFill>
                  <a:srgbClr val="595959"/>
                </a:solidFill>
                <a:latin typeface="微软雅黑" panose="020B0503020204020204" charset="-122"/>
                <a:ea typeface="微软雅黑" panose="020B0503020204020204" charset="-122"/>
              </a:rPr>
              <a:t>1</a:t>
            </a:r>
            <a:r>
              <a:rPr lang="zh-CN" altLang="en-US" sz="1200">
                <a:solidFill>
                  <a:srgbClr val="595959"/>
                </a:solidFill>
                <a:latin typeface="微软雅黑" panose="020B0503020204020204" charset="-122"/>
                <a:ea typeface="微软雅黑" panose="020B0503020204020204" charset="-122"/>
              </a:rPr>
              <a:t>、</a:t>
            </a:r>
            <a:r>
              <a:rPr lang="en-US" altLang="zh-CN" sz="1200">
                <a:solidFill>
                  <a:srgbClr val="595959"/>
                </a:solidFill>
                <a:latin typeface="微软雅黑" panose="020B0503020204020204" charset="-122"/>
                <a:ea typeface="微软雅黑" panose="020B0503020204020204" charset="-122"/>
              </a:rPr>
              <a:t> </a:t>
            </a:r>
            <a:r>
              <a:rPr lang="zh-CN" altLang="en-US" sz="1200">
                <a:solidFill>
                  <a:srgbClr val="595959"/>
                </a:solidFill>
                <a:latin typeface="微软雅黑" panose="020B0503020204020204" charset="-122"/>
                <a:ea typeface="微软雅黑" panose="020B0503020204020204" charset="-122"/>
              </a:rPr>
              <a:t>会员及积分存量数据截止</a:t>
            </a:r>
            <a:r>
              <a:rPr lang="en-US" altLang="zh-CN" sz="1200">
                <a:solidFill>
                  <a:srgbClr val="595959"/>
                </a:solidFill>
                <a:latin typeface="微软雅黑" panose="020B0503020204020204" charset="-122"/>
                <a:ea typeface="微软雅黑" panose="020B0503020204020204" charset="-122"/>
              </a:rPr>
              <a:t>19</a:t>
            </a:r>
            <a:r>
              <a:rPr lang="zh-CN" altLang="en-US" sz="1200">
                <a:solidFill>
                  <a:srgbClr val="595959"/>
                </a:solidFill>
                <a:latin typeface="微软雅黑" panose="020B0503020204020204" charset="-122"/>
                <a:ea typeface="微软雅黑" panose="020B0503020204020204" charset="-122"/>
              </a:rPr>
              <a:t>年</a:t>
            </a:r>
            <a:r>
              <a:rPr lang="en-US" altLang="zh-CN" sz="1200">
                <a:solidFill>
                  <a:srgbClr val="595959"/>
                </a:solidFill>
                <a:latin typeface="微软雅黑" panose="020B0503020204020204" charset="-122"/>
                <a:ea typeface="微软雅黑" panose="020B0503020204020204" charset="-122"/>
              </a:rPr>
              <a:t>4</a:t>
            </a:r>
            <a:r>
              <a:rPr lang="zh-CN" altLang="en-US" sz="1200">
                <a:solidFill>
                  <a:srgbClr val="595959"/>
                </a:solidFill>
                <a:latin typeface="微软雅黑" panose="020B0503020204020204" charset="-122"/>
                <a:ea typeface="微软雅黑" panose="020B0503020204020204" charset="-122"/>
              </a:rPr>
              <a:t>月</a:t>
            </a:r>
            <a:r>
              <a:rPr lang="en-US" altLang="zh-CN" sz="1200">
                <a:solidFill>
                  <a:srgbClr val="595959"/>
                </a:solidFill>
                <a:latin typeface="微软雅黑" panose="020B0503020204020204" charset="-122"/>
                <a:ea typeface="微软雅黑" panose="020B0503020204020204" charset="-122"/>
              </a:rPr>
              <a:t>30</a:t>
            </a:r>
            <a:r>
              <a:rPr lang="zh-CN" altLang="en-US" sz="1200">
                <a:solidFill>
                  <a:srgbClr val="595959"/>
                </a:solidFill>
                <a:latin typeface="微软雅黑" panose="020B0503020204020204" charset="-122"/>
                <a:ea typeface="微软雅黑" panose="020B0503020204020204" charset="-122"/>
              </a:rPr>
              <a:t>日； </a:t>
            </a:r>
            <a:r>
              <a:rPr lang="en-US" altLang="zh-CN" sz="1200">
                <a:solidFill>
                  <a:srgbClr val="595959"/>
                </a:solidFill>
                <a:latin typeface="微软雅黑" panose="020B0503020204020204" charset="-122"/>
                <a:ea typeface="微软雅黑" panose="020B0503020204020204" charset="-122"/>
              </a:rPr>
              <a:t>2</a:t>
            </a:r>
            <a:r>
              <a:rPr lang="zh-CN" altLang="en-US" sz="1200">
                <a:solidFill>
                  <a:srgbClr val="595959"/>
                </a:solidFill>
                <a:latin typeface="微软雅黑" panose="020B0503020204020204" charset="-122"/>
                <a:ea typeface="微软雅黑" panose="020B0503020204020204" charset="-122"/>
              </a:rPr>
              <a:t>、积分十分位及流通取</a:t>
            </a:r>
            <a:r>
              <a:rPr lang="en-US" altLang="zh-CN" sz="1200">
                <a:solidFill>
                  <a:srgbClr val="595959"/>
                </a:solidFill>
                <a:latin typeface="微软雅黑" panose="020B0503020204020204" charset="-122"/>
                <a:ea typeface="微软雅黑" panose="020B0503020204020204" charset="-122"/>
              </a:rPr>
              <a:t>19</a:t>
            </a:r>
            <a:r>
              <a:rPr lang="zh-CN" altLang="en-US" sz="1200">
                <a:solidFill>
                  <a:srgbClr val="595959"/>
                </a:solidFill>
                <a:latin typeface="微软雅黑" panose="020B0503020204020204" charset="-122"/>
                <a:ea typeface="微软雅黑" panose="020B0503020204020204" charset="-122"/>
              </a:rPr>
              <a:t>年</a:t>
            </a:r>
            <a:r>
              <a:rPr lang="en-US" altLang="zh-CN" sz="1200">
                <a:solidFill>
                  <a:srgbClr val="595959"/>
                </a:solidFill>
                <a:latin typeface="微软雅黑" panose="020B0503020204020204" charset="-122"/>
                <a:ea typeface="微软雅黑" panose="020B0503020204020204" charset="-122"/>
              </a:rPr>
              <a:t>5</a:t>
            </a:r>
            <a:r>
              <a:rPr lang="zh-CN" altLang="en-US" sz="1200">
                <a:solidFill>
                  <a:srgbClr val="595959"/>
                </a:solidFill>
                <a:latin typeface="微软雅黑" panose="020B0503020204020204" charset="-122"/>
                <a:ea typeface="微软雅黑" panose="020B0503020204020204" charset="-122"/>
              </a:rPr>
              <a:t>月数据</a:t>
            </a:r>
          </a:p>
        </p:txBody>
      </p:sp>
      <p:sp>
        <p:nvSpPr>
          <p:cNvPr id="7" name="文本框 6"/>
          <p:cNvSpPr txBox="1"/>
          <p:nvPr/>
        </p:nvSpPr>
        <p:spPr>
          <a:xfrm>
            <a:off x="428625" y="852488"/>
            <a:ext cx="10569575" cy="976313"/>
          </a:xfrm>
          <a:prstGeom prst="rect">
            <a:avLst/>
          </a:prstGeom>
          <a:noFill/>
        </p:spPr>
        <p:txBody>
          <a:bodyPr wrap="square" rtlCol="0">
            <a:spAutoFit/>
          </a:bodyPr>
          <a:lstStyle/>
          <a:p>
            <a:pPr marL="285750" indent="-285750" fontAlgn="auto">
              <a:lnSpc>
                <a:spcPct val="120000"/>
              </a:lnSpc>
              <a:buFont typeface="Wingdings" panose="05000000000000000000" charset="0"/>
              <a:buChar char="n"/>
            </a:pPr>
            <a:r>
              <a:rPr lang="zh-CN" altLang="en-US" sz="2400" noProof="1">
                <a:latin typeface="微软雅黑" panose="020B0503020204020204" charset="-122"/>
                <a:ea typeface="微软雅黑" panose="020B0503020204020204" charset="-122"/>
                <a:cs typeface="+mn-cs"/>
              </a:rPr>
              <a:t>近</a:t>
            </a:r>
            <a:r>
              <a:rPr lang="en-US" altLang="zh-CN" sz="2400" noProof="1">
                <a:latin typeface="微软雅黑" panose="020B0503020204020204" charset="-122"/>
                <a:ea typeface="微软雅黑" panose="020B0503020204020204" charset="-122"/>
                <a:cs typeface="+mn-cs"/>
              </a:rPr>
              <a:t>8</a:t>
            </a:r>
            <a:r>
              <a:rPr lang="zh-CN" altLang="en-US" sz="2400" noProof="1">
                <a:latin typeface="微软雅黑" panose="020B0503020204020204" charset="-122"/>
                <a:ea typeface="微软雅黑" panose="020B0503020204020204" charset="-122"/>
                <a:cs typeface="+mn-cs"/>
              </a:rPr>
              <a:t>成会员达不到</a:t>
            </a:r>
            <a:r>
              <a:rPr lang="en-US" altLang="zh-CN" sz="2400" noProof="1">
                <a:latin typeface="微软雅黑" panose="020B0503020204020204" charset="-122"/>
                <a:ea typeface="微软雅黑" panose="020B0503020204020204" charset="-122"/>
                <a:cs typeface="+mn-cs"/>
              </a:rPr>
              <a:t>1000</a:t>
            </a:r>
            <a:r>
              <a:rPr lang="zh-CN" altLang="en-US" sz="2400" noProof="1">
                <a:latin typeface="微软雅黑" panose="020B0503020204020204" charset="-122"/>
                <a:ea typeface="微软雅黑" panose="020B0503020204020204" charset="-122"/>
                <a:cs typeface="+mn-cs"/>
              </a:rPr>
              <a:t>分的兑换门槛</a:t>
            </a:r>
            <a:endParaRPr lang="zh-CN" altLang="en-US" sz="2400" noProof="1">
              <a:latin typeface="微软雅黑" panose="020B0503020204020204" charset="-122"/>
              <a:ea typeface="微软雅黑" panose="020B0503020204020204" charset="-122"/>
            </a:endParaRPr>
          </a:p>
          <a:p>
            <a:pPr fontAlgn="auto">
              <a:lnSpc>
                <a:spcPct val="120000"/>
              </a:lnSpc>
              <a:buFont typeface="Wingdings" panose="05000000000000000000" charset="0"/>
            </a:pPr>
            <a:r>
              <a:rPr lang="zh-CN" altLang="en-US" sz="2400" noProof="1">
                <a:latin typeface="微软雅黑" panose="020B0503020204020204" charset="-122"/>
                <a:ea typeface="微软雅黑" panose="020B0503020204020204" charset="-122"/>
                <a:cs typeface="+mn-cs"/>
              </a:rPr>
              <a:t> </a:t>
            </a:r>
            <a:r>
              <a:rPr lang="en-US" altLang="zh-CN" sz="2400" noProof="1">
                <a:latin typeface="微软雅黑" panose="020B0503020204020204" charset="-122"/>
                <a:ea typeface="微软雅黑" panose="020B0503020204020204" charset="-122"/>
                <a:cs typeface="+mn-cs"/>
              </a:rPr>
              <a:t>—— </a:t>
            </a:r>
            <a:r>
              <a:rPr lang="zh-CN" altLang="en-US" sz="2400" noProof="1">
                <a:latin typeface="微软雅黑" panose="020B0503020204020204" charset="-122"/>
                <a:ea typeface="微软雅黑" panose="020B0503020204020204" charset="-122"/>
                <a:cs typeface="+mn-cs"/>
              </a:rPr>
              <a:t>积分活动需降门槛，达到提活跃的目的</a:t>
            </a:r>
            <a:endParaRPr lang="zh-CN" altLang="en-US" sz="2400" noProof="1">
              <a:latin typeface="微软雅黑" panose="020B0503020204020204" charset="-122"/>
              <a:ea typeface="微软雅黑" panose="020B0503020204020204" charset="-122"/>
            </a:endParaRPr>
          </a:p>
        </p:txBody>
      </p:sp>
      <p:sp>
        <p:nvSpPr>
          <p:cNvPr id="88070" name="副标题 2"/>
          <p:cNvSpPr>
            <a:spLocks noGrp="1"/>
          </p:cNvSpPr>
          <p:nvPr/>
        </p:nvSpPr>
        <p:spPr>
          <a:xfrm>
            <a:off x="457200" y="1997075"/>
            <a:ext cx="8275638" cy="1517650"/>
          </a:xfrm>
          <a:prstGeom prst="rect">
            <a:avLst/>
          </a:prstGeom>
          <a:noFill/>
          <a:ln w="9525">
            <a:noFill/>
          </a:ln>
        </p:spPr>
        <p:txBody>
          <a:bodyPr lIns="121904" tIns="60952" rIns="121904" bIns="60952" anchor="t"/>
          <a:lstStyle/>
          <a:p>
            <a:pPr marL="342900" indent="-342900">
              <a:lnSpc>
                <a:spcPct val="130000"/>
              </a:lnSpc>
              <a:spcBef>
                <a:spcPts val="1000"/>
              </a:spcBef>
              <a:buClr>
                <a:srgbClr val="808080"/>
              </a:buClr>
              <a:buFont typeface="Wingdings" panose="05000000000000000000" charset="0"/>
              <a:buChar char="n"/>
            </a:pPr>
            <a:r>
              <a:rPr lang="en-US" altLang="zh-CN" sz="1600">
                <a:solidFill>
                  <a:srgbClr val="595959"/>
                </a:solidFill>
                <a:latin typeface="微软雅黑" panose="020B0503020204020204" charset="-122"/>
                <a:ea typeface="微软雅黑" panose="020B0503020204020204" charset="-122"/>
                <a:sym typeface="微软雅黑" panose="020B0503020204020204" charset="-122"/>
              </a:rPr>
              <a:t>50%</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的会员低于</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208</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分，</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80%</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的会员低于</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1072</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分。</a:t>
            </a:r>
          </a:p>
          <a:p>
            <a:pPr marL="342900" indent="-342900">
              <a:lnSpc>
                <a:spcPct val="130000"/>
              </a:lnSpc>
              <a:spcBef>
                <a:spcPts val="1000"/>
              </a:spcBef>
              <a:buClr>
                <a:srgbClr val="808080"/>
              </a:buClr>
              <a:buFont typeface="Wingdings" panose="05000000000000000000" charset="0"/>
              <a:buChar char="n"/>
            </a:pPr>
            <a:r>
              <a:rPr lang="zh-CN" altLang="zh-CN" sz="1600">
                <a:solidFill>
                  <a:srgbClr val="595959"/>
                </a:solidFill>
                <a:latin typeface="微软雅黑" panose="020B0503020204020204" charset="-122"/>
                <a:ea typeface="微软雅黑" panose="020B0503020204020204" charset="-122"/>
                <a:sym typeface="微软雅黑" panose="020B0503020204020204" charset="-122"/>
              </a:rPr>
              <a:t>积分的流通率随会员积分量的减少而降低，积分低于</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1072</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分流通率低于全司水平，当积分低于</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340</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分，积分基本不流通。</a:t>
            </a:r>
          </a:p>
        </p:txBody>
      </p:sp>
      <p:graphicFrame>
        <p:nvGraphicFramePr>
          <p:cNvPr id="16" name="图表 15"/>
          <p:cNvGraphicFramePr/>
          <p:nvPr/>
        </p:nvGraphicFramePr>
        <p:xfrm>
          <a:off x="8573885" y="1828574"/>
          <a:ext cx="2725933" cy="4496092"/>
        </p:xfrm>
        <a:graphic>
          <a:graphicData uri="http://schemas.openxmlformats.org/drawingml/2006/chart">
            <c:chart xmlns:c="http://schemas.openxmlformats.org/drawingml/2006/chart" xmlns:r="http://schemas.openxmlformats.org/officeDocument/2006/relationships" r:id="rId4"/>
          </a:graphicData>
        </a:graphic>
      </p:graphicFrame>
      <p:sp>
        <p:nvSpPr>
          <p:cNvPr id="13" name="文本框 12"/>
          <p:cNvSpPr txBox="1"/>
          <p:nvPr/>
        </p:nvSpPr>
        <p:spPr>
          <a:xfrm>
            <a:off x="10517188" y="3819525"/>
            <a:ext cx="990600" cy="296863"/>
          </a:xfrm>
          <a:prstGeom prst="rect">
            <a:avLst/>
          </a:prstGeom>
          <a:noFill/>
        </p:spPr>
        <p:txBody>
          <a:bodyPr wrap="square" rtlCol="0">
            <a:spAutoFit/>
          </a:bodyPr>
          <a:lstStyle/>
          <a:p>
            <a:pPr algn="ctr" fontAlgn="auto"/>
            <a:r>
              <a:rPr lang="en-US" altLang="zh-CN" sz="1335" noProof="1">
                <a:solidFill>
                  <a:srgbClr val="ED7D31"/>
                </a:solidFill>
                <a:latin typeface="微软雅黑" panose="020B0503020204020204" charset="-122"/>
                <a:ea typeface="微软雅黑" panose="020B0503020204020204" charset="-122"/>
                <a:cs typeface="微软雅黑" panose="020B0503020204020204" charset="-122"/>
              </a:rPr>
              <a:t>208</a:t>
            </a:r>
            <a:r>
              <a:rPr lang="zh-CN" altLang="en-US" sz="1335" noProof="1">
                <a:solidFill>
                  <a:srgbClr val="ED7D31"/>
                </a:solidFill>
                <a:latin typeface="微软雅黑" panose="020B0503020204020204" charset="-122"/>
                <a:ea typeface="微软雅黑" panose="020B0503020204020204" charset="-122"/>
                <a:cs typeface="微软雅黑" panose="020B0503020204020204" charset="-122"/>
              </a:rPr>
              <a:t>分</a:t>
            </a:r>
          </a:p>
        </p:txBody>
      </p:sp>
      <p:sp>
        <p:nvSpPr>
          <p:cNvPr id="17" name="文本框 16"/>
          <p:cNvSpPr txBox="1"/>
          <p:nvPr/>
        </p:nvSpPr>
        <p:spPr>
          <a:xfrm>
            <a:off x="10556875" y="2617788"/>
            <a:ext cx="990600" cy="298450"/>
          </a:xfrm>
          <a:prstGeom prst="rect">
            <a:avLst/>
          </a:prstGeom>
          <a:noFill/>
        </p:spPr>
        <p:txBody>
          <a:bodyPr wrap="square" rtlCol="0">
            <a:spAutoFit/>
          </a:bodyPr>
          <a:lstStyle/>
          <a:p>
            <a:pPr algn="ctr" fontAlgn="auto"/>
            <a:r>
              <a:rPr lang="en-US" altLang="zh-CN" sz="1335" noProof="1">
                <a:solidFill>
                  <a:srgbClr val="ED7D31"/>
                </a:solidFill>
                <a:latin typeface="微软雅黑" panose="020B0503020204020204" charset="-122"/>
                <a:ea typeface="微软雅黑" panose="020B0503020204020204" charset="-122"/>
                <a:cs typeface="微软雅黑" panose="020B0503020204020204" charset="-122"/>
              </a:rPr>
              <a:t>1072</a:t>
            </a:r>
            <a:r>
              <a:rPr lang="zh-CN" altLang="en-US" sz="1335" noProof="1">
                <a:solidFill>
                  <a:srgbClr val="ED7D31"/>
                </a:solidFill>
                <a:latin typeface="微软雅黑" panose="020B0503020204020204" charset="-122"/>
                <a:ea typeface="微软雅黑" panose="020B0503020204020204" charset="-122"/>
                <a:cs typeface="微软雅黑" panose="020B0503020204020204" charset="-122"/>
              </a:rPr>
              <a:t>分</a:t>
            </a:r>
          </a:p>
        </p:txBody>
      </p:sp>
      <p:cxnSp>
        <p:nvCxnSpPr>
          <p:cNvPr id="18" name="直接连接符 17"/>
          <p:cNvCxnSpPr/>
          <p:nvPr/>
        </p:nvCxnSpPr>
        <p:spPr>
          <a:xfrm>
            <a:off x="1376363" y="4956175"/>
            <a:ext cx="6280150" cy="0"/>
          </a:xfrm>
          <a:prstGeom prst="line">
            <a:avLst/>
          </a:prstGeom>
          <a:ln w="19050">
            <a:solidFill>
              <a:srgbClr val="ED7D31"/>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81469" y="2824665"/>
            <a:ext cx="3136165" cy="1760944"/>
          </a:xfrm>
          <a:prstGeom prst="rect">
            <a:avLst/>
          </a:prstGeom>
          <a:noFill/>
          <a:ln w="9525">
            <a:solidFill>
              <a:srgbClr val="01A145"/>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1"/>
          <p:cNvSpPr txBox="1"/>
          <p:nvPr/>
        </p:nvSpPr>
        <p:spPr>
          <a:xfrm>
            <a:off x="309421" y="228261"/>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rPr>
              <a:t>概述</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5</a:t>
            </a:fld>
            <a:endParaRPr lang="zh-HK" altLang="en-US" sz="1400" dirty="0"/>
          </a:p>
        </p:txBody>
      </p:sp>
      <p:sp>
        <p:nvSpPr>
          <p:cNvPr id="7" name="矩形 6"/>
          <p:cNvSpPr/>
          <p:nvPr/>
        </p:nvSpPr>
        <p:spPr>
          <a:xfrm>
            <a:off x="1267126" y="2616847"/>
            <a:ext cx="1564849" cy="415636"/>
          </a:xfrm>
          <a:prstGeom prst="rect">
            <a:avLst/>
          </a:prstGeom>
          <a:solidFill>
            <a:srgbClr val="029E42"/>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1400" b="1" dirty="0">
                <a:latin typeface="微软雅黑" panose="020B0503020204020204" charset="-122"/>
                <a:ea typeface="微软雅黑" panose="020B0503020204020204" charset="-122"/>
              </a:rPr>
              <a:t>全渠道会员分析</a:t>
            </a:r>
          </a:p>
        </p:txBody>
      </p:sp>
      <p:sp>
        <p:nvSpPr>
          <p:cNvPr id="22" name="矩形 21"/>
          <p:cNvSpPr/>
          <p:nvPr/>
        </p:nvSpPr>
        <p:spPr>
          <a:xfrm>
            <a:off x="723294" y="3355777"/>
            <a:ext cx="1201567" cy="415636"/>
          </a:xfrm>
          <a:prstGeom prst="rect">
            <a:avLst/>
          </a:prstGeom>
          <a:noFill/>
          <a:ln>
            <a:solidFill>
              <a:srgbClr val="01A145"/>
            </a:solidFill>
          </a:ln>
        </p:spPr>
        <p:style>
          <a:lnRef idx="2">
            <a:schemeClr val="accent6">
              <a:shade val="50000"/>
            </a:schemeClr>
          </a:lnRef>
          <a:fillRef idx="1">
            <a:schemeClr val="accent6"/>
          </a:fillRef>
          <a:effectRef idx="0">
            <a:schemeClr val="accent6"/>
          </a:effectRef>
          <a:fontRef idx="minor">
            <a:schemeClr val="lt1"/>
          </a:fontRef>
        </p:style>
        <p:txBody>
          <a:bodyPr lIns="0" tIns="0" rIns="0" bIns="0" rtlCol="0" anchor="ctr"/>
          <a:lstStyle/>
          <a:p>
            <a:pPr algn="ctr"/>
            <a:r>
              <a:rPr lang="zh-CN" altLang="en-US" sz="1200" b="1" dirty="0">
                <a:solidFill>
                  <a:schemeClr val="tx1">
                    <a:lumMod val="65000"/>
                    <a:lumOff val="35000"/>
                  </a:schemeClr>
                </a:solidFill>
                <a:latin typeface="微软雅黑" panose="020B0503020204020204" charset="-122"/>
                <a:ea typeface="微软雅黑" panose="020B0503020204020204" charset="-122"/>
              </a:rPr>
              <a:t>基础数据</a:t>
            </a:r>
          </a:p>
        </p:txBody>
      </p:sp>
      <p:sp>
        <p:nvSpPr>
          <p:cNvPr id="23" name="矩形 22"/>
          <p:cNvSpPr/>
          <p:nvPr/>
        </p:nvSpPr>
        <p:spPr>
          <a:xfrm>
            <a:off x="723294" y="3937974"/>
            <a:ext cx="1201567" cy="415636"/>
          </a:xfrm>
          <a:prstGeom prst="rect">
            <a:avLst/>
          </a:prstGeom>
          <a:noFill/>
          <a:ln>
            <a:solidFill>
              <a:srgbClr val="01A145"/>
            </a:solidFill>
          </a:ln>
        </p:spPr>
        <p:style>
          <a:lnRef idx="2">
            <a:schemeClr val="accent6">
              <a:shade val="50000"/>
            </a:schemeClr>
          </a:lnRef>
          <a:fillRef idx="1">
            <a:schemeClr val="accent6"/>
          </a:fillRef>
          <a:effectRef idx="0">
            <a:schemeClr val="accent6"/>
          </a:effectRef>
          <a:fontRef idx="minor">
            <a:schemeClr val="lt1"/>
          </a:fontRef>
        </p:style>
        <p:txBody>
          <a:bodyPr lIns="0" tIns="0" rIns="0" bIns="0" rtlCol="0" anchor="ctr"/>
          <a:lstStyle/>
          <a:p>
            <a:pPr algn="ctr"/>
            <a:r>
              <a:rPr lang="zh-CN" altLang="en-US" sz="1200" b="1" dirty="0">
                <a:solidFill>
                  <a:schemeClr val="tx1">
                    <a:lumMod val="65000"/>
                    <a:lumOff val="35000"/>
                  </a:schemeClr>
                </a:solidFill>
                <a:latin typeface="微软雅黑" panose="020B0503020204020204" charset="-122"/>
                <a:ea typeface="微软雅黑" panose="020B0503020204020204" charset="-122"/>
              </a:rPr>
              <a:t>会员分析</a:t>
            </a:r>
          </a:p>
        </p:txBody>
      </p:sp>
      <p:sp>
        <p:nvSpPr>
          <p:cNvPr id="24" name="矩形 23"/>
          <p:cNvSpPr/>
          <p:nvPr/>
        </p:nvSpPr>
        <p:spPr>
          <a:xfrm>
            <a:off x="2204470" y="3355777"/>
            <a:ext cx="1201567" cy="415636"/>
          </a:xfrm>
          <a:prstGeom prst="rect">
            <a:avLst/>
          </a:prstGeom>
          <a:noFill/>
          <a:ln>
            <a:solidFill>
              <a:srgbClr val="01A145"/>
            </a:solidFill>
          </a:ln>
        </p:spPr>
        <p:style>
          <a:lnRef idx="2">
            <a:schemeClr val="accent6">
              <a:shade val="50000"/>
            </a:schemeClr>
          </a:lnRef>
          <a:fillRef idx="1">
            <a:schemeClr val="accent6"/>
          </a:fillRef>
          <a:effectRef idx="0">
            <a:schemeClr val="accent6"/>
          </a:effectRef>
          <a:fontRef idx="minor">
            <a:schemeClr val="lt1"/>
          </a:fontRef>
        </p:style>
        <p:txBody>
          <a:bodyPr lIns="0" tIns="0" rIns="0" bIns="0" rtlCol="0" anchor="ctr"/>
          <a:lstStyle/>
          <a:p>
            <a:pPr algn="ctr"/>
            <a:r>
              <a:rPr lang="zh-CN" altLang="en-US" sz="1200" b="1" dirty="0">
                <a:solidFill>
                  <a:schemeClr val="tx1">
                    <a:lumMod val="65000"/>
                    <a:lumOff val="35000"/>
                  </a:schemeClr>
                </a:solidFill>
                <a:latin typeface="微软雅黑" panose="020B0503020204020204" charset="-122"/>
                <a:ea typeface="微软雅黑" panose="020B0503020204020204" charset="-122"/>
              </a:rPr>
              <a:t>会员销售分析</a:t>
            </a:r>
          </a:p>
        </p:txBody>
      </p:sp>
      <p:pic>
        <p:nvPicPr>
          <p:cNvPr id="14" name="图片 13"/>
          <p:cNvPicPr>
            <a:picLocks noChangeAspect="1"/>
          </p:cNvPicPr>
          <p:nvPr/>
        </p:nvPicPr>
        <p:blipFill>
          <a:blip r:embed="rId4"/>
          <a:stretch>
            <a:fillRect/>
          </a:stretch>
        </p:blipFill>
        <p:spPr>
          <a:xfrm>
            <a:off x="3806702" y="931253"/>
            <a:ext cx="8325666" cy="5786097"/>
          </a:xfrm>
          <a:prstGeom prst="rect">
            <a:avLst/>
          </a:prstGeom>
          <a:ln>
            <a:solidFill>
              <a:schemeClr val="bg1">
                <a:lumMod val="85000"/>
              </a:schemeClr>
            </a:solid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标题 28"/>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积分运营</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现状及机会点</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C</a:t>
            </a:r>
          </a:p>
        </p:txBody>
      </p:sp>
      <p:sp>
        <p:nvSpPr>
          <p:cNvPr id="90114" name="文本框 14"/>
          <p:cNvSpPr txBox="1"/>
          <p:nvPr/>
        </p:nvSpPr>
        <p:spPr>
          <a:xfrm>
            <a:off x="287338" y="6159500"/>
            <a:ext cx="3667125" cy="608013"/>
          </a:xfrm>
          <a:prstGeom prst="rect">
            <a:avLst/>
          </a:prstGeom>
          <a:noFill/>
          <a:ln w="9525">
            <a:noFill/>
          </a:ln>
        </p:spPr>
        <p:txBody>
          <a:bodyPr wrap="square" anchor="t">
            <a:spAutoFit/>
          </a:bodyPr>
          <a:lstStyle/>
          <a:p>
            <a:pPr>
              <a:lnSpc>
                <a:spcPct val="140000"/>
              </a:lnSpc>
            </a:pPr>
            <a:r>
              <a:rPr lang="zh-CN" altLang="en-US" sz="1200" b="1">
                <a:solidFill>
                  <a:srgbClr val="595959"/>
                </a:solidFill>
                <a:latin typeface="微软雅黑" panose="020B0503020204020204" charset="-122"/>
                <a:ea typeface="微软雅黑" panose="020B0503020204020204" charset="-122"/>
              </a:rPr>
              <a:t>数据说明：</a:t>
            </a:r>
            <a:r>
              <a:rPr lang="en-US" altLang="zh-CN" sz="1200">
                <a:solidFill>
                  <a:srgbClr val="595959"/>
                </a:solidFill>
                <a:latin typeface="微软雅黑" panose="020B0503020204020204" charset="-122"/>
                <a:ea typeface="微软雅黑" panose="020B0503020204020204" charset="-122"/>
              </a:rPr>
              <a:t>1</a:t>
            </a:r>
            <a:r>
              <a:rPr lang="zh-CN" altLang="en-US" sz="1200">
                <a:solidFill>
                  <a:srgbClr val="595959"/>
                </a:solidFill>
                <a:latin typeface="微软雅黑" panose="020B0503020204020204" charset="-122"/>
                <a:ea typeface="微软雅黑" panose="020B0503020204020204" charset="-122"/>
              </a:rPr>
              <a:t>、</a:t>
            </a:r>
            <a:r>
              <a:rPr lang="en-US" altLang="zh-CN" sz="1200">
                <a:solidFill>
                  <a:srgbClr val="595959"/>
                </a:solidFill>
                <a:latin typeface="微软雅黑" panose="020B0503020204020204" charset="-122"/>
                <a:ea typeface="微软雅黑" panose="020B0503020204020204" charset="-122"/>
              </a:rPr>
              <a:t> </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1</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 </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积分数据统计</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19</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年</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1</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月</a:t>
            </a:r>
            <a:r>
              <a:rPr lang="en-US" altLang="zh-CN" sz="1200">
                <a:solidFill>
                  <a:srgbClr val="595959"/>
                </a:solidFill>
                <a:latin typeface="微软雅黑" panose="020B0503020204020204" charset="-122"/>
                <a:ea typeface="微软雅黑" panose="020B0503020204020204" charset="-122"/>
                <a:sym typeface="微软雅黑" panose="020B0503020204020204" charset="-122"/>
              </a:rPr>
              <a:t>-5</a:t>
            </a:r>
            <a:r>
              <a:rPr lang="zh-CN" altLang="en-US" sz="1200">
                <a:solidFill>
                  <a:srgbClr val="595959"/>
                </a:solidFill>
                <a:latin typeface="微软雅黑" panose="020B0503020204020204" charset="-122"/>
                <a:ea typeface="微软雅黑" panose="020B0503020204020204" charset="-122"/>
                <a:sym typeface="微软雅黑" panose="020B0503020204020204" charset="-122"/>
              </a:rPr>
              <a:t>月月均</a:t>
            </a:r>
            <a:r>
              <a:rPr lang="zh-CN" altLang="en-US" sz="1200">
                <a:solidFill>
                  <a:srgbClr val="595959"/>
                </a:solidFill>
                <a:latin typeface="微软雅黑" panose="020B0503020204020204" charset="-122"/>
                <a:ea typeface="微软雅黑" panose="020B0503020204020204" charset="-122"/>
              </a:rPr>
              <a:t>； </a:t>
            </a:r>
            <a:r>
              <a:rPr lang="en-US" altLang="zh-CN" sz="1200">
                <a:solidFill>
                  <a:srgbClr val="595959"/>
                </a:solidFill>
                <a:latin typeface="微软雅黑" panose="020B0503020204020204" charset="-122"/>
                <a:ea typeface="微软雅黑" panose="020B0503020204020204" charset="-122"/>
              </a:rPr>
              <a:t>2</a:t>
            </a:r>
            <a:r>
              <a:rPr lang="zh-CN" altLang="en-US" sz="1200">
                <a:solidFill>
                  <a:srgbClr val="595959"/>
                </a:solidFill>
                <a:latin typeface="微软雅黑" panose="020B0503020204020204" charset="-122"/>
                <a:ea typeface="微软雅黑" panose="020B0503020204020204" charset="-122"/>
              </a:rPr>
              <a:t>、积分十分位及流通取</a:t>
            </a:r>
            <a:r>
              <a:rPr lang="en-US" altLang="zh-CN" sz="1200">
                <a:solidFill>
                  <a:srgbClr val="595959"/>
                </a:solidFill>
                <a:latin typeface="微软雅黑" panose="020B0503020204020204" charset="-122"/>
                <a:ea typeface="微软雅黑" panose="020B0503020204020204" charset="-122"/>
              </a:rPr>
              <a:t>19</a:t>
            </a:r>
            <a:r>
              <a:rPr lang="zh-CN" altLang="en-US" sz="1200">
                <a:solidFill>
                  <a:srgbClr val="595959"/>
                </a:solidFill>
                <a:latin typeface="微软雅黑" panose="020B0503020204020204" charset="-122"/>
                <a:ea typeface="微软雅黑" panose="020B0503020204020204" charset="-122"/>
              </a:rPr>
              <a:t>年</a:t>
            </a:r>
            <a:r>
              <a:rPr lang="en-US" altLang="zh-CN" sz="1200">
                <a:solidFill>
                  <a:srgbClr val="595959"/>
                </a:solidFill>
                <a:latin typeface="微软雅黑" panose="020B0503020204020204" charset="-122"/>
                <a:ea typeface="微软雅黑" panose="020B0503020204020204" charset="-122"/>
              </a:rPr>
              <a:t>5</a:t>
            </a:r>
            <a:r>
              <a:rPr lang="zh-CN" altLang="en-US" sz="1200">
                <a:solidFill>
                  <a:srgbClr val="595959"/>
                </a:solidFill>
                <a:latin typeface="微软雅黑" panose="020B0503020204020204" charset="-122"/>
                <a:ea typeface="微软雅黑" panose="020B0503020204020204" charset="-122"/>
              </a:rPr>
              <a:t>月数据</a:t>
            </a:r>
          </a:p>
        </p:txBody>
      </p:sp>
      <p:sp>
        <p:nvSpPr>
          <p:cNvPr id="90115" name="文本框 6"/>
          <p:cNvSpPr txBox="1"/>
          <p:nvPr/>
        </p:nvSpPr>
        <p:spPr>
          <a:xfrm>
            <a:off x="381000" y="904875"/>
            <a:ext cx="10252075" cy="976313"/>
          </a:xfrm>
          <a:prstGeom prst="rect">
            <a:avLst/>
          </a:prstGeom>
          <a:noFill/>
          <a:ln w="9525">
            <a:noFill/>
          </a:ln>
        </p:spPr>
        <p:txBody>
          <a:bodyPr wrap="square" anchor="t">
            <a:spAutoFit/>
          </a:bodyPr>
          <a:lstStyle/>
          <a:p>
            <a:pPr marL="342900" indent="-342900">
              <a:lnSpc>
                <a:spcPct val="120000"/>
              </a:lnSpc>
              <a:buFont typeface="Wingdings" panose="05000000000000000000" charset="0"/>
              <a:buChar char="n"/>
            </a:pPr>
            <a:r>
              <a:rPr lang="en-US" altLang="zh-CN" sz="2400">
                <a:latin typeface="微软雅黑" panose="020B0503020204020204" charset="-122"/>
                <a:ea typeface="微软雅黑" panose="020B0503020204020204" charset="-122"/>
                <a:sym typeface="微软雅黑" panose="020B0503020204020204" charset="-122"/>
              </a:rPr>
              <a:t>80%</a:t>
            </a:r>
            <a:r>
              <a:rPr lang="zh-CN" altLang="en-US" sz="2400">
                <a:latin typeface="微软雅黑" panose="020B0503020204020204" charset="-122"/>
                <a:ea typeface="微软雅黑" panose="020B0503020204020204" charset="-122"/>
                <a:sym typeface="微软雅黑" panose="020B0503020204020204" charset="-122"/>
              </a:rPr>
              <a:t>的积分消耗为兑换礼品，成本压力大且大额积分集中在少部分</a:t>
            </a:r>
            <a:r>
              <a:rPr lang="en-US" altLang="zh-CN" sz="2400">
                <a:latin typeface="微软雅黑" panose="020B0503020204020204" charset="-122"/>
                <a:ea typeface="微软雅黑" panose="020B0503020204020204" charset="-122"/>
                <a:sym typeface="微软雅黑" panose="020B0503020204020204" charset="-122"/>
              </a:rPr>
              <a:t>1</a:t>
            </a:r>
            <a:r>
              <a:rPr lang="zh-CN" altLang="en-US" sz="2400">
                <a:latin typeface="微软雅黑" panose="020B0503020204020204" charset="-122"/>
                <a:ea typeface="微软雅黑" panose="020B0503020204020204" charset="-122"/>
                <a:sym typeface="微软雅黑" panose="020B0503020204020204" charset="-122"/>
              </a:rPr>
              <a:t>年内有消费会员手中</a:t>
            </a:r>
            <a:r>
              <a:rPr lang="en-US" altLang="zh-CN" sz="2400">
                <a:latin typeface="微软雅黑" panose="020B0503020204020204" charset="-122"/>
                <a:ea typeface="微软雅黑" panose="020B0503020204020204" charset="-122"/>
                <a:sym typeface="微软雅黑" panose="020B0503020204020204" charset="-122"/>
              </a:rPr>
              <a:t>—— </a:t>
            </a:r>
            <a:r>
              <a:rPr lang="zh-CN" altLang="en-US" sz="2400">
                <a:latin typeface="微软雅黑" panose="020B0503020204020204" charset="-122"/>
                <a:ea typeface="微软雅黑" panose="020B0503020204020204" charset="-122"/>
                <a:sym typeface="微软雅黑" panose="020B0503020204020204" charset="-122"/>
              </a:rPr>
              <a:t>降消分成本兼顾会员体验</a:t>
            </a:r>
          </a:p>
        </p:txBody>
      </p:sp>
      <p:sp>
        <p:nvSpPr>
          <p:cNvPr id="90116" name="副标题 2"/>
          <p:cNvSpPr>
            <a:spLocks noGrp="1"/>
          </p:cNvSpPr>
          <p:nvPr/>
        </p:nvSpPr>
        <p:spPr>
          <a:xfrm>
            <a:off x="409575" y="2112963"/>
            <a:ext cx="8302625" cy="1220787"/>
          </a:xfrm>
          <a:prstGeom prst="rect">
            <a:avLst/>
          </a:prstGeom>
          <a:noFill/>
          <a:ln w="9525">
            <a:noFill/>
          </a:ln>
        </p:spPr>
        <p:txBody>
          <a:bodyPr lIns="121904" tIns="60952" rIns="121904" bIns="60952" anchor="t"/>
          <a:lstStyle/>
          <a:p>
            <a:pPr marL="285750" indent="-285750">
              <a:lnSpc>
                <a:spcPct val="110000"/>
              </a:lnSpc>
              <a:spcBef>
                <a:spcPts val="1000"/>
              </a:spcBef>
              <a:buClr>
                <a:srgbClr val="808080"/>
              </a:buClr>
              <a:buFont typeface="Wingdings" panose="05000000000000000000" charset="0"/>
              <a:buChar char="n"/>
            </a:pPr>
            <a:r>
              <a:rPr lang="zh-CN" altLang="en-US" sz="1600">
                <a:solidFill>
                  <a:srgbClr val="595959"/>
                </a:solidFill>
                <a:latin typeface="微软雅黑" panose="020B0503020204020204" charset="-122"/>
                <a:ea typeface="微软雅黑" panose="020B0503020204020204" charset="-122"/>
                <a:sym typeface="微软雅黑" panose="020B0503020204020204" charset="-122"/>
              </a:rPr>
              <a:t>积分高于</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1072</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的会员占比</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20%</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，积分量占比</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79%</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1</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年内有消费且积分大于</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1000</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的会员人数</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413</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万（</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16%</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），拥有积分</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140</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亿（</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69%</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a:t>
            </a:r>
          </a:p>
          <a:p>
            <a:pPr marL="285750" indent="-285750">
              <a:lnSpc>
                <a:spcPct val="110000"/>
              </a:lnSpc>
              <a:spcBef>
                <a:spcPts val="1000"/>
              </a:spcBef>
              <a:buClr>
                <a:srgbClr val="808080"/>
              </a:buClr>
              <a:buFont typeface="Wingdings" panose="05000000000000000000" charset="0"/>
              <a:buChar char="n"/>
            </a:pPr>
            <a:r>
              <a:rPr lang="zh-CN" altLang="en-US" sz="1600">
                <a:solidFill>
                  <a:srgbClr val="595959"/>
                </a:solidFill>
                <a:latin typeface="微软雅黑" panose="020B0503020204020204" charset="-122"/>
                <a:ea typeface="微软雅黑" panose="020B0503020204020204" charset="-122"/>
                <a:sym typeface="微软雅黑" panose="020B0503020204020204" charset="-122"/>
              </a:rPr>
              <a:t>每月消分中有</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80%</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2</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亿）通过兑换礼品使用掉，成本约</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147</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万，折合千分成本</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7.4</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元</a:t>
            </a:r>
          </a:p>
          <a:p>
            <a:pPr marL="285750" indent="-285750">
              <a:lnSpc>
                <a:spcPct val="170000"/>
              </a:lnSpc>
              <a:spcBef>
                <a:spcPts val="1000"/>
              </a:spcBef>
              <a:buClr>
                <a:srgbClr val="808080"/>
              </a:buClr>
              <a:buFont typeface="Wingdings" panose="05000000000000000000" charset="0"/>
              <a:buChar char="n"/>
            </a:pPr>
            <a:endParaRPr lang="zh-CN" altLang="en-US" sz="1600">
              <a:solidFill>
                <a:srgbClr val="595959"/>
              </a:solidFill>
              <a:latin typeface="微软雅黑" panose="020B0503020204020204" charset="-122"/>
              <a:ea typeface="微软雅黑" panose="020B0503020204020204" charset="-122"/>
              <a:sym typeface="微软雅黑" panose="020B0503020204020204" charset="-122"/>
            </a:endParaRPr>
          </a:p>
        </p:txBody>
      </p:sp>
      <p:graphicFrame>
        <p:nvGraphicFramePr>
          <p:cNvPr id="2" name="图表 1"/>
          <p:cNvGraphicFramePr/>
          <p:nvPr/>
        </p:nvGraphicFramePr>
        <p:xfrm>
          <a:off x="75250" y="3180533"/>
          <a:ext cx="3878101" cy="324741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图表 18"/>
          <p:cNvGraphicFramePr/>
          <p:nvPr/>
        </p:nvGraphicFramePr>
        <p:xfrm>
          <a:off x="8845550" y="1490980"/>
          <a:ext cx="3175000" cy="5140960"/>
        </p:xfrm>
        <a:graphic>
          <a:graphicData uri="http://schemas.openxmlformats.org/drawingml/2006/chart">
            <c:chart xmlns:c="http://schemas.openxmlformats.org/drawingml/2006/chart" xmlns:r="http://schemas.openxmlformats.org/officeDocument/2006/relationships" r:id="rId4"/>
          </a:graphicData>
        </a:graphic>
      </p:graphicFrame>
      <p:sp>
        <p:nvSpPr>
          <p:cNvPr id="20" name="副标题 2"/>
          <p:cNvSpPr>
            <a:spLocks noGrp="1"/>
          </p:cNvSpPr>
          <p:nvPr/>
        </p:nvSpPr>
        <p:spPr>
          <a:xfrm>
            <a:off x="4314825" y="2771775"/>
            <a:ext cx="3406775" cy="2733675"/>
          </a:xfrm>
          <a:prstGeom prst="rect">
            <a:avLst/>
          </a:prstGeom>
        </p:spPr>
        <p:txBody>
          <a:bodyPr vert="horz" lIns="121904" tIns="60952" rIns="121904" bIns="60952"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fontAlgn="auto">
              <a:lnSpc>
                <a:spcPct val="200000"/>
              </a:lnSpc>
              <a:buClr>
                <a:srgbClr val="808080"/>
              </a:buClr>
              <a:buFont typeface="Wingdings" panose="05000000000000000000" charset="0"/>
              <a:buChar char="n"/>
            </a:pPr>
            <a:endParaRPr lang="zh-CN" altLang="en-US" sz="1865" strike="noStrike" noProof="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21" name="椭圆 20"/>
          <p:cNvSpPr/>
          <p:nvPr/>
        </p:nvSpPr>
        <p:spPr>
          <a:xfrm>
            <a:off x="9677400" y="2644775"/>
            <a:ext cx="682625" cy="930275"/>
          </a:xfrm>
          <a:prstGeom prst="ellipse">
            <a:avLst/>
          </a:prstGeom>
          <a:noFill/>
          <a:ln w="19050">
            <a:solidFill>
              <a:srgbClr val="FA672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2" name="椭圆 21"/>
          <p:cNvSpPr/>
          <p:nvPr/>
        </p:nvSpPr>
        <p:spPr>
          <a:xfrm>
            <a:off x="10837863" y="2630488"/>
            <a:ext cx="820738" cy="3017838"/>
          </a:xfrm>
          <a:prstGeom prst="ellipse">
            <a:avLst/>
          </a:prstGeom>
          <a:noFill/>
          <a:ln w="19050">
            <a:solidFill>
              <a:srgbClr val="FA672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90122" name="文本框 22"/>
          <p:cNvSpPr txBox="1"/>
          <p:nvPr/>
        </p:nvSpPr>
        <p:spPr>
          <a:xfrm>
            <a:off x="9498013" y="3262313"/>
            <a:ext cx="992187" cy="274637"/>
          </a:xfrm>
          <a:prstGeom prst="rect">
            <a:avLst/>
          </a:prstGeom>
          <a:noFill/>
          <a:ln w="9525">
            <a:noFill/>
          </a:ln>
        </p:spPr>
        <p:txBody>
          <a:bodyPr wrap="square" anchor="t">
            <a:spAutoFit/>
          </a:bodyPr>
          <a:lstStyle/>
          <a:p>
            <a:pPr algn="ctr"/>
            <a:r>
              <a:rPr lang="en-US" altLang="zh-CN" sz="1200">
                <a:solidFill>
                  <a:srgbClr val="595959"/>
                </a:solidFill>
                <a:latin typeface="微软雅黑" panose="020B0503020204020204" charset="-122"/>
                <a:ea typeface="微软雅黑" panose="020B0503020204020204" charset="-122"/>
              </a:rPr>
              <a:t>1072</a:t>
            </a:r>
            <a:r>
              <a:rPr lang="zh-CN" altLang="en-US" sz="1200">
                <a:solidFill>
                  <a:srgbClr val="595959"/>
                </a:solidFill>
                <a:latin typeface="微软雅黑" panose="020B0503020204020204" charset="-122"/>
                <a:ea typeface="微软雅黑" panose="020B0503020204020204" charset="-122"/>
              </a:rPr>
              <a:t>分</a:t>
            </a:r>
          </a:p>
        </p:txBody>
      </p:sp>
      <p:sp>
        <p:nvSpPr>
          <p:cNvPr id="24" name="文本框 23"/>
          <p:cNvSpPr txBox="1"/>
          <p:nvPr/>
        </p:nvSpPr>
        <p:spPr>
          <a:xfrm>
            <a:off x="9515475" y="2279650"/>
            <a:ext cx="815975" cy="377825"/>
          </a:xfrm>
          <a:prstGeom prst="rect">
            <a:avLst/>
          </a:prstGeom>
          <a:noFill/>
        </p:spPr>
        <p:txBody>
          <a:bodyPr wrap="square" rtlCol="0">
            <a:spAutoFit/>
          </a:bodyPr>
          <a:lstStyle/>
          <a:p>
            <a:pPr fontAlgn="auto"/>
            <a:r>
              <a:rPr lang="en-US" sz="1865" noProof="1">
                <a:solidFill>
                  <a:srgbClr val="ED7D31"/>
                </a:solidFill>
                <a:latin typeface="微软雅黑" panose="020B0503020204020204" charset="-122"/>
                <a:ea typeface="微软雅黑" panose="020B0503020204020204" charset="-122"/>
                <a:cs typeface="微软雅黑" panose="020B0503020204020204" charset="-122"/>
              </a:rPr>
              <a:t>20%</a:t>
            </a:r>
          </a:p>
        </p:txBody>
      </p:sp>
      <p:sp>
        <p:nvSpPr>
          <p:cNvPr id="25" name="文本框 24"/>
          <p:cNvSpPr txBox="1"/>
          <p:nvPr/>
        </p:nvSpPr>
        <p:spPr>
          <a:xfrm>
            <a:off x="10691813" y="2279650"/>
            <a:ext cx="814388" cy="377825"/>
          </a:xfrm>
          <a:prstGeom prst="rect">
            <a:avLst/>
          </a:prstGeom>
          <a:noFill/>
        </p:spPr>
        <p:txBody>
          <a:bodyPr wrap="square" rtlCol="0">
            <a:spAutoFit/>
          </a:bodyPr>
          <a:lstStyle/>
          <a:p>
            <a:pPr fontAlgn="auto"/>
            <a:r>
              <a:rPr lang="en-US" sz="1865" noProof="1">
                <a:solidFill>
                  <a:srgbClr val="ED7D31"/>
                </a:solidFill>
                <a:latin typeface="微软雅黑" panose="020B0503020204020204" charset="-122"/>
                <a:ea typeface="微软雅黑" panose="020B0503020204020204" charset="-122"/>
                <a:cs typeface="微软雅黑" panose="020B0503020204020204" charset="-122"/>
              </a:rPr>
              <a:t>80%</a:t>
            </a:r>
          </a:p>
        </p:txBody>
      </p:sp>
      <p:graphicFrame>
        <p:nvGraphicFramePr>
          <p:cNvPr id="6" name="图表 5"/>
          <p:cNvGraphicFramePr/>
          <p:nvPr/>
        </p:nvGraphicFramePr>
        <p:xfrm>
          <a:off x="3452186" y="3180533"/>
          <a:ext cx="5287627" cy="4241276"/>
        </p:xfrm>
        <a:graphic>
          <a:graphicData uri="http://schemas.openxmlformats.org/drawingml/2006/chart">
            <c:chart xmlns:c="http://schemas.openxmlformats.org/drawingml/2006/chart" xmlns:r="http://schemas.openxmlformats.org/officeDocument/2006/relationships" r:id="rId5"/>
          </a:graphicData>
        </a:graphic>
      </p:graphicFrame>
      <p:grpSp>
        <p:nvGrpSpPr>
          <p:cNvPr id="90126" name="组合 12"/>
          <p:cNvGrpSpPr/>
          <p:nvPr/>
        </p:nvGrpSpPr>
        <p:grpSpPr>
          <a:xfrm>
            <a:off x="4117975" y="6384925"/>
            <a:ext cx="3735388" cy="460375"/>
            <a:chOff x="7749" y="6684"/>
            <a:chExt cx="4240" cy="1492"/>
          </a:xfrm>
        </p:grpSpPr>
        <p:sp>
          <p:nvSpPr>
            <p:cNvPr id="90127" name="文本框 13"/>
            <p:cNvSpPr txBox="1"/>
            <p:nvPr/>
          </p:nvSpPr>
          <p:spPr>
            <a:xfrm>
              <a:off x="7749" y="6684"/>
              <a:ext cx="1193" cy="1492"/>
            </a:xfrm>
            <a:prstGeom prst="rect">
              <a:avLst/>
            </a:prstGeom>
            <a:noFill/>
            <a:ln w="9525">
              <a:noFill/>
            </a:ln>
          </p:spPr>
          <p:txBody>
            <a:bodyPr wrap="square" anchor="t">
              <a:spAutoFit/>
            </a:bodyPr>
            <a:lstStyle/>
            <a:p>
              <a:pPr algn="ctr"/>
              <a:r>
                <a:rPr lang="zh-CN" altLang="en-US" sz="1200">
                  <a:solidFill>
                    <a:srgbClr val="595959"/>
                  </a:solidFill>
                  <a:latin typeface="微软雅黑" panose="020B0503020204020204" charset="-122"/>
                  <a:ea typeface="微软雅黑" panose="020B0503020204020204" charset="-122"/>
                </a:rPr>
                <a:t>历史</a:t>
              </a:r>
            </a:p>
            <a:p>
              <a:pPr algn="ctr"/>
              <a:r>
                <a:rPr lang="zh-CN" altLang="en-US" sz="1200">
                  <a:solidFill>
                    <a:srgbClr val="595959"/>
                  </a:solidFill>
                  <a:latin typeface="微软雅黑" panose="020B0503020204020204" charset="-122"/>
                  <a:ea typeface="微软雅黑" panose="020B0503020204020204" charset="-122"/>
                </a:rPr>
                <a:t>未消费</a:t>
              </a:r>
            </a:p>
          </p:txBody>
        </p:sp>
        <p:sp>
          <p:nvSpPr>
            <p:cNvPr id="90128" name="文本框 15"/>
            <p:cNvSpPr txBox="1"/>
            <p:nvPr/>
          </p:nvSpPr>
          <p:spPr>
            <a:xfrm>
              <a:off x="8835" y="6684"/>
              <a:ext cx="1216" cy="1492"/>
            </a:xfrm>
            <a:prstGeom prst="rect">
              <a:avLst/>
            </a:prstGeom>
            <a:noFill/>
            <a:ln w="9525">
              <a:noFill/>
            </a:ln>
          </p:spPr>
          <p:txBody>
            <a:bodyPr wrap="square" anchor="t">
              <a:spAutoFit/>
            </a:bodyPr>
            <a:lstStyle/>
            <a:p>
              <a:pPr algn="ctr"/>
              <a:r>
                <a:rPr lang="en-US" altLang="zh-CN" sz="1200">
                  <a:solidFill>
                    <a:srgbClr val="595959"/>
                  </a:solidFill>
                  <a:latin typeface="微软雅黑" panose="020B0503020204020204" charset="-122"/>
                  <a:ea typeface="微软雅黑" panose="020B0503020204020204" charset="-122"/>
                </a:rPr>
                <a:t>2</a:t>
              </a:r>
              <a:r>
                <a:rPr lang="zh-CN" altLang="en-US" sz="1200">
                  <a:solidFill>
                    <a:srgbClr val="595959"/>
                  </a:solidFill>
                  <a:latin typeface="微软雅黑" panose="020B0503020204020204" charset="-122"/>
                  <a:ea typeface="微软雅黑" panose="020B0503020204020204" charset="-122"/>
                </a:rPr>
                <a:t>年及以上</a:t>
              </a:r>
            </a:p>
            <a:p>
              <a:pPr algn="ctr"/>
              <a:r>
                <a:rPr lang="zh-CN" altLang="en-US" sz="1200">
                  <a:solidFill>
                    <a:srgbClr val="595959"/>
                  </a:solidFill>
                  <a:latin typeface="微软雅黑" panose="020B0503020204020204" charset="-122"/>
                  <a:ea typeface="微软雅黑" panose="020B0503020204020204" charset="-122"/>
                </a:rPr>
                <a:t>无消费</a:t>
              </a:r>
            </a:p>
          </p:txBody>
        </p:sp>
        <p:sp>
          <p:nvSpPr>
            <p:cNvPr id="90129" name="文本框 16"/>
            <p:cNvSpPr txBox="1"/>
            <p:nvPr/>
          </p:nvSpPr>
          <p:spPr>
            <a:xfrm>
              <a:off x="9945" y="6684"/>
              <a:ext cx="1101" cy="1492"/>
            </a:xfrm>
            <a:prstGeom prst="rect">
              <a:avLst/>
            </a:prstGeom>
            <a:noFill/>
            <a:ln w="9525">
              <a:noFill/>
            </a:ln>
          </p:spPr>
          <p:txBody>
            <a:bodyPr wrap="square" anchor="t">
              <a:spAutoFit/>
            </a:bodyPr>
            <a:lstStyle/>
            <a:p>
              <a:pPr algn="ctr"/>
              <a:r>
                <a:rPr lang="en-US" altLang="zh-CN" sz="1200">
                  <a:solidFill>
                    <a:srgbClr val="595959"/>
                  </a:solidFill>
                  <a:latin typeface="微软雅黑" panose="020B0503020204020204" charset="-122"/>
                  <a:ea typeface="微软雅黑" panose="020B0503020204020204" charset="-122"/>
                </a:rPr>
                <a:t>1</a:t>
              </a:r>
              <a:r>
                <a:rPr lang="zh-CN" altLang="en-US" sz="1200">
                  <a:solidFill>
                    <a:srgbClr val="595959"/>
                  </a:solidFill>
                  <a:latin typeface="微软雅黑" panose="020B0503020204020204" charset="-122"/>
                  <a:ea typeface="微软雅黑" panose="020B0503020204020204" charset="-122"/>
                </a:rPr>
                <a:t>年以上</a:t>
              </a:r>
            </a:p>
            <a:p>
              <a:pPr algn="ctr"/>
              <a:r>
                <a:rPr lang="zh-CN" altLang="en-US" sz="1200">
                  <a:solidFill>
                    <a:srgbClr val="595959"/>
                  </a:solidFill>
                  <a:latin typeface="微软雅黑" panose="020B0503020204020204" charset="-122"/>
                  <a:ea typeface="微软雅黑" panose="020B0503020204020204" charset="-122"/>
                </a:rPr>
                <a:t>无消费</a:t>
              </a:r>
            </a:p>
          </p:txBody>
        </p:sp>
        <p:sp>
          <p:nvSpPr>
            <p:cNvPr id="90130" name="文本框 17"/>
            <p:cNvSpPr txBox="1"/>
            <p:nvPr/>
          </p:nvSpPr>
          <p:spPr>
            <a:xfrm>
              <a:off x="10938" y="6684"/>
              <a:ext cx="1051" cy="1492"/>
            </a:xfrm>
            <a:prstGeom prst="rect">
              <a:avLst/>
            </a:prstGeom>
            <a:noFill/>
            <a:ln w="9525">
              <a:noFill/>
            </a:ln>
          </p:spPr>
          <p:txBody>
            <a:bodyPr wrap="square" anchor="t">
              <a:spAutoFit/>
            </a:bodyPr>
            <a:lstStyle/>
            <a:p>
              <a:pPr algn="ctr"/>
              <a:r>
                <a:rPr lang="en-US" altLang="zh-CN" sz="1200">
                  <a:solidFill>
                    <a:srgbClr val="595959"/>
                  </a:solidFill>
                  <a:latin typeface="微软雅黑" panose="020B0503020204020204" charset="-122"/>
                  <a:ea typeface="微软雅黑" panose="020B0503020204020204" charset="-122"/>
                </a:rPr>
                <a:t>1</a:t>
              </a:r>
              <a:r>
                <a:rPr lang="zh-CN" altLang="en-US" sz="1200">
                  <a:solidFill>
                    <a:srgbClr val="595959"/>
                  </a:solidFill>
                  <a:latin typeface="微软雅黑" panose="020B0503020204020204" charset="-122"/>
                  <a:ea typeface="微软雅黑" panose="020B0503020204020204" charset="-122"/>
                </a:rPr>
                <a:t>年内</a:t>
              </a:r>
            </a:p>
            <a:p>
              <a:pPr algn="ctr"/>
              <a:r>
                <a:rPr lang="zh-CN" altLang="en-US" sz="1200">
                  <a:solidFill>
                    <a:srgbClr val="595959"/>
                  </a:solidFill>
                  <a:latin typeface="微软雅黑" panose="020B0503020204020204" charset="-122"/>
                  <a:ea typeface="微软雅黑" panose="020B0503020204020204" charset="-122"/>
                </a:rPr>
                <a:t>有消费</a:t>
              </a:r>
            </a:p>
          </p:txBody>
        </p:sp>
      </p:grpSp>
      <p:sp>
        <p:nvSpPr>
          <p:cNvPr id="32" name="椭圆 31"/>
          <p:cNvSpPr/>
          <p:nvPr/>
        </p:nvSpPr>
        <p:spPr>
          <a:xfrm>
            <a:off x="7204075" y="5437188"/>
            <a:ext cx="415925" cy="904875"/>
          </a:xfrm>
          <a:prstGeom prst="ellipse">
            <a:avLst/>
          </a:prstGeom>
          <a:noFill/>
          <a:ln w="19050">
            <a:solidFill>
              <a:srgbClr val="FA672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6" name="椭圆 25"/>
          <p:cNvSpPr/>
          <p:nvPr/>
        </p:nvSpPr>
        <p:spPr>
          <a:xfrm>
            <a:off x="7458075" y="4343400"/>
            <a:ext cx="517525" cy="1998663"/>
          </a:xfrm>
          <a:prstGeom prst="ellipse">
            <a:avLst/>
          </a:prstGeom>
          <a:noFill/>
          <a:ln w="19050">
            <a:solidFill>
              <a:srgbClr val="FA672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7" name="文本框 26"/>
          <p:cNvSpPr txBox="1"/>
          <p:nvPr/>
        </p:nvSpPr>
        <p:spPr>
          <a:xfrm>
            <a:off x="6729413" y="5097463"/>
            <a:ext cx="814388" cy="377825"/>
          </a:xfrm>
          <a:prstGeom prst="rect">
            <a:avLst/>
          </a:prstGeom>
          <a:noFill/>
        </p:spPr>
        <p:txBody>
          <a:bodyPr wrap="square" rtlCol="0">
            <a:spAutoFit/>
          </a:bodyPr>
          <a:lstStyle/>
          <a:p>
            <a:pPr fontAlgn="auto"/>
            <a:r>
              <a:rPr lang="en-US" sz="1865" noProof="1">
                <a:solidFill>
                  <a:srgbClr val="ED7D31"/>
                </a:solidFill>
                <a:latin typeface="微软雅黑" panose="020B0503020204020204" charset="-122"/>
                <a:ea typeface="微软雅黑" panose="020B0503020204020204" charset="-122"/>
                <a:cs typeface="微软雅黑" panose="020B0503020204020204" charset="-122"/>
              </a:rPr>
              <a:t>16%</a:t>
            </a:r>
          </a:p>
        </p:txBody>
      </p:sp>
      <p:sp>
        <p:nvSpPr>
          <p:cNvPr id="28" name="文本框 27"/>
          <p:cNvSpPr txBox="1"/>
          <p:nvPr/>
        </p:nvSpPr>
        <p:spPr>
          <a:xfrm>
            <a:off x="7543800" y="3935413"/>
            <a:ext cx="815975" cy="377825"/>
          </a:xfrm>
          <a:prstGeom prst="rect">
            <a:avLst/>
          </a:prstGeom>
          <a:noFill/>
        </p:spPr>
        <p:txBody>
          <a:bodyPr wrap="square" rtlCol="0">
            <a:spAutoFit/>
          </a:bodyPr>
          <a:lstStyle/>
          <a:p>
            <a:pPr fontAlgn="auto"/>
            <a:r>
              <a:rPr lang="en-US" sz="1865" noProof="1">
                <a:solidFill>
                  <a:srgbClr val="ED7D31"/>
                </a:solidFill>
                <a:latin typeface="微软雅黑" panose="020B0503020204020204" charset="-122"/>
                <a:ea typeface="微软雅黑" panose="020B0503020204020204" charset="-122"/>
                <a:cs typeface="微软雅黑" panose="020B0503020204020204" charset="-122"/>
              </a:rPr>
              <a:t>69%</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标题 4"/>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积分运营</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目标及策略</a:t>
            </a:r>
          </a:p>
        </p:txBody>
      </p:sp>
      <p:grpSp>
        <p:nvGrpSpPr>
          <p:cNvPr id="92162" name="组合 35"/>
          <p:cNvGrpSpPr/>
          <p:nvPr/>
        </p:nvGrpSpPr>
        <p:grpSpPr>
          <a:xfrm>
            <a:off x="1239838" y="839788"/>
            <a:ext cx="1630362" cy="1731962"/>
            <a:chOff x="1417" y="1232"/>
            <a:chExt cx="1758" cy="1888"/>
          </a:xfrm>
        </p:grpSpPr>
        <p:grpSp>
          <p:nvGrpSpPr>
            <p:cNvPr id="92163" name="组合 21"/>
            <p:cNvGrpSpPr/>
            <p:nvPr/>
          </p:nvGrpSpPr>
          <p:grpSpPr>
            <a:xfrm>
              <a:off x="1417" y="1232"/>
              <a:ext cx="1758" cy="1888"/>
              <a:chOff x="1549" y="1249"/>
              <a:chExt cx="1758" cy="1888"/>
            </a:xfrm>
          </p:grpSpPr>
          <p:sp>
            <p:nvSpPr>
              <p:cNvPr id="16" name="椭圆 15"/>
              <p:cNvSpPr/>
              <p:nvPr/>
            </p:nvSpPr>
            <p:spPr>
              <a:xfrm>
                <a:off x="1549" y="1379"/>
                <a:ext cx="1759" cy="1759"/>
              </a:xfrm>
              <a:prstGeom prst="ellipse">
                <a:avLst/>
              </a:prstGeom>
              <a:noFill/>
              <a:ln w="12700">
                <a:solidFill>
                  <a:srgbClr val="11862D"/>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1" name="饼形 20"/>
              <p:cNvSpPr/>
              <p:nvPr/>
            </p:nvSpPr>
            <p:spPr>
              <a:xfrm>
                <a:off x="1549" y="1249"/>
                <a:ext cx="1758" cy="1889"/>
              </a:xfrm>
              <a:prstGeom prst="pie">
                <a:avLst>
                  <a:gd name="adj1" fmla="val 0"/>
                  <a:gd name="adj2" fmla="val 10770754"/>
                </a:avLst>
              </a:prstGeom>
              <a:solidFill>
                <a:srgbClr val="11862D"/>
              </a:solidFill>
              <a:ln>
                <a:solidFill>
                  <a:srgbClr val="118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grpSp>
        <p:sp>
          <p:nvSpPr>
            <p:cNvPr id="34" name="文本框 33"/>
            <p:cNvSpPr txBox="1"/>
            <p:nvPr/>
          </p:nvSpPr>
          <p:spPr>
            <a:xfrm>
              <a:off x="1549" y="2317"/>
              <a:ext cx="1496" cy="413"/>
            </a:xfrm>
            <a:prstGeom prst="rect">
              <a:avLst/>
            </a:prstGeom>
            <a:noFill/>
          </p:spPr>
          <p:txBody>
            <a:bodyPr wrap="square" rtlCol="0">
              <a:spAutoFit/>
            </a:bodyPr>
            <a:lstStyle/>
            <a:p>
              <a:pPr algn="ctr" fontAlgn="auto"/>
              <a:r>
                <a:rPr lang="zh-CN" altLang="en-US" sz="1865" noProof="1">
                  <a:solidFill>
                    <a:schemeClr val="bg1"/>
                  </a:solidFill>
                  <a:latin typeface="微软雅黑" panose="020B0503020204020204" charset="-122"/>
                  <a:ea typeface="微软雅黑" panose="020B0503020204020204" charset="-122"/>
                  <a:cs typeface="+mn-cs"/>
                </a:rPr>
                <a:t>月流通率</a:t>
              </a:r>
              <a:endParaRPr lang="zh-CN" altLang="en-US" sz="1865" noProof="1">
                <a:solidFill>
                  <a:schemeClr val="bg1"/>
                </a:solidFill>
                <a:latin typeface="微软雅黑" panose="020B0503020204020204" charset="-122"/>
                <a:ea typeface="微软雅黑" panose="020B0503020204020204" charset="-122"/>
              </a:endParaRPr>
            </a:p>
          </p:txBody>
        </p:sp>
        <p:sp>
          <p:nvSpPr>
            <p:cNvPr id="35" name="文本框 34"/>
            <p:cNvSpPr txBox="1"/>
            <p:nvPr/>
          </p:nvSpPr>
          <p:spPr>
            <a:xfrm>
              <a:off x="1581" y="1531"/>
              <a:ext cx="1496" cy="547"/>
            </a:xfrm>
            <a:prstGeom prst="rect">
              <a:avLst/>
            </a:prstGeom>
            <a:noFill/>
          </p:spPr>
          <p:txBody>
            <a:bodyPr wrap="square" rtlCol="0">
              <a:spAutoFit/>
            </a:bodyPr>
            <a:lstStyle/>
            <a:p>
              <a:pPr algn="ctr" fontAlgn="auto"/>
              <a:r>
                <a:rPr lang="en-US" altLang="zh-CN" sz="2665" b="1" noProof="1">
                  <a:solidFill>
                    <a:srgbClr val="11862D"/>
                  </a:solidFill>
                  <a:latin typeface="微软雅黑" panose="020B0503020204020204" charset="-122"/>
                  <a:ea typeface="微软雅黑" panose="020B0503020204020204" charset="-122"/>
                  <a:cs typeface="+mn-cs"/>
                </a:rPr>
                <a:t>53%</a:t>
              </a:r>
              <a:endParaRPr lang="en-US" altLang="zh-CN" sz="2665" b="1" noProof="1">
                <a:solidFill>
                  <a:srgbClr val="11862D"/>
                </a:solidFill>
                <a:latin typeface="微软雅黑" panose="020B0503020204020204" charset="-122"/>
                <a:ea typeface="微软雅黑" panose="020B0503020204020204" charset="-122"/>
              </a:endParaRPr>
            </a:p>
          </p:txBody>
        </p:sp>
      </p:grpSp>
      <p:grpSp>
        <p:nvGrpSpPr>
          <p:cNvPr id="92168" name="组合 36"/>
          <p:cNvGrpSpPr/>
          <p:nvPr/>
        </p:nvGrpSpPr>
        <p:grpSpPr>
          <a:xfrm>
            <a:off x="3733800" y="839788"/>
            <a:ext cx="1630363" cy="1731962"/>
            <a:chOff x="1417" y="1232"/>
            <a:chExt cx="1758" cy="1888"/>
          </a:xfrm>
        </p:grpSpPr>
        <p:grpSp>
          <p:nvGrpSpPr>
            <p:cNvPr id="92169" name="组合 37"/>
            <p:cNvGrpSpPr/>
            <p:nvPr/>
          </p:nvGrpSpPr>
          <p:grpSpPr>
            <a:xfrm>
              <a:off x="1417" y="1232"/>
              <a:ext cx="1758" cy="1888"/>
              <a:chOff x="1549" y="1249"/>
              <a:chExt cx="1758" cy="1888"/>
            </a:xfrm>
          </p:grpSpPr>
          <p:sp>
            <p:nvSpPr>
              <p:cNvPr id="39" name="椭圆 38"/>
              <p:cNvSpPr/>
              <p:nvPr/>
            </p:nvSpPr>
            <p:spPr>
              <a:xfrm>
                <a:off x="1549" y="1379"/>
                <a:ext cx="1759" cy="1759"/>
              </a:xfrm>
              <a:prstGeom prst="ellipse">
                <a:avLst/>
              </a:prstGeom>
              <a:noFill/>
              <a:ln w="12700">
                <a:solidFill>
                  <a:srgbClr val="11862D"/>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0" name="饼形 39"/>
              <p:cNvSpPr/>
              <p:nvPr/>
            </p:nvSpPr>
            <p:spPr>
              <a:xfrm>
                <a:off x="1549" y="1249"/>
                <a:ext cx="1758" cy="1889"/>
              </a:xfrm>
              <a:prstGeom prst="pie">
                <a:avLst>
                  <a:gd name="adj1" fmla="val 0"/>
                  <a:gd name="adj2" fmla="val 10770754"/>
                </a:avLst>
              </a:prstGeom>
              <a:solidFill>
                <a:srgbClr val="11862D"/>
              </a:solidFill>
              <a:ln>
                <a:solidFill>
                  <a:srgbClr val="118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grpSp>
        <p:sp>
          <p:nvSpPr>
            <p:cNvPr id="41" name="文本框 40"/>
            <p:cNvSpPr txBox="1"/>
            <p:nvPr/>
          </p:nvSpPr>
          <p:spPr>
            <a:xfrm>
              <a:off x="1501" y="2211"/>
              <a:ext cx="1628" cy="725"/>
            </a:xfrm>
            <a:prstGeom prst="rect">
              <a:avLst/>
            </a:prstGeom>
            <a:noFill/>
          </p:spPr>
          <p:txBody>
            <a:bodyPr wrap="square" rtlCol="0">
              <a:spAutoFit/>
            </a:bodyPr>
            <a:lstStyle/>
            <a:p>
              <a:pPr algn="ctr" fontAlgn="auto"/>
              <a:r>
                <a:rPr lang="zh-CN" altLang="en-US" sz="1865" noProof="1">
                  <a:solidFill>
                    <a:schemeClr val="bg1"/>
                  </a:solidFill>
                  <a:latin typeface="微软雅黑" panose="020B0503020204020204" charset="-122"/>
                  <a:ea typeface="微软雅黑" panose="020B0503020204020204" charset="-122"/>
                  <a:cs typeface="+mn-cs"/>
                </a:rPr>
                <a:t>清零</a:t>
              </a:r>
              <a:endParaRPr lang="zh-CN" altLang="en-US" sz="1865" noProof="1">
                <a:solidFill>
                  <a:schemeClr val="bg1"/>
                </a:solidFill>
                <a:latin typeface="微软雅黑" panose="020B0503020204020204" charset="-122"/>
                <a:ea typeface="微软雅黑" panose="020B0503020204020204" charset="-122"/>
              </a:endParaRPr>
            </a:p>
            <a:p>
              <a:pPr algn="ctr" fontAlgn="auto"/>
              <a:r>
                <a:rPr lang="zh-CN" altLang="en-US" sz="1865" noProof="1">
                  <a:solidFill>
                    <a:schemeClr val="bg1"/>
                  </a:solidFill>
                  <a:latin typeface="微软雅黑" panose="020B0503020204020204" charset="-122"/>
                  <a:ea typeface="微软雅黑" panose="020B0503020204020204" charset="-122"/>
                  <a:cs typeface="+mn-cs"/>
                </a:rPr>
                <a:t>消分</a:t>
              </a:r>
              <a:r>
                <a:rPr lang="en-US" altLang="zh-CN" sz="1865" noProof="1">
                  <a:solidFill>
                    <a:schemeClr val="bg1"/>
                  </a:solidFill>
                  <a:latin typeface="微软雅黑" panose="020B0503020204020204" charset="-122"/>
                  <a:ea typeface="微软雅黑" panose="020B0503020204020204" charset="-122"/>
                  <a:cs typeface="+mn-cs"/>
                </a:rPr>
                <a:t>/</a:t>
              </a:r>
              <a:r>
                <a:rPr lang="zh-CN" altLang="en-US" sz="1865" noProof="1">
                  <a:solidFill>
                    <a:schemeClr val="bg1"/>
                  </a:solidFill>
                  <a:latin typeface="微软雅黑" panose="020B0503020204020204" charset="-122"/>
                  <a:ea typeface="微软雅黑" panose="020B0503020204020204" charset="-122"/>
                  <a:cs typeface="+mn-cs"/>
                </a:rPr>
                <a:t>月</a:t>
              </a:r>
              <a:endParaRPr lang="zh-CN" altLang="en-US" sz="1865" noProof="1">
                <a:solidFill>
                  <a:schemeClr val="bg1"/>
                </a:solidFill>
                <a:latin typeface="微软雅黑" panose="020B0503020204020204" charset="-122"/>
                <a:ea typeface="微软雅黑" panose="020B0503020204020204" charset="-122"/>
              </a:endParaRPr>
            </a:p>
          </p:txBody>
        </p:sp>
        <p:sp>
          <p:nvSpPr>
            <p:cNvPr id="42" name="文本框 41"/>
            <p:cNvSpPr txBox="1"/>
            <p:nvPr/>
          </p:nvSpPr>
          <p:spPr>
            <a:xfrm>
              <a:off x="1525" y="1531"/>
              <a:ext cx="1496" cy="547"/>
            </a:xfrm>
            <a:prstGeom prst="rect">
              <a:avLst/>
            </a:prstGeom>
            <a:noFill/>
          </p:spPr>
          <p:txBody>
            <a:bodyPr wrap="square" rtlCol="0">
              <a:spAutoFit/>
            </a:bodyPr>
            <a:lstStyle/>
            <a:p>
              <a:pPr algn="ctr" fontAlgn="auto"/>
              <a:r>
                <a:rPr lang="en-US" altLang="zh-CN" sz="2665" b="1" noProof="1">
                  <a:solidFill>
                    <a:srgbClr val="11862D"/>
                  </a:solidFill>
                  <a:latin typeface="微软雅黑" panose="020B0503020204020204" charset="-122"/>
                  <a:ea typeface="微软雅黑" panose="020B0503020204020204" charset="-122"/>
                  <a:cs typeface="+mn-cs"/>
                </a:rPr>
                <a:t>1.7</a:t>
              </a:r>
              <a:r>
                <a:rPr lang="zh-CN" altLang="en-US" sz="2665" b="1" noProof="1">
                  <a:solidFill>
                    <a:srgbClr val="11862D"/>
                  </a:solidFill>
                  <a:latin typeface="微软雅黑" panose="020B0503020204020204" charset="-122"/>
                  <a:ea typeface="微软雅黑" panose="020B0503020204020204" charset="-122"/>
                  <a:cs typeface="+mn-cs"/>
                </a:rPr>
                <a:t>亿</a:t>
              </a:r>
              <a:endParaRPr lang="zh-CN" altLang="en-US" sz="2665" b="1" noProof="1">
                <a:solidFill>
                  <a:srgbClr val="11862D"/>
                </a:solidFill>
                <a:latin typeface="微软雅黑" panose="020B0503020204020204" charset="-122"/>
                <a:ea typeface="微软雅黑" panose="020B0503020204020204" charset="-122"/>
              </a:endParaRPr>
            </a:p>
          </p:txBody>
        </p:sp>
      </p:grpSp>
      <p:grpSp>
        <p:nvGrpSpPr>
          <p:cNvPr id="92174" name="组合 42"/>
          <p:cNvGrpSpPr/>
          <p:nvPr/>
        </p:nvGrpSpPr>
        <p:grpSpPr>
          <a:xfrm>
            <a:off x="6275388" y="838200"/>
            <a:ext cx="1724025" cy="1733550"/>
            <a:chOff x="1366" y="1232"/>
            <a:chExt cx="1858" cy="1888"/>
          </a:xfrm>
        </p:grpSpPr>
        <p:grpSp>
          <p:nvGrpSpPr>
            <p:cNvPr id="92175" name="组合 43"/>
            <p:cNvGrpSpPr/>
            <p:nvPr/>
          </p:nvGrpSpPr>
          <p:grpSpPr>
            <a:xfrm>
              <a:off x="1417" y="1232"/>
              <a:ext cx="1758" cy="1888"/>
              <a:chOff x="1549" y="1249"/>
              <a:chExt cx="1758" cy="1888"/>
            </a:xfrm>
          </p:grpSpPr>
          <p:sp>
            <p:nvSpPr>
              <p:cNvPr id="45" name="椭圆 44"/>
              <p:cNvSpPr/>
              <p:nvPr/>
            </p:nvSpPr>
            <p:spPr>
              <a:xfrm>
                <a:off x="1549" y="1379"/>
                <a:ext cx="1759" cy="1759"/>
              </a:xfrm>
              <a:prstGeom prst="ellipse">
                <a:avLst/>
              </a:prstGeom>
              <a:noFill/>
              <a:ln w="12700">
                <a:solidFill>
                  <a:srgbClr val="11862D"/>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6" name="饼形 45"/>
              <p:cNvSpPr/>
              <p:nvPr/>
            </p:nvSpPr>
            <p:spPr>
              <a:xfrm>
                <a:off x="1549" y="1249"/>
                <a:ext cx="1758" cy="1889"/>
              </a:xfrm>
              <a:prstGeom prst="pie">
                <a:avLst>
                  <a:gd name="adj1" fmla="val 0"/>
                  <a:gd name="adj2" fmla="val 10770754"/>
                </a:avLst>
              </a:prstGeom>
              <a:solidFill>
                <a:srgbClr val="11862D"/>
              </a:solidFill>
              <a:ln>
                <a:solidFill>
                  <a:srgbClr val="118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grpSp>
        <p:sp>
          <p:nvSpPr>
            <p:cNvPr id="47" name="文本框 46"/>
            <p:cNvSpPr txBox="1"/>
            <p:nvPr/>
          </p:nvSpPr>
          <p:spPr>
            <a:xfrm>
              <a:off x="1366" y="2193"/>
              <a:ext cx="1858" cy="725"/>
            </a:xfrm>
            <a:prstGeom prst="rect">
              <a:avLst/>
            </a:prstGeom>
            <a:noFill/>
          </p:spPr>
          <p:txBody>
            <a:bodyPr wrap="square" rtlCol="0">
              <a:spAutoFit/>
            </a:bodyPr>
            <a:lstStyle/>
            <a:p>
              <a:pPr algn="ctr" fontAlgn="auto"/>
              <a:r>
                <a:rPr lang="zh-CN" altLang="en-US" sz="1865" noProof="1">
                  <a:solidFill>
                    <a:schemeClr val="bg1"/>
                  </a:solidFill>
                  <a:latin typeface="微软雅黑" panose="020B0503020204020204" charset="-122"/>
                  <a:ea typeface="微软雅黑" panose="020B0503020204020204" charset="-122"/>
                  <a:cs typeface="+mn-cs"/>
                </a:rPr>
                <a:t>积分商城</a:t>
              </a:r>
              <a:endParaRPr lang="zh-CN" altLang="en-US" sz="1865" noProof="1">
                <a:solidFill>
                  <a:schemeClr val="bg1"/>
                </a:solidFill>
                <a:latin typeface="微软雅黑" panose="020B0503020204020204" charset="-122"/>
                <a:ea typeface="微软雅黑" panose="020B0503020204020204" charset="-122"/>
              </a:endParaRPr>
            </a:p>
            <a:p>
              <a:pPr algn="ctr" fontAlgn="auto"/>
              <a:r>
                <a:rPr lang="zh-CN" altLang="en-US" sz="1865" noProof="1">
                  <a:solidFill>
                    <a:schemeClr val="bg1"/>
                  </a:solidFill>
                  <a:latin typeface="微软雅黑" panose="020B0503020204020204" charset="-122"/>
                  <a:ea typeface="微软雅黑" panose="020B0503020204020204" charset="-122"/>
                  <a:cs typeface="+mn-cs"/>
                </a:rPr>
                <a:t>活动参与率</a:t>
              </a:r>
              <a:endParaRPr lang="zh-CN" altLang="en-US" sz="1865" noProof="1">
                <a:solidFill>
                  <a:schemeClr val="bg1"/>
                </a:solidFill>
                <a:latin typeface="微软雅黑" panose="020B0503020204020204" charset="-122"/>
                <a:ea typeface="微软雅黑" panose="020B0503020204020204" charset="-122"/>
              </a:endParaRPr>
            </a:p>
          </p:txBody>
        </p:sp>
        <p:sp>
          <p:nvSpPr>
            <p:cNvPr id="48" name="文本框 47"/>
            <p:cNvSpPr txBox="1"/>
            <p:nvPr/>
          </p:nvSpPr>
          <p:spPr>
            <a:xfrm>
              <a:off x="1539" y="1531"/>
              <a:ext cx="1496" cy="547"/>
            </a:xfrm>
            <a:prstGeom prst="rect">
              <a:avLst/>
            </a:prstGeom>
            <a:noFill/>
          </p:spPr>
          <p:txBody>
            <a:bodyPr wrap="square" rtlCol="0">
              <a:spAutoFit/>
            </a:bodyPr>
            <a:lstStyle/>
            <a:p>
              <a:pPr algn="ctr" fontAlgn="auto"/>
              <a:r>
                <a:rPr lang="en-US" altLang="zh-CN" sz="2665" b="1" noProof="1">
                  <a:solidFill>
                    <a:srgbClr val="11862D"/>
                  </a:solidFill>
                  <a:latin typeface="微软雅黑" panose="020B0503020204020204" charset="-122"/>
                  <a:ea typeface="微软雅黑" panose="020B0503020204020204" charset="-122"/>
                  <a:cs typeface="+mn-cs"/>
                </a:rPr>
                <a:t>10%</a:t>
              </a:r>
              <a:endParaRPr lang="en-US" altLang="zh-CN" sz="2665" b="1" noProof="1">
                <a:solidFill>
                  <a:srgbClr val="11862D"/>
                </a:solidFill>
                <a:latin typeface="微软雅黑" panose="020B0503020204020204" charset="-122"/>
                <a:ea typeface="微软雅黑" panose="020B0503020204020204" charset="-122"/>
              </a:endParaRPr>
            </a:p>
          </p:txBody>
        </p:sp>
      </p:grpSp>
      <p:grpSp>
        <p:nvGrpSpPr>
          <p:cNvPr id="92180" name="组合 48"/>
          <p:cNvGrpSpPr/>
          <p:nvPr/>
        </p:nvGrpSpPr>
        <p:grpSpPr>
          <a:xfrm>
            <a:off x="8915400" y="839788"/>
            <a:ext cx="1630363" cy="1731962"/>
            <a:chOff x="1417" y="1232"/>
            <a:chExt cx="1758" cy="1888"/>
          </a:xfrm>
        </p:grpSpPr>
        <p:grpSp>
          <p:nvGrpSpPr>
            <p:cNvPr id="92181" name="组合 49"/>
            <p:cNvGrpSpPr/>
            <p:nvPr/>
          </p:nvGrpSpPr>
          <p:grpSpPr>
            <a:xfrm>
              <a:off x="1417" y="1232"/>
              <a:ext cx="1758" cy="1888"/>
              <a:chOff x="1549" y="1249"/>
              <a:chExt cx="1758" cy="1888"/>
            </a:xfrm>
          </p:grpSpPr>
          <p:sp>
            <p:nvSpPr>
              <p:cNvPr id="51" name="椭圆 50"/>
              <p:cNvSpPr/>
              <p:nvPr/>
            </p:nvSpPr>
            <p:spPr>
              <a:xfrm>
                <a:off x="1549" y="1379"/>
                <a:ext cx="1759" cy="1759"/>
              </a:xfrm>
              <a:prstGeom prst="ellipse">
                <a:avLst/>
              </a:prstGeom>
              <a:noFill/>
              <a:ln w="12700">
                <a:solidFill>
                  <a:srgbClr val="11862D"/>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52" name="饼形 51"/>
              <p:cNvSpPr/>
              <p:nvPr/>
            </p:nvSpPr>
            <p:spPr>
              <a:xfrm>
                <a:off x="1549" y="1249"/>
                <a:ext cx="1758" cy="1889"/>
              </a:xfrm>
              <a:prstGeom prst="pie">
                <a:avLst>
                  <a:gd name="adj1" fmla="val 0"/>
                  <a:gd name="adj2" fmla="val 10770754"/>
                </a:avLst>
              </a:prstGeom>
              <a:solidFill>
                <a:srgbClr val="11862D"/>
              </a:solidFill>
              <a:ln>
                <a:solidFill>
                  <a:srgbClr val="118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grpSp>
        <p:sp>
          <p:nvSpPr>
            <p:cNvPr id="53" name="文本框 52"/>
            <p:cNvSpPr txBox="1"/>
            <p:nvPr/>
          </p:nvSpPr>
          <p:spPr>
            <a:xfrm>
              <a:off x="1548" y="2191"/>
              <a:ext cx="1496" cy="725"/>
            </a:xfrm>
            <a:prstGeom prst="rect">
              <a:avLst/>
            </a:prstGeom>
            <a:noFill/>
          </p:spPr>
          <p:txBody>
            <a:bodyPr wrap="square" rtlCol="0">
              <a:spAutoFit/>
            </a:bodyPr>
            <a:lstStyle/>
            <a:p>
              <a:pPr algn="ctr" fontAlgn="auto"/>
              <a:r>
                <a:rPr lang="zh-CN" altLang="en-US" sz="1865" noProof="1">
                  <a:solidFill>
                    <a:schemeClr val="bg1"/>
                  </a:solidFill>
                  <a:latin typeface="微软雅黑" panose="020B0503020204020204" charset="-122"/>
                  <a:ea typeface="微软雅黑" panose="020B0503020204020204" charset="-122"/>
                  <a:cs typeface="+mn-cs"/>
                </a:rPr>
                <a:t>积分商城</a:t>
              </a:r>
              <a:endParaRPr lang="zh-CN" altLang="en-US" sz="1865" noProof="1">
                <a:solidFill>
                  <a:schemeClr val="bg1"/>
                </a:solidFill>
                <a:latin typeface="微软雅黑" panose="020B0503020204020204" charset="-122"/>
                <a:ea typeface="微软雅黑" panose="020B0503020204020204" charset="-122"/>
              </a:endParaRPr>
            </a:p>
            <a:p>
              <a:pPr algn="ctr" fontAlgn="auto"/>
              <a:r>
                <a:rPr lang="zh-CN" altLang="en-US" sz="1865" noProof="1">
                  <a:solidFill>
                    <a:schemeClr val="bg1"/>
                  </a:solidFill>
                  <a:latin typeface="微软雅黑" panose="020B0503020204020204" charset="-122"/>
                  <a:ea typeface="微软雅黑" panose="020B0503020204020204" charset="-122"/>
                  <a:cs typeface="+mn-cs"/>
                </a:rPr>
                <a:t>消分</a:t>
              </a:r>
              <a:r>
                <a:rPr lang="en-US" altLang="zh-CN" sz="1865" noProof="1">
                  <a:solidFill>
                    <a:schemeClr val="bg1"/>
                  </a:solidFill>
                  <a:latin typeface="微软雅黑" panose="020B0503020204020204" charset="-122"/>
                  <a:ea typeface="微软雅黑" panose="020B0503020204020204" charset="-122"/>
                  <a:cs typeface="+mn-cs"/>
                </a:rPr>
                <a:t>/</a:t>
              </a:r>
              <a:r>
                <a:rPr lang="zh-CN" altLang="en-US" sz="1865" noProof="1">
                  <a:solidFill>
                    <a:schemeClr val="bg1"/>
                  </a:solidFill>
                  <a:latin typeface="微软雅黑" panose="020B0503020204020204" charset="-122"/>
                  <a:ea typeface="微软雅黑" panose="020B0503020204020204" charset="-122"/>
                  <a:cs typeface="+mn-cs"/>
                </a:rPr>
                <a:t>月</a:t>
              </a:r>
              <a:endParaRPr lang="zh-CN" altLang="en-US" sz="1865" noProof="1">
                <a:solidFill>
                  <a:schemeClr val="bg1"/>
                </a:solidFill>
                <a:latin typeface="微软雅黑" panose="020B0503020204020204" charset="-122"/>
                <a:ea typeface="微软雅黑" panose="020B0503020204020204" charset="-122"/>
              </a:endParaRPr>
            </a:p>
          </p:txBody>
        </p:sp>
        <p:sp>
          <p:nvSpPr>
            <p:cNvPr id="54" name="文本框 53"/>
            <p:cNvSpPr txBox="1"/>
            <p:nvPr/>
          </p:nvSpPr>
          <p:spPr>
            <a:xfrm>
              <a:off x="1539" y="1531"/>
              <a:ext cx="1496" cy="547"/>
            </a:xfrm>
            <a:prstGeom prst="rect">
              <a:avLst/>
            </a:prstGeom>
            <a:noFill/>
          </p:spPr>
          <p:txBody>
            <a:bodyPr wrap="square" rtlCol="0">
              <a:spAutoFit/>
            </a:bodyPr>
            <a:lstStyle/>
            <a:p>
              <a:pPr algn="ctr" fontAlgn="auto"/>
              <a:r>
                <a:rPr lang="en-US" altLang="zh-CN" sz="2665" b="1" noProof="1">
                  <a:solidFill>
                    <a:srgbClr val="11862D"/>
                  </a:solidFill>
                  <a:latin typeface="微软雅黑" panose="020B0503020204020204" charset="-122"/>
                  <a:ea typeface="微软雅黑" panose="020B0503020204020204" charset="-122"/>
                  <a:cs typeface="+mn-cs"/>
                </a:rPr>
                <a:t>1400w</a:t>
              </a:r>
              <a:endParaRPr lang="en-US" altLang="zh-CN" sz="2665" b="1" noProof="1">
                <a:solidFill>
                  <a:srgbClr val="11862D"/>
                </a:solidFill>
                <a:latin typeface="微软雅黑" panose="020B0503020204020204" charset="-122"/>
                <a:ea typeface="微软雅黑" panose="020B0503020204020204" charset="-122"/>
              </a:endParaRPr>
            </a:p>
          </p:txBody>
        </p:sp>
      </p:grpSp>
      <p:sp>
        <p:nvSpPr>
          <p:cNvPr id="92186" name="文本框 54"/>
          <p:cNvSpPr txBox="1"/>
          <p:nvPr/>
        </p:nvSpPr>
        <p:spPr>
          <a:xfrm>
            <a:off x="582613" y="3062288"/>
            <a:ext cx="1349375" cy="460375"/>
          </a:xfrm>
          <a:prstGeom prst="rect">
            <a:avLst/>
          </a:prstGeom>
          <a:noFill/>
          <a:ln w="9525">
            <a:noFill/>
          </a:ln>
        </p:spPr>
        <p:txBody>
          <a:bodyPr wrap="square" anchor="t">
            <a:spAutoFit/>
          </a:bodyPr>
          <a:lstStyle/>
          <a:p>
            <a:pPr algn="ctr"/>
            <a:r>
              <a:rPr lang="zh-CN" altLang="en-US" sz="2400">
                <a:solidFill>
                  <a:srgbClr val="404040"/>
                </a:solidFill>
                <a:latin typeface="微软雅黑" panose="020B0503020204020204" charset="-122"/>
                <a:ea typeface="微软雅黑" panose="020B0503020204020204" charset="-122"/>
              </a:rPr>
              <a:t>控发放</a:t>
            </a:r>
          </a:p>
        </p:txBody>
      </p:sp>
      <p:sp>
        <p:nvSpPr>
          <p:cNvPr id="92187" name="文本框 58"/>
          <p:cNvSpPr txBox="1"/>
          <p:nvPr/>
        </p:nvSpPr>
        <p:spPr>
          <a:xfrm>
            <a:off x="922338" y="4216400"/>
            <a:ext cx="1947862" cy="1530350"/>
          </a:xfrm>
          <a:prstGeom prst="rect">
            <a:avLst/>
          </a:prstGeom>
          <a:noFill/>
          <a:ln w="9525">
            <a:noFill/>
          </a:ln>
        </p:spPr>
        <p:txBody>
          <a:bodyPr wrap="square" anchor="t">
            <a:spAutoFit/>
          </a:bodyPr>
          <a:lstStyle/>
          <a:p>
            <a:pPr marL="285750" indent="-285750">
              <a:lnSpc>
                <a:spcPct val="130000"/>
              </a:lnSpc>
              <a:buClr>
                <a:srgbClr val="595959"/>
              </a:buClr>
              <a:buFont typeface="Wingdings" panose="05000000000000000000" charset="0"/>
              <a:buChar char="n"/>
            </a:pPr>
            <a:r>
              <a:rPr lang="zh-CN" altLang="en-US" sz="2400">
                <a:latin typeface="微软雅黑" panose="020B0503020204020204" charset="-122"/>
                <a:ea typeface="微软雅黑" panose="020B0503020204020204" charset="-122"/>
              </a:rPr>
              <a:t>消费</a:t>
            </a:r>
          </a:p>
          <a:p>
            <a:pPr marL="285750" indent="-285750">
              <a:lnSpc>
                <a:spcPct val="130000"/>
              </a:lnSpc>
              <a:buClr>
                <a:srgbClr val="595959"/>
              </a:buClr>
              <a:buFont typeface="Wingdings" panose="05000000000000000000" charset="0"/>
              <a:buChar char="n"/>
            </a:pPr>
            <a:r>
              <a:rPr lang="zh-CN" altLang="en-US" sz="2400">
                <a:latin typeface="微软雅黑" panose="020B0503020204020204" charset="-122"/>
                <a:ea typeface="微软雅黑" panose="020B0503020204020204" charset="-122"/>
              </a:rPr>
              <a:t>完善信息</a:t>
            </a:r>
          </a:p>
          <a:p>
            <a:pPr marL="285750" indent="-285750">
              <a:lnSpc>
                <a:spcPct val="130000"/>
              </a:lnSpc>
              <a:buClr>
                <a:srgbClr val="595959"/>
              </a:buClr>
              <a:buFont typeface="Wingdings" panose="05000000000000000000" charset="0"/>
              <a:buChar char="n"/>
            </a:pPr>
            <a:r>
              <a:rPr lang="zh-CN" altLang="en-US" sz="2400">
                <a:latin typeface="微软雅黑" panose="020B0503020204020204" charset="-122"/>
                <a:ea typeface="微软雅黑" panose="020B0503020204020204" charset="-122"/>
              </a:rPr>
              <a:t>互动活动</a:t>
            </a:r>
          </a:p>
        </p:txBody>
      </p:sp>
      <p:sp>
        <p:nvSpPr>
          <p:cNvPr id="92188" name="文本框 62"/>
          <p:cNvSpPr txBox="1"/>
          <p:nvPr/>
        </p:nvSpPr>
        <p:spPr>
          <a:xfrm>
            <a:off x="9458325" y="3897313"/>
            <a:ext cx="1947863" cy="2305050"/>
          </a:xfrm>
          <a:prstGeom prst="rect">
            <a:avLst/>
          </a:prstGeom>
          <a:noFill/>
          <a:ln w="9525">
            <a:noFill/>
          </a:ln>
        </p:spPr>
        <p:txBody>
          <a:bodyPr wrap="square" anchor="t">
            <a:spAutoFit/>
          </a:bodyPr>
          <a:lstStyle/>
          <a:p>
            <a:pPr marL="285750" indent="-285750">
              <a:lnSpc>
                <a:spcPct val="120000"/>
              </a:lnSpc>
              <a:buClr>
                <a:srgbClr val="595959"/>
              </a:buClr>
              <a:buFont typeface="Wingdings" panose="05000000000000000000" charset="0"/>
              <a:buChar char="n"/>
            </a:pPr>
            <a:r>
              <a:rPr lang="zh-CN" altLang="en-US" sz="2400">
                <a:latin typeface="微软雅黑" panose="020B0503020204020204" charset="-122"/>
                <a:ea typeface="微软雅黑" panose="020B0503020204020204" charset="-122"/>
              </a:rPr>
              <a:t>商品</a:t>
            </a:r>
          </a:p>
          <a:p>
            <a:pPr marL="285750" indent="-285750">
              <a:lnSpc>
                <a:spcPct val="120000"/>
              </a:lnSpc>
              <a:buClr>
                <a:srgbClr val="595959"/>
              </a:buClr>
              <a:buFont typeface="Wingdings" panose="05000000000000000000" charset="0"/>
              <a:buChar char="n"/>
            </a:pPr>
            <a:r>
              <a:rPr lang="zh-CN" altLang="en-US" sz="2400">
                <a:latin typeface="微软雅黑" panose="020B0503020204020204" charset="-122"/>
                <a:ea typeface="微软雅黑" panose="020B0503020204020204" charset="-122"/>
              </a:rPr>
              <a:t>服务</a:t>
            </a:r>
          </a:p>
          <a:p>
            <a:pPr marL="285750" indent="-285750">
              <a:lnSpc>
                <a:spcPct val="120000"/>
              </a:lnSpc>
              <a:buClr>
                <a:srgbClr val="595959"/>
              </a:buClr>
              <a:buFont typeface="Wingdings" panose="05000000000000000000" charset="0"/>
              <a:buChar char="n"/>
            </a:pPr>
            <a:r>
              <a:rPr lang="zh-CN" altLang="en-US" sz="2400">
                <a:latin typeface="微软雅黑" panose="020B0503020204020204" charset="-122"/>
                <a:ea typeface="微软雅黑" panose="020B0503020204020204" charset="-122"/>
              </a:rPr>
              <a:t>券</a:t>
            </a:r>
          </a:p>
          <a:p>
            <a:pPr marL="285750" indent="-285750">
              <a:lnSpc>
                <a:spcPct val="120000"/>
              </a:lnSpc>
              <a:buClr>
                <a:srgbClr val="595959"/>
              </a:buClr>
              <a:buFont typeface="Wingdings" panose="05000000000000000000" charset="0"/>
              <a:buChar char="n"/>
            </a:pPr>
            <a:r>
              <a:rPr lang="zh-CN" altLang="en-US" sz="2400">
                <a:latin typeface="微软雅黑" panose="020B0503020204020204" charset="-122"/>
                <a:ea typeface="微软雅黑" panose="020B0503020204020204" charset="-122"/>
              </a:rPr>
              <a:t>虚拟体验</a:t>
            </a:r>
          </a:p>
          <a:p>
            <a:pPr marL="285750" indent="-285750">
              <a:lnSpc>
                <a:spcPct val="120000"/>
              </a:lnSpc>
              <a:buClr>
                <a:srgbClr val="595959"/>
              </a:buClr>
              <a:buFont typeface="Wingdings" panose="05000000000000000000" charset="0"/>
              <a:buChar char="n"/>
            </a:pPr>
            <a:r>
              <a:rPr lang="zh-CN" altLang="en-US" sz="2400">
                <a:latin typeface="微软雅黑" panose="020B0503020204020204" charset="-122"/>
                <a:ea typeface="微软雅黑" panose="020B0503020204020204" charset="-122"/>
              </a:rPr>
              <a:t>赠品</a:t>
            </a:r>
          </a:p>
        </p:txBody>
      </p:sp>
      <p:sp>
        <p:nvSpPr>
          <p:cNvPr id="66" name="文本框 65"/>
          <p:cNvSpPr txBox="1"/>
          <p:nvPr/>
        </p:nvSpPr>
        <p:spPr>
          <a:xfrm>
            <a:off x="3586163" y="3897313"/>
            <a:ext cx="4772025" cy="1536700"/>
          </a:xfrm>
          <a:prstGeom prst="rect">
            <a:avLst/>
          </a:prstGeom>
          <a:noFill/>
        </p:spPr>
        <p:txBody>
          <a:bodyPr wrap="square" rtlCol="0">
            <a:spAutoFit/>
          </a:bodyPr>
          <a:lstStyle/>
          <a:p>
            <a:pPr marL="285750" indent="-285750" fontAlgn="auto">
              <a:lnSpc>
                <a:spcPct val="110000"/>
              </a:lnSpc>
              <a:buClr>
                <a:srgbClr val="595959"/>
              </a:buClr>
              <a:buFont typeface="Wingdings" panose="05000000000000000000" charset="0"/>
              <a:buChar char="n"/>
            </a:pPr>
            <a:r>
              <a:rPr lang="zh-CN" altLang="en-US" sz="2135" noProof="1">
                <a:latin typeface="微软雅黑" panose="020B0503020204020204" charset="-122"/>
                <a:ea typeface="微软雅黑" panose="020B0503020204020204" charset="-122"/>
                <a:cs typeface="+mn-cs"/>
              </a:rPr>
              <a:t>兑换商品</a:t>
            </a:r>
            <a:r>
              <a:rPr lang="en-US" altLang="zh-CN" sz="2135" noProof="1">
                <a:latin typeface="微软雅黑" panose="020B0503020204020204" charset="-122"/>
                <a:ea typeface="微软雅黑" panose="020B0503020204020204" charset="-122"/>
                <a:cs typeface="+mn-cs"/>
              </a:rPr>
              <a:t>/</a:t>
            </a:r>
            <a:r>
              <a:rPr lang="zh-CN" altLang="en-US" sz="2135" noProof="1">
                <a:latin typeface="微软雅黑" panose="020B0503020204020204" charset="-122"/>
                <a:ea typeface="微软雅黑" panose="020B0503020204020204" charset="-122"/>
                <a:cs typeface="+mn-cs"/>
              </a:rPr>
              <a:t>券</a:t>
            </a:r>
            <a:r>
              <a:rPr lang="en-US" altLang="zh-CN" sz="2135" noProof="1">
                <a:latin typeface="微软雅黑" panose="020B0503020204020204" charset="-122"/>
                <a:ea typeface="微软雅黑" panose="020B0503020204020204" charset="-122"/>
                <a:cs typeface="+mn-cs"/>
              </a:rPr>
              <a:t>/</a:t>
            </a:r>
            <a:r>
              <a:rPr lang="zh-CN" altLang="en-US" sz="2135" noProof="1">
                <a:latin typeface="微软雅黑" panose="020B0503020204020204" charset="-122"/>
                <a:ea typeface="微软雅黑" panose="020B0503020204020204" charset="-122"/>
                <a:cs typeface="+mn-cs"/>
              </a:rPr>
              <a:t>服务</a:t>
            </a:r>
            <a:endParaRPr lang="zh-CN" altLang="en-US" sz="2135" noProof="1">
              <a:latin typeface="微软雅黑" panose="020B0503020204020204" charset="-122"/>
              <a:ea typeface="微软雅黑" panose="020B0503020204020204" charset="-122"/>
            </a:endParaRPr>
          </a:p>
          <a:p>
            <a:pPr marL="285750" indent="-285750" fontAlgn="auto">
              <a:lnSpc>
                <a:spcPct val="110000"/>
              </a:lnSpc>
              <a:buClr>
                <a:srgbClr val="595959"/>
              </a:buClr>
              <a:buFont typeface="Wingdings" panose="05000000000000000000" charset="0"/>
              <a:buChar char="n"/>
            </a:pPr>
            <a:r>
              <a:rPr lang="zh-CN" altLang="en-US" sz="2135" noProof="1">
                <a:latin typeface="微软雅黑" panose="020B0503020204020204" charset="-122"/>
                <a:ea typeface="微软雅黑" panose="020B0503020204020204" charset="-122"/>
                <a:cs typeface="+mn-cs"/>
              </a:rPr>
              <a:t>游戏（积分有效期）</a:t>
            </a:r>
            <a:endParaRPr lang="zh-CN" altLang="en-US" sz="2135" noProof="1">
              <a:latin typeface="微软雅黑" panose="020B0503020204020204" charset="-122"/>
              <a:ea typeface="微软雅黑" panose="020B0503020204020204" charset="-122"/>
            </a:endParaRPr>
          </a:p>
          <a:p>
            <a:pPr marL="285750" indent="-285750" fontAlgn="auto">
              <a:lnSpc>
                <a:spcPct val="110000"/>
              </a:lnSpc>
              <a:buClr>
                <a:srgbClr val="595959"/>
              </a:buClr>
              <a:buFont typeface="Wingdings" panose="05000000000000000000" charset="0"/>
              <a:buChar char="n"/>
            </a:pPr>
            <a:r>
              <a:rPr lang="en-US" altLang="zh-CN" sz="2135" noProof="1">
                <a:latin typeface="微软雅黑" panose="020B0503020204020204" charset="-122"/>
                <a:ea typeface="微软雅黑" panose="020B0503020204020204" charset="-122"/>
                <a:cs typeface="+mn-cs"/>
                <a:sym typeface="+mn-ea"/>
              </a:rPr>
              <a:t>1</a:t>
            </a:r>
            <a:r>
              <a:rPr lang="zh-CN" altLang="en-US" sz="2135" noProof="1">
                <a:latin typeface="微软雅黑" panose="020B0503020204020204" charset="-122"/>
                <a:ea typeface="微软雅黑" panose="020B0503020204020204" charset="-122"/>
                <a:cs typeface="+mn-cs"/>
                <a:sym typeface="+mn-ea"/>
              </a:rPr>
              <a:t>年没有消费的人群积分滚动清零</a:t>
            </a:r>
            <a:endParaRPr lang="zh-CN" altLang="en-US" sz="2135" noProof="1">
              <a:latin typeface="微软雅黑" panose="020B0503020204020204" charset="-122"/>
              <a:ea typeface="微软雅黑" panose="020B0503020204020204" charset="-122"/>
            </a:endParaRPr>
          </a:p>
          <a:p>
            <a:pPr marL="285750" indent="-285750" fontAlgn="auto">
              <a:lnSpc>
                <a:spcPct val="110000"/>
              </a:lnSpc>
              <a:buClr>
                <a:srgbClr val="595959"/>
              </a:buClr>
              <a:buFont typeface="Wingdings" panose="05000000000000000000" charset="0"/>
              <a:buChar char="n"/>
            </a:pPr>
            <a:endParaRPr lang="zh-CN" altLang="en-US" sz="2135" noProof="1">
              <a:latin typeface="微软雅黑" panose="020B0503020204020204" charset="-122"/>
              <a:ea typeface="微软雅黑" panose="020B0503020204020204" charset="-122"/>
            </a:endParaRPr>
          </a:p>
        </p:txBody>
      </p:sp>
      <p:sp>
        <p:nvSpPr>
          <p:cNvPr id="92190" name="文本框 1"/>
          <p:cNvSpPr txBox="1"/>
          <p:nvPr/>
        </p:nvSpPr>
        <p:spPr>
          <a:xfrm>
            <a:off x="3367088" y="5245100"/>
            <a:ext cx="5376862" cy="1270000"/>
          </a:xfrm>
          <a:prstGeom prst="rect">
            <a:avLst/>
          </a:prstGeom>
          <a:noFill/>
          <a:ln w="9525">
            <a:noFill/>
          </a:ln>
        </p:spPr>
        <p:txBody>
          <a:bodyPr wrap="square" anchor="t">
            <a:spAutoFit/>
          </a:bodyPr>
          <a:lstStyle/>
          <a:p>
            <a:pPr>
              <a:lnSpc>
                <a:spcPct val="120000"/>
              </a:lnSpc>
            </a:pPr>
            <a:r>
              <a:rPr lang="zh-CN" altLang="en-US" sz="1600">
                <a:latin typeface="微软雅黑" panose="020B0503020204020204" charset="-122"/>
                <a:ea typeface="微软雅黑" panose="020B0503020204020204" charset="-122"/>
              </a:rPr>
              <a:t>方向：</a:t>
            </a:r>
          </a:p>
          <a:p>
            <a:pPr>
              <a:lnSpc>
                <a:spcPct val="120000"/>
              </a:lnSpc>
            </a:pPr>
            <a:r>
              <a:rPr lang="en-US" altLang="zh-CN" sz="1600">
                <a:latin typeface="微软雅黑" panose="020B0503020204020204" charset="-122"/>
                <a:ea typeface="微软雅黑" panose="020B0503020204020204" charset="-122"/>
              </a:rPr>
              <a:t>1</a:t>
            </a:r>
            <a:r>
              <a:rPr lang="zh-CN" altLang="en-US" sz="1600">
                <a:latin typeface="微软雅黑" panose="020B0503020204020204" charset="-122"/>
                <a:ea typeface="微软雅黑" panose="020B0503020204020204" charset="-122"/>
              </a:rPr>
              <a:t>、降成本</a:t>
            </a:r>
            <a:r>
              <a:rPr lang="en-US" altLang="zh-CN" sz="1600">
                <a:latin typeface="微软雅黑" panose="020B0503020204020204" charset="-122"/>
                <a:ea typeface="微软雅黑" panose="020B0503020204020204" charset="-122"/>
              </a:rPr>
              <a:t>---</a:t>
            </a:r>
            <a:r>
              <a:rPr lang="zh-CN" altLang="en-US" sz="1600">
                <a:latin typeface="微软雅黑" panose="020B0503020204020204" charset="-122"/>
                <a:ea typeface="微软雅黑" panose="020B0503020204020204" charset="-122"/>
              </a:rPr>
              <a:t>逐步提升异业合作商品</a:t>
            </a:r>
            <a:r>
              <a:rPr lang="en-US" altLang="zh-CN" sz="1600">
                <a:latin typeface="微软雅黑" panose="020B0503020204020204" charset="-122"/>
                <a:ea typeface="微软雅黑" panose="020B0503020204020204" charset="-122"/>
              </a:rPr>
              <a:t>/</a:t>
            </a:r>
            <a:r>
              <a:rPr lang="zh-CN" altLang="en-US" sz="1600">
                <a:latin typeface="微软雅黑" panose="020B0503020204020204" charset="-122"/>
                <a:ea typeface="微软雅黑" panose="020B0503020204020204" charset="-122"/>
              </a:rPr>
              <a:t>券的兑换比重</a:t>
            </a:r>
          </a:p>
          <a:p>
            <a:pPr>
              <a:lnSpc>
                <a:spcPct val="120000"/>
              </a:lnSpc>
            </a:pPr>
            <a:r>
              <a:rPr lang="en-US" altLang="zh-CN" sz="1600">
                <a:latin typeface="微软雅黑" panose="020B0503020204020204" charset="-122"/>
                <a:ea typeface="微软雅黑" panose="020B0503020204020204" charset="-122"/>
              </a:rPr>
              <a:t>2</a:t>
            </a:r>
            <a:r>
              <a:rPr lang="zh-CN" altLang="en-US" sz="1600">
                <a:latin typeface="微软雅黑" panose="020B0503020204020204" charset="-122"/>
                <a:ea typeface="微软雅黑" panose="020B0503020204020204" charset="-122"/>
              </a:rPr>
              <a:t>、提活跃</a:t>
            </a:r>
            <a:r>
              <a:rPr lang="en-US" altLang="zh-CN" sz="1600">
                <a:latin typeface="微软雅黑" panose="020B0503020204020204" charset="-122"/>
                <a:ea typeface="微软雅黑" panose="020B0503020204020204" charset="-122"/>
              </a:rPr>
              <a:t>---</a:t>
            </a:r>
            <a:r>
              <a:rPr lang="zh-CN" altLang="en-US" sz="1600">
                <a:latin typeface="微软雅黑" panose="020B0503020204020204" charset="-122"/>
                <a:ea typeface="微软雅黑" panose="020B0503020204020204" charset="-122"/>
              </a:rPr>
              <a:t>游戏及互动积分</a:t>
            </a:r>
            <a:r>
              <a:rPr lang="en-US" altLang="zh-CN" sz="1600">
                <a:latin typeface="微软雅黑" panose="020B0503020204020204" charset="-122"/>
                <a:ea typeface="微软雅黑" panose="020B0503020204020204" charset="-122"/>
              </a:rPr>
              <a:t>90</a:t>
            </a:r>
            <a:r>
              <a:rPr lang="zh-CN" altLang="en-US" sz="1600">
                <a:latin typeface="微软雅黑" panose="020B0503020204020204" charset="-122"/>
                <a:ea typeface="微软雅黑" panose="020B0503020204020204" charset="-122"/>
              </a:rPr>
              <a:t>天有效期提醒会员参与</a:t>
            </a:r>
          </a:p>
          <a:p>
            <a:pPr>
              <a:lnSpc>
                <a:spcPct val="120000"/>
              </a:lnSpc>
            </a:pPr>
            <a:r>
              <a:rPr lang="en-US" altLang="zh-CN" sz="1600">
                <a:latin typeface="微软雅黑" panose="020B0503020204020204" charset="-122"/>
                <a:ea typeface="微软雅黑" panose="020B0503020204020204" charset="-122"/>
              </a:rPr>
              <a:t>3</a:t>
            </a:r>
            <a:r>
              <a:rPr lang="zh-CN" altLang="en-US" sz="1600">
                <a:latin typeface="微软雅黑" panose="020B0503020204020204" charset="-122"/>
                <a:ea typeface="微软雅黑" panose="020B0503020204020204" charset="-122"/>
              </a:rPr>
              <a:t>、门店引流，覆盖更多会员</a:t>
            </a:r>
          </a:p>
        </p:txBody>
      </p:sp>
      <p:cxnSp>
        <p:nvCxnSpPr>
          <p:cNvPr id="3" name="直接连接符 2"/>
          <p:cNvCxnSpPr/>
          <p:nvPr/>
        </p:nvCxnSpPr>
        <p:spPr>
          <a:xfrm flipV="1">
            <a:off x="1524000" y="3078163"/>
            <a:ext cx="911225" cy="646113"/>
          </a:xfrm>
          <a:prstGeom prst="line">
            <a:avLst/>
          </a:prstGeom>
          <a:ln w="19050">
            <a:solidFill>
              <a:srgbClr val="80BD01"/>
            </a:solidFill>
          </a:ln>
          <a:effectLst>
            <a:outerShdw blurRad="50800" dist="38100" dir="5400000" algn="t" rotWithShape="0">
              <a:schemeClr val="bg1">
                <a:lumMod val="6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92192" name="文本框 3"/>
          <p:cNvSpPr txBox="1"/>
          <p:nvPr/>
        </p:nvSpPr>
        <p:spPr>
          <a:xfrm>
            <a:off x="3989388" y="3062288"/>
            <a:ext cx="2392362" cy="460375"/>
          </a:xfrm>
          <a:prstGeom prst="rect">
            <a:avLst/>
          </a:prstGeom>
          <a:noFill/>
          <a:ln w="9525">
            <a:noFill/>
          </a:ln>
        </p:spPr>
        <p:txBody>
          <a:bodyPr wrap="square" anchor="t">
            <a:spAutoFit/>
          </a:bodyPr>
          <a:lstStyle/>
          <a:p>
            <a:pPr algn="ctr"/>
            <a:r>
              <a:rPr lang="zh-CN" altLang="en-US" sz="2400">
                <a:solidFill>
                  <a:srgbClr val="404040"/>
                </a:solidFill>
                <a:latin typeface="微软雅黑" panose="020B0503020204020204" charset="-122"/>
                <a:ea typeface="微软雅黑" panose="020B0503020204020204" charset="-122"/>
              </a:rPr>
              <a:t>丰富营销玩法</a:t>
            </a:r>
          </a:p>
        </p:txBody>
      </p:sp>
      <p:sp>
        <p:nvSpPr>
          <p:cNvPr id="92193" name="文本框 5"/>
          <p:cNvSpPr txBox="1"/>
          <p:nvPr/>
        </p:nvSpPr>
        <p:spPr>
          <a:xfrm>
            <a:off x="8551863" y="3062288"/>
            <a:ext cx="1219200" cy="460375"/>
          </a:xfrm>
          <a:prstGeom prst="rect">
            <a:avLst/>
          </a:prstGeom>
          <a:noFill/>
          <a:ln w="9525">
            <a:noFill/>
          </a:ln>
        </p:spPr>
        <p:txBody>
          <a:bodyPr wrap="square" anchor="t">
            <a:spAutoFit/>
          </a:bodyPr>
          <a:lstStyle/>
          <a:p>
            <a:pPr algn="ctr"/>
            <a:r>
              <a:rPr lang="zh-CN" altLang="en-US" sz="2400">
                <a:solidFill>
                  <a:srgbClr val="404040"/>
                </a:solidFill>
                <a:latin typeface="微软雅黑" panose="020B0503020204020204" charset="-122"/>
                <a:ea typeface="微软雅黑" panose="020B0503020204020204" charset="-122"/>
              </a:rPr>
              <a:t>加供给</a:t>
            </a:r>
          </a:p>
        </p:txBody>
      </p:sp>
      <p:sp>
        <p:nvSpPr>
          <p:cNvPr id="17" name="左右箭头 16"/>
          <p:cNvSpPr/>
          <p:nvPr/>
        </p:nvSpPr>
        <p:spPr>
          <a:xfrm>
            <a:off x="2998788" y="5003800"/>
            <a:ext cx="5827713" cy="388938"/>
          </a:xfrm>
          <a:prstGeom prst="leftRightArrow">
            <a:avLst/>
          </a:prstGeom>
          <a:noFill/>
          <a:ln>
            <a:solidFill>
              <a:srgbClr val="11862D"/>
            </a:solidFill>
          </a:ln>
          <a:extLst>
            <a:ext uri="{909E8E84-426E-40DD-AFC4-6F175D3DCCD1}">
              <a14:hiddenFill xmlns:a14="http://schemas.microsoft.com/office/drawing/2010/main">
                <a:solidFill>
                  <a:srgbClr val="11862D"/>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cxnSp>
        <p:nvCxnSpPr>
          <p:cNvPr id="20" name="直接连接符 19"/>
          <p:cNvCxnSpPr/>
          <p:nvPr/>
        </p:nvCxnSpPr>
        <p:spPr>
          <a:xfrm flipV="1">
            <a:off x="6011863" y="3078163"/>
            <a:ext cx="911225" cy="646113"/>
          </a:xfrm>
          <a:prstGeom prst="line">
            <a:avLst/>
          </a:prstGeom>
          <a:ln w="19050">
            <a:solidFill>
              <a:srgbClr val="80BD01"/>
            </a:solidFill>
          </a:ln>
          <a:effectLst>
            <a:outerShdw blurRad="50800" dist="38100" dir="5400000" algn="t" rotWithShape="0">
              <a:schemeClr val="bg1">
                <a:lumMod val="6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9402763" y="3078163"/>
            <a:ext cx="911225" cy="646113"/>
          </a:xfrm>
          <a:prstGeom prst="line">
            <a:avLst/>
          </a:prstGeom>
          <a:ln w="19050">
            <a:solidFill>
              <a:srgbClr val="80BD01"/>
            </a:solidFill>
          </a:ln>
          <a:effectLst>
            <a:outerShdw blurRad="50800" dist="38100" dir="5400000" algn="t" rotWithShape="0">
              <a:schemeClr val="bg1">
                <a:lumMod val="65000"/>
                <a:alpha val="40000"/>
              </a:schemeClr>
            </a:outerShdw>
          </a:effectLst>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标题 3"/>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积分运营</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活动规划</a:t>
            </a:r>
          </a:p>
        </p:txBody>
      </p:sp>
      <p:sp>
        <p:nvSpPr>
          <p:cNvPr id="94210" name="文本框 1"/>
          <p:cNvSpPr txBox="1"/>
          <p:nvPr/>
        </p:nvSpPr>
        <p:spPr>
          <a:xfrm>
            <a:off x="525463" y="954088"/>
            <a:ext cx="8763000" cy="460375"/>
          </a:xfrm>
          <a:prstGeom prst="rect">
            <a:avLst/>
          </a:prstGeom>
          <a:noFill/>
          <a:ln w="9525">
            <a:noFill/>
          </a:ln>
        </p:spPr>
        <p:txBody>
          <a:bodyPr wrap="square" anchor="t">
            <a:spAutoFit/>
          </a:bodyPr>
          <a:lstStyle/>
          <a:p>
            <a:pPr marL="342900" indent="-342900">
              <a:buFont typeface="Wingdings" panose="05000000000000000000" charset="0"/>
              <a:buChar char="n"/>
            </a:pPr>
            <a:r>
              <a:rPr lang="zh-CN" altLang="en-US" sz="2400">
                <a:latin typeface="微软雅黑" panose="020B0503020204020204" charset="-122"/>
                <a:ea typeface="微软雅黑" panose="020B0503020204020204" charset="-122"/>
                <a:sym typeface="微软雅黑" panose="020B0503020204020204" charset="-122"/>
              </a:rPr>
              <a:t>全渠道积分周定期清零活动</a:t>
            </a:r>
          </a:p>
        </p:txBody>
      </p:sp>
      <p:grpSp>
        <p:nvGrpSpPr>
          <p:cNvPr id="94211" name="组合 56"/>
          <p:cNvGrpSpPr/>
          <p:nvPr/>
        </p:nvGrpSpPr>
        <p:grpSpPr>
          <a:xfrm>
            <a:off x="390525" y="1893888"/>
            <a:ext cx="11593513" cy="4630737"/>
            <a:chOff x="631" y="2238"/>
            <a:chExt cx="13694" cy="5470"/>
          </a:xfrm>
        </p:grpSpPr>
        <p:sp>
          <p:nvSpPr>
            <p:cNvPr id="6" name="矩形 5"/>
            <p:cNvSpPr/>
            <p:nvPr/>
          </p:nvSpPr>
          <p:spPr>
            <a:xfrm>
              <a:off x="631" y="4304"/>
              <a:ext cx="2179" cy="119"/>
            </a:xfrm>
            <a:prstGeom prst="rect">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9" name="矩形 8"/>
            <p:cNvSpPr/>
            <p:nvPr/>
          </p:nvSpPr>
          <p:spPr>
            <a:xfrm>
              <a:off x="2810" y="4304"/>
              <a:ext cx="2232" cy="120"/>
            </a:xfrm>
            <a:prstGeom prst="rect">
              <a:avLst/>
            </a:prstGeom>
            <a:solidFill>
              <a:srgbClr val="80BD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5" name="矩形 14"/>
            <p:cNvSpPr/>
            <p:nvPr/>
          </p:nvSpPr>
          <p:spPr>
            <a:xfrm>
              <a:off x="4996" y="4304"/>
              <a:ext cx="2179" cy="119"/>
            </a:xfrm>
            <a:prstGeom prst="rect">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6" name="矩形 15"/>
            <p:cNvSpPr/>
            <p:nvPr/>
          </p:nvSpPr>
          <p:spPr>
            <a:xfrm>
              <a:off x="7175" y="4304"/>
              <a:ext cx="2179" cy="119"/>
            </a:xfrm>
            <a:prstGeom prst="rect">
              <a:avLst/>
            </a:prstGeom>
            <a:solidFill>
              <a:srgbClr val="80BD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7" name="矩形 16"/>
            <p:cNvSpPr/>
            <p:nvPr/>
          </p:nvSpPr>
          <p:spPr>
            <a:xfrm>
              <a:off x="9325" y="4304"/>
              <a:ext cx="2179" cy="119"/>
            </a:xfrm>
            <a:prstGeom prst="rect">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8" name="矩形 17"/>
            <p:cNvSpPr/>
            <p:nvPr/>
          </p:nvSpPr>
          <p:spPr>
            <a:xfrm>
              <a:off x="11504" y="4304"/>
              <a:ext cx="2179" cy="119"/>
            </a:xfrm>
            <a:prstGeom prst="rect">
              <a:avLst/>
            </a:prstGeom>
            <a:solidFill>
              <a:srgbClr val="80BD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grpSp>
          <p:nvGrpSpPr>
            <p:cNvPr id="94218" name="组合 22"/>
            <p:cNvGrpSpPr/>
            <p:nvPr/>
          </p:nvGrpSpPr>
          <p:grpSpPr>
            <a:xfrm>
              <a:off x="648" y="2881"/>
              <a:ext cx="1950" cy="1482"/>
              <a:chOff x="614" y="2881"/>
              <a:chExt cx="1950" cy="1482"/>
            </a:xfrm>
          </p:grpSpPr>
          <p:cxnSp>
            <p:nvCxnSpPr>
              <p:cNvPr id="20" name="直接连接符 19"/>
              <p:cNvCxnSpPr/>
              <p:nvPr/>
            </p:nvCxnSpPr>
            <p:spPr>
              <a:xfrm flipV="1">
                <a:off x="614" y="2881"/>
                <a:ext cx="932" cy="1483"/>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1546" y="2881"/>
                <a:ext cx="1019" cy="0"/>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grpSp>
        <p:grpSp>
          <p:nvGrpSpPr>
            <p:cNvPr id="94221" name="组合 23"/>
            <p:cNvGrpSpPr/>
            <p:nvPr/>
          </p:nvGrpSpPr>
          <p:grpSpPr>
            <a:xfrm>
              <a:off x="5042" y="2881"/>
              <a:ext cx="1950" cy="1482"/>
              <a:chOff x="614" y="2881"/>
              <a:chExt cx="1950" cy="1482"/>
            </a:xfrm>
          </p:grpSpPr>
          <p:cxnSp>
            <p:nvCxnSpPr>
              <p:cNvPr id="25" name="直接连接符 24"/>
              <p:cNvCxnSpPr/>
              <p:nvPr/>
            </p:nvCxnSpPr>
            <p:spPr>
              <a:xfrm flipV="1">
                <a:off x="614" y="2881"/>
                <a:ext cx="932" cy="1483"/>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546" y="2881"/>
                <a:ext cx="1019" cy="0"/>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grpSp>
        <p:grpSp>
          <p:nvGrpSpPr>
            <p:cNvPr id="94224" name="组合 26"/>
            <p:cNvGrpSpPr/>
            <p:nvPr/>
          </p:nvGrpSpPr>
          <p:grpSpPr>
            <a:xfrm rot="-10800000" flipH="1">
              <a:off x="2810" y="4424"/>
              <a:ext cx="1732" cy="1482"/>
              <a:chOff x="614" y="2881"/>
              <a:chExt cx="1950" cy="1482"/>
            </a:xfrm>
          </p:grpSpPr>
          <p:cxnSp>
            <p:nvCxnSpPr>
              <p:cNvPr id="28" name="直接连接符 27"/>
              <p:cNvCxnSpPr/>
              <p:nvPr/>
            </p:nvCxnSpPr>
            <p:spPr>
              <a:xfrm flipV="1">
                <a:off x="614" y="2881"/>
                <a:ext cx="932" cy="1483"/>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1546" y="2881"/>
                <a:ext cx="1019" cy="0"/>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grpSp>
        <p:grpSp>
          <p:nvGrpSpPr>
            <p:cNvPr id="94227" name="组合 29"/>
            <p:cNvGrpSpPr/>
            <p:nvPr/>
          </p:nvGrpSpPr>
          <p:grpSpPr>
            <a:xfrm>
              <a:off x="9436" y="2881"/>
              <a:ext cx="1950" cy="1482"/>
              <a:chOff x="614" y="2881"/>
              <a:chExt cx="1950" cy="1482"/>
            </a:xfrm>
          </p:grpSpPr>
          <p:cxnSp>
            <p:nvCxnSpPr>
              <p:cNvPr id="31" name="直接连接符 30"/>
              <p:cNvCxnSpPr/>
              <p:nvPr/>
            </p:nvCxnSpPr>
            <p:spPr>
              <a:xfrm flipV="1">
                <a:off x="614" y="2881"/>
                <a:ext cx="932" cy="1483"/>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546" y="2881"/>
                <a:ext cx="1019" cy="0"/>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grpSp>
        <p:grpSp>
          <p:nvGrpSpPr>
            <p:cNvPr id="94230" name="组合 32"/>
            <p:cNvGrpSpPr/>
            <p:nvPr/>
          </p:nvGrpSpPr>
          <p:grpSpPr>
            <a:xfrm rot="-10800000" flipH="1">
              <a:off x="7168" y="4424"/>
              <a:ext cx="1732" cy="1482"/>
              <a:chOff x="614" y="2881"/>
              <a:chExt cx="1950" cy="1482"/>
            </a:xfrm>
          </p:grpSpPr>
          <p:cxnSp>
            <p:nvCxnSpPr>
              <p:cNvPr id="34" name="直接连接符 33"/>
              <p:cNvCxnSpPr/>
              <p:nvPr/>
            </p:nvCxnSpPr>
            <p:spPr>
              <a:xfrm flipV="1">
                <a:off x="614" y="2881"/>
                <a:ext cx="932" cy="1483"/>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1546" y="2881"/>
                <a:ext cx="1019" cy="0"/>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grpSp>
        <p:grpSp>
          <p:nvGrpSpPr>
            <p:cNvPr id="94233" name="组合 35"/>
            <p:cNvGrpSpPr/>
            <p:nvPr/>
          </p:nvGrpSpPr>
          <p:grpSpPr>
            <a:xfrm rot="-10800000" flipH="1">
              <a:off x="11526" y="4424"/>
              <a:ext cx="1732" cy="1482"/>
              <a:chOff x="614" y="2881"/>
              <a:chExt cx="1950" cy="1482"/>
            </a:xfrm>
          </p:grpSpPr>
          <p:cxnSp>
            <p:nvCxnSpPr>
              <p:cNvPr id="37" name="直接连接符 36"/>
              <p:cNvCxnSpPr/>
              <p:nvPr/>
            </p:nvCxnSpPr>
            <p:spPr>
              <a:xfrm flipV="1">
                <a:off x="614" y="2881"/>
                <a:ext cx="932" cy="1483"/>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546" y="2881"/>
                <a:ext cx="1019" cy="0"/>
              </a:xfrm>
              <a:prstGeom prst="line">
                <a:avLst/>
              </a:prstGeom>
              <a:ln w="12700">
                <a:solidFill>
                  <a:srgbClr val="11862D"/>
                </a:solidFill>
                <a:prstDash val="dash"/>
              </a:ln>
            </p:spPr>
            <p:style>
              <a:lnRef idx="1">
                <a:schemeClr val="accent1"/>
              </a:lnRef>
              <a:fillRef idx="0">
                <a:schemeClr val="accent1"/>
              </a:fillRef>
              <a:effectRef idx="0">
                <a:schemeClr val="accent1"/>
              </a:effectRef>
              <a:fontRef idx="minor">
                <a:schemeClr val="tx1"/>
              </a:fontRef>
            </p:style>
          </p:cxnSp>
        </p:grpSp>
        <p:sp>
          <p:nvSpPr>
            <p:cNvPr id="39" name="文本框 38"/>
            <p:cNvSpPr txBox="1"/>
            <p:nvPr/>
          </p:nvSpPr>
          <p:spPr>
            <a:xfrm>
              <a:off x="1246" y="3894"/>
              <a:ext cx="809" cy="447"/>
            </a:xfrm>
            <a:prstGeom prst="rect">
              <a:avLst/>
            </a:prstGeom>
            <a:noFill/>
          </p:spPr>
          <p:txBody>
            <a:bodyPr wrap="square" rtlCol="0">
              <a:spAutoFit/>
            </a:bodyPr>
            <a:lstStyle/>
            <a:p>
              <a:pPr algn="ctr" fontAlgn="auto"/>
              <a:r>
                <a:rPr lang="en-US" altLang="zh-CN" sz="1865" noProof="1">
                  <a:latin typeface="微软雅黑" panose="020B0503020204020204" charset="-122"/>
                  <a:ea typeface="微软雅黑" panose="020B0503020204020204" charset="-122"/>
                  <a:cs typeface="微软雅黑" panose="020B0503020204020204" charset="-122"/>
                </a:rPr>
                <a:t>7</a:t>
              </a:r>
              <a:r>
                <a:rPr lang="zh-CN" altLang="en-US" sz="1865" noProof="1">
                  <a:latin typeface="微软雅黑" panose="020B0503020204020204" charset="-122"/>
                  <a:ea typeface="微软雅黑" panose="020B0503020204020204" charset="-122"/>
                  <a:cs typeface="微软雅黑" panose="020B0503020204020204" charset="-122"/>
                </a:rPr>
                <a:t>月</a:t>
              </a:r>
            </a:p>
          </p:txBody>
        </p:sp>
        <p:sp>
          <p:nvSpPr>
            <p:cNvPr id="40" name="文本框 39"/>
            <p:cNvSpPr txBox="1"/>
            <p:nvPr/>
          </p:nvSpPr>
          <p:spPr>
            <a:xfrm>
              <a:off x="3301" y="3894"/>
              <a:ext cx="809" cy="447"/>
            </a:xfrm>
            <a:prstGeom prst="rect">
              <a:avLst/>
            </a:prstGeom>
            <a:noFill/>
          </p:spPr>
          <p:txBody>
            <a:bodyPr wrap="square" rtlCol="0">
              <a:spAutoFit/>
            </a:bodyPr>
            <a:lstStyle/>
            <a:p>
              <a:pPr algn="ctr" fontAlgn="auto"/>
              <a:r>
                <a:rPr lang="en-US" altLang="zh-CN" sz="1865" noProof="1">
                  <a:latin typeface="微软雅黑" panose="020B0503020204020204" charset="-122"/>
                  <a:ea typeface="微软雅黑" panose="020B0503020204020204" charset="-122"/>
                  <a:cs typeface="微软雅黑" panose="020B0503020204020204" charset="-122"/>
                </a:rPr>
                <a:t>8</a:t>
              </a:r>
              <a:r>
                <a:rPr lang="zh-CN" altLang="en-US" sz="1865" noProof="1">
                  <a:latin typeface="微软雅黑" panose="020B0503020204020204" charset="-122"/>
                  <a:ea typeface="微软雅黑" panose="020B0503020204020204" charset="-122"/>
                  <a:cs typeface="微软雅黑" panose="020B0503020204020204" charset="-122"/>
                </a:rPr>
                <a:t>月</a:t>
              </a:r>
            </a:p>
          </p:txBody>
        </p:sp>
        <p:sp>
          <p:nvSpPr>
            <p:cNvPr id="41" name="文本框 40"/>
            <p:cNvSpPr txBox="1"/>
            <p:nvPr/>
          </p:nvSpPr>
          <p:spPr>
            <a:xfrm>
              <a:off x="5356" y="3894"/>
              <a:ext cx="809" cy="447"/>
            </a:xfrm>
            <a:prstGeom prst="rect">
              <a:avLst/>
            </a:prstGeom>
            <a:noFill/>
          </p:spPr>
          <p:txBody>
            <a:bodyPr wrap="square" rtlCol="0">
              <a:spAutoFit/>
            </a:bodyPr>
            <a:lstStyle/>
            <a:p>
              <a:pPr algn="ctr" fontAlgn="auto"/>
              <a:r>
                <a:rPr lang="en-US" altLang="zh-CN" sz="1865" noProof="1">
                  <a:latin typeface="微软雅黑" panose="020B0503020204020204" charset="-122"/>
                  <a:ea typeface="微软雅黑" panose="020B0503020204020204" charset="-122"/>
                  <a:cs typeface="微软雅黑" panose="020B0503020204020204" charset="-122"/>
                </a:rPr>
                <a:t>9</a:t>
              </a:r>
              <a:r>
                <a:rPr lang="zh-CN" altLang="en-US" sz="1865" noProof="1">
                  <a:latin typeface="微软雅黑" panose="020B0503020204020204" charset="-122"/>
                  <a:ea typeface="微软雅黑" panose="020B0503020204020204" charset="-122"/>
                  <a:cs typeface="微软雅黑" panose="020B0503020204020204" charset="-122"/>
                </a:rPr>
                <a:t>月</a:t>
              </a:r>
            </a:p>
          </p:txBody>
        </p:sp>
        <p:sp>
          <p:nvSpPr>
            <p:cNvPr id="42" name="文本框 41"/>
            <p:cNvSpPr txBox="1"/>
            <p:nvPr/>
          </p:nvSpPr>
          <p:spPr>
            <a:xfrm>
              <a:off x="7411" y="3894"/>
              <a:ext cx="1045" cy="447"/>
            </a:xfrm>
            <a:prstGeom prst="rect">
              <a:avLst/>
            </a:prstGeom>
            <a:noFill/>
          </p:spPr>
          <p:txBody>
            <a:bodyPr wrap="square" rtlCol="0">
              <a:spAutoFit/>
            </a:bodyPr>
            <a:lstStyle/>
            <a:p>
              <a:pPr algn="ctr" fontAlgn="auto"/>
              <a:r>
                <a:rPr lang="en-US" altLang="zh-CN" sz="1865" noProof="1">
                  <a:latin typeface="微软雅黑" panose="020B0503020204020204" charset="-122"/>
                  <a:ea typeface="微软雅黑" panose="020B0503020204020204" charset="-122"/>
                  <a:cs typeface="微软雅黑" panose="020B0503020204020204" charset="-122"/>
                </a:rPr>
                <a:t>10</a:t>
              </a:r>
              <a:r>
                <a:rPr lang="zh-CN" altLang="en-US" sz="1865" noProof="1">
                  <a:latin typeface="微软雅黑" panose="020B0503020204020204" charset="-122"/>
                  <a:ea typeface="微软雅黑" panose="020B0503020204020204" charset="-122"/>
                  <a:cs typeface="微软雅黑" panose="020B0503020204020204" charset="-122"/>
                </a:rPr>
                <a:t>月</a:t>
              </a:r>
            </a:p>
          </p:txBody>
        </p:sp>
        <p:sp>
          <p:nvSpPr>
            <p:cNvPr id="43" name="文本框 42"/>
            <p:cNvSpPr txBox="1"/>
            <p:nvPr/>
          </p:nvSpPr>
          <p:spPr>
            <a:xfrm>
              <a:off x="9702" y="3894"/>
              <a:ext cx="1090" cy="447"/>
            </a:xfrm>
            <a:prstGeom prst="rect">
              <a:avLst/>
            </a:prstGeom>
            <a:noFill/>
          </p:spPr>
          <p:txBody>
            <a:bodyPr wrap="square" rtlCol="0">
              <a:spAutoFit/>
            </a:bodyPr>
            <a:lstStyle/>
            <a:p>
              <a:pPr algn="ctr" fontAlgn="auto"/>
              <a:r>
                <a:rPr lang="en-US" altLang="zh-CN" sz="1865" noProof="1">
                  <a:latin typeface="微软雅黑" panose="020B0503020204020204" charset="-122"/>
                  <a:ea typeface="微软雅黑" panose="020B0503020204020204" charset="-122"/>
                  <a:cs typeface="微软雅黑" panose="020B0503020204020204" charset="-122"/>
                </a:rPr>
                <a:t>11</a:t>
              </a:r>
              <a:r>
                <a:rPr lang="zh-CN" altLang="en-US" sz="1865" noProof="1">
                  <a:latin typeface="微软雅黑" panose="020B0503020204020204" charset="-122"/>
                  <a:ea typeface="微软雅黑" panose="020B0503020204020204" charset="-122"/>
                  <a:cs typeface="微软雅黑" panose="020B0503020204020204" charset="-122"/>
                </a:rPr>
                <a:t>月</a:t>
              </a:r>
            </a:p>
          </p:txBody>
        </p:sp>
        <p:sp>
          <p:nvSpPr>
            <p:cNvPr id="44" name="文本框 43"/>
            <p:cNvSpPr txBox="1"/>
            <p:nvPr/>
          </p:nvSpPr>
          <p:spPr>
            <a:xfrm>
              <a:off x="12038" y="3894"/>
              <a:ext cx="1125" cy="447"/>
            </a:xfrm>
            <a:prstGeom prst="rect">
              <a:avLst/>
            </a:prstGeom>
            <a:noFill/>
          </p:spPr>
          <p:txBody>
            <a:bodyPr wrap="square" rtlCol="0">
              <a:spAutoFit/>
            </a:bodyPr>
            <a:lstStyle/>
            <a:p>
              <a:pPr algn="ctr" fontAlgn="auto"/>
              <a:r>
                <a:rPr lang="en-US" altLang="zh-CN" sz="1865" noProof="1">
                  <a:latin typeface="微软雅黑" panose="020B0503020204020204" charset="-122"/>
                  <a:ea typeface="微软雅黑" panose="020B0503020204020204" charset="-122"/>
                  <a:cs typeface="微软雅黑" panose="020B0503020204020204" charset="-122"/>
                </a:rPr>
                <a:t>12</a:t>
              </a:r>
              <a:r>
                <a:rPr lang="zh-CN" altLang="en-US" sz="1865" noProof="1">
                  <a:latin typeface="微软雅黑" panose="020B0503020204020204" charset="-122"/>
                  <a:ea typeface="微软雅黑" panose="020B0503020204020204" charset="-122"/>
                  <a:cs typeface="微软雅黑" panose="020B0503020204020204" charset="-122"/>
                </a:rPr>
                <a:t>月</a:t>
              </a:r>
            </a:p>
          </p:txBody>
        </p:sp>
        <p:sp>
          <p:nvSpPr>
            <p:cNvPr id="45" name="文本框 44"/>
            <p:cNvSpPr txBox="1"/>
            <p:nvPr/>
          </p:nvSpPr>
          <p:spPr>
            <a:xfrm>
              <a:off x="1580" y="2317"/>
              <a:ext cx="2935" cy="497"/>
            </a:xfrm>
            <a:prstGeom prst="rect">
              <a:avLst/>
            </a:prstGeom>
            <a:noFill/>
          </p:spPr>
          <p:txBody>
            <a:bodyPr wrap="square" rtlCol="0">
              <a:spAutoFit/>
            </a:bodyPr>
            <a:lstStyle/>
            <a:p>
              <a:pPr fontAlgn="auto"/>
              <a:r>
                <a:rPr lang="zh-CN" altLang="en-US" sz="2135" noProof="1">
                  <a:solidFill>
                    <a:srgbClr val="11862D"/>
                  </a:solidFill>
                  <a:latin typeface="微软雅黑" panose="020B0503020204020204" charset="-122"/>
                  <a:ea typeface="微软雅黑" panose="020B0503020204020204" charset="-122"/>
                  <a:cs typeface="+mn-cs"/>
                  <a:sym typeface="+mn-ea"/>
                </a:rPr>
                <a:t>试点前期准备</a:t>
              </a:r>
              <a:endParaRPr lang="zh-CN" altLang="en-US" sz="2135" noProof="1">
                <a:latin typeface="微软雅黑" panose="020B0503020204020204" charset="-122"/>
                <a:ea typeface="微软雅黑" panose="020B0503020204020204" charset="-122"/>
              </a:endParaRPr>
            </a:p>
          </p:txBody>
        </p:sp>
        <p:sp>
          <p:nvSpPr>
            <p:cNvPr id="49" name="文本框 48"/>
            <p:cNvSpPr txBox="1"/>
            <p:nvPr/>
          </p:nvSpPr>
          <p:spPr>
            <a:xfrm>
              <a:off x="5898" y="2317"/>
              <a:ext cx="3205" cy="497"/>
            </a:xfrm>
            <a:prstGeom prst="rect">
              <a:avLst/>
            </a:prstGeom>
            <a:noFill/>
          </p:spPr>
          <p:txBody>
            <a:bodyPr wrap="square" rtlCol="0">
              <a:spAutoFit/>
            </a:bodyPr>
            <a:lstStyle/>
            <a:p>
              <a:pPr fontAlgn="auto"/>
              <a:r>
                <a:rPr lang="zh-CN" altLang="en-US" sz="2135" noProof="1">
                  <a:solidFill>
                    <a:srgbClr val="11862D"/>
                  </a:solidFill>
                  <a:latin typeface="微软雅黑" panose="020B0503020204020204" charset="-122"/>
                  <a:ea typeface="微软雅黑" panose="020B0503020204020204" charset="-122"/>
                  <a:cs typeface="+mn-cs"/>
                  <a:sym typeface="+mn-ea"/>
                </a:rPr>
                <a:t>湘北分公司试点开展</a:t>
              </a:r>
              <a:endParaRPr lang="zh-CN" altLang="en-US" sz="2135" noProof="1">
                <a:latin typeface="微软雅黑" panose="020B0503020204020204" charset="-122"/>
                <a:ea typeface="微软雅黑" panose="020B0503020204020204" charset="-122"/>
              </a:endParaRPr>
            </a:p>
          </p:txBody>
        </p:sp>
        <p:sp>
          <p:nvSpPr>
            <p:cNvPr id="51" name="文本框 50"/>
            <p:cNvSpPr txBox="1"/>
            <p:nvPr/>
          </p:nvSpPr>
          <p:spPr>
            <a:xfrm>
              <a:off x="9896" y="2238"/>
              <a:ext cx="4250" cy="497"/>
            </a:xfrm>
            <a:prstGeom prst="rect">
              <a:avLst/>
            </a:prstGeom>
            <a:noFill/>
          </p:spPr>
          <p:txBody>
            <a:bodyPr wrap="square" rtlCol="0">
              <a:spAutoFit/>
            </a:bodyPr>
            <a:lstStyle/>
            <a:p>
              <a:pPr fontAlgn="auto"/>
              <a:r>
                <a:rPr lang="zh-CN" altLang="en-US" sz="2135" noProof="1">
                  <a:solidFill>
                    <a:srgbClr val="11862D"/>
                  </a:solidFill>
                  <a:latin typeface="微软雅黑" panose="020B0503020204020204" charset="-122"/>
                  <a:ea typeface="微软雅黑" panose="020B0503020204020204" charset="-122"/>
                  <a:cs typeface="+mn-cs"/>
                  <a:sym typeface="+mn-ea"/>
                </a:rPr>
                <a:t>定期清零推广至</a:t>
              </a:r>
              <a:r>
                <a:rPr lang="en-US" altLang="zh-CN" sz="2135" noProof="1">
                  <a:solidFill>
                    <a:srgbClr val="11862D"/>
                  </a:solidFill>
                  <a:latin typeface="微软雅黑" panose="020B0503020204020204" charset="-122"/>
                  <a:ea typeface="微软雅黑" panose="020B0503020204020204" charset="-122"/>
                  <a:cs typeface="+mn-cs"/>
                  <a:sym typeface="+mn-ea"/>
                </a:rPr>
                <a:t>5</a:t>
              </a:r>
              <a:r>
                <a:rPr lang="zh-CN" altLang="en-US" sz="2135" noProof="1">
                  <a:solidFill>
                    <a:srgbClr val="11862D"/>
                  </a:solidFill>
                  <a:latin typeface="微软雅黑" panose="020B0503020204020204" charset="-122"/>
                  <a:ea typeface="微软雅黑" panose="020B0503020204020204" charset="-122"/>
                  <a:cs typeface="+mn-cs"/>
                  <a:sym typeface="+mn-ea"/>
                </a:rPr>
                <a:t>家分公司</a:t>
              </a:r>
              <a:endParaRPr lang="en-US" altLang="zh-CN" sz="2135" noProof="1">
                <a:latin typeface="微软雅黑" panose="020B0503020204020204" charset="-122"/>
                <a:ea typeface="微软雅黑" panose="020B0503020204020204" charset="-122"/>
              </a:endParaRPr>
            </a:p>
          </p:txBody>
        </p:sp>
        <p:sp>
          <p:nvSpPr>
            <p:cNvPr id="53" name="文本框 52"/>
            <p:cNvSpPr txBox="1"/>
            <p:nvPr/>
          </p:nvSpPr>
          <p:spPr>
            <a:xfrm>
              <a:off x="6789" y="6029"/>
              <a:ext cx="2951" cy="497"/>
            </a:xfrm>
            <a:prstGeom prst="rect">
              <a:avLst/>
            </a:prstGeom>
            <a:noFill/>
          </p:spPr>
          <p:txBody>
            <a:bodyPr wrap="square" rtlCol="0">
              <a:spAutoFit/>
            </a:bodyPr>
            <a:lstStyle/>
            <a:p>
              <a:pPr algn="ctr" fontAlgn="auto"/>
              <a:r>
                <a:rPr lang="zh-CN" altLang="en-US" sz="2135" noProof="1">
                  <a:solidFill>
                    <a:srgbClr val="11862D"/>
                  </a:solidFill>
                  <a:latin typeface="微软雅黑" panose="020B0503020204020204" charset="-122"/>
                  <a:ea typeface="微软雅黑" panose="020B0503020204020204" charset="-122"/>
                  <a:cs typeface="+mn-cs"/>
                  <a:sym typeface="+mn-ea"/>
                </a:rPr>
                <a:t>年终积分活动筹备</a:t>
              </a:r>
              <a:endParaRPr lang="zh-CN" altLang="en-US" sz="2135" noProof="1">
                <a:latin typeface="微软雅黑" panose="020B0503020204020204" charset="-122"/>
                <a:ea typeface="微软雅黑" panose="020B0503020204020204" charset="-122"/>
              </a:endParaRPr>
            </a:p>
          </p:txBody>
        </p:sp>
        <p:sp>
          <p:nvSpPr>
            <p:cNvPr id="55" name="文本框 54"/>
            <p:cNvSpPr txBox="1"/>
            <p:nvPr/>
          </p:nvSpPr>
          <p:spPr>
            <a:xfrm>
              <a:off x="11254" y="6046"/>
              <a:ext cx="3071" cy="1662"/>
            </a:xfrm>
            <a:prstGeom prst="rect">
              <a:avLst/>
            </a:prstGeom>
            <a:noFill/>
          </p:spPr>
          <p:txBody>
            <a:bodyPr wrap="square" rtlCol="0">
              <a:spAutoFit/>
            </a:bodyPr>
            <a:lstStyle/>
            <a:p>
              <a:pPr fontAlgn="auto"/>
              <a:r>
                <a:rPr lang="zh-CN" altLang="en-US" sz="2135" noProof="1">
                  <a:solidFill>
                    <a:srgbClr val="11862D"/>
                  </a:solidFill>
                  <a:latin typeface="微软雅黑" panose="020B0503020204020204" charset="-122"/>
                  <a:ea typeface="微软雅黑" panose="020B0503020204020204" charset="-122"/>
                  <a:cs typeface="+mn-cs"/>
                  <a:sym typeface="+mn-ea"/>
                </a:rPr>
                <a:t>全司定期清零推广</a:t>
              </a:r>
              <a:r>
                <a:rPr lang="en-US" altLang="zh-CN" sz="2135" noProof="1">
                  <a:solidFill>
                    <a:srgbClr val="11862D"/>
                  </a:solidFill>
                  <a:latin typeface="微软雅黑" panose="020B0503020204020204" charset="-122"/>
                  <a:ea typeface="微软雅黑" panose="020B0503020204020204" charset="-122"/>
                  <a:cs typeface="+mn-cs"/>
                  <a:sym typeface="+mn-ea"/>
                </a:rPr>
                <a:t>/</a:t>
              </a:r>
              <a:r>
                <a:rPr lang="zh-CN" altLang="en-US" sz="2135" noProof="1">
                  <a:solidFill>
                    <a:srgbClr val="11862D"/>
                  </a:solidFill>
                  <a:latin typeface="微软雅黑" panose="020B0503020204020204" charset="-122"/>
                  <a:ea typeface="微软雅黑" panose="020B0503020204020204" charset="-122"/>
                  <a:cs typeface="+mn-cs"/>
                  <a:sym typeface="+mn-ea"/>
                </a:rPr>
                <a:t>千人千面积分活动上线</a:t>
              </a:r>
              <a:endParaRPr lang="zh-CN" altLang="en-US" sz="2135" noProof="1">
                <a:solidFill>
                  <a:srgbClr val="11862D"/>
                </a:solidFill>
                <a:latin typeface="微软雅黑" panose="020B0503020204020204" charset="-122"/>
                <a:ea typeface="微软雅黑" panose="020B0503020204020204" charset="-122"/>
              </a:endParaRPr>
            </a:p>
            <a:p>
              <a:pPr fontAlgn="auto"/>
              <a:endParaRPr lang="zh-CN" altLang="en-US" sz="2135" noProof="1">
                <a:latin typeface="微软雅黑" panose="020B0503020204020204" charset="-122"/>
                <a:ea typeface="微软雅黑" panose="020B0503020204020204" charset="-122"/>
              </a:endParaRPr>
            </a:p>
          </p:txBody>
        </p:sp>
      </p:grpSp>
      <p:sp>
        <p:nvSpPr>
          <p:cNvPr id="3" name="文本框 2"/>
          <p:cNvSpPr txBox="1"/>
          <p:nvPr/>
        </p:nvSpPr>
        <p:spPr>
          <a:xfrm>
            <a:off x="2305050" y="5103813"/>
            <a:ext cx="2165350" cy="420688"/>
          </a:xfrm>
          <a:prstGeom prst="rect">
            <a:avLst/>
          </a:prstGeom>
          <a:noFill/>
        </p:spPr>
        <p:txBody>
          <a:bodyPr wrap="square" rtlCol="0">
            <a:spAutoFit/>
          </a:bodyPr>
          <a:lstStyle/>
          <a:p>
            <a:pPr fontAlgn="auto"/>
            <a:r>
              <a:rPr lang="zh-CN" altLang="en-US" sz="2135" noProof="1">
                <a:solidFill>
                  <a:srgbClr val="11862D"/>
                </a:solidFill>
                <a:latin typeface="微软雅黑" panose="020B0503020204020204" charset="-122"/>
                <a:ea typeface="微软雅黑" panose="020B0503020204020204" charset="-122"/>
                <a:cs typeface="+mn-cs"/>
                <a:sym typeface="+mn-ea"/>
              </a:rPr>
              <a:t>常德试点开展</a:t>
            </a:r>
            <a:endParaRPr lang="zh-CN" altLang="en-US" sz="2135" noProof="1">
              <a:latin typeface="微软雅黑" panose="020B0503020204020204" charset="-122"/>
              <a:ea typeface="微软雅黑" panose="020B0503020204020204" charset="-122"/>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标题 8"/>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积分运营</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rPr>
              <a:t>——</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积分商城运营规划</a:t>
            </a:r>
          </a:p>
        </p:txBody>
      </p:sp>
      <p:sp>
        <p:nvSpPr>
          <p:cNvPr id="96258" name="文本框 1"/>
          <p:cNvSpPr txBox="1"/>
          <p:nvPr/>
        </p:nvSpPr>
        <p:spPr>
          <a:xfrm>
            <a:off x="428625" y="1173163"/>
            <a:ext cx="1849438" cy="903287"/>
          </a:xfrm>
          <a:prstGeom prst="rect">
            <a:avLst/>
          </a:prstGeom>
          <a:noFill/>
          <a:ln w="9525">
            <a:noFill/>
          </a:ln>
        </p:spPr>
        <p:txBody>
          <a:bodyPr wrap="square" anchor="t">
            <a:spAutoFit/>
          </a:bodyPr>
          <a:lstStyle/>
          <a:p>
            <a:pPr>
              <a:lnSpc>
                <a:spcPct val="110000"/>
              </a:lnSpc>
            </a:pPr>
            <a:r>
              <a:rPr lang="en-US" altLang="zh-CN" sz="2400">
                <a:solidFill>
                  <a:srgbClr val="11862D"/>
                </a:solidFill>
                <a:latin typeface="微软雅黑" panose="020B0503020204020204" charset="-122"/>
                <a:ea typeface="微软雅黑" panose="020B0503020204020204" charset="-122"/>
              </a:rPr>
              <a:t>50</a:t>
            </a:r>
            <a:r>
              <a:rPr lang="zh-CN" altLang="en-US" sz="2400">
                <a:solidFill>
                  <a:srgbClr val="11862D"/>
                </a:solidFill>
                <a:latin typeface="微软雅黑" panose="020B0503020204020204" charset="-122"/>
                <a:ea typeface="微软雅黑" panose="020B0503020204020204" charset="-122"/>
              </a:rPr>
              <a:t>家</a:t>
            </a:r>
            <a:r>
              <a:rPr lang="zh-CN" altLang="en-US" sz="2400">
                <a:latin typeface="微软雅黑" panose="020B0503020204020204" charset="-122"/>
                <a:ea typeface="微软雅黑" panose="020B0503020204020204" charset="-122"/>
              </a:rPr>
              <a:t> </a:t>
            </a:r>
          </a:p>
          <a:p>
            <a:pPr>
              <a:lnSpc>
                <a:spcPct val="110000"/>
              </a:lnSpc>
            </a:pPr>
            <a:r>
              <a:rPr lang="zh-CN" altLang="en-US" sz="2400">
                <a:latin typeface="微软雅黑" panose="020B0503020204020204" charset="-122"/>
                <a:ea typeface="微软雅黑" panose="020B0503020204020204" charset="-122"/>
              </a:rPr>
              <a:t>异业招商</a:t>
            </a:r>
          </a:p>
        </p:txBody>
      </p:sp>
      <p:sp>
        <p:nvSpPr>
          <p:cNvPr id="96259" name="文本框 2"/>
          <p:cNvSpPr txBox="1"/>
          <p:nvPr/>
        </p:nvSpPr>
        <p:spPr>
          <a:xfrm>
            <a:off x="2633663" y="1173163"/>
            <a:ext cx="1954212" cy="903287"/>
          </a:xfrm>
          <a:prstGeom prst="rect">
            <a:avLst/>
          </a:prstGeom>
          <a:noFill/>
          <a:ln w="9525">
            <a:noFill/>
          </a:ln>
        </p:spPr>
        <p:txBody>
          <a:bodyPr wrap="square" anchor="t">
            <a:spAutoFit/>
          </a:bodyPr>
          <a:lstStyle/>
          <a:p>
            <a:pPr>
              <a:lnSpc>
                <a:spcPct val="110000"/>
              </a:lnSpc>
            </a:pPr>
            <a:r>
              <a:rPr lang="en-US" altLang="zh-CN" sz="2400">
                <a:solidFill>
                  <a:srgbClr val="11862D"/>
                </a:solidFill>
                <a:latin typeface="微软雅黑" panose="020B0503020204020204" charset="-122"/>
                <a:ea typeface="微软雅黑" panose="020B0503020204020204" charset="-122"/>
              </a:rPr>
              <a:t>5</a:t>
            </a:r>
            <a:r>
              <a:rPr lang="zh-CN" altLang="en-US" sz="2400">
                <a:solidFill>
                  <a:srgbClr val="11862D"/>
                </a:solidFill>
                <a:latin typeface="微软雅黑" panose="020B0503020204020204" charset="-122"/>
                <a:ea typeface="微软雅黑" panose="020B0503020204020204" charset="-122"/>
              </a:rPr>
              <a:t>家</a:t>
            </a:r>
            <a:r>
              <a:rPr lang="zh-CN" altLang="en-US" sz="2400">
                <a:latin typeface="微软雅黑" panose="020B0503020204020204" charset="-122"/>
                <a:ea typeface="微软雅黑" panose="020B0503020204020204" charset="-122"/>
              </a:rPr>
              <a:t> </a:t>
            </a:r>
          </a:p>
          <a:p>
            <a:pPr>
              <a:lnSpc>
                <a:spcPct val="110000"/>
              </a:lnSpc>
            </a:pPr>
            <a:r>
              <a:rPr lang="zh-CN" altLang="en-US" sz="2400">
                <a:latin typeface="微软雅黑" panose="020B0503020204020204" charset="-122"/>
                <a:ea typeface="微软雅黑" panose="020B0503020204020204" charset="-122"/>
              </a:rPr>
              <a:t>券平台对接</a:t>
            </a:r>
          </a:p>
        </p:txBody>
      </p:sp>
      <p:sp>
        <p:nvSpPr>
          <p:cNvPr id="4" name="文本框 3"/>
          <p:cNvSpPr txBox="1"/>
          <p:nvPr/>
        </p:nvSpPr>
        <p:spPr>
          <a:xfrm>
            <a:off x="4945063" y="1173163"/>
            <a:ext cx="1725613" cy="1128713"/>
          </a:xfrm>
          <a:prstGeom prst="rect">
            <a:avLst/>
          </a:prstGeom>
          <a:noFill/>
        </p:spPr>
        <p:txBody>
          <a:bodyPr wrap="square" rtlCol="0">
            <a:spAutoFit/>
          </a:bodyPr>
          <a:lstStyle/>
          <a:p>
            <a:pPr fontAlgn="auto">
              <a:lnSpc>
                <a:spcPct val="110000"/>
              </a:lnSpc>
            </a:pPr>
            <a:r>
              <a:rPr lang="en-US" altLang="zh-CN" sz="2400" noProof="1">
                <a:solidFill>
                  <a:srgbClr val="11862D"/>
                </a:solidFill>
                <a:latin typeface="微软雅黑" panose="020B0503020204020204" charset="-122"/>
                <a:ea typeface="微软雅黑" panose="020B0503020204020204" charset="-122"/>
                <a:cs typeface="微软雅黑" panose="020B0503020204020204" charset="-122"/>
              </a:rPr>
              <a:t>1400</a:t>
            </a:r>
            <a:r>
              <a:rPr lang="zh-CN" altLang="en-US" sz="2400" noProof="1">
                <a:solidFill>
                  <a:srgbClr val="11862D"/>
                </a:solidFill>
                <a:latin typeface="微软雅黑" panose="020B0503020204020204" charset="-122"/>
                <a:ea typeface="微软雅黑" panose="020B0503020204020204" charset="-122"/>
                <a:cs typeface="微软雅黑" panose="020B0503020204020204" charset="-122"/>
              </a:rPr>
              <a:t>万</a:t>
            </a:r>
            <a:r>
              <a:rPr lang="en-US" altLang="zh-CN" sz="2400" noProof="1">
                <a:solidFill>
                  <a:srgbClr val="11862D"/>
                </a:solidFill>
                <a:latin typeface="微软雅黑" panose="020B0503020204020204" charset="-122"/>
                <a:ea typeface="微软雅黑" panose="020B0503020204020204" charset="-122"/>
                <a:cs typeface="微软雅黑" panose="020B0503020204020204" charset="-122"/>
              </a:rPr>
              <a:t>/</a:t>
            </a:r>
            <a:r>
              <a:rPr lang="zh-CN" altLang="en-US" sz="2400" noProof="1">
                <a:solidFill>
                  <a:srgbClr val="11862D"/>
                </a:solidFill>
                <a:latin typeface="微软雅黑" panose="020B0503020204020204" charset="-122"/>
                <a:ea typeface="微软雅黑" panose="020B0503020204020204" charset="-122"/>
                <a:cs typeface="微软雅黑" panose="020B0503020204020204" charset="-122"/>
              </a:rPr>
              <a:t>月</a:t>
            </a:r>
            <a:r>
              <a:rPr lang="zh-CN" altLang="en-US" sz="2400" noProof="1">
                <a:latin typeface="微软雅黑" panose="020B0503020204020204" charset="-122"/>
                <a:ea typeface="微软雅黑" panose="020B0503020204020204" charset="-122"/>
                <a:cs typeface="微软雅黑" panose="020B0503020204020204" charset="-122"/>
              </a:rPr>
              <a:t> </a:t>
            </a:r>
          </a:p>
          <a:p>
            <a:pPr fontAlgn="auto">
              <a:lnSpc>
                <a:spcPct val="110000"/>
              </a:lnSpc>
            </a:pPr>
            <a:r>
              <a:rPr lang="zh-CN" altLang="en-US" sz="2400" noProof="1">
                <a:latin typeface="微软雅黑" panose="020B0503020204020204" charset="-122"/>
                <a:ea typeface="微软雅黑" panose="020B0503020204020204" charset="-122"/>
                <a:cs typeface="微软雅黑" panose="020B0503020204020204" charset="-122"/>
              </a:rPr>
              <a:t>积分消耗</a:t>
            </a:r>
          </a:p>
          <a:p>
            <a:pPr fontAlgn="auto">
              <a:lnSpc>
                <a:spcPct val="110000"/>
              </a:lnSpc>
            </a:pPr>
            <a:r>
              <a:rPr lang="zh-CN" altLang="en-US" sz="1335" noProof="1">
                <a:latin typeface="微软雅黑" panose="020B0503020204020204" charset="-122"/>
                <a:ea typeface="微软雅黑" panose="020B0503020204020204" charset="-122"/>
                <a:cs typeface="微软雅黑" panose="020B0503020204020204" charset="-122"/>
              </a:rPr>
              <a:t>虚拟占比消分</a:t>
            </a:r>
            <a:r>
              <a:rPr lang="en-US" altLang="zh-CN" sz="1335" b="1" noProof="1">
                <a:latin typeface="微软雅黑" panose="020B0503020204020204" charset="-122"/>
                <a:ea typeface="微软雅黑" panose="020B0503020204020204" charset="-122"/>
                <a:cs typeface="微软雅黑" panose="020B0503020204020204" charset="-122"/>
              </a:rPr>
              <a:t>20%</a:t>
            </a:r>
          </a:p>
        </p:txBody>
      </p:sp>
      <p:cxnSp>
        <p:nvCxnSpPr>
          <p:cNvPr id="6" name="直接连接符 5"/>
          <p:cNvCxnSpPr/>
          <p:nvPr/>
        </p:nvCxnSpPr>
        <p:spPr>
          <a:xfrm>
            <a:off x="450850" y="2252663"/>
            <a:ext cx="6049963" cy="0"/>
          </a:xfrm>
          <a:prstGeom prst="line">
            <a:avLst/>
          </a:prstGeom>
          <a:ln>
            <a:solidFill>
              <a:srgbClr val="11862D"/>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6916738" y="1295400"/>
            <a:ext cx="1098550" cy="984250"/>
          </a:xfrm>
          <a:prstGeom prst="rect">
            <a:avLst/>
          </a:prstGeom>
          <a:noFill/>
          <a:ln>
            <a:solidFill>
              <a:srgbClr val="11862D"/>
            </a:solidFill>
          </a:ln>
          <a:extLst>
            <a:ext uri="{909E8E84-426E-40DD-AFC4-6F175D3DCCD1}">
              <a14:hiddenFill xmlns:a14="http://schemas.microsoft.com/office/drawing/2010/main">
                <a:solidFill>
                  <a:srgbClr val="F2FDF8"/>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8" name="文本框 17"/>
          <p:cNvSpPr txBox="1"/>
          <p:nvPr/>
        </p:nvSpPr>
        <p:spPr>
          <a:xfrm>
            <a:off x="7042150" y="1365250"/>
            <a:ext cx="849313" cy="815975"/>
          </a:xfrm>
          <a:prstGeom prst="rect">
            <a:avLst/>
          </a:prstGeom>
          <a:noFill/>
        </p:spPr>
        <p:txBody>
          <a:bodyPr wrap="square" rtlCol="0">
            <a:spAutoFit/>
          </a:bodyPr>
          <a:lstStyle/>
          <a:p>
            <a:pPr fontAlgn="auto">
              <a:lnSpc>
                <a:spcPct val="110000"/>
              </a:lnSpc>
            </a:pPr>
            <a:r>
              <a:rPr lang="zh-CN" altLang="en-US" sz="2135" noProof="1">
                <a:latin typeface="微软雅黑" panose="020B0503020204020204" charset="-122"/>
                <a:ea typeface="微软雅黑" panose="020B0503020204020204" charset="-122"/>
                <a:cs typeface="+mn-cs"/>
              </a:rPr>
              <a:t>指导</a:t>
            </a:r>
            <a:endParaRPr lang="zh-CN" altLang="en-US" sz="2135" noProof="1">
              <a:latin typeface="微软雅黑" panose="020B0503020204020204" charset="-122"/>
              <a:ea typeface="微软雅黑" panose="020B0503020204020204" charset="-122"/>
            </a:endParaRPr>
          </a:p>
          <a:p>
            <a:pPr fontAlgn="auto">
              <a:lnSpc>
                <a:spcPct val="110000"/>
              </a:lnSpc>
            </a:pPr>
            <a:r>
              <a:rPr lang="zh-CN" altLang="en-US" sz="2135" noProof="1">
                <a:latin typeface="微软雅黑" panose="020B0503020204020204" charset="-122"/>
                <a:ea typeface="微软雅黑" panose="020B0503020204020204" charset="-122"/>
                <a:cs typeface="+mn-cs"/>
              </a:rPr>
              <a:t>策略</a:t>
            </a:r>
            <a:endParaRPr lang="zh-CN" altLang="en-US" sz="2135" noProof="1">
              <a:latin typeface="微软雅黑" panose="020B0503020204020204" charset="-122"/>
              <a:ea typeface="微软雅黑" panose="020B0503020204020204" charset="-122"/>
            </a:endParaRPr>
          </a:p>
        </p:txBody>
      </p:sp>
      <p:sp>
        <p:nvSpPr>
          <p:cNvPr id="19" name="矩形 18"/>
          <p:cNvSpPr/>
          <p:nvPr/>
        </p:nvSpPr>
        <p:spPr>
          <a:xfrm>
            <a:off x="6916738" y="2789238"/>
            <a:ext cx="1098550" cy="985838"/>
          </a:xfrm>
          <a:prstGeom prst="rect">
            <a:avLst/>
          </a:prstGeom>
          <a:noFill/>
          <a:ln>
            <a:solidFill>
              <a:srgbClr val="11862D"/>
            </a:solidFill>
          </a:ln>
          <a:extLst>
            <a:ext uri="{909E8E84-426E-40DD-AFC4-6F175D3DCCD1}">
              <a14:hiddenFill xmlns:a14="http://schemas.microsoft.com/office/drawing/2010/main">
                <a:solidFill>
                  <a:srgbClr val="F2FDF8"/>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0" name="文本框 19"/>
          <p:cNvSpPr txBox="1"/>
          <p:nvPr/>
        </p:nvSpPr>
        <p:spPr>
          <a:xfrm>
            <a:off x="7042150" y="2860675"/>
            <a:ext cx="849313" cy="814388"/>
          </a:xfrm>
          <a:prstGeom prst="rect">
            <a:avLst/>
          </a:prstGeom>
          <a:noFill/>
        </p:spPr>
        <p:txBody>
          <a:bodyPr wrap="square" rtlCol="0">
            <a:spAutoFit/>
          </a:bodyPr>
          <a:lstStyle/>
          <a:p>
            <a:pPr fontAlgn="auto">
              <a:lnSpc>
                <a:spcPct val="110000"/>
              </a:lnSpc>
            </a:pPr>
            <a:r>
              <a:rPr lang="zh-CN" altLang="en-US" sz="2135" noProof="1">
                <a:latin typeface="微软雅黑" panose="020B0503020204020204" charset="-122"/>
                <a:ea typeface="微软雅黑" panose="020B0503020204020204" charset="-122"/>
                <a:cs typeface="+mn-cs"/>
              </a:rPr>
              <a:t>操作方向</a:t>
            </a:r>
            <a:endParaRPr lang="zh-CN" altLang="en-US" sz="2135" noProof="1">
              <a:latin typeface="微软雅黑" panose="020B0503020204020204" charset="-122"/>
              <a:ea typeface="微软雅黑" panose="020B0503020204020204" charset="-122"/>
            </a:endParaRPr>
          </a:p>
        </p:txBody>
      </p:sp>
      <p:sp>
        <p:nvSpPr>
          <p:cNvPr id="21" name="矩形 20"/>
          <p:cNvSpPr/>
          <p:nvPr/>
        </p:nvSpPr>
        <p:spPr>
          <a:xfrm>
            <a:off x="6916738" y="4352925"/>
            <a:ext cx="1098550" cy="985838"/>
          </a:xfrm>
          <a:prstGeom prst="rect">
            <a:avLst/>
          </a:prstGeom>
          <a:noFill/>
          <a:ln>
            <a:solidFill>
              <a:srgbClr val="11862D"/>
            </a:solidFill>
          </a:ln>
          <a:extLst>
            <a:ext uri="{909E8E84-426E-40DD-AFC4-6F175D3DCCD1}">
              <a14:hiddenFill xmlns:a14="http://schemas.microsoft.com/office/drawing/2010/main">
                <a:solidFill>
                  <a:srgbClr val="F2FDF8"/>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2" name="文本框 21"/>
          <p:cNvSpPr txBox="1"/>
          <p:nvPr/>
        </p:nvSpPr>
        <p:spPr>
          <a:xfrm>
            <a:off x="7042150" y="4424363"/>
            <a:ext cx="849313" cy="814388"/>
          </a:xfrm>
          <a:prstGeom prst="rect">
            <a:avLst/>
          </a:prstGeom>
          <a:noFill/>
        </p:spPr>
        <p:txBody>
          <a:bodyPr wrap="square" rtlCol="0">
            <a:spAutoFit/>
          </a:bodyPr>
          <a:lstStyle/>
          <a:p>
            <a:pPr fontAlgn="auto">
              <a:lnSpc>
                <a:spcPct val="110000"/>
              </a:lnSpc>
            </a:pPr>
            <a:r>
              <a:rPr lang="zh-CN" altLang="en-US" sz="2135" noProof="1">
                <a:latin typeface="微软雅黑" panose="020B0503020204020204" charset="-122"/>
                <a:ea typeface="微软雅黑" panose="020B0503020204020204" charset="-122"/>
                <a:cs typeface="+mn-cs"/>
              </a:rPr>
              <a:t>筛选</a:t>
            </a:r>
            <a:endParaRPr lang="zh-CN" altLang="en-US" sz="2135" noProof="1">
              <a:latin typeface="微软雅黑" panose="020B0503020204020204" charset="-122"/>
              <a:ea typeface="微软雅黑" panose="020B0503020204020204" charset="-122"/>
            </a:endParaRPr>
          </a:p>
          <a:p>
            <a:pPr fontAlgn="auto">
              <a:lnSpc>
                <a:spcPct val="110000"/>
              </a:lnSpc>
            </a:pPr>
            <a:r>
              <a:rPr lang="zh-CN" altLang="en-US" sz="2135" noProof="1">
                <a:latin typeface="微软雅黑" panose="020B0503020204020204" charset="-122"/>
                <a:ea typeface="微软雅黑" panose="020B0503020204020204" charset="-122"/>
                <a:cs typeface="+mn-cs"/>
              </a:rPr>
              <a:t>标准</a:t>
            </a:r>
            <a:endParaRPr lang="zh-CN" altLang="en-US" sz="2135" noProof="1">
              <a:latin typeface="微软雅黑" panose="020B0503020204020204" charset="-122"/>
              <a:ea typeface="微软雅黑" panose="020B0503020204020204" charset="-122"/>
            </a:endParaRPr>
          </a:p>
        </p:txBody>
      </p:sp>
      <p:sp>
        <p:nvSpPr>
          <p:cNvPr id="23" name="文本框 22"/>
          <p:cNvSpPr txBox="1"/>
          <p:nvPr/>
        </p:nvSpPr>
        <p:spPr>
          <a:xfrm>
            <a:off x="8137525" y="1443038"/>
            <a:ext cx="3684588" cy="749300"/>
          </a:xfrm>
          <a:prstGeom prst="rect">
            <a:avLst/>
          </a:prstGeom>
          <a:noFill/>
        </p:spPr>
        <p:txBody>
          <a:bodyPr wrap="square" rtlCol="0">
            <a:spAutoFit/>
          </a:bodyPr>
          <a:lstStyle/>
          <a:p>
            <a:pPr marL="285750" indent="-285750" fontAlgn="auto">
              <a:buFont typeface="Wingdings" panose="05000000000000000000" charset="0"/>
              <a:buChar char="n"/>
            </a:pPr>
            <a:r>
              <a:rPr lang="zh-CN" altLang="en-US" sz="2135" noProof="1">
                <a:latin typeface="微软雅黑" panose="020B0503020204020204" charset="-122"/>
                <a:ea typeface="微软雅黑" panose="020B0503020204020204" charset="-122"/>
                <a:cs typeface="+mn-cs"/>
              </a:rPr>
              <a:t>大规模异业合作，降成本，促流通</a:t>
            </a:r>
            <a:endParaRPr lang="zh-CN" altLang="en-US" sz="2135" noProof="1">
              <a:latin typeface="微软雅黑" panose="020B0503020204020204" charset="-122"/>
              <a:ea typeface="微软雅黑" panose="020B0503020204020204" charset="-122"/>
            </a:endParaRPr>
          </a:p>
        </p:txBody>
      </p:sp>
      <p:sp>
        <p:nvSpPr>
          <p:cNvPr id="25" name="文本框 24"/>
          <p:cNvSpPr txBox="1"/>
          <p:nvPr/>
        </p:nvSpPr>
        <p:spPr>
          <a:xfrm>
            <a:off x="8170863" y="2747963"/>
            <a:ext cx="3684588" cy="814388"/>
          </a:xfrm>
          <a:prstGeom prst="rect">
            <a:avLst/>
          </a:prstGeom>
          <a:noFill/>
        </p:spPr>
        <p:txBody>
          <a:bodyPr wrap="square" rtlCol="0">
            <a:spAutoFit/>
          </a:bodyPr>
          <a:lstStyle/>
          <a:p>
            <a:pPr marL="285750" indent="-285750" fontAlgn="auto">
              <a:lnSpc>
                <a:spcPct val="110000"/>
              </a:lnSpc>
              <a:buFont typeface="Wingdings" panose="05000000000000000000" charset="0"/>
              <a:buChar char="n"/>
            </a:pPr>
            <a:r>
              <a:rPr lang="zh-CN" altLang="en-US" sz="2135" noProof="1">
                <a:latin typeface="微软雅黑" panose="020B0503020204020204" charset="-122"/>
                <a:ea typeface="微软雅黑" panose="020B0503020204020204" charset="-122"/>
                <a:cs typeface="+mn-cs"/>
              </a:rPr>
              <a:t>低成本采购</a:t>
            </a:r>
            <a:endParaRPr lang="zh-CN" altLang="en-US" sz="2135" noProof="1">
              <a:latin typeface="微软雅黑" panose="020B0503020204020204" charset="-122"/>
              <a:ea typeface="微软雅黑" panose="020B0503020204020204" charset="-122"/>
            </a:endParaRPr>
          </a:p>
          <a:p>
            <a:pPr marL="285750" indent="-285750" fontAlgn="auto">
              <a:lnSpc>
                <a:spcPct val="110000"/>
              </a:lnSpc>
              <a:buFont typeface="Wingdings" panose="05000000000000000000" charset="0"/>
              <a:buChar char="n"/>
            </a:pPr>
            <a:r>
              <a:rPr lang="zh-CN" altLang="en-US" sz="2135" noProof="1">
                <a:latin typeface="微软雅黑" panose="020B0503020204020204" charset="-122"/>
                <a:ea typeface="微软雅黑" panose="020B0503020204020204" charset="-122"/>
                <a:cs typeface="+mn-cs"/>
              </a:rPr>
              <a:t>资源</a:t>
            </a:r>
            <a:r>
              <a:rPr lang="zh-CN" altLang="en-US" sz="2135" noProof="1">
                <a:latin typeface="微软雅黑" panose="020B0503020204020204" charset="-122"/>
                <a:ea typeface="微软雅黑" panose="020B0503020204020204" charset="-122"/>
                <a:cs typeface="+mn-cs"/>
                <a:sym typeface="+mn-ea"/>
              </a:rPr>
              <a:t>互换</a:t>
            </a:r>
            <a:r>
              <a:rPr lang="zh-CN" altLang="en-US" sz="2135" noProof="1">
                <a:latin typeface="微软雅黑" panose="020B0503020204020204" charset="-122"/>
                <a:ea typeface="微软雅黑" panose="020B0503020204020204" charset="-122"/>
                <a:cs typeface="+mn-cs"/>
              </a:rPr>
              <a:t>（流量、数据等）</a:t>
            </a:r>
            <a:endParaRPr lang="zh-CN" altLang="en-US" sz="2135" noProof="1">
              <a:latin typeface="微软雅黑" panose="020B0503020204020204" charset="-122"/>
              <a:ea typeface="微软雅黑" panose="020B0503020204020204" charset="-122"/>
            </a:endParaRPr>
          </a:p>
        </p:txBody>
      </p:sp>
      <p:sp>
        <p:nvSpPr>
          <p:cNvPr id="26" name="文本框 25"/>
          <p:cNvSpPr txBox="1"/>
          <p:nvPr/>
        </p:nvSpPr>
        <p:spPr>
          <a:xfrm>
            <a:off x="8170863" y="4352925"/>
            <a:ext cx="3684588" cy="1735138"/>
          </a:xfrm>
          <a:prstGeom prst="rect">
            <a:avLst/>
          </a:prstGeom>
          <a:noFill/>
        </p:spPr>
        <p:txBody>
          <a:bodyPr wrap="square" rtlCol="0">
            <a:spAutoFit/>
          </a:bodyPr>
          <a:lstStyle/>
          <a:p>
            <a:pPr marL="285750" indent="-285750" fontAlgn="auto">
              <a:buFont typeface="Wingdings" panose="05000000000000000000" charset="0"/>
              <a:buChar char="n"/>
            </a:pPr>
            <a:r>
              <a:rPr lang="zh-CN" altLang="en-US" sz="2135" noProof="1">
                <a:latin typeface="微软雅黑" panose="020B0503020204020204" charset="-122"/>
                <a:ea typeface="微软雅黑" panose="020B0503020204020204" charset="-122"/>
                <a:cs typeface="+mn-cs"/>
              </a:rPr>
              <a:t>高性价比：对标现有礼品</a:t>
            </a:r>
            <a:r>
              <a:rPr lang="en-US" altLang="zh-CN" sz="2135" noProof="1">
                <a:latin typeface="微软雅黑" panose="020B0503020204020204" charset="-122"/>
                <a:ea typeface="微软雅黑" panose="020B0503020204020204" charset="-122"/>
                <a:cs typeface="+mn-cs"/>
              </a:rPr>
              <a:t>/</a:t>
            </a:r>
            <a:r>
              <a:rPr lang="zh-CN" altLang="en-US" sz="2135" noProof="1">
                <a:latin typeface="微软雅黑" panose="020B0503020204020204" charset="-122"/>
                <a:ea typeface="微软雅黑" panose="020B0503020204020204" charset="-122"/>
                <a:cs typeface="+mn-cs"/>
              </a:rPr>
              <a:t>券，成本更低</a:t>
            </a:r>
            <a:endParaRPr lang="zh-CN" altLang="en-US" sz="2135" noProof="1">
              <a:latin typeface="微软雅黑" panose="020B0503020204020204" charset="-122"/>
              <a:ea typeface="微软雅黑" panose="020B0503020204020204" charset="-122"/>
            </a:endParaRPr>
          </a:p>
          <a:p>
            <a:pPr marL="285750" indent="-285750" fontAlgn="auto">
              <a:buFont typeface="Wingdings" panose="05000000000000000000" charset="0"/>
              <a:buChar char="n"/>
            </a:pPr>
            <a:r>
              <a:rPr lang="zh-CN" altLang="en-US" sz="2135" noProof="1">
                <a:latin typeface="微软雅黑" panose="020B0503020204020204" charset="-122"/>
                <a:ea typeface="微软雅黑" panose="020B0503020204020204" charset="-122"/>
                <a:cs typeface="+mn-cs"/>
              </a:rPr>
              <a:t>高丰富度</a:t>
            </a:r>
            <a:r>
              <a:rPr lang="en-US" altLang="zh-CN" sz="2135" noProof="1">
                <a:latin typeface="微软雅黑" panose="020B0503020204020204" charset="-122"/>
                <a:ea typeface="微软雅黑" panose="020B0503020204020204" charset="-122"/>
                <a:cs typeface="+mn-cs"/>
              </a:rPr>
              <a:t>/</a:t>
            </a:r>
            <a:r>
              <a:rPr lang="zh-CN" altLang="en-US" sz="2135" noProof="1">
                <a:latin typeface="微软雅黑" panose="020B0503020204020204" charset="-122"/>
                <a:ea typeface="微软雅黑" panose="020B0503020204020204" charset="-122"/>
                <a:cs typeface="+mn-cs"/>
              </a:rPr>
              <a:t>匹配度：会员喜欢</a:t>
            </a:r>
            <a:endParaRPr lang="zh-CN" altLang="en-US" sz="2135" noProof="1">
              <a:latin typeface="微软雅黑" panose="020B0503020204020204" charset="-122"/>
              <a:ea typeface="微软雅黑" panose="020B0503020204020204" charset="-122"/>
            </a:endParaRPr>
          </a:p>
          <a:p>
            <a:pPr marL="285750" indent="-285750" fontAlgn="auto">
              <a:buFont typeface="Wingdings" panose="05000000000000000000" charset="0"/>
              <a:buChar char="n"/>
            </a:pPr>
            <a:r>
              <a:rPr lang="zh-CN" altLang="en-US" sz="2135" noProof="1">
                <a:latin typeface="微软雅黑" panose="020B0503020204020204" charset="-122"/>
                <a:ea typeface="微软雅黑" panose="020B0503020204020204" charset="-122"/>
                <a:cs typeface="+mn-cs"/>
              </a:rPr>
              <a:t>操作简单：优先线上对接</a:t>
            </a:r>
            <a:endParaRPr lang="en-US" altLang="zh-CN" sz="2135" noProof="1">
              <a:latin typeface="微软雅黑" panose="020B0503020204020204" charset="-122"/>
              <a:ea typeface="微软雅黑" panose="020B0503020204020204" charset="-122"/>
            </a:endParaRPr>
          </a:p>
        </p:txBody>
      </p:sp>
      <p:sp>
        <p:nvSpPr>
          <p:cNvPr id="48" name="任意多边形 47"/>
          <p:cNvSpPr/>
          <p:nvPr/>
        </p:nvSpPr>
        <p:spPr>
          <a:xfrm>
            <a:off x="504825" y="3524250"/>
            <a:ext cx="5945188" cy="1998663"/>
          </a:xfrm>
          <a:custGeom>
            <a:avLst/>
            <a:gdLst>
              <a:gd name="connisteX0" fmla="*/ 0 w 4090670"/>
              <a:gd name="connsiteY0" fmla="*/ 178607 h 1273982"/>
              <a:gd name="connisteX1" fmla="*/ 4090670 w 4090670"/>
              <a:gd name="connsiteY1" fmla="*/ 84627 h 1273982"/>
              <a:gd name="connisteX2" fmla="*/ 0 w 4090670"/>
              <a:gd name="connsiteY2" fmla="*/ 1273982 h 1273982"/>
              <a:gd name="connisteX3" fmla="*/ 803910 w 4090670"/>
              <a:gd name="connsiteY3" fmla="*/ 1127932 h 1273982"/>
            </a:gdLst>
            <a:ahLst/>
            <a:cxnLst>
              <a:cxn ang="0">
                <a:pos x="connisteX0" y="connsiteY0"/>
              </a:cxn>
              <a:cxn ang="0">
                <a:pos x="connisteX1" y="connsiteY1"/>
              </a:cxn>
              <a:cxn ang="0">
                <a:pos x="connisteX2" y="connsiteY2"/>
              </a:cxn>
              <a:cxn ang="0">
                <a:pos x="connisteX3" y="connsiteY3"/>
              </a:cxn>
            </a:cxnLst>
            <a:rect l="l" t="t" r="r" b="b"/>
            <a:pathLst>
              <a:path w="4090670" h="1273983">
                <a:moveTo>
                  <a:pt x="0" y="178608"/>
                </a:moveTo>
                <a:cubicBezTo>
                  <a:pt x="899795" y="136063"/>
                  <a:pt x="4090670" y="-134447"/>
                  <a:pt x="4090670" y="84628"/>
                </a:cubicBezTo>
                <a:cubicBezTo>
                  <a:pt x="4090670" y="303703"/>
                  <a:pt x="657225" y="1065068"/>
                  <a:pt x="0" y="1273983"/>
                </a:cubicBezTo>
              </a:path>
            </a:pathLst>
          </a:custGeom>
          <a:noFill/>
          <a:ln>
            <a:solidFill>
              <a:srgbClr val="118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9" name="椭圆 48"/>
          <p:cNvSpPr/>
          <p:nvPr/>
        </p:nvSpPr>
        <p:spPr>
          <a:xfrm>
            <a:off x="1930400" y="3605213"/>
            <a:ext cx="250825" cy="250825"/>
          </a:xfrm>
          <a:prstGeom prst="ellipse">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50" name="椭圆 49"/>
          <p:cNvSpPr/>
          <p:nvPr/>
        </p:nvSpPr>
        <p:spPr>
          <a:xfrm>
            <a:off x="3735388" y="3448050"/>
            <a:ext cx="250825" cy="250825"/>
          </a:xfrm>
          <a:prstGeom prst="ellipse">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51" name="椭圆 50"/>
          <p:cNvSpPr/>
          <p:nvPr/>
        </p:nvSpPr>
        <p:spPr>
          <a:xfrm>
            <a:off x="3167063" y="4643438"/>
            <a:ext cx="250825" cy="250825"/>
          </a:xfrm>
          <a:prstGeom prst="ellipse">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96275" name="文本框 52"/>
          <p:cNvSpPr txBox="1"/>
          <p:nvPr/>
        </p:nvSpPr>
        <p:spPr>
          <a:xfrm>
            <a:off x="1625600" y="3829050"/>
            <a:ext cx="750888" cy="338138"/>
          </a:xfrm>
          <a:prstGeom prst="rect">
            <a:avLst/>
          </a:prstGeom>
          <a:noFill/>
          <a:ln w="9525">
            <a:noFill/>
          </a:ln>
        </p:spPr>
        <p:txBody>
          <a:bodyPr wrap="square" anchor="t">
            <a:spAutoFit/>
          </a:bodyPr>
          <a:lstStyle/>
          <a:p>
            <a:r>
              <a:rPr lang="en-US" altLang="zh-CN" sz="1600">
                <a:latin typeface="微软雅黑" panose="020B0503020204020204" charset="-122"/>
                <a:ea typeface="微软雅黑" panose="020B0503020204020204" charset="-122"/>
              </a:rPr>
              <a:t>7</a:t>
            </a:r>
            <a:r>
              <a:rPr lang="zh-CN" altLang="en-US" sz="1600">
                <a:latin typeface="微软雅黑" panose="020B0503020204020204" charset="-122"/>
                <a:ea typeface="微软雅黑" panose="020B0503020204020204" charset="-122"/>
              </a:rPr>
              <a:t>月</a:t>
            </a:r>
          </a:p>
        </p:txBody>
      </p:sp>
      <p:sp>
        <p:nvSpPr>
          <p:cNvPr id="54" name="椭圆 53"/>
          <p:cNvSpPr/>
          <p:nvPr/>
        </p:nvSpPr>
        <p:spPr>
          <a:xfrm>
            <a:off x="5572125" y="3394075"/>
            <a:ext cx="250825" cy="250825"/>
          </a:xfrm>
          <a:prstGeom prst="ellipse">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96277" name="文本框 54"/>
          <p:cNvSpPr txBox="1"/>
          <p:nvPr/>
        </p:nvSpPr>
        <p:spPr>
          <a:xfrm>
            <a:off x="3484563" y="3659188"/>
            <a:ext cx="750887" cy="336550"/>
          </a:xfrm>
          <a:prstGeom prst="rect">
            <a:avLst/>
          </a:prstGeom>
          <a:noFill/>
          <a:ln w="9525">
            <a:noFill/>
          </a:ln>
        </p:spPr>
        <p:txBody>
          <a:bodyPr wrap="square" anchor="t">
            <a:spAutoFit/>
          </a:bodyPr>
          <a:lstStyle/>
          <a:p>
            <a:r>
              <a:rPr lang="en-US" altLang="zh-CN" sz="1600">
                <a:latin typeface="微软雅黑" panose="020B0503020204020204" charset="-122"/>
                <a:ea typeface="微软雅黑" panose="020B0503020204020204" charset="-122"/>
              </a:rPr>
              <a:t>8</a:t>
            </a:r>
            <a:r>
              <a:rPr lang="zh-CN" altLang="en-US" sz="1600">
                <a:latin typeface="微软雅黑" panose="020B0503020204020204" charset="-122"/>
                <a:ea typeface="微软雅黑" panose="020B0503020204020204" charset="-122"/>
              </a:rPr>
              <a:t>月</a:t>
            </a:r>
          </a:p>
        </p:txBody>
      </p:sp>
      <p:sp>
        <p:nvSpPr>
          <p:cNvPr id="96278" name="文本框 55"/>
          <p:cNvSpPr txBox="1"/>
          <p:nvPr/>
        </p:nvSpPr>
        <p:spPr>
          <a:xfrm>
            <a:off x="4064000" y="4022725"/>
            <a:ext cx="1006475" cy="336550"/>
          </a:xfrm>
          <a:prstGeom prst="rect">
            <a:avLst/>
          </a:prstGeom>
          <a:noFill/>
          <a:ln w="9525">
            <a:noFill/>
          </a:ln>
        </p:spPr>
        <p:txBody>
          <a:bodyPr wrap="square" anchor="t">
            <a:spAutoFit/>
          </a:bodyPr>
          <a:lstStyle/>
          <a:p>
            <a:r>
              <a:rPr lang="en-US" altLang="zh-CN" sz="1600">
                <a:latin typeface="微软雅黑" panose="020B0503020204020204" charset="-122"/>
                <a:ea typeface="微软雅黑" panose="020B0503020204020204" charset="-122"/>
              </a:rPr>
              <a:t>10</a:t>
            </a:r>
            <a:r>
              <a:rPr lang="zh-CN" altLang="en-US" sz="1600">
                <a:latin typeface="微软雅黑" panose="020B0503020204020204" charset="-122"/>
                <a:ea typeface="微软雅黑" panose="020B0503020204020204" charset="-122"/>
              </a:rPr>
              <a:t>月</a:t>
            </a:r>
          </a:p>
        </p:txBody>
      </p:sp>
      <p:sp>
        <p:nvSpPr>
          <p:cNvPr id="57" name="椭圆 56"/>
          <p:cNvSpPr/>
          <p:nvPr/>
        </p:nvSpPr>
        <p:spPr>
          <a:xfrm>
            <a:off x="1625600" y="5072063"/>
            <a:ext cx="250825" cy="249238"/>
          </a:xfrm>
          <a:prstGeom prst="ellipse">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96280" name="文本框 57"/>
          <p:cNvSpPr txBox="1"/>
          <p:nvPr/>
        </p:nvSpPr>
        <p:spPr>
          <a:xfrm>
            <a:off x="2689225" y="4418013"/>
            <a:ext cx="728663" cy="338137"/>
          </a:xfrm>
          <a:prstGeom prst="rect">
            <a:avLst/>
          </a:prstGeom>
          <a:noFill/>
          <a:ln w="9525">
            <a:noFill/>
          </a:ln>
        </p:spPr>
        <p:txBody>
          <a:bodyPr wrap="square" anchor="t">
            <a:spAutoFit/>
          </a:bodyPr>
          <a:lstStyle/>
          <a:p>
            <a:r>
              <a:rPr lang="en-US" altLang="zh-CN" sz="1600">
                <a:latin typeface="微软雅黑" panose="020B0503020204020204" charset="-122"/>
                <a:ea typeface="微软雅黑" panose="020B0503020204020204" charset="-122"/>
              </a:rPr>
              <a:t>11</a:t>
            </a:r>
            <a:r>
              <a:rPr lang="zh-CN" altLang="en-US" sz="1600">
                <a:latin typeface="微软雅黑" panose="020B0503020204020204" charset="-122"/>
                <a:ea typeface="微软雅黑" panose="020B0503020204020204" charset="-122"/>
              </a:rPr>
              <a:t>月</a:t>
            </a:r>
          </a:p>
        </p:txBody>
      </p:sp>
      <p:sp>
        <p:nvSpPr>
          <p:cNvPr id="96281" name="文本框 58"/>
          <p:cNvSpPr txBox="1"/>
          <p:nvPr/>
        </p:nvSpPr>
        <p:spPr>
          <a:xfrm>
            <a:off x="1198563" y="4754563"/>
            <a:ext cx="749300" cy="336550"/>
          </a:xfrm>
          <a:prstGeom prst="rect">
            <a:avLst/>
          </a:prstGeom>
          <a:noFill/>
          <a:ln w="9525">
            <a:noFill/>
          </a:ln>
        </p:spPr>
        <p:txBody>
          <a:bodyPr wrap="square" anchor="t">
            <a:spAutoFit/>
          </a:bodyPr>
          <a:lstStyle/>
          <a:p>
            <a:r>
              <a:rPr lang="en-US" altLang="zh-CN" sz="1600">
                <a:latin typeface="微软雅黑" panose="020B0503020204020204" charset="-122"/>
                <a:ea typeface="微软雅黑" panose="020B0503020204020204" charset="-122"/>
              </a:rPr>
              <a:t>12</a:t>
            </a:r>
            <a:r>
              <a:rPr lang="zh-CN" altLang="en-US" sz="1600">
                <a:latin typeface="微软雅黑" panose="020B0503020204020204" charset="-122"/>
                <a:ea typeface="微软雅黑" panose="020B0503020204020204" charset="-122"/>
              </a:rPr>
              <a:t>月</a:t>
            </a:r>
          </a:p>
        </p:txBody>
      </p:sp>
      <p:sp>
        <p:nvSpPr>
          <p:cNvPr id="61" name="椭圆 60"/>
          <p:cNvSpPr/>
          <p:nvPr/>
        </p:nvSpPr>
        <p:spPr>
          <a:xfrm>
            <a:off x="4551363" y="4276725"/>
            <a:ext cx="250825" cy="250825"/>
          </a:xfrm>
          <a:prstGeom prst="ellipse">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96283" name="文本框 61"/>
          <p:cNvSpPr txBox="1"/>
          <p:nvPr/>
        </p:nvSpPr>
        <p:spPr>
          <a:xfrm>
            <a:off x="5208588" y="3548063"/>
            <a:ext cx="617537" cy="336550"/>
          </a:xfrm>
          <a:prstGeom prst="rect">
            <a:avLst/>
          </a:prstGeom>
          <a:noFill/>
          <a:ln w="9525">
            <a:noFill/>
          </a:ln>
        </p:spPr>
        <p:txBody>
          <a:bodyPr wrap="square" anchor="t">
            <a:spAutoFit/>
          </a:bodyPr>
          <a:lstStyle/>
          <a:p>
            <a:r>
              <a:rPr lang="en-US" altLang="zh-CN" sz="1600">
                <a:latin typeface="微软雅黑" panose="020B0503020204020204" charset="-122"/>
                <a:ea typeface="微软雅黑" panose="020B0503020204020204" charset="-122"/>
              </a:rPr>
              <a:t>9</a:t>
            </a:r>
            <a:r>
              <a:rPr lang="zh-CN" altLang="en-US" sz="1600">
                <a:latin typeface="微软雅黑" panose="020B0503020204020204" charset="-122"/>
                <a:ea typeface="微软雅黑" panose="020B0503020204020204" charset="-122"/>
              </a:rPr>
              <a:t>月</a:t>
            </a:r>
          </a:p>
        </p:txBody>
      </p:sp>
      <p:sp>
        <p:nvSpPr>
          <p:cNvPr id="64" name="文本框 63"/>
          <p:cNvSpPr txBox="1"/>
          <p:nvPr/>
        </p:nvSpPr>
        <p:spPr>
          <a:xfrm>
            <a:off x="504825" y="2566988"/>
            <a:ext cx="1925638" cy="584200"/>
          </a:xfrm>
          <a:prstGeom prst="rect">
            <a:avLst/>
          </a:prstGeom>
          <a:noFill/>
        </p:spPr>
        <p:txBody>
          <a:bodyPr wrap="square" rtlCol="0">
            <a:spAutoFit/>
          </a:bodyPr>
          <a:lstStyle/>
          <a:p>
            <a:pPr marL="171450" indent="-171450" fontAlgn="auto">
              <a:lnSpc>
                <a:spcPct val="120000"/>
              </a:lnSpc>
              <a:buClr>
                <a:srgbClr val="595959"/>
              </a:buClr>
              <a:buFont typeface="Wingdings" panose="05000000000000000000" charset="0"/>
              <a:buChar char="n"/>
            </a:pPr>
            <a:r>
              <a:rPr lang="zh-CN" altLang="en-US" sz="1335" noProof="1">
                <a:latin typeface="微软雅黑" panose="020B0503020204020204" charset="-122"/>
                <a:ea typeface="微软雅黑" panose="020B0503020204020204" charset="-122"/>
                <a:cs typeface="微软雅黑" panose="020B0503020204020204" charset="-122"/>
              </a:rPr>
              <a:t>异业</a:t>
            </a:r>
            <a:r>
              <a:rPr lang="zh-CN" altLang="en-US" sz="1335" b="1" noProof="1">
                <a:solidFill>
                  <a:schemeClr val="accent6">
                    <a:lumMod val="75000"/>
                  </a:schemeClr>
                </a:solidFill>
                <a:latin typeface="微软雅黑" panose="020B0503020204020204" charset="-122"/>
                <a:ea typeface="微软雅黑" panose="020B0503020204020204" charset="-122"/>
                <a:cs typeface="微软雅黑" panose="020B0503020204020204" charset="-122"/>
              </a:rPr>
              <a:t>积分后台</a:t>
            </a:r>
            <a:r>
              <a:rPr lang="zh-CN" altLang="en-US" sz="1335" noProof="1">
                <a:latin typeface="微软雅黑" panose="020B0503020204020204" charset="-122"/>
                <a:ea typeface="微软雅黑" panose="020B0503020204020204" charset="-122"/>
                <a:cs typeface="微软雅黑" panose="020B0503020204020204" charset="-122"/>
              </a:rPr>
              <a:t>梳理需求，提交开发</a:t>
            </a:r>
          </a:p>
        </p:txBody>
      </p:sp>
      <p:sp>
        <p:nvSpPr>
          <p:cNvPr id="65" name="文本框 64"/>
          <p:cNvSpPr txBox="1"/>
          <p:nvPr/>
        </p:nvSpPr>
        <p:spPr>
          <a:xfrm>
            <a:off x="2560638" y="2517775"/>
            <a:ext cx="2195513" cy="585788"/>
          </a:xfrm>
          <a:prstGeom prst="rect">
            <a:avLst/>
          </a:prstGeom>
          <a:noFill/>
        </p:spPr>
        <p:txBody>
          <a:bodyPr wrap="square" rtlCol="0">
            <a:spAutoFit/>
          </a:bodyPr>
          <a:lstStyle/>
          <a:p>
            <a:pPr marL="171450" indent="-171450" fontAlgn="auto">
              <a:lnSpc>
                <a:spcPct val="120000"/>
              </a:lnSpc>
              <a:buClr>
                <a:srgbClr val="595959"/>
              </a:buClr>
              <a:buFont typeface="Wingdings" panose="05000000000000000000" charset="0"/>
              <a:buChar char="n"/>
            </a:pPr>
            <a:r>
              <a:rPr lang="zh-CN" altLang="en-US" sz="1335" noProof="1">
                <a:latin typeface="微软雅黑" panose="020B0503020204020204" charset="-122"/>
                <a:ea typeface="微软雅黑" panose="020B0503020204020204" charset="-122"/>
                <a:cs typeface="微软雅黑" panose="020B0503020204020204" charset="-122"/>
              </a:rPr>
              <a:t>新版积分商城1.0上线</a:t>
            </a:r>
          </a:p>
          <a:p>
            <a:pPr marL="171450" indent="-171450" fontAlgn="auto">
              <a:lnSpc>
                <a:spcPct val="120000"/>
              </a:lnSpc>
              <a:buClr>
                <a:srgbClr val="595959"/>
              </a:buClr>
              <a:buFont typeface="Wingdings" panose="05000000000000000000" charset="0"/>
              <a:buChar char="n"/>
            </a:pPr>
            <a:r>
              <a:rPr lang="zh-CN" altLang="en-US" sz="1335" noProof="1">
                <a:latin typeface="微软雅黑" panose="020B0503020204020204" charset="-122"/>
                <a:ea typeface="微软雅黑" panose="020B0503020204020204" charset="-122"/>
                <a:cs typeface="微软雅黑" panose="020B0503020204020204" charset="-122"/>
              </a:rPr>
              <a:t>积分嘉年华</a:t>
            </a:r>
            <a:r>
              <a:rPr lang="zh-CN" altLang="en-US" sz="1335" b="1" noProof="1">
                <a:solidFill>
                  <a:schemeClr val="accent6">
                    <a:lumMod val="75000"/>
                  </a:schemeClr>
                </a:solidFill>
                <a:latin typeface="微软雅黑" panose="020B0503020204020204" charset="-122"/>
                <a:ea typeface="微软雅黑" panose="020B0503020204020204" charset="-122"/>
                <a:cs typeface="微软雅黑" panose="020B0503020204020204" charset="-122"/>
              </a:rPr>
              <a:t>宣传</a:t>
            </a:r>
            <a:r>
              <a:rPr lang="zh-CN" altLang="en-US" sz="1335" noProof="1">
                <a:latin typeface="微软雅黑" panose="020B0503020204020204" charset="-122"/>
                <a:ea typeface="微软雅黑" panose="020B0503020204020204" charset="-122"/>
                <a:cs typeface="微软雅黑" panose="020B0503020204020204" charset="-122"/>
              </a:rPr>
              <a:t>新活动</a:t>
            </a:r>
          </a:p>
        </p:txBody>
      </p:sp>
      <p:sp>
        <p:nvSpPr>
          <p:cNvPr id="66" name="文本框 65"/>
          <p:cNvSpPr txBox="1"/>
          <p:nvPr/>
        </p:nvSpPr>
        <p:spPr>
          <a:xfrm>
            <a:off x="4797425" y="2508250"/>
            <a:ext cx="1979613" cy="1325563"/>
          </a:xfrm>
          <a:prstGeom prst="rect">
            <a:avLst/>
          </a:prstGeom>
          <a:noFill/>
        </p:spPr>
        <p:txBody>
          <a:bodyPr wrap="square" rtlCol="0">
            <a:spAutoFit/>
          </a:bodyPr>
          <a:lstStyle/>
          <a:p>
            <a:pPr marL="171450" indent="-171450" fontAlgn="auto">
              <a:lnSpc>
                <a:spcPct val="120000"/>
              </a:lnSpc>
              <a:buClr>
                <a:srgbClr val="595959"/>
              </a:buClr>
              <a:buFont typeface="Wingdings" panose="05000000000000000000" charset="0"/>
              <a:buChar char="n"/>
            </a:pPr>
            <a:r>
              <a:rPr lang="zh-CN" altLang="en-US" sz="1335" noProof="1">
                <a:latin typeface="微软雅黑" panose="020B0503020204020204" charset="-122"/>
                <a:ea typeface="微软雅黑" panose="020B0503020204020204" charset="-122"/>
                <a:cs typeface="微软雅黑" panose="020B0503020204020204" charset="-122"/>
              </a:rPr>
              <a:t>中秋活动主推</a:t>
            </a:r>
            <a:r>
              <a:rPr lang="zh-CN" altLang="en-US" sz="1335" b="1" noProof="1">
                <a:solidFill>
                  <a:schemeClr val="accent6">
                    <a:lumMod val="75000"/>
                  </a:schemeClr>
                </a:solidFill>
                <a:latin typeface="微软雅黑" panose="020B0503020204020204" charset="-122"/>
                <a:ea typeface="微软雅黑" panose="020B0503020204020204" charset="-122"/>
                <a:cs typeface="微软雅黑" panose="020B0503020204020204" charset="-122"/>
              </a:rPr>
              <a:t>互动积分清零</a:t>
            </a:r>
            <a:endParaRPr lang="zh-CN" altLang="en-US" sz="1335" noProof="1">
              <a:latin typeface="微软雅黑" panose="020B0503020204020204" charset="-122"/>
              <a:ea typeface="微软雅黑" panose="020B0503020204020204" charset="-122"/>
              <a:cs typeface="微软雅黑" panose="020B0503020204020204" charset="-122"/>
            </a:endParaRPr>
          </a:p>
          <a:p>
            <a:pPr marL="171450" indent="-171450" fontAlgn="auto">
              <a:lnSpc>
                <a:spcPct val="120000"/>
              </a:lnSpc>
              <a:buClr>
                <a:srgbClr val="595959"/>
              </a:buClr>
              <a:buFont typeface="Wingdings" panose="05000000000000000000" charset="0"/>
              <a:buChar char="n"/>
            </a:pPr>
            <a:r>
              <a:rPr lang="zh-CN" altLang="en-US" sz="1335" b="1" noProof="1">
                <a:solidFill>
                  <a:schemeClr val="accent6">
                    <a:lumMod val="75000"/>
                  </a:schemeClr>
                </a:solidFill>
                <a:latin typeface="微软雅黑" panose="020B0503020204020204" charset="-122"/>
                <a:ea typeface="微软雅黑" panose="020B0503020204020204" charset="-122"/>
                <a:cs typeface="微软雅黑" panose="020B0503020204020204" charset="-122"/>
              </a:rPr>
              <a:t>千人千面</a:t>
            </a:r>
            <a:r>
              <a:rPr lang="zh-CN" altLang="en-US" sz="1335" noProof="1">
                <a:latin typeface="微软雅黑" panose="020B0503020204020204" charset="-122"/>
                <a:ea typeface="微软雅黑" panose="020B0503020204020204" charset="-122"/>
                <a:cs typeface="微软雅黑" panose="020B0503020204020204" charset="-122"/>
              </a:rPr>
              <a:t>小范围测试推广</a:t>
            </a:r>
          </a:p>
          <a:p>
            <a:pPr fontAlgn="auto">
              <a:lnSpc>
                <a:spcPct val="120000"/>
              </a:lnSpc>
              <a:buClr>
                <a:srgbClr val="595959"/>
              </a:buClr>
              <a:buFont typeface="Wingdings" panose="05000000000000000000" charset="0"/>
            </a:pPr>
            <a:endParaRPr lang="zh-CN" altLang="en-US" sz="1335" noProof="1">
              <a:latin typeface="微软雅黑" panose="020B0503020204020204" charset="-122"/>
              <a:ea typeface="微软雅黑" panose="020B0503020204020204" charset="-122"/>
              <a:cs typeface="微软雅黑" panose="020B0503020204020204" charset="-122"/>
            </a:endParaRPr>
          </a:p>
        </p:txBody>
      </p:sp>
      <p:sp>
        <p:nvSpPr>
          <p:cNvPr id="70" name="文本框 69"/>
          <p:cNvSpPr txBox="1"/>
          <p:nvPr/>
        </p:nvSpPr>
        <p:spPr>
          <a:xfrm>
            <a:off x="4756150" y="4559300"/>
            <a:ext cx="2020888" cy="831850"/>
          </a:xfrm>
          <a:prstGeom prst="rect">
            <a:avLst/>
          </a:prstGeom>
          <a:noFill/>
        </p:spPr>
        <p:txBody>
          <a:bodyPr wrap="square" rtlCol="0">
            <a:spAutoFit/>
          </a:bodyPr>
          <a:lstStyle/>
          <a:p>
            <a:pPr marL="171450" indent="-171450" fontAlgn="auto">
              <a:lnSpc>
                <a:spcPct val="120000"/>
              </a:lnSpc>
              <a:buClr>
                <a:srgbClr val="595959"/>
              </a:buClr>
              <a:buFont typeface="Wingdings" panose="05000000000000000000" charset="0"/>
              <a:buChar char="n"/>
            </a:pPr>
            <a:r>
              <a:rPr lang="zh-CN" altLang="en-US" sz="1335" noProof="1">
                <a:latin typeface="微软雅黑" panose="020B0503020204020204" charset="-122"/>
                <a:ea typeface="微软雅黑" panose="020B0503020204020204" charset="-122"/>
                <a:cs typeface="微软雅黑" panose="020B0503020204020204" charset="-122"/>
              </a:rPr>
              <a:t>年终大型活动异业商务沟通</a:t>
            </a:r>
          </a:p>
          <a:p>
            <a:pPr marL="171450" indent="-171450" fontAlgn="auto">
              <a:lnSpc>
                <a:spcPct val="120000"/>
              </a:lnSpc>
              <a:buClr>
                <a:srgbClr val="595959"/>
              </a:buClr>
              <a:buFont typeface="Wingdings" panose="05000000000000000000" charset="0"/>
              <a:buChar char="n"/>
            </a:pPr>
            <a:r>
              <a:rPr lang="zh-CN" altLang="en-US" sz="1335" b="1" noProof="1">
                <a:solidFill>
                  <a:schemeClr val="accent6">
                    <a:lumMod val="75000"/>
                  </a:schemeClr>
                </a:solidFill>
                <a:latin typeface="微软雅黑" panose="020B0503020204020204" charset="-122"/>
                <a:ea typeface="微软雅黑" panose="020B0503020204020204" charset="-122"/>
                <a:cs typeface="微软雅黑" panose="020B0503020204020204" charset="-122"/>
              </a:rPr>
              <a:t>积分游戏</a:t>
            </a:r>
            <a:r>
              <a:rPr lang="zh-CN" altLang="en-US" sz="1335" noProof="1">
                <a:latin typeface="微软雅黑" panose="020B0503020204020204" charset="-122"/>
                <a:ea typeface="微软雅黑" panose="020B0503020204020204" charset="-122"/>
                <a:cs typeface="微软雅黑" panose="020B0503020204020204" charset="-122"/>
              </a:rPr>
              <a:t>上线1种</a:t>
            </a:r>
          </a:p>
        </p:txBody>
      </p:sp>
      <p:sp>
        <p:nvSpPr>
          <p:cNvPr id="71" name="文本框 70"/>
          <p:cNvSpPr txBox="1"/>
          <p:nvPr/>
        </p:nvSpPr>
        <p:spPr>
          <a:xfrm>
            <a:off x="2430463" y="5208588"/>
            <a:ext cx="2325688" cy="831850"/>
          </a:xfrm>
          <a:prstGeom prst="rect">
            <a:avLst/>
          </a:prstGeom>
          <a:noFill/>
        </p:spPr>
        <p:txBody>
          <a:bodyPr wrap="square" rtlCol="0">
            <a:spAutoFit/>
          </a:bodyPr>
          <a:lstStyle/>
          <a:p>
            <a:pPr marL="171450" indent="-171450" fontAlgn="auto">
              <a:lnSpc>
                <a:spcPct val="120000"/>
              </a:lnSpc>
              <a:buClr>
                <a:srgbClr val="595959"/>
              </a:buClr>
              <a:buFont typeface="Wingdings" panose="05000000000000000000" charset="0"/>
              <a:buChar char="n"/>
            </a:pPr>
            <a:r>
              <a:rPr lang="zh-CN" altLang="en-US" sz="1335" noProof="1">
                <a:latin typeface="微软雅黑" panose="020B0503020204020204" charset="-122"/>
                <a:ea typeface="微软雅黑" panose="020B0503020204020204" charset="-122"/>
                <a:cs typeface="微软雅黑" panose="020B0503020204020204" charset="-122"/>
              </a:rPr>
              <a:t>湘北、长沙、湘南、武汉、鄂中</a:t>
            </a:r>
            <a:r>
              <a:rPr lang="zh-CN" altLang="en-US" sz="1335" b="1" noProof="1">
                <a:solidFill>
                  <a:schemeClr val="accent6">
                    <a:lumMod val="75000"/>
                  </a:schemeClr>
                </a:solidFill>
                <a:latin typeface="微软雅黑" panose="020B0503020204020204" charset="-122"/>
                <a:ea typeface="微软雅黑" panose="020B0503020204020204" charset="-122"/>
                <a:cs typeface="微软雅黑" panose="020B0503020204020204" charset="-122"/>
              </a:rPr>
              <a:t>分公司积分周</a:t>
            </a:r>
            <a:r>
              <a:rPr lang="zh-CN" altLang="en-US" sz="1335" noProof="1">
                <a:latin typeface="微软雅黑" panose="020B0503020204020204" charset="-122"/>
                <a:ea typeface="微软雅黑" panose="020B0503020204020204" charset="-122"/>
                <a:cs typeface="微软雅黑" panose="020B0503020204020204" charset="-122"/>
              </a:rPr>
              <a:t>活动上线</a:t>
            </a:r>
          </a:p>
        </p:txBody>
      </p:sp>
      <p:sp>
        <p:nvSpPr>
          <p:cNvPr id="72" name="文本框 71"/>
          <p:cNvSpPr txBox="1"/>
          <p:nvPr/>
        </p:nvSpPr>
        <p:spPr>
          <a:xfrm>
            <a:off x="255588" y="5818188"/>
            <a:ext cx="2195513" cy="831850"/>
          </a:xfrm>
          <a:prstGeom prst="rect">
            <a:avLst/>
          </a:prstGeom>
          <a:noFill/>
        </p:spPr>
        <p:txBody>
          <a:bodyPr wrap="square" rtlCol="0">
            <a:spAutoFit/>
          </a:bodyPr>
          <a:lstStyle/>
          <a:p>
            <a:pPr marL="171450" indent="-171450" fontAlgn="auto">
              <a:lnSpc>
                <a:spcPct val="120000"/>
              </a:lnSpc>
              <a:buClr>
                <a:srgbClr val="595959"/>
              </a:buClr>
              <a:buFont typeface="Wingdings" panose="05000000000000000000" charset="0"/>
              <a:buChar char="n"/>
            </a:pPr>
            <a:r>
              <a:rPr lang="zh-CN" altLang="en-US" sz="1335" noProof="1">
                <a:latin typeface="微软雅黑" panose="020B0503020204020204" charset="-122"/>
                <a:ea typeface="微软雅黑" panose="020B0503020204020204" charset="-122"/>
                <a:cs typeface="微软雅黑" panose="020B0503020204020204" charset="-122"/>
              </a:rPr>
              <a:t>积分周定期清零活动全司推广</a:t>
            </a:r>
          </a:p>
          <a:p>
            <a:pPr marL="171450" indent="-171450" fontAlgn="auto">
              <a:lnSpc>
                <a:spcPct val="120000"/>
              </a:lnSpc>
              <a:buClr>
                <a:srgbClr val="595959"/>
              </a:buClr>
              <a:buFont typeface="Wingdings" panose="05000000000000000000" charset="0"/>
              <a:buChar char="n"/>
            </a:pPr>
            <a:r>
              <a:rPr lang="zh-CN" altLang="en-US" sz="1335" noProof="1">
                <a:latin typeface="微软雅黑" panose="020B0503020204020204" charset="-122"/>
                <a:ea typeface="微软雅黑" panose="020B0503020204020204" charset="-122"/>
                <a:cs typeface="微软雅黑" panose="020B0503020204020204" charset="-122"/>
              </a:rPr>
              <a:t>千人千面功能全面推广</a:t>
            </a:r>
          </a:p>
        </p:txBody>
      </p:sp>
      <p:sp>
        <p:nvSpPr>
          <p:cNvPr id="5" name="文本框 4"/>
          <p:cNvSpPr txBox="1"/>
          <p:nvPr/>
        </p:nvSpPr>
        <p:spPr>
          <a:xfrm>
            <a:off x="630238" y="2238375"/>
            <a:ext cx="1747838" cy="296863"/>
          </a:xfrm>
          <a:prstGeom prst="rect">
            <a:avLst/>
          </a:prstGeom>
          <a:noFill/>
        </p:spPr>
        <p:txBody>
          <a:bodyPr wrap="square" rtlCol="0">
            <a:spAutoFit/>
          </a:bodyPr>
          <a:lstStyle/>
          <a:p>
            <a:pPr fontAlgn="auto"/>
            <a:r>
              <a:rPr lang="zh-CN" altLang="en-US" sz="1335" noProof="1">
                <a:latin typeface="微软雅黑" panose="020B0503020204020204" charset="-122"/>
                <a:ea typeface="微软雅黑" panose="020B0503020204020204" charset="-122"/>
                <a:cs typeface="微软雅黑" panose="020B0503020204020204" charset="-122"/>
              </a:rPr>
              <a:t>消分：</a:t>
            </a:r>
            <a:r>
              <a:rPr lang="en-US" altLang="zh-CN" sz="1335" noProof="1">
                <a:latin typeface="微软雅黑" panose="020B0503020204020204" charset="-122"/>
                <a:ea typeface="微软雅黑" panose="020B0503020204020204" charset="-122"/>
                <a:cs typeface="微软雅黑" panose="020B0503020204020204" charset="-122"/>
              </a:rPr>
              <a:t>800W</a:t>
            </a:r>
          </a:p>
        </p:txBody>
      </p:sp>
      <p:sp>
        <p:nvSpPr>
          <p:cNvPr id="15" name="文本框 14"/>
          <p:cNvSpPr txBox="1"/>
          <p:nvPr/>
        </p:nvSpPr>
        <p:spPr>
          <a:xfrm>
            <a:off x="2840038" y="2241550"/>
            <a:ext cx="1747838" cy="298450"/>
          </a:xfrm>
          <a:prstGeom prst="rect">
            <a:avLst/>
          </a:prstGeom>
          <a:noFill/>
        </p:spPr>
        <p:txBody>
          <a:bodyPr wrap="square" rtlCol="0">
            <a:spAutoFit/>
          </a:bodyPr>
          <a:lstStyle/>
          <a:p>
            <a:pPr fontAlgn="auto"/>
            <a:r>
              <a:rPr lang="zh-CN" altLang="en-US" sz="1335" noProof="1">
                <a:latin typeface="微软雅黑" panose="020B0503020204020204" charset="-122"/>
                <a:ea typeface="微软雅黑" panose="020B0503020204020204" charset="-122"/>
                <a:cs typeface="微软雅黑" panose="020B0503020204020204" charset="-122"/>
              </a:rPr>
              <a:t>消分：</a:t>
            </a:r>
            <a:r>
              <a:rPr lang="en-US" altLang="zh-CN" sz="1335" noProof="1">
                <a:latin typeface="微软雅黑" panose="020B0503020204020204" charset="-122"/>
                <a:ea typeface="微软雅黑" panose="020B0503020204020204" charset="-122"/>
                <a:cs typeface="微软雅黑" panose="020B0503020204020204" charset="-122"/>
              </a:rPr>
              <a:t>900W</a:t>
            </a:r>
          </a:p>
        </p:txBody>
      </p:sp>
      <p:sp>
        <p:nvSpPr>
          <p:cNvPr id="17" name="文本框 16"/>
          <p:cNvSpPr txBox="1"/>
          <p:nvPr/>
        </p:nvSpPr>
        <p:spPr>
          <a:xfrm>
            <a:off x="5080000" y="2249488"/>
            <a:ext cx="1747838" cy="503238"/>
          </a:xfrm>
          <a:prstGeom prst="rect">
            <a:avLst/>
          </a:prstGeom>
          <a:noFill/>
        </p:spPr>
        <p:txBody>
          <a:bodyPr wrap="square" rtlCol="0">
            <a:spAutoFit/>
          </a:bodyPr>
          <a:lstStyle/>
          <a:p>
            <a:pPr fontAlgn="auto"/>
            <a:r>
              <a:rPr lang="zh-CN" altLang="en-US" sz="1335" noProof="1">
                <a:latin typeface="微软雅黑" panose="020B0503020204020204" charset="-122"/>
                <a:ea typeface="微软雅黑" panose="020B0503020204020204" charset="-122"/>
                <a:cs typeface="微软雅黑" panose="020B0503020204020204" charset="-122"/>
              </a:rPr>
              <a:t>消分：</a:t>
            </a:r>
            <a:r>
              <a:rPr lang="en-US" altLang="zh-CN" sz="1335" noProof="1">
                <a:latin typeface="微软雅黑" panose="020B0503020204020204" charset="-122"/>
                <a:ea typeface="微软雅黑" panose="020B0503020204020204" charset="-122"/>
                <a:cs typeface="微软雅黑" panose="020B0503020204020204" charset="-122"/>
              </a:rPr>
              <a:t>1100W</a:t>
            </a:r>
          </a:p>
          <a:p>
            <a:pPr fontAlgn="auto"/>
            <a:endParaRPr lang="en-US" altLang="zh-CN" sz="1335" noProof="1">
              <a:latin typeface="微软雅黑" panose="020B0503020204020204" charset="-122"/>
              <a:ea typeface="微软雅黑" panose="020B0503020204020204" charset="-122"/>
              <a:cs typeface="微软雅黑" panose="020B0503020204020204" charset="-122"/>
            </a:endParaRPr>
          </a:p>
        </p:txBody>
      </p:sp>
      <p:sp>
        <p:nvSpPr>
          <p:cNvPr id="24" name="文本框 23"/>
          <p:cNvSpPr txBox="1"/>
          <p:nvPr/>
        </p:nvSpPr>
        <p:spPr>
          <a:xfrm>
            <a:off x="4911725" y="4276725"/>
            <a:ext cx="1749425" cy="296863"/>
          </a:xfrm>
          <a:prstGeom prst="rect">
            <a:avLst/>
          </a:prstGeom>
          <a:noFill/>
        </p:spPr>
        <p:txBody>
          <a:bodyPr wrap="square" rtlCol="0">
            <a:spAutoFit/>
          </a:bodyPr>
          <a:lstStyle/>
          <a:p>
            <a:pPr fontAlgn="auto"/>
            <a:r>
              <a:rPr lang="zh-CN" altLang="en-US" sz="1335" noProof="1">
                <a:latin typeface="微软雅黑" panose="020B0503020204020204" charset="-122"/>
                <a:ea typeface="微软雅黑" panose="020B0503020204020204" charset="-122"/>
                <a:cs typeface="微软雅黑" panose="020B0503020204020204" charset="-122"/>
              </a:rPr>
              <a:t>消分：</a:t>
            </a:r>
            <a:r>
              <a:rPr lang="en-US" altLang="zh-CN" sz="1335" noProof="1">
                <a:latin typeface="微软雅黑" panose="020B0503020204020204" charset="-122"/>
                <a:ea typeface="微软雅黑" panose="020B0503020204020204" charset="-122"/>
                <a:cs typeface="微软雅黑" panose="020B0503020204020204" charset="-122"/>
              </a:rPr>
              <a:t>1500W</a:t>
            </a:r>
          </a:p>
        </p:txBody>
      </p:sp>
      <p:sp>
        <p:nvSpPr>
          <p:cNvPr id="27" name="文本框 26"/>
          <p:cNvSpPr txBox="1"/>
          <p:nvPr/>
        </p:nvSpPr>
        <p:spPr>
          <a:xfrm>
            <a:off x="2738438" y="4894263"/>
            <a:ext cx="1747838" cy="296863"/>
          </a:xfrm>
          <a:prstGeom prst="rect">
            <a:avLst/>
          </a:prstGeom>
          <a:noFill/>
        </p:spPr>
        <p:txBody>
          <a:bodyPr wrap="square" rtlCol="0">
            <a:spAutoFit/>
          </a:bodyPr>
          <a:lstStyle/>
          <a:p>
            <a:pPr fontAlgn="auto"/>
            <a:r>
              <a:rPr lang="zh-CN" altLang="en-US" sz="1335" noProof="1">
                <a:latin typeface="微软雅黑" panose="020B0503020204020204" charset="-122"/>
                <a:ea typeface="微软雅黑" panose="020B0503020204020204" charset="-122"/>
                <a:cs typeface="微软雅黑" panose="020B0503020204020204" charset="-122"/>
              </a:rPr>
              <a:t>消分：</a:t>
            </a:r>
            <a:r>
              <a:rPr lang="en-US" altLang="zh-CN" sz="1335" noProof="1">
                <a:latin typeface="微软雅黑" panose="020B0503020204020204" charset="-122"/>
                <a:ea typeface="微软雅黑" panose="020B0503020204020204" charset="-122"/>
                <a:cs typeface="微软雅黑" panose="020B0503020204020204" charset="-122"/>
              </a:rPr>
              <a:t>1800W</a:t>
            </a:r>
          </a:p>
        </p:txBody>
      </p:sp>
      <p:sp>
        <p:nvSpPr>
          <p:cNvPr id="28" name="文本框 27"/>
          <p:cNvSpPr txBox="1"/>
          <p:nvPr/>
        </p:nvSpPr>
        <p:spPr>
          <a:xfrm>
            <a:off x="433388" y="5522913"/>
            <a:ext cx="1747838" cy="298450"/>
          </a:xfrm>
          <a:prstGeom prst="rect">
            <a:avLst/>
          </a:prstGeom>
          <a:noFill/>
        </p:spPr>
        <p:txBody>
          <a:bodyPr wrap="square" rtlCol="0">
            <a:spAutoFit/>
          </a:bodyPr>
          <a:lstStyle/>
          <a:p>
            <a:pPr fontAlgn="auto"/>
            <a:r>
              <a:rPr lang="zh-CN" altLang="en-US" sz="1335" noProof="1">
                <a:latin typeface="微软雅黑" panose="020B0503020204020204" charset="-122"/>
                <a:ea typeface="微软雅黑" panose="020B0503020204020204" charset="-122"/>
                <a:cs typeface="微软雅黑" panose="020B0503020204020204" charset="-122"/>
              </a:rPr>
              <a:t>消分：</a:t>
            </a:r>
            <a:r>
              <a:rPr lang="en-US" altLang="zh-CN" sz="1335" noProof="1">
                <a:latin typeface="微软雅黑" panose="020B0503020204020204" charset="-122"/>
                <a:ea typeface="微软雅黑" panose="020B0503020204020204" charset="-122"/>
                <a:cs typeface="微软雅黑" panose="020B0503020204020204" charset="-122"/>
              </a:rPr>
              <a:t>2300W</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标题 8"/>
          <p:cNvSpPr>
            <a:spLocks noGrp="1"/>
          </p:cNvSpPr>
          <p:nvPr>
            <p:ph type="title" hasCustomPrompt="1"/>
          </p:nvPr>
        </p:nvSpPr>
        <p:spPr>
          <a:xfrm>
            <a:off x="171450" y="198438"/>
            <a:ext cx="6657975"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积分运营</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rPr>
              <a:t>——</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湘北</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rPr>
              <a:t>(</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常德</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rPr>
              <a:t>)</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积分活动试点</a:t>
            </a:r>
          </a:p>
        </p:txBody>
      </p:sp>
      <p:sp>
        <p:nvSpPr>
          <p:cNvPr id="30" name="矩形 29"/>
          <p:cNvSpPr/>
          <p:nvPr/>
        </p:nvSpPr>
        <p:spPr>
          <a:xfrm>
            <a:off x="7734300" y="2836863"/>
            <a:ext cx="2646363" cy="449263"/>
          </a:xfrm>
          <a:prstGeom prst="rect">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98307" name="文本框 2"/>
          <p:cNvSpPr txBox="1"/>
          <p:nvPr/>
        </p:nvSpPr>
        <p:spPr>
          <a:xfrm>
            <a:off x="401638" y="812800"/>
            <a:ext cx="9026525" cy="534988"/>
          </a:xfrm>
          <a:prstGeom prst="rect">
            <a:avLst/>
          </a:prstGeom>
          <a:noFill/>
          <a:ln w="9525">
            <a:noFill/>
          </a:ln>
        </p:spPr>
        <p:txBody>
          <a:bodyPr wrap="square" anchor="t">
            <a:spAutoFit/>
          </a:bodyPr>
          <a:lstStyle/>
          <a:p>
            <a:pPr>
              <a:lnSpc>
                <a:spcPct val="120000"/>
              </a:lnSpc>
            </a:pPr>
            <a:r>
              <a:rPr lang="zh-CN" altLang="en-US" sz="2400">
                <a:latin typeface="微软雅黑" panose="020B0503020204020204" charset="-122"/>
                <a:ea typeface="微软雅黑" panose="020B0503020204020204" charset="-122"/>
              </a:rPr>
              <a:t>目的：找出</a:t>
            </a:r>
            <a:r>
              <a:rPr lang="zh-CN" altLang="en-US" sz="2400">
                <a:solidFill>
                  <a:srgbClr val="11862D"/>
                </a:solidFill>
                <a:latin typeface="微软雅黑" panose="020B0503020204020204" charset="-122"/>
                <a:ea typeface="微软雅黑" panose="020B0503020204020204" charset="-122"/>
              </a:rPr>
              <a:t>可复制</a:t>
            </a:r>
            <a:r>
              <a:rPr lang="en-US" altLang="zh-CN" sz="2400">
                <a:solidFill>
                  <a:srgbClr val="11862D"/>
                </a:solidFill>
                <a:latin typeface="微软雅黑" panose="020B0503020204020204" charset="-122"/>
                <a:ea typeface="微软雅黑" panose="020B0503020204020204" charset="-122"/>
              </a:rPr>
              <a:t>/</a:t>
            </a:r>
            <a:r>
              <a:rPr lang="zh-CN" altLang="en-US" sz="2400">
                <a:solidFill>
                  <a:srgbClr val="11862D"/>
                </a:solidFill>
                <a:latin typeface="微软雅黑" panose="020B0503020204020204" charset="-122"/>
                <a:ea typeface="微软雅黑" panose="020B0503020204020204" charset="-122"/>
              </a:rPr>
              <a:t>高性价比</a:t>
            </a:r>
            <a:r>
              <a:rPr lang="zh-CN" altLang="en-US" sz="2400">
                <a:latin typeface="微软雅黑" panose="020B0503020204020204" charset="-122"/>
                <a:ea typeface="微软雅黑" panose="020B0503020204020204" charset="-122"/>
              </a:rPr>
              <a:t>积分运营新模式</a:t>
            </a:r>
          </a:p>
        </p:txBody>
      </p:sp>
      <p:sp>
        <p:nvSpPr>
          <p:cNvPr id="2" name="Rectangle 13"/>
          <p:cNvSpPr/>
          <p:nvPr>
            <p:custDataLst>
              <p:tags r:id="rId1"/>
            </p:custDataLst>
          </p:nvPr>
        </p:nvSpPr>
        <p:spPr>
          <a:xfrm>
            <a:off x="998538" y="5853113"/>
            <a:ext cx="10244138" cy="44450"/>
          </a:xfrm>
          <a:prstGeom prst="rect">
            <a:avLst/>
          </a:prstGeom>
          <a:solidFill>
            <a:sysClr val="window" lastClr="FFFFFF">
              <a:lumMod val="85000"/>
            </a:sys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fontAlgn="auto"/>
            <a:endParaRPr lang="id-ID" strike="noStrike" noProof="1">
              <a:latin typeface="微软雅黑" panose="020B0503020204020204" charset="-122"/>
              <a:ea typeface="微软雅黑" panose="020B0503020204020204" charset="-122"/>
            </a:endParaRPr>
          </a:p>
        </p:txBody>
      </p:sp>
      <p:cxnSp>
        <p:nvCxnSpPr>
          <p:cNvPr id="4" name="Straight Connector 4"/>
          <p:cNvCxnSpPr/>
          <p:nvPr>
            <p:custDataLst>
              <p:tags r:id="rId2"/>
            </p:custDataLst>
          </p:nvPr>
        </p:nvCxnSpPr>
        <p:spPr>
          <a:xfrm>
            <a:off x="1854200" y="5976938"/>
            <a:ext cx="0" cy="463550"/>
          </a:xfrm>
          <a:prstGeom prst="line">
            <a:avLst/>
          </a:prstGeom>
          <a:ln w="28575">
            <a:solidFill>
              <a:sysClr val="window" lastClr="FFFFFF">
                <a:lumMod val="85000"/>
              </a:sysClr>
            </a:solidFill>
            <a:prstDash val="sysDash"/>
          </a:ln>
        </p:spPr>
        <p:style>
          <a:lnRef idx="1">
            <a:srgbClr val="1F74AD"/>
          </a:lnRef>
          <a:fillRef idx="0">
            <a:srgbClr val="1F74AD"/>
          </a:fillRef>
          <a:effectRef idx="0">
            <a:srgbClr val="1F74AD"/>
          </a:effectRef>
          <a:fontRef idx="minor">
            <a:srgbClr val="000000"/>
          </a:fontRef>
        </p:style>
      </p:cxnSp>
      <p:sp>
        <p:nvSpPr>
          <p:cNvPr id="5" name="Oval 14"/>
          <p:cNvSpPr/>
          <p:nvPr>
            <p:custDataLst>
              <p:tags r:id="rId3"/>
            </p:custDataLst>
          </p:nvPr>
        </p:nvSpPr>
        <p:spPr>
          <a:xfrm>
            <a:off x="1754188" y="5773738"/>
            <a:ext cx="201613" cy="201613"/>
          </a:xfrm>
          <a:prstGeom prst="ellipse">
            <a:avLst/>
          </a:prstGeom>
          <a:solidFill>
            <a:srgbClr val="11862D"/>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fontAlgn="auto"/>
            <a:endParaRPr lang="id-ID" strike="noStrike" noProof="1">
              <a:latin typeface="微软雅黑" panose="020B0503020204020204" charset="-122"/>
              <a:ea typeface="微软雅黑" panose="020B0503020204020204" charset="-122"/>
            </a:endParaRPr>
          </a:p>
        </p:txBody>
      </p:sp>
      <p:sp>
        <p:nvSpPr>
          <p:cNvPr id="98311" name="TextBox 27"/>
          <p:cNvSpPr txBox="1"/>
          <p:nvPr>
            <p:custDataLst>
              <p:tags r:id="rId4"/>
            </p:custDataLst>
          </p:nvPr>
        </p:nvSpPr>
        <p:spPr>
          <a:xfrm>
            <a:off x="2058988" y="5962650"/>
            <a:ext cx="1541462" cy="336550"/>
          </a:xfrm>
          <a:prstGeom prst="rect">
            <a:avLst/>
          </a:prstGeom>
          <a:noFill/>
          <a:ln w="9525">
            <a:noFill/>
          </a:ln>
        </p:spPr>
        <p:txBody>
          <a:bodyPr wrap="square" anchor="t">
            <a:spAutoFit/>
          </a:bodyPr>
          <a:lstStyle/>
          <a:p>
            <a:pPr algn="ctr"/>
            <a:r>
              <a:rPr lang="zh-CN" altLang="id-ID" sz="1600" dirty="0">
                <a:solidFill>
                  <a:srgbClr val="404040"/>
                </a:solidFill>
                <a:latin typeface="微软雅黑" panose="020B0503020204020204" charset="-122"/>
                <a:ea typeface="微软雅黑" panose="020B0503020204020204" charset="-122"/>
              </a:rPr>
              <a:t>筹备期</a:t>
            </a:r>
            <a:r>
              <a:rPr lang="en-US" altLang="zh-CN" sz="1600" dirty="0">
                <a:solidFill>
                  <a:srgbClr val="404040"/>
                </a:solidFill>
                <a:latin typeface="微软雅黑" panose="020B0503020204020204" charset="-122"/>
                <a:ea typeface="微软雅黑" panose="020B0503020204020204" charset="-122"/>
              </a:rPr>
              <a:t>/20</a:t>
            </a:r>
            <a:r>
              <a:rPr lang="zh-CN" altLang="en-US" sz="1600" dirty="0">
                <a:solidFill>
                  <a:srgbClr val="404040"/>
                </a:solidFill>
                <a:latin typeface="微软雅黑" panose="020B0503020204020204" charset="-122"/>
                <a:ea typeface="微软雅黑" panose="020B0503020204020204" charset="-122"/>
              </a:rPr>
              <a:t>天</a:t>
            </a:r>
          </a:p>
        </p:txBody>
      </p:sp>
      <p:sp>
        <p:nvSpPr>
          <p:cNvPr id="98312" name="TextBox 28"/>
          <p:cNvSpPr txBox="1"/>
          <p:nvPr>
            <p:custDataLst>
              <p:tags r:id="rId5"/>
            </p:custDataLst>
          </p:nvPr>
        </p:nvSpPr>
        <p:spPr>
          <a:xfrm>
            <a:off x="7473950" y="5962650"/>
            <a:ext cx="1709738" cy="336550"/>
          </a:xfrm>
          <a:prstGeom prst="rect">
            <a:avLst/>
          </a:prstGeom>
          <a:noFill/>
          <a:ln w="9525">
            <a:noFill/>
          </a:ln>
        </p:spPr>
        <p:txBody>
          <a:bodyPr wrap="square" anchor="t">
            <a:spAutoFit/>
          </a:bodyPr>
          <a:lstStyle/>
          <a:p>
            <a:pPr algn="ctr"/>
            <a:r>
              <a:rPr lang="zh-CN" altLang="id-ID" sz="1600" dirty="0">
                <a:solidFill>
                  <a:srgbClr val="404040"/>
                </a:solidFill>
                <a:latin typeface="微软雅黑" panose="020B0503020204020204" charset="-122"/>
                <a:ea typeface="微软雅黑" panose="020B0503020204020204" charset="-122"/>
              </a:rPr>
              <a:t>活动期</a:t>
            </a:r>
            <a:r>
              <a:rPr lang="en-US" altLang="zh-CN" sz="1600" dirty="0">
                <a:solidFill>
                  <a:srgbClr val="404040"/>
                </a:solidFill>
                <a:latin typeface="微软雅黑" panose="020B0503020204020204" charset="-122"/>
                <a:ea typeface="微软雅黑" panose="020B0503020204020204" charset="-122"/>
              </a:rPr>
              <a:t>/7</a:t>
            </a:r>
            <a:r>
              <a:rPr lang="zh-CN" altLang="en-US" sz="1600" dirty="0">
                <a:solidFill>
                  <a:srgbClr val="404040"/>
                </a:solidFill>
                <a:latin typeface="微软雅黑" panose="020B0503020204020204" charset="-122"/>
                <a:ea typeface="微软雅黑" panose="020B0503020204020204" charset="-122"/>
              </a:rPr>
              <a:t>天</a:t>
            </a:r>
          </a:p>
        </p:txBody>
      </p:sp>
      <p:graphicFrame>
        <p:nvGraphicFramePr>
          <p:cNvPr id="27" name="图示 26"/>
          <p:cNvGraphicFramePr/>
          <p:nvPr/>
        </p:nvGraphicFramePr>
        <p:xfrm>
          <a:off x="1754617" y="1266455"/>
          <a:ext cx="6818212" cy="4287838"/>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28" name="文本框 27"/>
          <p:cNvSpPr txBox="1"/>
          <p:nvPr/>
        </p:nvSpPr>
        <p:spPr>
          <a:xfrm>
            <a:off x="7767638" y="2836863"/>
            <a:ext cx="2562225" cy="377825"/>
          </a:xfrm>
          <a:prstGeom prst="rect">
            <a:avLst/>
          </a:prstGeom>
          <a:noFill/>
        </p:spPr>
        <p:txBody>
          <a:bodyPr wrap="square" rtlCol="0">
            <a:spAutoFit/>
          </a:bodyPr>
          <a:lstStyle/>
          <a:p>
            <a:pPr algn="ctr" fontAlgn="auto"/>
            <a:r>
              <a:rPr lang="zh-CN" altLang="en-US" sz="1865" noProof="1">
                <a:solidFill>
                  <a:schemeClr val="bg1"/>
                </a:solidFill>
                <a:latin typeface="微软雅黑" panose="020B0503020204020204" charset="-122"/>
                <a:ea typeface="微软雅黑" panose="020B0503020204020204" charset="-122"/>
                <a:cs typeface="+mn-cs"/>
              </a:rPr>
              <a:t>引入第三方商品</a:t>
            </a:r>
            <a:endParaRPr lang="zh-CN" altLang="en-US" sz="1865" noProof="1">
              <a:solidFill>
                <a:schemeClr val="bg1"/>
              </a:solidFill>
              <a:latin typeface="微软雅黑" panose="020B0503020204020204" charset="-122"/>
              <a:ea typeface="微软雅黑" panose="020B0503020204020204" charset="-122"/>
            </a:endParaRPr>
          </a:p>
        </p:txBody>
      </p:sp>
      <p:sp>
        <p:nvSpPr>
          <p:cNvPr id="32" name="矩形 31"/>
          <p:cNvSpPr/>
          <p:nvPr/>
        </p:nvSpPr>
        <p:spPr>
          <a:xfrm>
            <a:off x="7773988" y="4102100"/>
            <a:ext cx="2606675" cy="450850"/>
          </a:xfrm>
          <a:prstGeom prst="rect">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9" name="文本框 28"/>
          <p:cNvSpPr txBox="1"/>
          <p:nvPr/>
        </p:nvSpPr>
        <p:spPr>
          <a:xfrm>
            <a:off x="7837488" y="4102100"/>
            <a:ext cx="2424113" cy="377825"/>
          </a:xfrm>
          <a:prstGeom prst="rect">
            <a:avLst/>
          </a:prstGeom>
          <a:noFill/>
        </p:spPr>
        <p:txBody>
          <a:bodyPr wrap="square" rtlCol="0">
            <a:spAutoFit/>
          </a:bodyPr>
          <a:lstStyle/>
          <a:p>
            <a:pPr algn="ctr" fontAlgn="auto"/>
            <a:r>
              <a:rPr lang="zh-CN" altLang="en-US" sz="1865" noProof="1">
                <a:solidFill>
                  <a:schemeClr val="bg1"/>
                </a:solidFill>
                <a:latin typeface="微软雅黑" panose="020B0503020204020204" charset="-122"/>
                <a:ea typeface="微软雅黑" panose="020B0503020204020204" charset="-122"/>
                <a:cs typeface="+mn-cs"/>
              </a:rPr>
              <a:t>分人群定策略</a:t>
            </a:r>
            <a:endParaRPr lang="zh-CN" altLang="en-US" sz="1865" noProof="1">
              <a:solidFill>
                <a:schemeClr val="bg1"/>
              </a:solidFill>
              <a:latin typeface="微软雅黑" panose="020B0503020204020204" charset="-122"/>
              <a:ea typeface="微软雅黑" panose="020B0503020204020204" charset="-122"/>
            </a:endParaRPr>
          </a:p>
        </p:txBody>
      </p:sp>
      <p:sp>
        <p:nvSpPr>
          <p:cNvPr id="98317" name="文本框 33"/>
          <p:cNvSpPr txBox="1"/>
          <p:nvPr/>
        </p:nvSpPr>
        <p:spPr>
          <a:xfrm>
            <a:off x="6416675" y="1266825"/>
            <a:ext cx="5784850" cy="1419225"/>
          </a:xfrm>
          <a:prstGeom prst="rect">
            <a:avLst/>
          </a:prstGeom>
          <a:noFill/>
          <a:ln w="9525">
            <a:noFill/>
          </a:ln>
        </p:spPr>
        <p:txBody>
          <a:bodyPr wrap="square" anchor="t">
            <a:spAutoFit/>
          </a:bodyPr>
          <a:lstStyle/>
          <a:p>
            <a:pPr>
              <a:lnSpc>
                <a:spcPct val="120000"/>
              </a:lnSpc>
            </a:pPr>
            <a:r>
              <a:rPr lang="zh-CN" altLang="en-US" sz="2400">
                <a:latin typeface="微软雅黑" panose="020B0503020204020204" charset="-122"/>
                <a:ea typeface="微软雅黑" panose="020B0503020204020204" charset="-122"/>
              </a:rPr>
              <a:t>参与人数：</a:t>
            </a:r>
            <a:r>
              <a:rPr lang="en-US" altLang="zh-CN" sz="2400">
                <a:solidFill>
                  <a:srgbClr val="11862D"/>
                </a:solidFill>
                <a:latin typeface="微软雅黑" panose="020B0503020204020204" charset="-122"/>
                <a:ea typeface="微软雅黑" panose="020B0503020204020204" charset="-122"/>
                <a:sym typeface="微软雅黑" panose="020B0503020204020204" charset="-122"/>
              </a:rPr>
              <a:t>31787</a:t>
            </a:r>
            <a:r>
              <a:rPr lang="zh-CN" altLang="en-US" sz="2400">
                <a:solidFill>
                  <a:srgbClr val="11862D"/>
                </a:solidFill>
                <a:latin typeface="微软雅黑" panose="020B0503020204020204" charset="-122"/>
                <a:ea typeface="微软雅黑" panose="020B0503020204020204" charset="-122"/>
                <a:sym typeface="微软雅黑" panose="020B0503020204020204" charset="-122"/>
              </a:rPr>
              <a:t>人   </a:t>
            </a:r>
            <a:r>
              <a:rPr lang="zh-CN" altLang="en-US" sz="2400">
                <a:latin typeface="微软雅黑" panose="020B0503020204020204" charset="-122"/>
                <a:ea typeface="微软雅黑" panose="020B0503020204020204" charset="-122"/>
                <a:sym typeface="微软雅黑" panose="020B0503020204020204" charset="-122"/>
              </a:rPr>
              <a:t>活动</a:t>
            </a:r>
            <a:r>
              <a:rPr lang="zh-CN" altLang="en-US" sz="2400">
                <a:latin typeface="微软雅黑" panose="020B0503020204020204" charset="-122"/>
                <a:ea typeface="微软雅黑" panose="020B0503020204020204" charset="-122"/>
              </a:rPr>
              <a:t>消分：</a:t>
            </a:r>
            <a:r>
              <a:rPr lang="en-US" altLang="zh-CN" sz="2400">
                <a:solidFill>
                  <a:srgbClr val="11862D"/>
                </a:solidFill>
                <a:latin typeface="微软雅黑" panose="020B0503020204020204" charset="-122"/>
                <a:ea typeface="微软雅黑" panose="020B0503020204020204" charset="-122"/>
                <a:sym typeface="微软雅黑" panose="020B0503020204020204" charset="-122"/>
              </a:rPr>
              <a:t>4030</a:t>
            </a:r>
            <a:r>
              <a:rPr lang="zh-CN" altLang="en-US" sz="2400">
                <a:solidFill>
                  <a:srgbClr val="11862D"/>
                </a:solidFill>
                <a:latin typeface="微软雅黑" panose="020B0503020204020204" charset="-122"/>
                <a:ea typeface="微软雅黑" panose="020B0503020204020204" charset="-122"/>
                <a:sym typeface="微软雅黑" panose="020B0503020204020204" charset="-122"/>
              </a:rPr>
              <a:t>万  </a:t>
            </a:r>
            <a:r>
              <a:rPr lang="zh-CN" altLang="en-US" sz="2400">
                <a:latin typeface="微软雅黑" panose="020B0503020204020204" charset="-122"/>
                <a:ea typeface="微软雅黑" panose="020B0503020204020204" charset="-122"/>
                <a:sym typeface="微软雅黑" panose="020B0503020204020204" charset="-122"/>
              </a:rPr>
              <a:t>过期积分：</a:t>
            </a:r>
            <a:r>
              <a:rPr lang="en-US" altLang="zh-CN" sz="2400">
                <a:solidFill>
                  <a:srgbClr val="11862D"/>
                </a:solidFill>
                <a:latin typeface="微软雅黑" panose="020B0503020204020204" charset="-122"/>
                <a:ea typeface="微软雅黑" panose="020B0503020204020204" charset="-122"/>
                <a:sym typeface="微软雅黑" panose="020B0503020204020204" charset="-122"/>
              </a:rPr>
              <a:t>2.3</a:t>
            </a:r>
            <a:r>
              <a:rPr lang="zh-CN" altLang="en-US" sz="2400">
                <a:solidFill>
                  <a:srgbClr val="11862D"/>
                </a:solidFill>
                <a:latin typeface="微软雅黑" panose="020B0503020204020204" charset="-122"/>
                <a:ea typeface="微软雅黑" panose="020B0503020204020204" charset="-122"/>
                <a:sym typeface="微软雅黑" panose="020B0503020204020204" charset="-122"/>
              </a:rPr>
              <a:t>亿</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（按</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7</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元千分成本价值</a:t>
            </a:r>
            <a:r>
              <a:rPr lang="en-US" altLang="zh-CN" sz="1600">
                <a:solidFill>
                  <a:srgbClr val="595959"/>
                </a:solidFill>
                <a:latin typeface="微软雅黑" panose="020B0503020204020204" charset="-122"/>
                <a:ea typeface="微软雅黑" panose="020B0503020204020204" charset="-122"/>
                <a:sym typeface="微软雅黑" panose="020B0503020204020204" charset="-122"/>
              </a:rPr>
              <a:t>165</a:t>
            </a:r>
            <a:r>
              <a:rPr lang="zh-CN" altLang="en-US" sz="1600">
                <a:solidFill>
                  <a:srgbClr val="595959"/>
                </a:solidFill>
                <a:latin typeface="微软雅黑" panose="020B0503020204020204" charset="-122"/>
                <a:ea typeface="微软雅黑" panose="020B0503020204020204" charset="-122"/>
                <a:sym typeface="微软雅黑" panose="020B0503020204020204" charset="-122"/>
              </a:rPr>
              <a:t>万）</a:t>
            </a:r>
            <a:endParaRPr lang="zh-CN" altLang="en-US" sz="2400">
              <a:solidFill>
                <a:srgbClr val="11862D"/>
              </a:solidFill>
              <a:latin typeface="微软雅黑" panose="020B0503020204020204" charset="-122"/>
              <a:ea typeface="微软雅黑" panose="020B0503020204020204" charset="-122"/>
            </a:endParaRPr>
          </a:p>
          <a:p>
            <a:pPr>
              <a:lnSpc>
                <a:spcPct val="120000"/>
              </a:lnSpc>
            </a:pPr>
            <a:r>
              <a:rPr lang="zh-CN" altLang="en-US" sz="2400">
                <a:latin typeface="微软雅黑" panose="020B0503020204020204" charset="-122"/>
                <a:ea typeface="微软雅黑" panose="020B0503020204020204" charset="-122"/>
              </a:rPr>
              <a:t>相关销售</a:t>
            </a:r>
            <a:r>
              <a:rPr lang="zh-CN" altLang="en-US" sz="2400">
                <a:latin typeface="Arial" panose="020B0604020202020204" pitchFamily="34" charset="0"/>
                <a:ea typeface="微软雅黑" panose="020B0503020204020204" charset="-122"/>
              </a:rPr>
              <a:t>：</a:t>
            </a:r>
            <a:r>
              <a:rPr lang="en-US" altLang="zh-CN" sz="2400">
                <a:solidFill>
                  <a:srgbClr val="11862D"/>
                </a:solidFill>
                <a:latin typeface="微软雅黑" panose="020B0503020204020204" charset="-122"/>
                <a:ea typeface="微软雅黑" panose="020B0503020204020204" charset="-122"/>
                <a:sym typeface="微软雅黑" panose="020B0503020204020204" charset="-122"/>
              </a:rPr>
              <a:t>256</a:t>
            </a:r>
            <a:r>
              <a:rPr lang="zh-CN" altLang="en-US" sz="2400">
                <a:solidFill>
                  <a:srgbClr val="11862D"/>
                </a:solidFill>
                <a:latin typeface="微软雅黑" panose="020B0503020204020204" charset="-122"/>
                <a:ea typeface="微软雅黑" panose="020B0503020204020204" charset="-122"/>
                <a:sym typeface="微软雅黑" panose="020B0503020204020204" charset="-122"/>
              </a:rPr>
              <a:t>万    </a:t>
            </a:r>
            <a:r>
              <a:rPr lang="en-US" altLang="zh-CN" sz="2400">
                <a:latin typeface="微软雅黑" panose="020B0503020204020204" charset="-122"/>
                <a:ea typeface="微软雅黑" panose="020B0503020204020204" charset="-122"/>
                <a:sym typeface="微软雅黑" panose="020B0503020204020204" charset="-122"/>
              </a:rPr>
              <a:t>ROI</a:t>
            </a:r>
            <a:r>
              <a:rPr lang="zh-CN" altLang="en-US" sz="2400">
                <a:latin typeface="微软雅黑" panose="020B0503020204020204" charset="-122"/>
                <a:ea typeface="微软雅黑" panose="020B0503020204020204" charset="-122"/>
                <a:sym typeface="微软雅黑" panose="020B0503020204020204" charset="-122"/>
              </a:rPr>
              <a:t>：</a:t>
            </a:r>
            <a:r>
              <a:rPr lang="en-US" altLang="zh-CN" sz="2400">
                <a:solidFill>
                  <a:srgbClr val="11862D"/>
                </a:solidFill>
                <a:latin typeface="微软雅黑" panose="020B0503020204020204" charset="-122"/>
                <a:ea typeface="微软雅黑" panose="020B0503020204020204" charset="-122"/>
                <a:sym typeface="微软雅黑" panose="020B0503020204020204" charset="-122"/>
              </a:rPr>
              <a:t>6.34</a:t>
            </a:r>
          </a:p>
        </p:txBody>
      </p:sp>
      <p:sp>
        <p:nvSpPr>
          <p:cNvPr id="36" name="矩形 35"/>
          <p:cNvSpPr/>
          <p:nvPr/>
        </p:nvSpPr>
        <p:spPr>
          <a:xfrm>
            <a:off x="536575" y="2192338"/>
            <a:ext cx="2698750" cy="69691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7" name="文本框 36"/>
          <p:cNvSpPr txBox="1"/>
          <p:nvPr/>
        </p:nvSpPr>
        <p:spPr>
          <a:xfrm>
            <a:off x="401638" y="2273300"/>
            <a:ext cx="2868613" cy="377825"/>
          </a:xfrm>
          <a:prstGeom prst="rect">
            <a:avLst/>
          </a:prstGeom>
          <a:noFill/>
        </p:spPr>
        <p:txBody>
          <a:bodyPr wrap="square" rtlCol="0">
            <a:spAutoFit/>
          </a:bodyPr>
          <a:lstStyle/>
          <a:p>
            <a:pPr algn="ctr" fontAlgn="auto"/>
            <a:r>
              <a:rPr lang="zh-CN" altLang="en-US" sz="1865" noProof="1">
                <a:latin typeface="微软雅黑" panose="020B0503020204020204" charset="-122"/>
                <a:ea typeface="微软雅黑" panose="020B0503020204020204" charset="-122"/>
                <a:cs typeface="+mn-cs"/>
              </a:rPr>
              <a:t>高积分  降成本</a:t>
            </a:r>
            <a:endParaRPr lang="zh-CN" altLang="en-US" sz="1865" noProof="1">
              <a:latin typeface="微软雅黑" panose="020B0503020204020204" charset="-122"/>
              <a:ea typeface="微软雅黑" panose="020B0503020204020204" charset="-122"/>
            </a:endParaRPr>
          </a:p>
        </p:txBody>
      </p:sp>
      <p:sp>
        <p:nvSpPr>
          <p:cNvPr id="38" name="矩形 37"/>
          <p:cNvSpPr/>
          <p:nvPr/>
        </p:nvSpPr>
        <p:spPr>
          <a:xfrm>
            <a:off x="536575" y="3865563"/>
            <a:ext cx="2698750" cy="69532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9" name="文本框 38"/>
          <p:cNvSpPr txBox="1"/>
          <p:nvPr/>
        </p:nvSpPr>
        <p:spPr>
          <a:xfrm>
            <a:off x="555625" y="3997325"/>
            <a:ext cx="2562225" cy="379413"/>
          </a:xfrm>
          <a:prstGeom prst="rect">
            <a:avLst/>
          </a:prstGeom>
          <a:noFill/>
        </p:spPr>
        <p:txBody>
          <a:bodyPr wrap="square" rtlCol="0">
            <a:spAutoFit/>
          </a:bodyPr>
          <a:lstStyle/>
          <a:p>
            <a:pPr fontAlgn="auto"/>
            <a:r>
              <a:rPr lang="en-US" altLang="zh-CN" sz="1865" noProof="1">
                <a:latin typeface="微软雅黑" panose="020B0503020204020204" charset="-122"/>
                <a:ea typeface="微软雅黑" panose="020B0503020204020204" charset="-122"/>
                <a:cs typeface="+mn-cs"/>
              </a:rPr>
              <a:t>      </a:t>
            </a:r>
            <a:r>
              <a:rPr lang="zh-CN" altLang="en-US" sz="1865" noProof="1">
                <a:latin typeface="微软雅黑" panose="020B0503020204020204" charset="-122"/>
                <a:ea typeface="微软雅黑" panose="020B0503020204020204" charset="-122"/>
                <a:cs typeface="+mn-cs"/>
              </a:rPr>
              <a:t>低积分  提流通</a:t>
            </a:r>
            <a:endParaRPr lang="zh-CN" altLang="en-US" sz="1865" noProof="1">
              <a:latin typeface="微软雅黑" panose="020B0503020204020204" charset="-122"/>
              <a:ea typeface="微软雅黑" panose="020B0503020204020204" charset="-122"/>
            </a:endParaRPr>
          </a:p>
        </p:txBody>
      </p:sp>
      <p:sp>
        <p:nvSpPr>
          <p:cNvPr id="98322" name="文本框 39"/>
          <p:cNvSpPr txBox="1"/>
          <p:nvPr/>
        </p:nvSpPr>
        <p:spPr>
          <a:xfrm>
            <a:off x="477838" y="2909888"/>
            <a:ext cx="2957512" cy="631825"/>
          </a:xfrm>
          <a:prstGeom prst="rect">
            <a:avLst/>
          </a:prstGeom>
          <a:noFill/>
          <a:ln w="9525">
            <a:noFill/>
          </a:ln>
        </p:spPr>
        <p:txBody>
          <a:bodyPr wrap="square" anchor="t">
            <a:spAutoFit/>
          </a:bodyPr>
          <a:lstStyle/>
          <a:p>
            <a:pPr marL="285750" indent="-285750">
              <a:lnSpc>
                <a:spcPct val="110000"/>
              </a:lnSpc>
              <a:buFont typeface="Wingdings" panose="05000000000000000000" charset="0"/>
              <a:buChar char="n"/>
            </a:pPr>
            <a:r>
              <a:rPr lang="zh-CN" altLang="en-US" sz="1600">
                <a:latin typeface="微软雅黑" panose="020B0503020204020204" charset="-122"/>
                <a:ea typeface="微软雅黑" panose="020B0503020204020204" charset="-122"/>
              </a:rPr>
              <a:t>成本控制</a:t>
            </a:r>
            <a:r>
              <a:rPr lang="en-US" altLang="zh-CN" sz="1600">
                <a:latin typeface="微软雅黑" panose="020B0503020204020204" charset="-122"/>
                <a:ea typeface="微软雅黑" panose="020B0503020204020204" charset="-122"/>
              </a:rPr>
              <a:t>1000</a:t>
            </a:r>
            <a:r>
              <a:rPr lang="zh-CN" altLang="en-US" sz="1600">
                <a:latin typeface="微软雅黑" panose="020B0503020204020204" charset="-122"/>
                <a:ea typeface="微软雅黑" panose="020B0503020204020204" charset="-122"/>
              </a:rPr>
              <a:t>积分</a:t>
            </a:r>
            <a:r>
              <a:rPr lang="en-US" altLang="zh-CN" sz="1600">
                <a:latin typeface="微软雅黑" panose="020B0503020204020204" charset="-122"/>
                <a:ea typeface="微软雅黑" panose="020B0503020204020204" charset="-122"/>
              </a:rPr>
              <a:t>=5</a:t>
            </a:r>
            <a:r>
              <a:rPr lang="zh-CN" altLang="en-US" sz="1600">
                <a:latin typeface="微软雅黑" panose="020B0503020204020204" charset="-122"/>
                <a:ea typeface="微软雅黑" panose="020B0503020204020204" charset="-122"/>
              </a:rPr>
              <a:t>元</a:t>
            </a:r>
          </a:p>
          <a:p>
            <a:pPr marL="285750" indent="-285750">
              <a:lnSpc>
                <a:spcPct val="110000"/>
              </a:lnSpc>
              <a:buFont typeface="Wingdings" panose="05000000000000000000" charset="0"/>
              <a:buChar char="n"/>
            </a:pPr>
            <a:r>
              <a:rPr lang="zh-CN" altLang="en-US" sz="1600">
                <a:latin typeface="微软雅黑" panose="020B0503020204020204" charset="-122"/>
                <a:ea typeface="微软雅黑" panose="020B0503020204020204" charset="-122"/>
              </a:rPr>
              <a:t>对标原有礼品谈第三方商品</a:t>
            </a:r>
            <a:endParaRPr lang="zh-CN" altLang="en-US" sz="1600">
              <a:latin typeface="Arial" panose="020B0604020202020204" pitchFamily="34" charset="0"/>
              <a:ea typeface="微软雅黑" panose="020B0503020204020204" charset="-122"/>
            </a:endParaRPr>
          </a:p>
        </p:txBody>
      </p:sp>
      <p:sp>
        <p:nvSpPr>
          <p:cNvPr id="98323" name="文本框 40"/>
          <p:cNvSpPr txBox="1"/>
          <p:nvPr/>
        </p:nvSpPr>
        <p:spPr>
          <a:xfrm>
            <a:off x="7773988" y="4551363"/>
            <a:ext cx="3833812" cy="1173162"/>
          </a:xfrm>
          <a:prstGeom prst="rect">
            <a:avLst/>
          </a:prstGeom>
          <a:noFill/>
          <a:ln w="9525">
            <a:noFill/>
          </a:ln>
        </p:spPr>
        <p:txBody>
          <a:bodyPr wrap="square" anchor="t">
            <a:spAutoFit/>
          </a:bodyPr>
          <a:lstStyle/>
          <a:p>
            <a:pPr marL="285750" indent="-285750">
              <a:lnSpc>
                <a:spcPct val="110000"/>
              </a:lnSpc>
              <a:buFont typeface="Wingdings" panose="05000000000000000000" charset="0"/>
              <a:buChar char="n"/>
            </a:pPr>
            <a:r>
              <a:rPr lang="en-US" altLang="zh-CN" sz="1600">
                <a:latin typeface="微软雅黑" panose="020B0503020204020204" charset="-122"/>
                <a:ea typeface="微软雅黑" panose="020B0503020204020204" charset="-122"/>
              </a:rPr>
              <a:t>1</a:t>
            </a:r>
            <a:r>
              <a:rPr lang="zh-CN" altLang="en-US" sz="1600">
                <a:latin typeface="微软雅黑" panose="020B0503020204020204" charset="-122"/>
                <a:ea typeface="微软雅黑" panose="020B0503020204020204" charset="-122"/>
              </a:rPr>
              <a:t>年没消费会员积分过期清零</a:t>
            </a:r>
          </a:p>
          <a:p>
            <a:pPr marL="285750" indent="-285750">
              <a:lnSpc>
                <a:spcPct val="110000"/>
              </a:lnSpc>
              <a:buFont typeface="Wingdings" panose="05000000000000000000" charset="0"/>
              <a:buChar char="n"/>
            </a:pPr>
            <a:r>
              <a:rPr lang="zh-CN" altLang="en-US" sz="1600">
                <a:latin typeface="微软雅黑" panose="020B0503020204020204" charset="-122"/>
                <a:ea typeface="微软雅黑" panose="020B0503020204020204" charset="-122"/>
              </a:rPr>
              <a:t>低于兑换门槛</a:t>
            </a:r>
            <a:r>
              <a:rPr lang="en-US" altLang="zh-CN" sz="1600">
                <a:latin typeface="微软雅黑" panose="020B0503020204020204" charset="-122"/>
                <a:ea typeface="微软雅黑" panose="020B0503020204020204" charset="-122"/>
              </a:rPr>
              <a:t>100</a:t>
            </a:r>
            <a:r>
              <a:rPr lang="zh-CN" altLang="en-US" sz="1600">
                <a:latin typeface="微软雅黑" panose="020B0503020204020204" charset="-122"/>
                <a:ea typeface="微软雅黑" panose="020B0503020204020204" charset="-122"/>
              </a:rPr>
              <a:t>积分内的会员，充积分体验积分兑换</a:t>
            </a:r>
          </a:p>
          <a:p>
            <a:pPr marL="285750" indent="-285750">
              <a:lnSpc>
                <a:spcPct val="110000"/>
              </a:lnSpc>
              <a:buFont typeface="Wingdings" panose="05000000000000000000" charset="0"/>
              <a:buChar char="n"/>
            </a:pPr>
            <a:r>
              <a:rPr lang="zh-CN" altLang="en-US" sz="1600">
                <a:latin typeface="微软雅黑" panose="020B0503020204020204" charset="-122"/>
                <a:ea typeface="微软雅黑" panose="020B0503020204020204" charset="-122"/>
              </a:rPr>
              <a:t>全渠道推广三方商品</a:t>
            </a:r>
            <a:endParaRPr lang="zh-CN" altLang="en-US" sz="1600">
              <a:latin typeface="Arial" panose="020B0604020202020204" pitchFamily="34" charset="0"/>
              <a:ea typeface="微软雅黑" panose="020B0503020204020204" charset="-122"/>
            </a:endParaRPr>
          </a:p>
        </p:txBody>
      </p:sp>
      <p:sp>
        <p:nvSpPr>
          <p:cNvPr id="98324" name="文本框 41"/>
          <p:cNvSpPr txBox="1"/>
          <p:nvPr/>
        </p:nvSpPr>
        <p:spPr>
          <a:xfrm>
            <a:off x="7773988" y="3286125"/>
            <a:ext cx="3833812" cy="682625"/>
          </a:xfrm>
          <a:prstGeom prst="rect">
            <a:avLst/>
          </a:prstGeom>
          <a:noFill/>
          <a:ln w="9525">
            <a:noFill/>
          </a:ln>
        </p:spPr>
        <p:txBody>
          <a:bodyPr wrap="square" anchor="t">
            <a:spAutoFit/>
          </a:bodyPr>
          <a:lstStyle/>
          <a:p>
            <a:pPr marL="285750" indent="-285750">
              <a:lnSpc>
                <a:spcPct val="120000"/>
              </a:lnSpc>
              <a:buFont typeface="Wingdings" panose="05000000000000000000" charset="0"/>
              <a:buChar char="n"/>
            </a:pPr>
            <a:r>
              <a:rPr lang="zh-CN" altLang="zh-CN" sz="1600">
                <a:latin typeface="微软雅黑" panose="020B0503020204020204" charset="-122"/>
                <a:ea typeface="微软雅黑" panose="020B0503020204020204" charset="-122"/>
              </a:rPr>
              <a:t>成本可控；丰富品类</a:t>
            </a:r>
          </a:p>
          <a:p>
            <a:pPr marL="285750" indent="-285750">
              <a:lnSpc>
                <a:spcPct val="120000"/>
              </a:lnSpc>
              <a:buFont typeface="Wingdings" panose="05000000000000000000" charset="0"/>
              <a:buChar char="n"/>
            </a:pPr>
            <a:r>
              <a:rPr lang="zh-CN" altLang="en-US" sz="1600">
                <a:latin typeface="微软雅黑" panose="020B0503020204020204" charset="-122"/>
                <a:ea typeface="微软雅黑" panose="020B0503020204020204" charset="-122"/>
              </a:rPr>
              <a:t>根据活动情况快速选品迭代</a:t>
            </a:r>
            <a:endParaRPr lang="zh-CN" altLang="en-US" sz="1600">
              <a:latin typeface="Arial" panose="020B0604020202020204" pitchFamily="34" charset="0"/>
              <a:ea typeface="微软雅黑" panose="020B0503020204020204" charset="-122"/>
            </a:endParaRPr>
          </a:p>
        </p:txBody>
      </p:sp>
      <p:sp>
        <p:nvSpPr>
          <p:cNvPr id="98325" name="文本框 42"/>
          <p:cNvSpPr txBox="1"/>
          <p:nvPr/>
        </p:nvSpPr>
        <p:spPr>
          <a:xfrm>
            <a:off x="479425" y="4611688"/>
            <a:ext cx="2955925" cy="903287"/>
          </a:xfrm>
          <a:prstGeom prst="rect">
            <a:avLst/>
          </a:prstGeom>
          <a:noFill/>
          <a:ln w="9525">
            <a:noFill/>
          </a:ln>
        </p:spPr>
        <p:txBody>
          <a:bodyPr wrap="square" anchor="t">
            <a:spAutoFit/>
          </a:bodyPr>
          <a:lstStyle/>
          <a:p>
            <a:pPr marL="285750" indent="-285750">
              <a:lnSpc>
                <a:spcPct val="110000"/>
              </a:lnSpc>
              <a:buFont typeface="Wingdings" panose="05000000000000000000" charset="0"/>
              <a:buChar char="n"/>
            </a:pPr>
            <a:r>
              <a:rPr lang="zh-CN" altLang="en-US" sz="1600">
                <a:latin typeface="微软雅黑" panose="020B0503020204020204" charset="-122"/>
                <a:ea typeface="微软雅黑" panose="020B0503020204020204" charset="-122"/>
              </a:rPr>
              <a:t>资源互换</a:t>
            </a:r>
            <a:r>
              <a:rPr lang="en-US" altLang="zh-CN" sz="1600">
                <a:latin typeface="微软雅黑" panose="020B0503020204020204" charset="-122"/>
                <a:ea typeface="微软雅黑" panose="020B0503020204020204" charset="-122"/>
              </a:rPr>
              <a:t>0</a:t>
            </a:r>
            <a:r>
              <a:rPr lang="zh-CN" altLang="en-US" sz="1600">
                <a:latin typeface="微软雅黑" panose="020B0503020204020204" charset="-122"/>
                <a:ea typeface="微软雅黑" panose="020B0503020204020204" charset="-122"/>
              </a:rPr>
              <a:t>成本</a:t>
            </a:r>
          </a:p>
          <a:p>
            <a:pPr marL="285750" indent="-285750">
              <a:lnSpc>
                <a:spcPct val="110000"/>
              </a:lnSpc>
              <a:buFont typeface="Wingdings" panose="05000000000000000000" charset="0"/>
              <a:buChar char="n"/>
            </a:pPr>
            <a:r>
              <a:rPr lang="zh-CN" altLang="en-US" sz="1600">
                <a:latin typeface="微软雅黑" panose="020B0503020204020204" charset="-122"/>
                <a:ea typeface="微软雅黑" panose="020B0503020204020204" charset="-122"/>
              </a:rPr>
              <a:t>多样选择：外卖券；出行券；视频会员等</a:t>
            </a:r>
          </a:p>
        </p:txBody>
      </p:sp>
      <p:cxnSp>
        <p:nvCxnSpPr>
          <p:cNvPr id="44" name="Straight Connector 4"/>
          <p:cNvCxnSpPr/>
          <p:nvPr>
            <p:custDataLst>
              <p:tags r:id="rId6"/>
            </p:custDataLst>
          </p:nvPr>
        </p:nvCxnSpPr>
        <p:spPr>
          <a:xfrm>
            <a:off x="7591425" y="5956300"/>
            <a:ext cx="0" cy="463550"/>
          </a:xfrm>
          <a:prstGeom prst="line">
            <a:avLst/>
          </a:prstGeom>
          <a:ln w="28575">
            <a:solidFill>
              <a:sysClr val="window" lastClr="FFFFFF">
                <a:lumMod val="85000"/>
              </a:sysClr>
            </a:solidFill>
            <a:prstDash val="sysDash"/>
          </a:ln>
        </p:spPr>
        <p:style>
          <a:lnRef idx="1">
            <a:srgbClr val="1F74AD"/>
          </a:lnRef>
          <a:fillRef idx="0">
            <a:srgbClr val="1F74AD"/>
          </a:fillRef>
          <a:effectRef idx="0">
            <a:srgbClr val="1F74AD"/>
          </a:effectRef>
          <a:fontRef idx="minor">
            <a:srgbClr val="000000"/>
          </a:fontRef>
        </p:style>
      </p:cxnSp>
      <p:sp>
        <p:nvSpPr>
          <p:cNvPr id="16" name="Oval 15"/>
          <p:cNvSpPr/>
          <p:nvPr>
            <p:custDataLst>
              <p:tags r:id="rId7"/>
            </p:custDataLst>
          </p:nvPr>
        </p:nvSpPr>
        <p:spPr>
          <a:xfrm>
            <a:off x="7491413" y="5773738"/>
            <a:ext cx="203200" cy="203200"/>
          </a:xfrm>
          <a:prstGeom prst="ellipse">
            <a:avLst/>
          </a:prstGeom>
          <a:solidFill>
            <a:srgbClr val="92D050"/>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fontAlgn="auto"/>
            <a:endParaRPr lang="id-ID" strike="noStrike" noProof="1">
              <a:latin typeface="微软雅黑" panose="020B0503020204020204" charset="-122"/>
              <a:ea typeface="微软雅黑" panose="020B0503020204020204" charset="-122"/>
            </a:endParaRPr>
          </a:p>
        </p:txBody>
      </p:sp>
      <p:sp>
        <p:nvSpPr>
          <p:cNvPr id="98328" name="文本框 44"/>
          <p:cNvSpPr txBox="1"/>
          <p:nvPr/>
        </p:nvSpPr>
        <p:spPr>
          <a:xfrm>
            <a:off x="2162175" y="6330950"/>
            <a:ext cx="4254500" cy="336550"/>
          </a:xfrm>
          <a:prstGeom prst="rect">
            <a:avLst/>
          </a:prstGeom>
          <a:noFill/>
          <a:ln w="9525">
            <a:noFill/>
          </a:ln>
        </p:spPr>
        <p:txBody>
          <a:bodyPr wrap="square" anchor="t">
            <a:spAutoFit/>
          </a:bodyPr>
          <a:lstStyle/>
          <a:p>
            <a:r>
              <a:rPr lang="zh-CN" altLang="en-US" sz="1600">
                <a:solidFill>
                  <a:srgbClr val="595959"/>
                </a:solidFill>
                <a:latin typeface="微软雅黑" panose="020B0503020204020204" charset="-122"/>
                <a:ea typeface="微软雅黑" panose="020B0503020204020204" charset="-122"/>
              </a:rPr>
              <a:t>重点事项：第三方合作选品</a:t>
            </a:r>
            <a:r>
              <a:rPr lang="en-US" altLang="zh-CN" sz="1600">
                <a:solidFill>
                  <a:srgbClr val="595959"/>
                </a:solidFill>
                <a:latin typeface="微软雅黑" panose="020B0503020204020204" charset="-122"/>
                <a:ea typeface="微软雅黑" panose="020B0503020204020204" charset="-122"/>
              </a:rPr>
              <a:t>/</a:t>
            </a:r>
            <a:r>
              <a:rPr lang="zh-CN" altLang="en-US" sz="1600">
                <a:solidFill>
                  <a:srgbClr val="595959"/>
                </a:solidFill>
                <a:latin typeface="微软雅黑" panose="020B0503020204020204" charset="-122"/>
                <a:ea typeface="微软雅黑" panose="020B0503020204020204" charset="-122"/>
              </a:rPr>
              <a:t>技术后台支持</a:t>
            </a:r>
          </a:p>
        </p:txBody>
      </p:sp>
      <p:sp>
        <p:nvSpPr>
          <p:cNvPr id="98329" name="文本框 45"/>
          <p:cNvSpPr txBox="1"/>
          <p:nvPr/>
        </p:nvSpPr>
        <p:spPr>
          <a:xfrm>
            <a:off x="7705725" y="6302375"/>
            <a:ext cx="3311525" cy="338138"/>
          </a:xfrm>
          <a:prstGeom prst="rect">
            <a:avLst/>
          </a:prstGeom>
          <a:noFill/>
          <a:ln w="9525">
            <a:noFill/>
          </a:ln>
        </p:spPr>
        <p:txBody>
          <a:bodyPr wrap="square" anchor="t">
            <a:spAutoFit/>
          </a:bodyPr>
          <a:lstStyle/>
          <a:p>
            <a:r>
              <a:rPr lang="zh-CN" altLang="en-US" sz="1600">
                <a:solidFill>
                  <a:srgbClr val="595959"/>
                </a:solidFill>
                <a:latin typeface="微软雅黑" panose="020B0503020204020204" charset="-122"/>
                <a:ea typeface="微软雅黑" panose="020B0503020204020204" charset="-122"/>
              </a:rPr>
              <a:t>重点事项：数据跟踪与运营调整</a:t>
            </a:r>
            <a:endParaRPr lang="en-US" altLang="zh-CN" sz="1600">
              <a:solidFill>
                <a:srgbClr val="595959"/>
              </a:solidFill>
              <a:latin typeface="微软雅黑" panose="020B0503020204020204" charset="-122"/>
              <a:ea typeface="微软雅黑" panose="020B0503020204020204" charset="-122"/>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数字化工具</a:t>
            </a:r>
            <a:r>
              <a:rPr lang="en-US" altLang="zh-CN"/>
              <a:t>——</a:t>
            </a:r>
            <a:r>
              <a:t>会员数据完善现状</a:t>
            </a:r>
          </a:p>
        </p:txBody>
      </p:sp>
      <p:sp>
        <p:nvSpPr>
          <p:cNvPr id="5" name="文本框 4"/>
          <p:cNvSpPr txBox="1"/>
          <p:nvPr/>
        </p:nvSpPr>
        <p:spPr>
          <a:xfrm>
            <a:off x="411547" y="1413146"/>
            <a:ext cx="10861392" cy="1125855"/>
          </a:xfrm>
          <a:prstGeom prst="rect">
            <a:avLst/>
          </a:prstGeom>
          <a:noFill/>
        </p:spPr>
        <p:txBody>
          <a:bodyPr wrap="square" rtlCol="0">
            <a:spAutoFit/>
          </a:bodyPr>
          <a:lstStyle/>
          <a:p>
            <a:pPr marL="285750" indent="-285750">
              <a:lnSpc>
                <a:spcPct val="120000"/>
              </a:lnSpc>
              <a:buFont typeface="Wingdings" panose="05000000000000000000" charset="0"/>
              <a:buChar char="n"/>
            </a:pPr>
            <a:r>
              <a:rPr lang="zh-CN" altLang="en-US" sz="1865">
                <a:solidFill>
                  <a:schemeClr val="tx1"/>
                </a:solidFill>
                <a:latin typeface="微软雅黑" panose="020B0503020204020204" charset="-122"/>
                <a:ea typeface="微软雅黑" panose="020B0503020204020204" charset="-122"/>
                <a:cs typeface="微软雅黑" panose="020B0503020204020204" charset="-122"/>
                <a:sym typeface="+mn-ea"/>
              </a:rPr>
              <a:t>必填信息项</a:t>
            </a:r>
            <a:r>
              <a:rPr lang="en-US" altLang="zh-CN" sz="1865">
                <a:solidFill>
                  <a:schemeClr val="tx1"/>
                </a:solidFill>
                <a:latin typeface="微软雅黑" panose="020B0503020204020204" charset="-122"/>
                <a:ea typeface="微软雅黑" panose="020B0503020204020204" charset="-122"/>
                <a:cs typeface="微软雅黑" panose="020B0503020204020204" charset="-122"/>
                <a:sym typeface="+mn-ea"/>
              </a:rPr>
              <a:t>4</a:t>
            </a:r>
            <a:r>
              <a:rPr lang="zh-CN" altLang="en-US" sz="1865">
                <a:solidFill>
                  <a:schemeClr val="tx1"/>
                </a:solidFill>
                <a:latin typeface="微软雅黑" panose="020B0503020204020204" charset="-122"/>
                <a:ea typeface="微软雅黑" panose="020B0503020204020204" charset="-122"/>
                <a:cs typeface="微软雅黑" panose="020B0503020204020204" charset="-122"/>
                <a:sym typeface="+mn-ea"/>
              </a:rPr>
              <a:t>个，</a:t>
            </a:r>
            <a:r>
              <a:rPr lang="en-US" altLang="zh-CN" sz="1865">
                <a:solidFill>
                  <a:schemeClr val="tx1"/>
                </a:solidFill>
                <a:latin typeface="微软雅黑" panose="020B0503020204020204" charset="-122"/>
                <a:ea typeface="微软雅黑" panose="020B0503020204020204" charset="-122"/>
                <a:cs typeface="微软雅黑" panose="020B0503020204020204" charset="-122"/>
                <a:sym typeface="+mn-ea"/>
              </a:rPr>
              <a:t>4</a:t>
            </a:r>
            <a:r>
              <a:rPr lang="zh-CN" altLang="en-US" sz="1865">
                <a:solidFill>
                  <a:schemeClr val="tx1"/>
                </a:solidFill>
                <a:latin typeface="微软雅黑" panose="020B0503020204020204" charset="-122"/>
                <a:ea typeface="微软雅黑" panose="020B0503020204020204" charset="-122"/>
                <a:cs typeface="微软雅黑" panose="020B0503020204020204" charset="-122"/>
                <a:sym typeface="+mn-ea"/>
              </a:rPr>
              <a:t>项信息完整的会员占比会员总数84%，</a:t>
            </a:r>
          </a:p>
          <a:p>
            <a:pPr marL="285750" indent="-285750">
              <a:lnSpc>
                <a:spcPct val="120000"/>
              </a:lnSpc>
              <a:buFont typeface="Wingdings" panose="05000000000000000000" charset="0"/>
              <a:buChar char="n"/>
            </a:pPr>
            <a:r>
              <a:rPr lang="zh-CN" altLang="en-US" sz="1865">
                <a:solidFill>
                  <a:schemeClr val="tx1"/>
                </a:solidFill>
                <a:latin typeface="微软雅黑" panose="020B0503020204020204" charset="-122"/>
                <a:ea typeface="微软雅黑" panose="020B0503020204020204" charset="-122"/>
                <a:cs typeface="微软雅黑" panose="020B0503020204020204" charset="-122"/>
                <a:sym typeface="+mn-ea"/>
              </a:rPr>
              <a:t>生日异常值占比</a:t>
            </a:r>
            <a:r>
              <a:rPr lang="en-US" altLang="zh-CN" sz="1865">
                <a:solidFill>
                  <a:schemeClr val="tx1"/>
                </a:solidFill>
                <a:latin typeface="微软雅黑" panose="020B0503020204020204" charset="-122"/>
                <a:ea typeface="微软雅黑" panose="020B0503020204020204" charset="-122"/>
                <a:cs typeface="微软雅黑" panose="020B0503020204020204" charset="-122"/>
                <a:sym typeface="+mn-ea"/>
              </a:rPr>
              <a:t>3%</a:t>
            </a:r>
            <a:r>
              <a:rPr lang="zh-CN" altLang="en-US" sz="1865">
                <a:solidFill>
                  <a:schemeClr val="tx1"/>
                </a:solidFill>
                <a:latin typeface="微软雅黑" panose="020B0503020204020204" charset="-122"/>
                <a:ea typeface="微软雅黑" panose="020B0503020204020204" charset="-122"/>
                <a:cs typeface="微软雅黑" panose="020B0503020204020204" charset="-122"/>
                <a:sym typeface="+mn-ea"/>
              </a:rPr>
              <a:t>，会员数据准确度暂时无法验证</a:t>
            </a:r>
          </a:p>
          <a:p>
            <a:pPr marL="285750" indent="-285750">
              <a:lnSpc>
                <a:spcPct val="120000"/>
              </a:lnSpc>
              <a:buFont typeface="Wingdings" panose="05000000000000000000" charset="0"/>
              <a:buChar char="n"/>
            </a:pPr>
            <a:r>
              <a:rPr lang="zh-CN" altLang="en-US" sz="1865">
                <a:solidFill>
                  <a:schemeClr val="tx1"/>
                </a:solidFill>
                <a:latin typeface="微软雅黑" panose="020B0503020204020204" charset="-122"/>
                <a:ea typeface="微软雅黑" panose="020B0503020204020204" charset="-122"/>
                <a:cs typeface="微软雅黑" panose="020B0503020204020204" charset="-122"/>
                <a:sym typeface="+mn-ea"/>
              </a:rPr>
              <a:t>会员数据需要根据业务场景重新定义必填</a:t>
            </a:r>
            <a:r>
              <a:rPr lang="en-US" altLang="zh-CN" sz="1865">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ltLang="en-US" sz="1865">
                <a:solidFill>
                  <a:schemeClr val="tx1"/>
                </a:solidFill>
                <a:latin typeface="微软雅黑" panose="020B0503020204020204" charset="-122"/>
                <a:ea typeface="微软雅黑" panose="020B0503020204020204" charset="-122"/>
                <a:cs typeface="微软雅黑" panose="020B0503020204020204" charset="-122"/>
                <a:sym typeface="+mn-ea"/>
              </a:rPr>
              <a:t>非必填信息，并确定准确度验证机制</a:t>
            </a:r>
          </a:p>
        </p:txBody>
      </p:sp>
      <p:grpSp>
        <p:nvGrpSpPr>
          <p:cNvPr id="26" name="组合 25"/>
          <p:cNvGrpSpPr/>
          <p:nvPr/>
        </p:nvGrpSpPr>
        <p:grpSpPr>
          <a:xfrm>
            <a:off x="233779" y="2759130"/>
            <a:ext cx="3330318" cy="3395618"/>
            <a:chOff x="10783" y="2802"/>
            <a:chExt cx="4219" cy="4290"/>
          </a:xfrm>
        </p:grpSpPr>
        <p:sp>
          <p:nvSpPr>
            <p:cNvPr id="100" name="Freeform 192"/>
            <p:cNvSpPr>
              <a:spLocks noEditPoints="1"/>
            </p:cNvSpPr>
            <p:nvPr/>
          </p:nvSpPr>
          <p:spPr bwMode="auto">
            <a:xfrm flipH="1">
              <a:off x="11900" y="2802"/>
              <a:ext cx="1710" cy="4290"/>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noFill/>
            <a:ln w="28575">
              <a:solidFill>
                <a:srgbClr val="8DC63E"/>
              </a:solidFill>
              <a:prstDash val="sysDash"/>
            </a:ln>
            <a:effectLst/>
          </p:spPr>
          <p:txBody>
            <a:bodyPr lIns="162539" tIns="81269" rIns="162539" bIns="81269"/>
            <a:lstStyle/>
            <a:p>
              <a:pPr eaLnBrk="1" fontAlgn="auto" hangingPunct="1">
                <a:spcBef>
                  <a:spcPts val="0"/>
                </a:spcBef>
                <a:spcAft>
                  <a:spcPts val="0"/>
                </a:spcAft>
                <a:defRPr/>
              </a:pPr>
              <a:endParaRPr lang="id-ID" sz="3200">
                <a:solidFill>
                  <a:srgbClr val="F6AC19"/>
                </a:solidFill>
                <a:latin typeface="Impact MT Std" pitchFamily="34" charset="0"/>
              </a:endParaRPr>
            </a:p>
          </p:txBody>
        </p:sp>
        <p:sp>
          <p:nvSpPr>
            <p:cNvPr id="101" name="文本框 100"/>
            <p:cNvSpPr txBox="1"/>
            <p:nvPr/>
          </p:nvSpPr>
          <p:spPr>
            <a:xfrm>
              <a:off x="10783" y="4283"/>
              <a:ext cx="1462" cy="1670"/>
            </a:xfrm>
            <a:prstGeom prst="rect">
              <a:avLst/>
            </a:prstGeom>
            <a:noFill/>
          </p:spPr>
          <p:txBody>
            <a:bodyPr wrap="square" rtlCol="0">
              <a:spAutoFit/>
            </a:bodyPr>
            <a:lstStyle/>
            <a:p>
              <a:r>
                <a:rPr lang="zh-CN" altLang="en-US" sz="8000">
                  <a:solidFill>
                    <a:srgbClr val="92D050"/>
                  </a:solidFill>
                </a:rPr>
                <a:t>？</a:t>
              </a:r>
            </a:p>
          </p:txBody>
        </p:sp>
        <p:sp>
          <p:nvSpPr>
            <p:cNvPr id="4" name="文本框 3"/>
            <p:cNvSpPr txBox="1"/>
            <p:nvPr/>
          </p:nvSpPr>
          <p:spPr>
            <a:xfrm>
              <a:off x="13610" y="4139"/>
              <a:ext cx="1392" cy="426"/>
            </a:xfrm>
            <a:prstGeom prst="rect">
              <a:avLst/>
            </a:prstGeom>
            <a:noFill/>
          </p:spPr>
          <p:txBody>
            <a:bodyPr wrap="square" rtlCol="0">
              <a:spAutoFit/>
            </a:bodyPr>
            <a:lstStyle/>
            <a:p>
              <a:r>
                <a:rPr lang="zh-CN" altLang="en-US" sz="1600">
                  <a:latin typeface="微软雅黑" panose="020B0503020204020204" charset="-122"/>
                  <a:ea typeface="微软雅黑" panose="020B0503020204020204" charset="-122"/>
                </a:rPr>
                <a:t>消费信息</a:t>
              </a:r>
            </a:p>
          </p:txBody>
        </p:sp>
        <p:sp>
          <p:nvSpPr>
            <p:cNvPr id="9" name="文本框 8"/>
            <p:cNvSpPr txBox="1"/>
            <p:nvPr/>
          </p:nvSpPr>
          <p:spPr>
            <a:xfrm>
              <a:off x="13333" y="5183"/>
              <a:ext cx="1446" cy="426"/>
            </a:xfrm>
            <a:prstGeom prst="rect">
              <a:avLst/>
            </a:prstGeom>
            <a:noFill/>
          </p:spPr>
          <p:txBody>
            <a:bodyPr wrap="square" rtlCol="0">
              <a:spAutoFit/>
            </a:bodyPr>
            <a:lstStyle/>
            <a:p>
              <a:r>
                <a:rPr lang="zh-CN" altLang="en-US" sz="1600">
                  <a:latin typeface="微软雅黑" panose="020B0503020204020204" charset="-122"/>
                  <a:ea typeface="微软雅黑" panose="020B0503020204020204" charset="-122"/>
                </a:rPr>
                <a:t>资产信息</a:t>
              </a:r>
            </a:p>
          </p:txBody>
        </p:sp>
        <p:sp>
          <p:nvSpPr>
            <p:cNvPr id="16" name="文本框 15"/>
            <p:cNvSpPr txBox="1"/>
            <p:nvPr/>
          </p:nvSpPr>
          <p:spPr>
            <a:xfrm>
              <a:off x="11190" y="3041"/>
              <a:ext cx="1534" cy="426"/>
            </a:xfrm>
            <a:prstGeom prst="rect">
              <a:avLst/>
            </a:prstGeom>
            <a:noFill/>
          </p:spPr>
          <p:txBody>
            <a:bodyPr wrap="square" rtlCol="0">
              <a:spAutoFit/>
            </a:bodyPr>
            <a:lstStyle/>
            <a:p>
              <a:r>
                <a:rPr lang="zh-CN" altLang="en-US" sz="1600">
                  <a:latin typeface="微软雅黑" panose="020B0503020204020204" charset="-122"/>
                  <a:ea typeface="微软雅黑" panose="020B0503020204020204" charset="-122"/>
                </a:rPr>
                <a:t>基础信息</a:t>
              </a:r>
            </a:p>
          </p:txBody>
        </p:sp>
      </p:grpSp>
      <p:graphicFrame>
        <p:nvGraphicFramePr>
          <p:cNvPr id="33" name="表格 32"/>
          <p:cNvGraphicFramePr/>
          <p:nvPr/>
        </p:nvGraphicFramePr>
        <p:xfrm>
          <a:off x="4274198" y="2538840"/>
          <a:ext cx="6998970" cy="4204970"/>
        </p:xfrm>
        <a:graphic>
          <a:graphicData uri="http://schemas.openxmlformats.org/drawingml/2006/table">
            <a:tbl>
              <a:tblPr firstRow="1" bandRow="1">
                <a:tableStyleId>{5C22544A-7EE6-4342-B048-85BDC9FD1C3A}</a:tableStyleId>
              </a:tblPr>
              <a:tblGrid>
                <a:gridCol w="1496060">
                  <a:extLst>
                    <a:ext uri="{9D8B030D-6E8A-4147-A177-3AD203B41FA5}">
                      <a16:colId xmlns:a16="http://schemas.microsoft.com/office/drawing/2014/main" val="20000"/>
                    </a:ext>
                  </a:extLst>
                </a:gridCol>
                <a:gridCol w="5502910">
                  <a:extLst>
                    <a:ext uri="{9D8B030D-6E8A-4147-A177-3AD203B41FA5}">
                      <a16:colId xmlns:a16="http://schemas.microsoft.com/office/drawing/2014/main" val="20001"/>
                    </a:ext>
                  </a:extLst>
                </a:gridCol>
              </a:tblGrid>
              <a:tr h="300355">
                <a:tc>
                  <a:txBody>
                    <a:bodyPr/>
                    <a:lstStyle/>
                    <a:p>
                      <a:pPr indent="0" algn="ctr">
                        <a:buNone/>
                      </a:pPr>
                      <a:r>
                        <a:rPr lang="zh-CN" sz="1335" b="1">
                          <a:solidFill>
                            <a:srgbClr val="000000"/>
                          </a:solidFill>
                          <a:latin typeface="Arial" panose="020B0604020202020204" pitchFamily="34" charset="0"/>
                          <a:ea typeface="微软雅黑" panose="020B0503020204020204" charset="-122"/>
                        </a:rPr>
                        <a:t>字段名</a:t>
                      </a:r>
                      <a:endParaRPr lang="en-US" altLang="en-US" sz="1335" b="1">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9D08E"/>
                    </a:solidFill>
                  </a:tcPr>
                </a:tc>
                <a:tc>
                  <a:txBody>
                    <a:bodyPr/>
                    <a:lstStyle/>
                    <a:p>
                      <a:pPr indent="0" algn="ctr">
                        <a:buNone/>
                      </a:pPr>
                      <a:r>
                        <a:rPr lang="zh-CN" sz="1335" b="1">
                          <a:solidFill>
                            <a:srgbClr val="000000"/>
                          </a:solidFill>
                          <a:latin typeface="Arial" panose="020B0604020202020204" pitchFamily="34" charset="0"/>
                          <a:ea typeface="微软雅黑" panose="020B0503020204020204" charset="-122"/>
                        </a:rPr>
                        <a:t>正常值定义</a:t>
                      </a:r>
                      <a:endParaRPr lang="en-US" altLang="en-US" sz="1335" b="1">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9D08E"/>
                    </a:solidFill>
                  </a:tcPr>
                </a:tc>
                <a:extLst>
                  <a:ext uri="{0D108BD9-81ED-4DB2-BD59-A6C34878D82A}">
                    <a16:rowId xmlns:a16="http://schemas.microsoft.com/office/drawing/2014/main" val="10000"/>
                  </a:ext>
                </a:extLst>
              </a:tr>
              <a:tr h="300355">
                <a:tc>
                  <a:txBody>
                    <a:bodyPr/>
                    <a:lstStyle/>
                    <a:p>
                      <a:pPr indent="0" algn="ctr">
                        <a:buNone/>
                      </a:pPr>
                      <a:r>
                        <a:rPr lang="zh-CN" sz="1335" b="0">
                          <a:solidFill>
                            <a:srgbClr val="FF0000"/>
                          </a:solidFill>
                          <a:latin typeface="Arial" panose="020B0604020202020204" pitchFamily="34" charset="0"/>
                          <a:ea typeface="微软雅黑" panose="020B0503020204020204" charset="-122"/>
                        </a:rPr>
                        <a:t>姓名</a:t>
                      </a:r>
                      <a:endParaRPr lang="zh-CN" altLang="en-US" sz="1335" b="0">
                        <a:solidFill>
                          <a:srgbClr val="FF0000"/>
                        </a:solidFill>
                        <a:latin typeface="Arial" panose="020B0604020202020204" pitchFamily="34" charset="0"/>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sz="1335" b="0">
                          <a:solidFill>
                            <a:srgbClr val="000000"/>
                          </a:solidFill>
                          <a:latin typeface="Arial" panose="020B0604020202020204" pitchFamily="34" charset="0"/>
                          <a:ea typeface="微软雅黑" panose="020B0503020204020204" charset="-122"/>
                        </a:rPr>
                        <a:t>全英文或全中文</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00355">
                <a:tc>
                  <a:txBody>
                    <a:bodyPr/>
                    <a:lstStyle/>
                    <a:p>
                      <a:pPr indent="0" algn="ctr">
                        <a:buNone/>
                      </a:pPr>
                      <a:r>
                        <a:rPr lang="zh-CN" sz="1335" b="0">
                          <a:solidFill>
                            <a:srgbClr val="FF0000"/>
                          </a:solidFill>
                          <a:latin typeface="Arial" panose="020B0604020202020204" pitchFamily="34" charset="0"/>
                          <a:ea typeface="微软雅黑" panose="020B0503020204020204" charset="-122"/>
                        </a:rPr>
                        <a:t>性别</a:t>
                      </a:r>
                      <a:endParaRPr lang="zh-CN" altLang="en-US" sz="1335" b="0">
                        <a:solidFill>
                          <a:srgbClr val="FF0000"/>
                        </a:solidFill>
                        <a:latin typeface="Arial" panose="020B0604020202020204" pitchFamily="34" charset="0"/>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sz="1335" b="0">
                          <a:solidFill>
                            <a:srgbClr val="000000"/>
                          </a:solidFill>
                          <a:latin typeface="Arial" panose="020B0604020202020204" pitchFamily="34" charset="0"/>
                          <a:ea typeface="微软雅黑" panose="020B0503020204020204" charset="-122"/>
                        </a:rPr>
                        <a:t>男或女</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00355">
                <a:tc>
                  <a:txBody>
                    <a:bodyPr/>
                    <a:lstStyle/>
                    <a:p>
                      <a:pPr indent="0" algn="ctr">
                        <a:buNone/>
                      </a:pPr>
                      <a:r>
                        <a:rPr lang="zh-CN" sz="1335" b="0">
                          <a:solidFill>
                            <a:srgbClr val="FF0000"/>
                          </a:solidFill>
                          <a:latin typeface="Arial" panose="020B0604020202020204" pitchFamily="34" charset="0"/>
                          <a:ea typeface="微软雅黑" panose="020B0503020204020204" charset="-122"/>
                        </a:rPr>
                        <a:t>出生日期</a:t>
                      </a:r>
                      <a:endParaRPr lang="zh-CN" altLang="en-US" sz="1335" b="0">
                        <a:solidFill>
                          <a:srgbClr val="FF0000"/>
                        </a:solidFill>
                        <a:latin typeface="Arial" panose="020B0604020202020204" pitchFamily="34" charset="0"/>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sz="1335" b="0">
                          <a:solidFill>
                            <a:srgbClr val="000000"/>
                          </a:solidFill>
                          <a:latin typeface="Arial" panose="020B0604020202020204" pitchFamily="34" charset="0"/>
                          <a:ea typeface="微软雅黑" panose="020B0503020204020204" charset="-122"/>
                        </a:rPr>
                        <a:t>1900年1月1日-当天</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00355">
                <a:tc>
                  <a:txBody>
                    <a:bodyPr/>
                    <a:lstStyle/>
                    <a:p>
                      <a:pPr indent="0" algn="ctr">
                        <a:buNone/>
                      </a:pPr>
                      <a:r>
                        <a:rPr lang="zh-CN" sz="1335" b="0">
                          <a:solidFill>
                            <a:srgbClr val="FF0000"/>
                          </a:solidFill>
                          <a:latin typeface="Arial" panose="020B0604020202020204" pitchFamily="34" charset="0"/>
                          <a:ea typeface="微软雅黑" panose="020B0503020204020204" charset="-122"/>
                        </a:rPr>
                        <a:t>手机号</a:t>
                      </a:r>
                      <a:endParaRPr lang="zh-CN" altLang="en-US" sz="1335" b="0">
                        <a:solidFill>
                          <a:srgbClr val="FF0000"/>
                        </a:solidFill>
                        <a:latin typeface="Arial" panose="020B0604020202020204" pitchFamily="34" charset="0"/>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sz="1335" b="0">
                          <a:solidFill>
                            <a:srgbClr val="000000"/>
                          </a:solidFill>
                          <a:latin typeface="Arial" panose="020B0604020202020204" pitchFamily="34" charset="0"/>
                          <a:ea typeface="微软雅黑" panose="020B0503020204020204" charset="-122"/>
                        </a:rPr>
                        <a:t>1开头的11位数字</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00355">
                <a:tc>
                  <a:txBody>
                    <a:bodyPr/>
                    <a:lstStyle/>
                    <a:p>
                      <a:pPr indent="0" algn="ctr">
                        <a:buNone/>
                      </a:pPr>
                      <a:r>
                        <a:rPr lang="zh-CN" sz="1335" b="0">
                          <a:solidFill>
                            <a:srgbClr val="000000"/>
                          </a:solidFill>
                          <a:latin typeface="Arial" panose="020B0604020202020204" pitchFamily="34" charset="0"/>
                          <a:ea typeface="微软雅黑" panose="020B0503020204020204" charset="-122"/>
                        </a:rPr>
                        <a:t>座机号码</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sz="1335" b="0">
                          <a:solidFill>
                            <a:srgbClr val="000000"/>
                          </a:solidFill>
                          <a:latin typeface="Arial" panose="020B0604020202020204" pitchFamily="34" charset="0"/>
                          <a:ea typeface="微软雅黑" panose="020B0503020204020204" charset="-122"/>
                        </a:rPr>
                        <a:t>区号3-4位数字+'-'+后7或8位数字</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00355">
                <a:tc>
                  <a:txBody>
                    <a:bodyPr/>
                    <a:lstStyle/>
                    <a:p>
                      <a:pPr indent="0" algn="ctr">
                        <a:buNone/>
                      </a:pPr>
                      <a:r>
                        <a:rPr lang="zh-CN" sz="1335" b="0">
                          <a:solidFill>
                            <a:srgbClr val="000000"/>
                          </a:solidFill>
                          <a:latin typeface="Arial" panose="020B0604020202020204" pitchFamily="34" charset="0"/>
                          <a:ea typeface="微软雅黑" panose="020B0503020204020204" charset="-122"/>
                        </a:rPr>
                        <a:t>省份</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altLang="en-US" sz="1335" b="0">
                          <a:solidFill>
                            <a:srgbClr val="000000"/>
                          </a:solidFill>
                          <a:latin typeface="微软雅黑" panose="020B0503020204020204" charset="-122"/>
                          <a:ea typeface="微软雅黑" panose="020B0503020204020204" charset="-122"/>
                        </a:rPr>
                        <a:t>行政区选择</a:t>
                      </a: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00355">
                <a:tc>
                  <a:txBody>
                    <a:bodyPr/>
                    <a:lstStyle/>
                    <a:p>
                      <a:pPr indent="0" algn="ctr">
                        <a:buNone/>
                      </a:pPr>
                      <a:r>
                        <a:rPr lang="zh-CN" sz="1335" b="0">
                          <a:solidFill>
                            <a:srgbClr val="000000"/>
                          </a:solidFill>
                          <a:latin typeface="Arial" panose="020B0604020202020204" pitchFamily="34" charset="0"/>
                          <a:ea typeface="微软雅黑" panose="020B0503020204020204" charset="-122"/>
                        </a:rPr>
                        <a:t>城市</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altLang="en-US" sz="1335">
                          <a:solidFill>
                            <a:srgbClr val="000000"/>
                          </a:solidFill>
                          <a:latin typeface="微软雅黑" panose="020B0503020204020204" charset="-122"/>
                          <a:ea typeface="微软雅黑" panose="020B0503020204020204" charset="-122"/>
                          <a:sym typeface="+mn-ea"/>
                        </a:rPr>
                        <a:t>行政区选择</a:t>
                      </a:r>
                      <a:endParaRPr lang="zh-CN" altLang="en-US" sz="1335" b="0">
                        <a:solidFill>
                          <a:srgbClr val="000000"/>
                        </a:solidFill>
                        <a:latin typeface="微软雅黑" panose="020B0503020204020204" charset="-122"/>
                        <a:ea typeface="微软雅黑" panose="020B0503020204020204" charset="-122"/>
                        <a:sym typeface="+mn-ea"/>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00355">
                <a:tc>
                  <a:txBody>
                    <a:bodyPr/>
                    <a:lstStyle/>
                    <a:p>
                      <a:pPr indent="0" algn="ctr">
                        <a:buNone/>
                      </a:pPr>
                      <a:r>
                        <a:rPr lang="zh-CN" sz="1335" b="0">
                          <a:solidFill>
                            <a:srgbClr val="000000"/>
                          </a:solidFill>
                          <a:latin typeface="Arial" panose="020B0604020202020204" pitchFamily="34" charset="0"/>
                          <a:ea typeface="微软雅黑" panose="020B0503020204020204" charset="-122"/>
                        </a:rPr>
                        <a:t>区县</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altLang="en-US" sz="1335">
                          <a:solidFill>
                            <a:srgbClr val="000000"/>
                          </a:solidFill>
                          <a:latin typeface="微软雅黑" panose="020B0503020204020204" charset="-122"/>
                          <a:ea typeface="微软雅黑" panose="020B0503020204020204" charset="-122"/>
                          <a:sym typeface="+mn-ea"/>
                        </a:rPr>
                        <a:t>行政区选择</a:t>
                      </a:r>
                      <a:endParaRPr lang="zh-CN" altLang="en-US" sz="1335" b="0">
                        <a:solidFill>
                          <a:srgbClr val="000000"/>
                        </a:solidFill>
                        <a:latin typeface="微软雅黑" panose="020B0503020204020204" charset="-122"/>
                        <a:ea typeface="微软雅黑" panose="020B0503020204020204" charset="-122"/>
                        <a:sym typeface="+mn-ea"/>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00355">
                <a:tc>
                  <a:txBody>
                    <a:bodyPr/>
                    <a:lstStyle/>
                    <a:p>
                      <a:pPr indent="0" algn="ctr">
                        <a:buNone/>
                      </a:pPr>
                      <a:r>
                        <a:rPr lang="zh-CN" sz="1335" b="0">
                          <a:solidFill>
                            <a:srgbClr val="000000"/>
                          </a:solidFill>
                          <a:latin typeface="微软雅黑" panose="020B0503020204020204" charset="-122"/>
                          <a:ea typeface="微软雅黑" panose="020B0503020204020204" charset="-122"/>
                        </a:rPr>
                        <a:t>详细地址</a:t>
                      </a:r>
                      <a:endParaRPr lang="zh-CN" altLang="en-US" sz="1335"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altLang="en-US" sz="1335" b="0">
                          <a:solidFill>
                            <a:srgbClr val="000000"/>
                          </a:solidFill>
                          <a:latin typeface="微软雅黑" panose="020B0503020204020204" charset="-122"/>
                          <a:ea typeface="微软雅黑" panose="020B0503020204020204" charset="-122"/>
                        </a:rPr>
                        <a:t>无限制</a:t>
                      </a: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00355">
                <a:tc>
                  <a:txBody>
                    <a:bodyPr/>
                    <a:lstStyle/>
                    <a:p>
                      <a:pPr indent="0" algn="ctr">
                        <a:buNone/>
                      </a:pPr>
                      <a:r>
                        <a:rPr lang="en-US" sz="1335" b="0">
                          <a:solidFill>
                            <a:srgbClr val="000000"/>
                          </a:solidFill>
                          <a:latin typeface="微软雅黑" panose="020B0503020204020204" charset="-122"/>
                        </a:rPr>
                        <a:t>QQ</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sz="1335" b="0">
                          <a:solidFill>
                            <a:srgbClr val="000000"/>
                          </a:solidFill>
                          <a:latin typeface="Arial" panose="020B0604020202020204" pitchFamily="34" charset="0"/>
                          <a:ea typeface="微软雅黑" panose="020B0503020204020204" charset="-122"/>
                        </a:rPr>
                        <a:t>腾讯QQ号是从10000开始</a:t>
                      </a:r>
                      <a:endParaRPr lang="en-US" altLang="en-US" sz="1335" b="0">
                        <a:solidFill>
                          <a:srgbClr val="000000"/>
                        </a:solidFill>
                        <a:latin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00355">
                <a:tc>
                  <a:txBody>
                    <a:bodyPr/>
                    <a:lstStyle/>
                    <a:p>
                      <a:pPr indent="0" algn="ctr">
                        <a:buNone/>
                      </a:pPr>
                      <a:r>
                        <a:rPr lang="zh-CN" sz="1335" b="0">
                          <a:solidFill>
                            <a:srgbClr val="000000"/>
                          </a:solidFill>
                          <a:latin typeface="微软雅黑" panose="020B0503020204020204" charset="-122"/>
                          <a:ea typeface="微软雅黑" panose="020B0503020204020204" charset="-122"/>
                        </a:rPr>
                        <a:t>微信</a:t>
                      </a:r>
                      <a:endParaRPr lang="zh-CN" altLang="en-US" sz="1335"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altLang="en-US" sz="1335" b="0">
                          <a:solidFill>
                            <a:srgbClr val="000000"/>
                          </a:solidFill>
                          <a:latin typeface="微软雅黑" panose="020B0503020204020204" charset="-122"/>
                          <a:ea typeface="微软雅黑" panose="020B0503020204020204" charset="-122"/>
                        </a:rPr>
                        <a:t>系统获取</a:t>
                      </a: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r h="300355">
                <a:tc>
                  <a:txBody>
                    <a:bodyPr/>
                    <a:lstStyle/>
                    <a:p>
                      <a:pPr indent="0" algn="ctr">
                        <a:buNone/>
                      </a:pPr>
                      <a:r>
                        <a:rPr lang="zh-CN" altLang="en-US" sz="1335" b="0">
                          <a:solidFill>
                            <a:srgbClr val="000000"/>
                          </a:solidFill>
                          <a:latin typeface="微软雅黑" panose="020B0503020204020204" charset="-122"/>
                          <a:ea typeface="微软雅黑" panose="020B0503020204020204" charset="-122"/>
                        </a:rPr>
                        <a:t>医保卡号</a:t>
                      </a: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zh-CN" altLang="en-US" sz="1335" b="0">
                          <a:solidFill>
                            <a:srgbClr val="000000"/>
                          </a:solidFill>
                          <a:latin typeface="微软雅黑" panose="020B0503020204020204" charset="-122"/>
                          <a:ea typeface="微软雅黑" panose="020B0503020204020204" charset="-122"/>
                        </a:rPr>
                        <a:t>无限制</a:t>
                      </a: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2"/>
                  </a:ext>
                </a:extLst>
              </a:tr>
              <a:tr h="300355">
                <a:tc>
                  <a:txBody>
                    <a:bodyPr/>
                    <a:lstStyle/>
                    <a:p>
                      <a:pPr indent="0" algn="ctr">
                        <a:buNone/>
                      </a:pPr>
                      <a:r>
                        <a:rPr lang="zh-CN" altLang="en-US" sz="1335" b="0">
                          <a:solidFill>
                            <a:srgbClr val="000000"/>
                          </a:solidFill>
                          <a:uFillTx/>
                          <a:latin typeface="微软雅黑" panose="020B0503020204020204" charset="-122"/>
                          <a:ea typeface="微软雅黑" panose="020B0503020204020204" charset="-122"/>
                        </a:rPr>
                        <a:t>身份证号</a:t>
                      </a: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65" b="0">
                          <a:solidFill>
                            <a:srgbClr val="000000"/>
                          </a:solidFill>
                          <a:latin typeface="微软雅黑" panose="020B0503020204020204" charset="-122"/>
                          <a:ea typeface="微软雅黑" panose="020B0503020204020204" charset="-122"/>
                          <a:cs typeface="微软雅黑" panose="020B0503020204020204" charset="-122"/>
                        </a:rPr>
                        <a:t>15</a:t>
                      </a:r>
                      <a:r>
                        <a:rPr sz="1065" b="0">
                          <a:solidFill>
                            <a:srgbClr val="000000"/>
                          </a:solidFill>
                          <a:latin typeface="微软雅黑" panose="020B0503020204020204" charset="-122"/>
                          <a:ea typeface="微软雅黑" panose="020B0503020204020204" charset="-122"/>
                          <a:cs typeface="微软雅黑" panose="020B0503020204020204" charset="-122"/>
                        </a:rPr>
                        <a:t>位</a:t>
                      </a: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3"/>
                  </a:ext>
                </a:extLst>
              </a:tr>
            </a:tbl>
          </a:graphicData>
        </a:graphic>
      </p:graphicFrame>
      <p:sp>
        <p:nvSpPr>
          <p:cNvPr id="19" name="文本框 18"/>
          <p:cNvSpPr txBox="1"/>
          <p:nvPr/>
        </p:nvSpPr>
        <p:spPr>
          <a:xfrm>
            <a:off x="-72898" y="6374613"/>
            <a:ext cx="4214186" cy="330835"/>
          </a:xfrm>
          <a:prstGeom prst="rect">
            <a:avLst/>
          </a:prstGeom>
          <a:noFill/>
        </p:spPr>
        <p:txBody>
          <a:bodyPr wrap="square" rtlCol="0">
            <a:spAutoFit/>
          </a:bodyPr>
          <a:lstStyle/>
          <a:p>
            <a:pPr>
              <a:lnSpc>
                <a:spcPct val="130000"/>
              </a:lnSpc>
            </a:pPr>
            <a:r>
              <a:rPr lang="zh-CN" altLang="en-US" sz="1200">
                <a:latin typeface="微软雅黑" panose="020B0503020204020204" charset="-122"/>
                <a:ea typeface="微软雅黑" panose="020B0503020204020204" charset="-122"/>
                <a:cs typeface="微软雅黑" panose="020B0503020204020204" charset="-122"/>
              </a:rPr>
              <a:t>备注：注册必填</a:t>
            </a:r>
            <a:r>
              <a:rPr lang="en-US" altLang="zh-CN" sz="1200">
                <a:solidFill>
                  <a:srgbClr val="11862D"/>
                </a:solidFill>
                <a:latin typeface="微软雅黑" panose="020B0503020204020204" charset="-122"/>
                <a:ea typeface="微软雅黑" panose="020B0503020204020204" charset="-122"/>
                <a:cs typeface="微软雅黑" panose="020B0503020204020204" charset="-122"/>
              </a:rPr>
              <a:t>4</a:t>
            </a:r>
            <a:r>
              <a:rPr lang="zh-CN" altLang="en-US" sz="1200">
                <a:solidFill>
                  <a:srgbClr val="11862D"/>
                </a:solidFill>
                <a:latin typeface="微软雅黑" panose="020B0503020204020204" charset="-122"/>
                <a:ea typeface="微软雅黑" panose="020B0503020204020204" charset="-122"/>
                <a:cs typeface="微软雅黑" panose="020B0503020204020204" charset="-122"/>
              </a:rPr>
              <a:t>项，</a:t>
            </a:r>
            <a:r>
              <a:rPr lang="zh-CN" altLang="en-US" sz="1200">
                <a:latin typeface="微软雅黑" panose="020B0503020204020204" charset="-122"/>
                <a:ea typeface="微软雅黑" panose="020B0503020204020204" charset="-122"/>
                <a:cs typeface="微软雅黑" panose="020B0503020204020204" charset="-122"/>
              </a:rPr>
              <a:t>姓名</a:t>
            </a:r>
            <a:r>
              <a:rPr lang="en-US" altLang="zh-CN" sz="1200">
                <a:latin typeface="微软雅黑" panose="020B0503020204020204" charset="-122"/>
                <a:ea typeface="微软雅黑" panose="020B0503020204020204" charset="-122"/>
                <a:cs typeface="微软雅黑" panose="020B0503020204020204" charset="-122"/>
              </a:rPr>
              <a:t>/</a:t>
            </a:r>
            <a:r>
              <a:rPr lang="zh-CN" altLang="en-US" sz="1200">
                <a:latin typeface="微软雅黑" panose="020B0503020204020204" charset="-122"/>
                <a:ea typeface="微软雅黑" panose="020B0503020204020204" charset="-122"/>
                <a:cs typeface="微软雅黑" panose="020B0503020204020204" charset="-122"/>
              </a:rPr>
              <a:t>性别</a:t>
            </a:r>
            <a:r>
              <a:rPr lang="en-US" altLang="zh-CN" sz="1200">
                <a:latin typeface="微软雅黑" panose="020B0503020204020204" charset="-122"/>
                <a:ea typeface="微软雅黑" panose="020B0503020204020204" charset="-122"/>
                <a:cs typeface="微软雅黑" panose="020B0503020204020204" charset="-122"/>
              </a:rPr>
              <a:t>/</a:t>
            </a:r>
            <a:r>
              <a:rPr lang="zh-CN" altLang="en-US" sz="1200">
                <a:latin typeface="微软雅黑" panose="020B0503020204020204" charset="-122"/>
                <a:ea typeface="微软雅黑" panose="020B0503020204020204" charset="-122"/>
                <a:cs typeface="微软雅黑" panose="020B0503020204020204" charset="-122"/>
              </a:rPr>
              <a:t>出生日期</a:t>
            </a:r>
            <a:r>
              <a:rPr lang="en-US" altLang="zh-CN" sz="1200">
                <a:latin typeface="微软雅黑" panose="020B0503020204020204" charset="-122"/>
                <a:ea typeface="微软雅黑" panose="020B0503020204020204" charset="-122"/>
                <a:cs typeface="微软雅黑" panose="020B0503020204020204" charset="-122"/>
              </a:rPr>
              <a:t>/</a:t>
            </a:r>
            <a:r>
              <a:rPr lang="zh-CN" altLang="en-US" sz="1200">
                <a:latin typeface="微软雅黑" panose="020B0503020204020204" charset="-122"/>
                <a:ea typeface="微软雅黑" panose="020B0503020204020204" charset="-122"/>
                <a:cs typeface="微软雅黑" panose="020B0503020204020204" charset="-122"/>
              </a:rPr>
              <a:t>手机号  </a:t>
            </a:r>
            <a:endParaRPr lang="zh-CN" altLang="en-US" sz="1200">
              <a:solidFill>
                <a:srgbClr val="11862D"/>
              </a:solidFill>
              <a:latin typeface="微软雅黑" panose="020B0503020204020204" charset="-122"/>
              <a:ea typeface="微软雅黑" panose="020B0503020204020204" charset="-122"/>
              <a:cs typeface="微软雅黑" panose="020B0503020204020204" charset="-122"/>
              <a:sym typeface="+mn-ea"/>
            </a:endParaRPr>
          </a:p>
        </p:txBody>
      </p:sp>
      <p:sp>
        <p:nvSpPr>
          <p:cNvPr id="20" name="文本框 19"/>
          <p:cNvSpPr txBox="1"/>
          <p:nvPr/>
        </p:nvSpPr>
        <p:spPr>
          <a:xfrm>
            <a:off x="2069498" y="5153578"/>
            <a:ext cx="1141418" cy="337185"/>
          </a:xfrm>
          <a:prstGeom prst="rect">
            <a:avLst/>
          </a:prstGeom>
          <a:noFill/>
        </p:spPr>
        <p:txBody>
          <a:bodyPr wrap="square" rtlCol="0">
            <a:spAutoFit/>
          </a:bodyPr>
          <a:lstStyle/>
          <a:p>
            <a:r>
              <a:rPr lang="en-US" altLang="zh-CN" sz="1600">
                <a:latin typeface="微软雅黑" panose="020B0503020204020204" charset="-122"/>
                <a:ea typeface="微软雅黑" panose="020B0503020204020204" charset="-122"/>
              </a:rPr>
              <a:t>.......</a:t>
            </a:r>
          </a:p>
        </p:txBody>
      </p:sp>
      <p:sp>
        <p:nvSpPr>
          <p:cNvPr id="3" name="文本框 2"/>
          <p:cNvSpPr txBox="1"/>
          <p:nvPr/>
        </p:nvSpPr>
        <p:spPr>
          <a:xfrm>
            <a:off x="411480" y="992505"/>
            <a:ext cx="11496675" cy="420370"/>
          </a:xfrm>
          <a:prstGeom prst="rect">
            <a:avLst/>
          </a:prstGeom>
          <a:noFill/>
        </p:spPr>
        <p:txBody>
          <a:bodyPr wrap="square" rtlCol="0">
            <a:spAutoFit/>
          </a:bodyPr>
          <a:lstStyle/>
          <a:p>
            <a:r>
              <a:rPr lang="zh-CN" altLang="en-US" sz="2135" b="1">
                <a:solidFill>
                  <a:srgbClr val="92D050"/>
                </a:solidFill>
                <a:latin typeface="微软雅黑" panose="020B0503020204020204" charset="-122"/>
                <a:ea typeface="微软雅黑" panose="020B0503020204020204" charset="-122"/>
              </a:rPr>
              <a:t>目的：会员数据更丰富更准确，更了解用户给他们想要的，从而建立更好的关系</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标题 3"/>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数字化工具</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rPr>
              <a:t>——</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会员数据完善策略</a:t>
            </a:r>
          </a:p>
        </p:txBody>
      </p:sp>
      <p:sp>
        <p:nvSpPr>
          <p:cNvPr id="3" name="文本框 2"/>
          <p:cNvSpPr txBox="1"/>
          <p:nvPr/>
        </p:nvSpPr>
        <p:spPr>
          <a:xfrm>
            <a:off x="6199188" y="846138"/>
            <a:ext cx="4552950" cy="1666875"/>
          </a:xfrm>
          <a:prstGeom prst="rect">
            <a:avLst/>
          </a:prstGeom>
          <a:noFill/>
        </p:spPr>
        <p:txBody>
          <a:bodyPr wrap="square" rtlCol="0">
            <a:spAutoFit/>
          </a:bodyPr>
          <a:lstStyle/>
          <a:p>
            <a:pPr fontAlgn="auto">
              <a:lnSpc>
                <a:spcPct val="160000"/>
              </a:lnSpc>
            </a:pPr>
            <a:r>
              <a:rPr lang="zh-CN" altLang="en-US" sz="1600" b="1" noProof="1">
                <a:solidFill>
                  <a:srgbClr val="11862D"/>
                </a:solidFill>
                <a:latin typeface="微软雅黑" panose="020B0503020204020204" charset="-122"/>
                <a:ea typeface="微软雅黑" panose="020B0503020204020204" charset="-122"/>
                <a:cs typeface="微软雅黑" panose="020B0503020204020204" charset="-122"/>
              </a:rPr>
              <a:t>执行方向</a:t>
            </a:r>
            <a:r>
              <a:rPr lang="en-US" altLang="zh-CN" sz="1600" noProof="1">
                <a:latin typeface="微软雅黑" panose="020B0503020204020204" charset="-122"/>
                <a:ea typeface="微软雅黑" panose="020B0503020204020204" charset="-122"/>
                <a:cs typeface="微软雅黑" panose="020B0503020204020204" charset="-122"/>
              </a:rPr>
              <a:t>--</a:t>
            </a:r>
            <a:r>
              <a:rPr lang="zh-CN" altLang="en-US" sz="1600" noProof="1">
                <a:latin typeface="微软雅黑" panose="020B0503020204020204" charset="-122"/>
                <a:ea typeface="微软雅黑" panose="020B0503020204020204" charset="-122"/>
                <a:cs typeface="微软雅黑" panose="020B0503020204020204" charset="-122"/>
              </a:rPr>
              <a:t>新用户</a:t>
            </a:r>
          </a:p>
          <a:p>
            <a:pPr marL="285750" indent="-285750" fontAlgn="auto">
              <a:lnSpc>
                <a:spcPct val="160000"/>
              </a:lnSpc>
              <a:buFont typeface="Wingdings" panose="05000000000000000000" charset="0"/>
              <a:buChar char="n"/>
            </a:pPr>
            <a:r>
              <a:rPr lang="zh-CN" altLang="en-US" sz="1600" noProof="1">
                <a:latin typeface="微软雅黑" panose="020B0503020204020204" charset="-122"/>
                <a:ea typeface="微软雅黑" panose="020B0503020204020204" charset="-122"/>
                <a:cs typeface="微软雅黑" panose="020B0503020204020204" charset="-122"/>
                <a:sym typeface="+mn-ea"/>
              </a:rPr>
              <a:t>推广微信</a:t>
            </a:r>
            <a:r>
              <a:rPr lang="en-US" altLang="zh-CN" sz="1600" noProof="1">
                <a:latin typeface="微软雅黑" panose="020B0503020204020204" charset="-122"/>
                <a:ea typeface="微软雅黑" panose="020B0503020204020204" charset="-122"/>
                <a:cs typeface="微软雅黑" panose="020B0503020204020204" charset="-122"/>
                <a:sym typeface="+mn-ea"/>
              </a:rPr>
              <a:t>/</a:t>
            </a:r>
            <a:r>
              <a:rPr lang="zh-CN" altLang="en-US" sz="1600" noProof="1">
                <a:latin typeface="微软雅黑" panose="020B0503020204020204" charset="-122"/>
                <a:ea typeface="微软雅黑" panose="020B0503020204020204" charset="-122"/>
                <a:cs typeface="微软雅黑" panose="020B0503020204020204" charset="-122"/>
                <a:sym typeface="+mn-ea"/>
              </a:rPr>
              <a:t>支付宝注册</a:t>
            </a:r>
            <a:endParaRPr lang="en-US" altLang="zh-CN" sz="1600" noProof="1">
              <a:latin typeface="微软雅黑" panose="020B0503020204020204" charset="-122"/>
              <a:ea typeface="微软雅黑" panose="020B0503020204020204" charset="-122"/>
              <a:cs typeface="微软雅黑" panose="020B0503020204020204" charset="-122"/>
              <a:sym typeface="+mn-ea"/>
            </a:endParaRPr>
          </a:p>
          <a:p>
            <a:pPr marL="285750" indent="-285750" fontAlgn="auto">
              <a:lnSpc>
                <a:spcPct val="160000"/>
              </a:lnSpc>
              <a:buFont typeface="Wingdings" panose="05000000000000000000" charset="0"/>
              <a:buChar char="n"/>
            </a:pPr>
            <a:r>
              <a:rPr lang="zh-CN" altLang="en-US" sz="1600" noProof="1">
                <a:latin typeface="微软雅黑" panose="020B0503020204020204" charset="-122"/>
                <a:ea typeface="微软雅黑" panose="020B0503020204020204" charset="-122"/>
                <a:cs typeface="微软雅黑" panose="020B0503020204020204" charset="-122"/>
                <a:sym typeface="+mn-ea"/>
              </a:rPr>
              <a:t>门店考核</a:t>
            </a:r>
            <a:r>
              <a:rPr lang="en-US" altLang="zh-CN" sz="1600" noProof="1">
                <a:latin typeface="微软雅黑" panose="020B0503020204020204" charset="-122"/>
                <a:ea typeface="微软雅黑" panose="020B0503020204020204" charset="-122"/>
                <a:cs typeface="微软雅黑" panose="020B0503020204020204" charset="-122"/>
                <a:sym typeface="+mn-ea"/>
              </a:rPr>
              <a:t>/</a:t>
            </a:r>
            <a:r>
              <a:rPr lang="zh-CN" altLang="en-US" sz="1600" noProof="1">
                <a:latin typeface="微软雅黑" panose="020B0503020204020204" charset="-122"/>
                <a:ea typeface="微软雅黑" panose="020B0503020204020204" charset="-122"/>
                <a:cs typeface="微软雅黑" panose="020B0503020204020204" charset="-122"/>
                <a:sym typeface="+mn-ea"/>
              </a:rPr>
              <a:t>系统判断规则优化</a:t>
            </a:r>
            <a:endParaRPr lang="en-US" altLang="zh-CN" sz="1600" noProof="1">
              <a:latin typeface="微软雅黑" panose="020B0503020204020204" charset="-122"/>
              <a:ea typeface="微软雅黑" panose="020B0503020204020204" charset="-122"/>
              <a:cs typeface="微软雅黑" panose="020B0503020204020204" charset="-122"/>
              <a:sym typeface="+mn-ea"/>
            </a:endParaRPr>
          </a:p>
          <a:p>
            <a:pPr marL="285750" indent="-285750" fontAlgn="auto">
              <a:lnSpc>
                <a:spcPct val="160000"/>
              </a:lnSpc>
              <a:buFont typeface="Wingdings" panose="05000000000000000000" charset="0"/>
              <a:buChar char="n"/>
            </a:pPr>
            <a:r>
              <a:rPr lang="zh-CN" altLang="en-US" sz="1600" noProof="1">
                <a:latin typeface="微软雅黑" panose="020B0503020204020204" charset="-122"/>
                <a:ea typeface="微软雅黑" panose="020B0503020204020204" charset="-122"/>
                <a:cs typeface="微软雅黑" panose="020B0503020204020204" charset="-122"/>
                <a:sym typeface="+mn-ea"/>
              </a:rPr>
              <a:t>会员导入规则优化</a:t>
            </a:r>
          </a:p>
        </p:txBody>
      </p:sp>
      <p:sp>
        <p:nvSpPr>
          <p:cNvPr id="9" name="文本框 8"/>
          <p:cNvSpPr txBox="1"/>
          <p:nvPr/>
        </p:nvSpPr>
        <p:spPr>
          <a:xfrm>
            <a:off x="6199188" y="2600325"/>
            <a:ext cx="4749800" cy="2060575"/>
          </a:xfrm>
          <a:prstGeom prst="rect">
            <a:avLst/>
          </a:prstGeom>
          <a:noFill/>
        </p:spPr>
        <p:txBody>
          <a:bodyPr wrap="square" rtlCol="0">
            <a:spAutoFit/>
          </a:bodyPr>
          <a:lstStyle/>
          <a:p>
            <a:pPr fontAlgn="auto">
              <a:lnSpc>
                <a:spcPct val="160000"/>
              </a:lnSpc>
            </a:pPr>
            <a:r>
              <a:rPr lang="zh-CN" altLang="en-US" sz="1600" b="1" noProof="1">
                <a:solidFill>
                  <a:srgbClr val="11862D"/>
                </a:solidFill>
                <a:latin typeface="微软雅黑" panose="020B0503020204020204" charset="-122"/>
                <a:ea typeface="微软雅黑" panose="020B0503020204020204" charset="-122"/>
                <a:cs typeface="微软雅黑" panose="020B0503020204020204" charset="-122"/>
              </a:rPr>
              <a:t>执行方向</a:t>
            </a:r>
            <a:r>
              <a:rPr lang="en-US" altLang="zh-CN" sz="1600" noProof="1">
                <a:latin typeface="微软雅黑" panose="020B0503020204020204" charset="-122"/>
                <a:ea typeface="微软雅黑" panose="020B0503020204020204" charset="-122"/>
                <a:cs typeface="微软雅黑" panose="020B0503020204020204" charset="-122"/>
              </a:rPr>
              <a:t>--</a:t>
            </a:r>
            <a:r>
              <a:rPr lang="zh-CN" altLang="en-US" sz="1600" noProof="1">
                <a:latin typeface="微软雅黑" panose="020B0503020204020204" charset="-122"/>
                <a:ea typeface="微软雅黑" panose="020B0503020204020204" charset="-122"/>
                <a:cs typeface="微软雅黑" panose="020B0503020204020204" charset="-122"/>
              </a:rPr>
              <a:t>老用户</a:t>
            </a:r>
          </a:p>
          <a:p>
            <a:pPr marL="285750" indent="-285750" fontAlgn="auto">
              <a:lnSpc>
                <a:spcPct val="160000"/>
              </a:lnSpc>
              <a:buFont typeface="Wingdings" panose="05000000000000000000" charset="0"/>
              <a:buChar char="n"/>
            </a:pPr>
            <a:r>
              <a:rPr lang="zh-CN" altLang="en-US" sz="1600" noProof="1">
                <a:latin typeface="微软雅黑" panose="020B0503020204020204" charset="-122"/>
                <a:ea typeface="微软雅黑" panose="020B0503020204020204" charset="-122"/>
                <a:cs typeface="微软雅黑" panose="020B0503020204020204" charset="-122"/>
                <a:sym typeface="+mn-ea"/>
              </a:rPr>
              <a:t>线上登陆后的引导</a:t>
            </a:r>
            <a:endParaRPr lang="en-US" altLang="zh-CN" sz="1600" noProof="1">
              <a:latin typeface="微软雅黑" panose="020B0503020204020204" charset="-122"/>
              <a:ea typeface="微软雅黑" panose="020B0503020204020204" charset="-122"/>
              <a:cs typeface="微软雅黑" panose="020B0503020204020204" charset="-122"/>
              <a:sym typeface="+mn-ea"/>
            </a:endParaRPr>
          </a:p>
          <a:p>
            <a:pPr marL="285750" indent="-285750" fontAlgn="auto">
              <a:lnSpc>
                <a:spcPct val="160000"/>
              </a:lnSpc>
              <a:buFont typeface="Wingdings" panose="05000000000000000000" charset="0"/>
              <a:buChar char="n"/>
            </a:pPr>
            <a:r>
              <a:rPr lang="en-US" altLang="zh-CN" sz="1600" noProof="1">
                <a:latin typeface="微软雅黑" panose="020B0503020204020204" charset="-122"/>
                <a:ea typeface="微软雅黑" panose="020B0503020204020204" charset="-122"/>
                <a:cs typeface="微软雅黑" panose="020B0503020204020204" charset="-122"/>
                <a:sym typeface="+mn-ea"/>
              </a:rPr>
              <a:t>scrm</a:t>
            </a:r>
            <a:r>
              <a:rPr lang="zh-CN" altLang="en-US" sz="1600" noProof="1">
                <a:latin typeface="微软雅黑" panose="020B0503020204020204" charset="-122"/>
                <a:ea typeface="微软雅黑" panose="020B0503020204020204" charset="-122"/>
                <a:cs typeface="微软雅黑" panose="020B0503020204020204" charset="-122"/>
                <a:sym typeface="+mn-ea"/>
              </a:rPr>
              <a:t>后台提示店员</a:t>
            </a:r>
            <a:endParaRPr lang="en-US" altLang="zh-CN" sz="1600" noProof="1">
              <a:latin typeface="微软雅黑" panose="020B0503020204020204" charset="-122"/>
              <a:ea typeface="微软雅黑" panose="020B0503020204020204" charset="-122"/>
              <a:cs typeface="微软雅黑" panose="020B0503020204020204" charset="-122"/>
              <a:sym typeface="+mn-ea"/>
            </a:endParaRPr>
          </a:p>
          <a:p>
            <a:pPr marL="285750" indent="-285750" fontAlgn="auto">
              <a:lnSpc>
                <a:spcPct val="160000"/>
              </a:lnSpc>
              <a:buFont typeface="Wingdings" panose="05000000000000000000" charset="0"/>
              <a:buChar char="n"/>
            </a:pPr>
            <a:r>
              <a:rPr lang="zh-CN" altLang="en-US" sz="1600" noProof="1">
                <a:latin typeface="微软雅黑" panose="020B0503020204020204" charset="-122"/>
                <a:ea typeface="微软雅黑" panose="020B0503020204020204" charset="-122"/>
                <a:cs typeface="微软雅黑" panose="020B0503020204020204" charset="-122"/>
                <a:sym typeface="+mn-ea"/>
              </a:rPr>
              <a:t>定期营销活动（百家姓</a:t>
            </a:r>
            <a:r>
              <a:rPr lang="en-US" altLang="zh-CN" sz="1600" noProof="1">
                <a:latin typeface="微软雅黑" panose="020B0503020204020204" charset="-122"/>
                <a:ea typeface="微软雅黑" panose="020B0503020204020204" charset="-122"/>
                <a:cs typeface="微软雅黑" panose="020B0503020204020204" charset="-122"/>
                <a:sym typeface="+mn-ea"/>
              </a:rPr>
              <a:t>/</a:t>
            </a:r>
            <a:r>
              <a:rPr lang="zh-CN" altLang="en-US" sz="1600" noProof="1">
                <a:latin typeface="微软雅黑" panose="020B0503020204020204" charset="-122"/>
                <a:ea typeface="微软雅黑" panose="020B0503020204020204" charset="-122"/>
                <a:cs typeface="微软雅黑" panose="020B0503020204020204" charset="-122"/>
                <a:sym typeface="+mn-ea"/>
              </a:rPr>
              <a:t>星座）</a:t>
            </a:r>
            <a:endParaRPr lang="en-US" altLang="zh-CN" sz="1600" noProof="1">
              <a:latin typeface="微软雅黑" panose="020B0503020204020204" charset="-122"/>
              <a:ea typeface="微软雅黑" panose="020B0503020204020204" charset="-122"/>
              <a:cs typeface="微软雅黑" panose="020B0503020204020204" charset="-122"/>
              <a:sym typeface="+mn-ea"/>
            </a:endParaRPr>
          </a:p>
          <a:p>
            <a:pPr marL="285750" indent="-285750" fontAlgn="auto">
              <a:lnSpc>
                <a:spcPct val="160000"/>
              </a:lnSpc>
              <a:buFont typeface="Wingdings" panose="05000000000000000000" charset="0"/>
              <a:buChar char="n"/>
            </a:pPr>
            <a:r>
              <a:rPr lang="zh-CN" altLang="en-US" sz="1600" noProof="1">
                <a:latin typeface="微软雅黑" panose="020B0503020204020204" charset="-122"/>
                <a:ea typeface="微软雅黑" panose="020B0503020204020204" charset="-122"/>
                <a:cs typeface="微软雅黑" panose="020B0503020204020204" charset="-122"/>
                <a:sym typeface="+mn-ea"/>
              </a:rPr>
              <a:t>不定期活动（抽奖</a:t>
            </a:r>
            <a:r>
              <a:rPr lang="en-US" altLang="zh-CN" sz="1600" noProof="1">
                <a:latin typeface="微软雅黑" panose="020B0503020204020204" charset="-122"/>
                <a:ea typeface="微软雅黑" panose="020B0503020204020204" charset="-122"/>
                <a:cs typeface="微软雅黑" panose="020B0503020204020204" charset="-122"/>
                <a:sym typeface="+mn-ea"/>
              </a:rPr>
              <a:t>/</a:t>
            </a:r>
            <a:r>
              <a:rPr lang="zh-CN" altLang="en-US" sz="1600" noProof="1">
                <a:latin typeface="微软雅黑" panose="020B0503020204020204" charset="-122"/>
                <a:ea typeface="微软雅黑" panose="020B0503020204020204" charset="-122"/>
                <a:cs typeface="微软雅黑" panose="020B0503020204020204" charset="-122"/>
                <a:sym typeface="+mn-ea"/>
              </a:rPr>
              <a:t>报名）</a:t>
            </a:r>
          </a:p>
        </p:txBody>
      </p:sp>
      <p:sp>
        <p:nvSpPr>
          <p:cNvPr id="16" name="文本框 15"/>
          <p:cNvSpPr txBox="1"/>
          <p:nvPr/>
        </p:nvSpPr>
        <p:spPr>
          <a:xfrm>
            <a:off x="6199188" y="4914900"/>
            <a:ext cx="4552950" cy="1665288"/>
          </a:xfrm>
          <a:prstGeom prst="rect">
            <a:avLst/>
          </a:prstGeom>
          <a:noFill/>
        </p:spPr>
        <p:txBody>
          <a:bodyPr wrap="square" rtlCol="0">
            <a:spAutoFit/>
          </a:bodyPr>
          <a:lstStyle/>
          <a:p>
            <a:pPr fontAlgn="auto">
              <a:lnSpc>
                <a:spcPct val="160000"/>
              </a:lnSpc>
            </a:pPr>
            <a:r>
              <a:rPr lang="zh-CN" altLang="en-US" sz="1600" b="1" noProof="1">
                <a:solidFill>
                  <a:srgbClr val="11862D"/>
                </a:solidFill>
                <a:latin typeface="微软雅黑" panose="020B0503020204020204" charset="-122"/>
                <a:ea typeface="微软雅黑" panose="020B0503020204020204" charset="-122"/>
                <a:cs typeface="微软雅黑" panose="020B0503020204020204" charset="-122"/>
              </a:rPr>
              <a:t>执行方向</a:t>
            </a:r>
            <a:r>
              <a:rPr lang="en-US" altLang="zh-CN" sz="1600" noProof="1">
                <a:latin typeface="微软雅黑" panose="020B0503020204020204" charset="-122"/>
                <a:ea typeface="微软雅黑" panose="020B0503020204020204" charset="-122"/>
                <a:cs typeface="微软雅黑" panose="020B0503020204020204" charset="-122"/>
              </a:rPr>
              <a:t>--</a:t>
            </a:r>
            <a:r>
              <a:rPr lang="zh-CN" altLang="en-US" sz="1600" noProof="1">
                <a:latin typeface="微软雅黑" panose="020B0503020204020204" charset="-122"/>
                <a:ea typeface="微软雅黑" panose="020B0503020204020204" charset="-122"/>
                <a:cs typeface="微软雅黑" panose="020B0503020204020204" charset="-122"/>
              </a:rPr>
              <a:t>历史数据清理</a:t>
            </a:r>
          </a:p>
          <a:p>
            <a:pPr marL="285750" indent="-285750" fontAlgn="auto">
              <a:lnSpc>
                <a:spcPct val="160000"/>
              </a:lnSpc>
              <a:buFont typeface="Wingdings" panose="05000000000000000000" charset="0"/>
              <a:buChar char="n"/>
            </a:pPr>
            <a:r>
              <a:rPr lang="zh-CN" altLang="en-US" sz="1600" noProof="1">
                <a:latin typeface="微软雅黑" panose="020B0503020204020204" charset="-122"/>
                <a:ea typeface="微软雅黑" panose="020B0503020204020204" charset="-122"/>
                <a:cs typeface="微软雅黑" panose="020B0503020204020204" charset="-122"/>
                <a:sym typeface="+mn-ea"/>
              </a:rPr>
              <a:t>乱码</a:t>
            </a:r>
            <a:r>
              <a:rPr lang="en-US" altLang="zh-CN" sz="1600" noProof="1">
                <a:latin typeface="微软雅黑" panose="020B0503020204020204" charset="-122"/>
                <a:ea typeface="微软雅黑" panose="020B0503020204020204" charset="-122"/>
                <a:cs typeface="微软雅黑" panose="020B0503020204020204" charset="-122"/>
                <a:sym typeface="+mn-ea"/>
              </a:rPr>
              <a:t>/</a:t>
            </a:r>
            <a:r>
              <a:rPr lang="zh-CN" altLang="en-US" sz="1600" noProof="1">
                <a:latin typeface="微软雅黑" panose="020B0503020204020204" charset="-122"/>
                <a:ea typeface="微软雅黑" panose="020B0503020204020204" charset="-122"/>
                <a:cs typeface="微软雅黑" panose="020B0503020204020204" charset="-122"/>
                <a:sym typeface="+mn-ea"/>
              </a:rPr>
              <a:t>异常</a:t>
            </a:r>
            <a:r>
              <a:rPr lang="en-US" altLang="zh-CN" sz="1600" noProof="1">
                <a:latin typeface="微软雅黑" panose="020B0503020204020204" charset="-122"/>
                <a:ea typeface="微软雅黑" panose="020B0503020204020204" charset="-122"/>
                <a:cs typeface="微软雅黑" panose="020B0503020204020204" charset="-122"/>
                <a:sym typeface="+mn-ea"/>
              </a:rPr>
              <a:t>/</a:t>
            </a:r>
            <a:r>
              <a:rPr lang="zh-CN" altLang="en-US" sz="1600" noProof="1">
                <a:latin typeface="微软雅黑" panose="020B0503020204020204" charset="-122"/>
                <a:ea typeface="微软雅黑" panose="020B0503020204020204" charset="-122"/>
                <a:cs typeface="微软雅黑" panose="020B0503020204020204" charset="-122"/>
                <a:sym typeface="+mn-ea"/>
              </a:rPr>
              <a:t>重复数据</a:t>
            </a:r>
            <a:endParaRPr lang="en-US" altLang="zh-CN" sz="1600" noProof="1">
              <a:latin typeface="微软雅黑" panose="020B0503020204020204" charset="-122"/>
              <a:ea typeface="微软雅黑" panose="020B0503020204020204" charset="-122"/>
              <a:cs typeface="微软雅黑" panose="020B0503020204020204" charset="-122"/>
              <a:sym typeface="+mn-ea"/>
            </a:endParaRPr>
          </a:p>
          <a:p>
            <a:pPr marL="285750" indent="-285750" fontAlgn="auto">
              <a:lnSpc>
                <a:spcPct val="160000"/>
              </a:lnSpc>
              <a:buFont typeface="Wingdings" panose="05000000000000000000" charset="0"/>
              <a:buChar char="n"/>
            </a:pPr>
            <a:r>
              <a:rPr lang="en-US" sz="1600" noProof="1">
                <a:latin typeface="微软雅黑" panose="020B0503020204020204" charset="-122"/>
                <a:ea typeface="微软雅黑" panose="020B0503020204020204" charset="-122"/>
                <a:cs typeface="微软雅黑" panose="020B0503020204020204" charset="-122"/>
                <a:sym typeface="+mn-ea"/>
              </a:rPr>
              <a:t>BI</a:t>
            </a:r>
            <a:r>
              <a:rPr lang="zh-CN" altLang="en-US" sz="1600" noProof="1">
                <a:latin typeface="微软雅黑" panose="020B0503020204020204" charset="-122"/>
                <a:ea typeface="微软雅黑" panose="020B0503020204020204" charset="-122"/>
                <a:cs typeface="微软雅黑" panose="020B0503020204020204" charset="-122"/>
                <a:sym typeface="+mn-ea"/>
              </a:rPr>
              <a:t>推算补充部分空值数据</a:t>
            </a:r>
            <a:endParaRPr lang="en-US" altLang="zh-CN" sz="1600" noProof="1">
              <a:latin typeface="微软雅黑" panose="020B0503020204020204" charset="-122"/>
              <a:ea typeface="微软雅黑" panose="020B0503020204020204" charset="-122"/>
              <a:cs typeface="微软雅黑" panose="020B0503020204020204" charset="-122"/>
              <a:sym typeface="+mn-ea"/>
            </a:endParaRPr>
          </a:p>
          <a:p>
            <a:pPr fontAlgn="auto">
              <a:lnSpc>
                <a:spcPct val="160000"/>
              </a:lnSpc>
              <a:buFont typeface="Wingdings" panose="05000000000000000000" charset="0"/>
            </a:pPr>
            <a:endParaRPr lang="zh-CN" altLang="en-US" sz="1600" noProof="1">
              <a:latin typeface="微软雅黑" panose="020B0503020204020204" charset="-122"/>
              <a:ea typeface="微软雅黑" panose="020B0503020204020204" charset="-122"/>
              <a:cs typeface="微软雅黑" panose="020B0503020204020204" charset="-122"/>
              <a:sym typeface="+mn-ea"/>
            </a:endParaRPr>
          </a:p>
        </p:txBody>
      </p:sp>
      <p:sp>
        <p:nvSpPr>
          <p:cNvPr id="2" name="文本框 1"/>
          <p:cNvSpPr txBox="1"/>
          <p:nvPr/>
        </p:nvSpPr>
        <p:spPr>
          <a:xfrm>
            <a:off x="630238" y="2046288"/>
            <a:ext cx="4913313" cy="3044825"/>
          </a:xfrm>
          <a:prstGeom prst="rect">
            <a:avLst/>
          </a:prstGeom>
          <a:noFill/>
        </p:spPr>
        <p:txBody>
          <a:bodyPr wrap="square" rtlCol="0">
            <a:spAutoFit/>
          </a:bodyPr>
          <a:lstStyle/>
          <a:p>
            <a:pPr fontAlgn="auto">
              <a:lnSpc>
                <a:spcPct val="160000"/>
              </a:lnSpc>
            </a:pPr>
            <a:r>
              <a:rPr lang="zh-CN" altLang="en-US" sz="2400" b="1" noProof="1">
                <a:solidFill>
                  <a:schemeClr val="accent6">
                    <a:lumMod val="75000"/>
                  </a:schemeClr>
                </a:solidFill>
                <a:latin typeface="微软雅黑" panose="020B0503020204020204" charset="-122"/>
                <a:ea typeface="微软雅黑" panose="020B0503020204020204" charset="-122"/>
                <a:cs typeface="微软雅黑" panose="020B0503020204020204" charset="-122"/>
              </a:rPr>
              <a:t>策略方向</a:t>
            </a:r>
            <a:endParaRPr lang="en-US" altLang="zh-CN" sz="2400" b="1" noProof="1">
              <a:solidFill>
                <a:schemeClr val="accent6">
                  <a:lumMod val="75000"/>
                </a:schemeClr>
              </a:solidFill>
              <a:latin typeface="微软雅黑" panose="020B0503020204020204" charset="-122"/>
              <a:ea typeface="微软雅黑" panose="020B0503020204020204" charset="-122"/>
              <a:cs typeface="微软雅黑" panose="020B0503020204020204" charset="-122"/>
            </a:endParaRPr>
          </a:p>
          <a:p>
            <a:pPr marL="285750" indent="-285750" fontAlgn="auto">
              <a:lnSpc>
                <a:spcPct val="160000"/>
              </a:lnSpc>
              <a:buFont typeface="Wingdings" panose="05000000000000000000" pitchFamily="2" charset="2"/>
              <a:buChar char="n"/>
            </a:pPr>
            <a:r>
              <a:rPr lang="zh-CN" altLang="en-US" sz="2400" noProof="1">
                <a:latin typeface="微软雅黑" panose="020B0503020204020204" charset="-122"/>
                <a:ea typeface="微软雅黑" panose="020B0503020204020204" charset="-122"/>
                <a:cs typeface="微软雅黑" panose="020B0503020204020204" charset="-122"/>
                <a:sym typeface="+mn-ea"/>
              </a:rPr>
              <a:t>确定数据的业务场景</a:t>
            </a:r>
            <a:r>
              <a:rPr lang="en-US" altLang="zh-CN" sz="2400" noProof="1">
                <a:latin typeface="微软雅黑" panose="020B0503020204020204" charset="-122"/>
                <a:ea typeface="微软雅黑" panose="020B0503020204020204" charset="-122"/>
                <a:cs typeface="微软雅黑" panose="020B0503020204020204" charset="-122"/>
                <a:sym typeface="+mn-ea"/>
              </a:rPr>
              <a:t>/</a:t>
            </a:r>
            <a:r>
              <a:rPr lang="zh-CN" altLang="en-US" sz="2400" noProof="1">
                <a:latin typeface="微软雅黑" panose="020B0503020204020204" charset="-122"/>
                <a:ea typeface="微软雅黑" panose="020B0503020204020204" charset="-122"/>
                <a:cs typeface="微软雅黑" panose="020B0503020204020204" charset="-122"/>
                <a:sym typeface="+mn-ea"/>
              </a:rPr>
              <a:t>必填性</a:t>
            </a:r>
            <a:endParaRPr lang="en-US" altLang="zh-CN" sz="2400" noProof="1">
              <a:latin typeface="微软雅黑" panose="020B0503020204020204" charset="-122"/>
              <a:ea typeface="微软雅黑" panose="020B0503020204020204" charset="-122"/>
              <a:cs typeface="微软雅黑" panose="020B0503020204020204" charset="-122"/>
              <a:sym typeface="+mn-ea"/>
            </a:endParaRPr>
          </a:p>
          <a:p>
            <a:pPr marL="285750" indent="-285750" fontAlgn="auto">
              <a:lnSpc>
                <a:spcPct val="160000"/>
              </a:lnSpc>
              <a:buFont typeface="Wingdings" panose="05000000000000000000" charset="0"/>
              <a:buChar char="n"/>
            </a:pPr>
            <a:r>
              <a:rPr lang="zh-CN" altLang="en-US" sz="2400" noProof="1">
                <a:latin typeface="微软雅黑" panose="020B0503020204020204" charset="-122"/>
                <a:ea typeface="微软雅黑" panose="020B0503020204020204" charset="-122"/>
                <a:cs typeface="微软雅黑" panose="020B0503020204020204" charset="-122"/>
                <a:sym typeface="+mn-ea"/>
              </a:rPr>
              <a:t>确保新用户数据准确完整</a:t>
            </a:r>
            <a:endParaRPr lang="en-US" altLang="zh-CN" sz="2400" noProof="1">
              <a:latin typeface="微软雅黑" panose="020B0503020204020204" charset="-122"/>
              <a:ea typeface="微软雅黑" panose="020B0503020204020204" charset="-122"/>
              <a:cs typeface="微软雅黑" panose="020B0503020204020204" charset="-122"/>
              <a:sym typeface="+mn-ea"/>
            </a:endParaRPr>
          </a:p>
          <a:p>
            <a:pPr marL="285750" indent="-285750" fontAlgn="auto">
              <a:lnSpc>
                <a:spcPct val="160000"/>
              </a:lnSpc>
              <a:buFont typeface="Wingdings" panose="05000000000000000000" charset="0"/>
              <a:buChar char="n"/>
            </a:pPr>
            <a:r>
              <a:rPr lang="zh-CN" altLang="en-US" sz="2400" noProof="1">
                <a:latin typeface="微软雅黑" panose="020B0503020204020204" charset="-122"/>
                <a:ea typeface="微软雅黑" panose="020B0503020204020204" charset="-122"/>
                <a:cs typeface="微软雅黑" panose="020B0503020204020204" charset="-122"/>
                <a:sym typeface="+mn-ea"/>
              </a:rPr>
              <a:t>老会员数据清洗</a:t>
            </a:r>
            <a:r>
              <a:rPr lang="en-US" altLang="zh-CN" sz="2400" noProof="1">
                <a:latin typeface="微软雅黑" panose="020B0503020204020204" charset="-122"/>
                <a:ea typeface="微软雅黑" panose="020B0503020204020204" charset="-122"/>
                <a:cs typeface="微软雅黑" panose="020B0503020204020204" charset="-122"/>
                <a:sym typeface="+mn-ea"/>
              </a:rPr>
              <a:t>/</a:t>
            </a:r>
            <a:r>
              <a:rPr lang="zh-CN" altLang="en-US" sz="2400" noProof="1">
                <a:latin typeface="微软雅黑" panose="020B0503020204020204" charset="-122"/>
                <a:ea typeface="微软雅黑" panose="020B0503020204020204" charset="-122"/>
                <a:cs typeface="微软雅黑" panose="020B0503020204020204" charset="-122"/>
                <a:sym typeface="+mn-ea"/>
              </a:rPr>
              <a:t>完善</a:t>
            </a:r>
            <a:endParaRPr lang="en-US" altLang="zh-CN" sz="2400" noProof="1">
              <a:latin typeface="微软雅黑" panose="020B0503020204020204" charset="-122"/>
              <a:ea typeface="微软雅黑" panose="020B0503020204020204" charset="-122"/>
              <a:cs typeface="微软雅黑" panose="020B0503020204020204" charset="-122"/>
              <a:sym typeface="+mn-ea"/>
            </a:endParaRPr>
          </a:p>
          <a:p>
            <a:pPr marL="285750" indent="-285750" fontAlgn="auto">
              <a:lnSpc>
                <a:spcPct val="160000"/>
              </a:lnSpc>
              <a:buFont typeface="Wingdings" panose="05000000000000000000" charset="0"/>
              <a:buChar char="n"/>
            </a:pPr>
            <a:r>
              <a:rPr lang="zh-CN" altLang="en-US" sz="2400" noProof="1">
                <a:latin typeface="微软雅黑" panose="020B0503020204020204" charset="-122"/>
                <a:ea typeface="微软雅黑" panose="020B0503020204020204" charset="-122"/>
                <a:cs typeface="微软雅黑" panose="020B0503020204020204" charset="-122"/>
                <a:sym typeface="+mn-ea"/>
              </a:rPr>
              <a:t>新老用户的数据丰富度</a:t>
            </a:r>
            <a:endParaRPr lang="en-US" altLang="zh-CN" sz="2400" noProof="1">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标题 4"/>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月度事项表</a:t>
            </a:r>
          </a:p>
        </p:txBody>
      </p:sp>
      <p:grpSp>
        <p:nvGrpSpPr>
          <p:cNvPr id="102406" name="组合 46"/>
          <p:cNvGrpSpPr/>
          <p:nvPr/>
        </p:nvGrpSpPr>
        <p:grpSpPr>
          <a:xfrm>
            <a:off x="1130300" y="2892425"/>
            <a:ext cx="9796463" cy="1630363"/>
            <a:chOff x="1437" y="3110"/>
            <a:chExt cx="11571" cy="1926"/>
          </a:xfrm>
        </p:grpSpPr>
        <p:sp>
          <p:nvSpPr>
            <p:cNvPr id="30" name="空心弧 29"/>
            <p:cNvSpPr/>
            <p:nvPr/>
          </p:nvSpPr>
          <p:spPr>
            <a:xfrm>
              <a:off x="1488" y="3110"/>
              <a:ext cx="1927" cy="1927"/>
            </a:xfrm>
            <a:prstGeom prst="blockArc">
              <a:avLst>
                <a:gd name="adj1" fmla="val 10800000"/>
                <a:gd name="adj2" fmla="val 21408695"/>
                <a:gd name="adj3" fmla="val 1949"/>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34" name="空心弧 33"/>
            <p:cNvSpPr/>
            <p:nvPr/>
          </p:nvSpPr>
          <p:spPr>
            <a:xfrm>
              <a:off x="3395" y="3110"/>
              <a:ext cx="1927" cy="1927"/>
            </a:xfrm>
            <a:prstGeom prst="blockArc">
              <a:avLst>
                <a:gd name="adj1" fmla="val 10800000"/>
                <a:gd name="adj2" fmla="val 21408695"/>
                <a:gd name="adj3" fmla="val 1949"/>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36" name="空心弧 35"/>
            <p:cNvSpPr/>
            <p:nvPr/>
          </p:nvSpPr>
          <p:spPr>
            <a:xfrm>
              <a:off x="5302" y="3110"/>
              <a:ext cx="1927" cy="1927"/>
            </a:xfrm>
            <a:prstGeom prst="blockArc">
              <a:avLst>
                <a:gd name="adj1" fmla="val 10800000"/>
                <a:gd name="adj2" fmla="val 21408695"/>
                <a:gd name="adj3" fmla="val 1949"/>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37" name="空心弧 36"/>
            <p:cNvSpPr/>
            <p:nvPr/>
          </p:nvSpPr>
          <p:spPr>
            <a:xfrm>
              <a:off x="7209" y="3110"/>
              <a:ext cx="1927" cy="1927"/>
            </a:xfrm>
            <a:prstGeom prst="blockArc">
              <a:avLst>
                <a:gd name="adj1" fmla="val 10800000"/>
                <a:gd name="adj2" fmla="val 21408695"/>
                <a:gd name="adj3" fmla="val 1949"/>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38" name="空心弧 37"/>
            <p:cNvSpPr/>
            <p:nvPr/>
          </p:nvSpPr>
          <p:spPr>
            <a:xfrm>
              <a:off x="9116" y="3110"/>
              <a:ext cx="1927" cy="1927"/>
            </a:xfrm>
            <a:prstGeom prst="blockArc">
              <a:avLst>
                <a:gd name="adj1" fmla="val 10800000"/>
                <a:gd name="adj2" fmla="val 21408695"/>
                <a:gd name="adj3" fmla="val 1949"/>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39" name="空心弧 38"/>
            <p:cNvSpPr/>
            <p:nvPr/>
          </p:nvSpPr>
          <p:spPr>
            <a:xfrm>
              <a:off x="11023" y="3110"/>
              <a:ext cx="1927" cy="1927"/>
            </a:xfrm>
            <a:prstGeom prst="blockArc">
              <a:avLst>
                <a:gd name="adj1" fmla="val 10800000"/>
                <a:gd name="adj2" fmla="val 21408695"/>
                <a:gd name="adj3" fmla="val 1949"/>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40" name="椭圆 39"/>
            <p:cNvSpPr/>
            <p:nvPr/>
          </p:nvSpPr>
          <p:spPr>
            <a:xfrm>
              <a:off x="3323" y="3922"/>
              <a:ext cx="160" cy="17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41" name="椭圆 40"/>
            <p:cNvSpPr/>
            <p:nvPr/>
          </p:nvSpPr>
          <p:spPr>
            <a:xfrm>
              <a:off x="5230" y="3954"/>
              <a:ext cx="160" cy="17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42" name="椭圆 41"/>
            <p:cNvSpPr/>
            <p:nvPr/>
          </p:nvSpPr>
          <p:spPr>
            <a:xfrm>
              <a:off x="7137" y="3922"/>
              <a:ext cx="160" cy="17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43" name="椭圆 42"/>
            <p:cNvSpPr/>
            <p:nvPr/>
          </p:nvSpPr>
          <p:spPr>
            <a:xfrm>
              <a:off x="9044" y="3965"/>
              <a:ext cx="160" cy="17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44" name="椭圆 43"/>
            <p:cNvSpPr/>
            <p:nvPr/>
          </p:nvSpPr>
          <p:spPr>
            <a:xfrm>
              <a:off x="10955" y="3922"/>
              <a:ext cx="160" cy="17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45" name="椭圆 44"/>
            <p:cNvSpPr/>
            <p:nvPr/>
          </p:nvSpPr>
          <p:spPr>
            <a:xfrm>
              <a:off x="12848" y="3905"/>
              <a:ext cx="160" cy="17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46" name="椭圆 45"/>
            <p:cNvSpPr/>
            <p:nvPr/>
          </p:nvSpPr>
          <p:spPr>
            <a:xfrm>
              <a:off x="1437" y="3922"/>
              <a:ext cx="160" cy="17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grpSp>
      <p:sp>
        <p:nvSpPr>
          <p:cNvPr id="48" name="椭圆 47"/>
          <p:cNvSpPr/>
          <p:nvPr/>
        </p:nvSpPr>
        <p:spPr>
          <a:xfrm>
            <a:off x="1541463" y="3240088"/>
            <a:ext cx="911225" cy="911225"/>
          </a:xfrm>
          <a:prstGeom prst="ellipse">
            <a:avLst/>
          </a:prstGeom>
          <a:noFill/>
          <a:ln w="19050">
            <a:solidFill>
              <a:srgbClr val="FFC000"/>
            </a:solid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49" name="文本框 48"/>
          <p:cNvSpPr txBox="1"/>
          <p:nvPr/>
        </p:nvSpPr>
        <p:spPr>
          <a:xfrm>
            <a:off x="1519238" y="3462338"/>
            <a:ext cx="960438" cy="420688"/>
          </a:xfrm>
          <a:prstGeom prst="rect">
            <a:avLst/>
          </a:prstGeom>
          <a:noFill/>
        </p:spPr>
        <p:txBody>
          <a:bodyPr wrap="square" rtlCol="0">
            <a:spAutoFit/>
          </a:bodyPr>
          <a:lstStyle/>
          <a:p>
            <a:pPr algn="ctr" fontAlgn="auto"/>
            <a:r>
              <a:rPr lang="en-US" altLang="zh-CN" sz="2135" noProof="1">
                <a:latin typeface="微软雅黑" panose="020B0503020204020204" charset="-122"/>
                <a:ea typeface="微软雅黑" panose="020B0503020204020204" charset="-122"/>
                <a:cs typeface="微软雅黑" panose="020B0503020204020204" charset="-122"/>
              </a:rPr>
              <a:t>7</a:t>
            </a:r>
            <a:r>
              <a:rPr lang="zh-CN" altLang="en-US" sz="2135" noProof="1">
                <a:latin typeface="微软雅黑" panose="020B0503020204020204" charset="-122"/>
                <a:ea typeface="微软雅黑" panose="020B0503020204020204" charset="-122"/>
                <a:cs typeface="微软雅黑" panose="020B0503020204020204" charset="-122"/>
              </a:rPr>
              <a:t>月</a:t>
            </a:r>
          </a:p>
        </p:txBody>
      </p:sp>
      <p:sp>
        <p:nvSpPr>
          <p:cNvPr id="50" name="椭圆 49"/>
          <p:cNvSpPr/>
          <p:nvPr/>
        </p:nvSpPr>
        <p:spPr>
          <a:xfrm>
            <a:off x="3149600" y="3252788"/>
            <a:ext cx="909638" cy="911225"/>
          </a:xfrm>
          <a:prstGeom prst="ellipse">
            <a:avLst/>
          </a:prstGeom>
          <a:noFill/>
          <a:ln w="19050">
            <a:solidFill>
              <a:srgbClr val="FFC000"/>
            </a:solid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51" name="文本框 50"/>
          <p:cNvSpPr txBox="1"/>
          <p:nvPr/>
        </p:nvSpPr>
        <p:spPr>
          <a:xfrm>
            <a:off x="3125788" y="3475038"/>
            <a:ext cx="962025" cy="419100"/>
          </a:xfrm>
          <a:prstGeom prst="rect">
            <a:avLst/>
          </a:prstGeom>
          <a:noFill/>
        </p:spPr>
        <p:txBody>
          <a:bodyPr wrap="square" rtlCol="0">
            <a:spAutoFit/>
          </a:bodyPr>
          <a:lstStyle/>
          <a:p>
            <a:pPr algn="ctr" fontAlgn="auto"/>
            <a:r>
              <a:rPr lang="en-US" altLang="zh-CN" sz="2135" noProof="1">
                <a:latin typeface="微软雅黑" panose="020B0503020204020204" charset="-122"/>
                <a:ea typeface="微软雅黑" panose="020B0503020204020204" charset="-122"/>
                <a:cs typeface="微软雅黑" panose="020B0503020204020204" charset="-122"/>
              </a:rPr>
              <a:t>8</a:t>
            </a:r>
            <a:r>
              <a:rPr lang="zh-CN" altLang="en-US" sz="2135" noProof="1">
                <a:latin typeface="微软雅黑" panose="020B0503020204020204" charset="-122"/>
                <a:ea typeface="微软雅黑" panose="020B0503020204020204" charset="-122"/>
                <a:cs typeface="微软雅黑" panose="020B0503020204020204" charset="-122"/>
              </a:rPr>
              <a:t>月</a:t>
            </a:r>
          </a:p>
        </p:txBody>
      </p:sp>
      <p:sp>
        <p:nvSpPr>
          <p:cNvPr id="52" name="椭圆 51"/>
          <p:cNvSpPr/>
          <p:nvPr/>
        </p:nvSpPr>
        <p:spPr>
          <a:xfrm>
            <a:off x="4764088" y="3252788"/>
            <a:ext cx="909638" cy="911225"/>
          </a:xfrm>
          <a:prstGeom prst="ellipse">
            <a:avLst/>
          </a:prstGeom>
          <a:noFill/>
          <a:ln w="19050">
            <a:solidFill>
              <a:srgbClr val="FFC000"/>
            </a:solid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53" name="文本框 52"/>
          <p:cNvSpPr txBox="1"/>
          <p:nvPr/>
        </p:nvSpPr>
        <p:spPr>
          <a:xfrm>
            <a:off x="4740275" y="3475038"/>
            <a:ext cx="962025" cy="419100"/>
          </a:xfrm>
          <a:prstGeom prst="rect">
            <a:avLst/>
          </a:prstGeom>
          <a:noFill/>
        </p:spPr>
        <p:txBody>
          <a:bodyPr wrap="square" rtlCol="0">
            <a:spAutoFit/>
          </a:bodyPr>
          <a:lstStyle/>
          <a:p>
            <a:pPr algn="ctr" fontAlgn="auto"/>
            <a:r>
              <a:rPr lang="en-US" altLang="zh-CN" sz="2135" noProof="1">
                <a:latin typeface="微软雅黑" panose="020B0503020204020204" charset="-122"/>
                <a:ea typeface="微软雅黑" panose="020B0503020204020204" charset="-122"/>
                <a:cs typeface="微软雅黑" panose="020B0503020204020204" charset="-122"/>
              </a:rPr>
              <a:t>9</a:t>
            </a:r>
            <a:r>
              <a:rPr lang="zh-CN" altLang="en-US" sz="2135" noProof="1">
                <a:latin typeface="微软雅黑" panose="020B0503020204020204" charset="-122"/>
                <a:ea typeface="微软雅黑" panose="020B0503020204020204" charset="-122"/>
                <a:cs typeface="微软雅黑" panose="020B0503020204020204" charset="-122"/>
              </a:rPr>
              <a:t>月</a:t>
            </a:r>
          </a:p>
        </p:txBody>
      </p:sp>
      <p:sp>
        <p:nvSpPr>
          <p:cNvPr id="54" name="椭圆 53"/>
          <p:cNvSpPr/>
          <p:nvPr/>
        </p:nvSpPr>
        <p:spPr>
          <a:xfrm>
            <a:off x="6376988" y="3197225"/>
            <a:ext cx="911225" cy="909638"/>
          </a:xfrm>
          <a:prstGeom prst="ellipse">
            <a:avLst/>
          </a:prstGeom>
          <a:noFill/>
          <a:ln w="19050">
            <a:solidFill>
              <a:srgbClr val="FFC000"/>
            </a:solid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55" name="文本框 54"/>
          <p:cNvSpPr txBox="1"/>
          <p:nvPr/>
        </p:nvSpPr>
        <p:spPr>
          <a:xfrm>
            <a:off x="6354763" y="3417888"/>
            <a:ext cx="960438" cy="420688"/>
          </a:xfrm>
          <a:prstGeom prst="rect">
            <a:avLst/>
          </a:prstGeom>
          <a:noFill/>
        </p:spPr>
        <p:txBody>
          <a:bodyPr wrap="square" rtlCol="0">
            <a:spAutoFit/>
          </a:bodyPr>
          <a:lstStyle/>
          <a:p>
            <a:pPr algn="ctr" fontAlgn="auto"/>
            <a:r>
              <a:rPr lang="en-US" altLang="zh-CN" sz="2135" noProof="1">
                <a:latin typeface="微软雅黑" panose="020B0503020204020204" charset="-122"/>
                <a:ea typeface="微软雅黑" panose="020B0503020204020204" charset="-122"/>
                <a:cs typeface="微软雅黑" panose="020B0503020204020204" charset="-122"/>
              </a:rPr>
              <a:t>10</a:t>
            </a:r>
            <a:r>
              <a:rPr lang="zh-CN" altLang="en-US" sz="2135" noProof="1">
                <a:latin typeface="微软雅黑" panose="020B0503020204020204" charset="-122"/>
                <a:ea typeface="微软雅黑" panose="020B0503020204020204" charset="-122"/>
                <a:cs typeface="微软雅黑" panose="020B0503020204020204" charset="-122"/>
              </a:rPr>
              <a:t>月</a:t>
            </a:r>
          </a:p>
        </p:txBody>
      </p:sp>
      <p:sp>
        <p:nvSpPr>
          <p:cNvPr id="56" name="椭圆 55"/>
          <p:cNvSpPr/>
          <p:nvPr/>
        </p:nvSpPr>
        <p:spPr>
          <a:xfrm>
            <a:off x="7991475" y="3197225"/>
            <a:ext cx="911225" cy="909638"/>
          </a:xfrm>
          <a:prstGeom prst="ellipse">
            <a:avLst/>
          </a:prstGeom>
          <a:noFill/>
          <a:ln w="19050">
            <a:solidFill>
              <a:srgbClr val="FFC000"/>
            </a:solid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57" name="文本框 56"/>
          <p:cNvSpPr txBox="1"/>
          <p:nvPr/>
        </p:nvSpPr>
        <p:spPr>
          <a:xfrm>
            <a:off x="7969250" y="3417888"/>
            <a:ext cx="960438" cy="420688"/>
          </a:xfrm>
          <a:prstGeom prst="rect">
            <a:avLst/>
          </a:prstGeom>
          <a:noFill/>
        </p:spPr>
        <p:txBody>
          <a:bodyPr wrap="square" rtlCol="0">
            <a:spAutoFit/>
          </a:bodyPr>
          <a:lstStyle/>
          <a:p>
            <a:pPr algn="ctr" fontAlgn="auto"/>
            <a:r>
              <a:rPr lang="en-US" altLang="zh-CN" sz="2135" noProof="1">
                <a:latin typeface="微软雅黑" panose="020B0503020204020204" charset="-122"/>
                <a:ea typeface="微软雅黑" panose="020B0503020204020204" charset="-122"/>
                <a:cs typeface="微软雅黑" panose="020B0503020204020204" charset="-122"/>
              </a:rPr>
              <a:t>11</a:t>
            </a:r>
            <a:r>
              <a:rPr lang="zh-CN" altLang="en-US" sz="2135" noProof="1">
                <a:latin typeface="微软雅黑" panose="020B0503020204020204" charset="-122"/>
                <a:ea typeface="微软雅黑" panose="020B0503020204020204" charset="-122"/>
                <a:cs typeface="微软雅黑" panose="020B0503020204020204" charset="-122"/>
              </a:rPr>
              <a:t>月</a:t>
            </a:r>
          </a:p>
        </p:txBody>
      </p:sp>
      <p:sp>
        <p:nvSpPr>
          <p:cNvPr id="58" name="椭圆 57"/>
          <p:cNvSpPr/>
          <p:nvPr/>
        </p:nvSpPr>
        <p:spPr>
          <a:xfrm>
            <a:off x="9605963" y="3195638"/>
            <a:ext cx="911225" cy="911225"/>
          </a:xfrm>
          <a:prstGeom prst="ellipse">
            <a:avLst/>
          </a:prstGeom>
          <a:noFill/>
          <a:ln w="19050">
            <a:solidFill>
              <a:srgbClr val="FFC000"/>
            </a:solidFill>
            <a:prstDash val="sys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solidFill>
            </a:endParaRPr>
          </a:p>
        </p:txBody>
      </p:sp>
      <p:sp>
        <p:nvSpPr>
          <p:cNvPr id="59" name="文本框 58"/>
          <p:cNvSpPr txBox="1"/>
          <p:nvPr/>
        </p:nvSpPr>
        <p:spPr>
          <a:xfrm>
            <a:off x="9583738" y="3417888"/>
            <a:ext cx="962025" cy="420688"/>
          </a:xfrm>
          <a:prstGeom prst="rect">
            <a:avLst/>
          </a:prstGeom>
          <a:noFill/>
        </p:spPr>
        <p:txBody>
          <a:bodyPr wrap="square" rtlCol="0">
            <a:spAutoFit/>
          </a:bodyPr>
          <a:lstStyle/>
          <a:p>
            <a:pPr algn="ctr" fontAlgn="auto"/>
            <a:r>
              <a:rPr lang="en-US" altLang="zh-CN" sz="2135" noProof="1">
                <a:latin typeface="微软雅黑" panose="020B0503020204020204" charset="-122"/>
                <a:ea typeface="微软雅黑" panose="020B0503020204020204" charset="-122"/>
                <a:cs typeface="微软雅黑" panose="020B0503020204020204" charset="-122"/>
              </a:rPr>
              <a:t>12</a:t>
            </a:r>
            <a:r>
              <a:rPr lang="zh-CN" altLang="en-US" sz="2135" noProof="1">
                <a:latin typeface="微软雅黑" panose="020B0503020204020204" charset="-122"/>
                <a:ea typeface="微软雅黑" panose="020B0503020204020204" charset="-122"/>
                <a:cs typeface="微软雅黑" panose="020B0503020204020204" charset="-122"/>
              </a:rPr>
              <a:t>月</a:t>
            </a:r>
          </a:p>
        </p:txBody>
      </p:sp>
      <p:sp>
        <p:nvSpPr>
          <p:cNvPr id="60" name="文本框 59"/>
          <p:cNvSpPr txBox="1"/>
          <p:nvPr/>
        </p:nvSpPr>
        <p:spPr>
          <a:xfrm>
            <a:off x="1125538" y="2020888"/>
            <a:ext cx="2395538" cy="749300"/>
          </a:xfrm>
          <a:prstGeom prst="rect">
            <a:avLst/>
          </a:prstGeom>
          <a:noFill/>
        </p:spPr>
        <p:txBody>
          <a:bodyPr wrap="square" rtlCol="0">
            <a:spAutoFit/>
          </a:bodyPr>
          <a:lstStyle/>
          <a:p>
            <a:pPr fontAlgn="auto"/>
            <a:r>
              <a:rPr lang="zh-CN" altLang="en-US" sz="2135" noProof="1">
                <a:latin typeface="微软雅黑" panose="020B0503020204020204" charset="-122"/>
                <a:ea typeface="微软雅黑" panose="020B0503020204020204" charset="-122"/>
                <a:cs typeface="+mn-cs"/>
                <a:sym typeface="+mn-ea"/>
              </a:rPr>
              <a:t>数据清理</a:t>
            </a:r>
            <a:endParaRPr lang="zh-CN" altLang="en-US" sz="2135" noProof="1">
              <a:latin typeface="微软雅黑" panose="020B0503020204020204" charset="-122"/>
              <a:ea typeface="微软雅黑" panose="020B0503020204020204" charset="-122"/>
              <a:sym typeface="+mn-ea"/>
            </a:endParaRPr>
          </a:p>
          <a:p>
            <a:pPr fontAlgn="auto"/>
            <a:r>
              <a:rPr lang="zh-CN" altLang="en-US" sz="2135" noProof="1">
                <a:latin typeface="微软雅黑" panose="020B0503020204020204" charset="-122"/>
                <a:ea typeface="微软雅黑" panose="020B0503020204020204" charset="-122"/>
                <a:cs typeface="+mn-cs"/>
                <a:sym typeface="+mn-ea"/>
              </a:rPr>
              <a:t>完善规则确定</a:t>
            </a:r>
            <a:endParaRPr lang="zh-CN" altLang="en-US" sz="2135" b="1" noProof="1">
              <a:latin typeface="微软雅黑" panose="020B0503020204020204" charset="-122"/>
              <a:ea typeface="微软雅黑" panose="020B0503020204020204" charset="-122"/>
              <a:sym typeface="+mn-ea"/>
            </a:endParaRPr>
          </a:p>
        </p:txBody>
      </p:sp>
      <p:sp>
        <p:nvSpPr>
          <p:cNvPr id="62" name="文本框 61"/>
          <p:cNvSpPr txBox="1"/>
          <p:nvPr/>
        </p:nvSpPr>
        <p:spPr>
          <a:xfrm>
            <a:off x="2112963" y="4349750"/>
            <a:ext cx="2987675" cy="1077913"/>
          </a:xfrm>
          <a:prstGeom prst="rect">
            <a:avLst/>
          </a:prstGeom>
          <a:noFill/>
        </p:spPr>
        <p:txBody>
          <a:bodyPr wrap="square" rtlCol="0">
            <a:spAutoFit/>
          </a:bodyPr>
          <a:lstStyle/>
          <a:p>
            <a:pPr fontAlgn="auto"/>
            <a:r>
              <a:rPr lang="zh-CN" altLang="en-US" sz="2135" noProof="1">
                <a:latin typeface="微软雅黑" panose="020B0503020204020204" charset="-122"/>
                <a:ea typeface="微软雅黑" panose="020B0503020204020204" charset="-122"/>
                <a:cs typeface="+mn-cs"/>
                <a:sym typeface="+mn-ea"/>
              </a:rPr>
              <a:t>数据导入规则确定</a:t>
            </a:r>
            <a:endParaRPr lang="zh-CN" altLang="en-US" sz="2135" noProof="1">
              <a:latin typeface="微软雅黑" panose="020B0503020204020204" charset="-122"/>
              <a:ea typeface="微软雅黑" panose="020B0503020204020204" charset="-122"/>
              <a:sym typeface="+mn-ea"/>
            </a:endParaRPr>
          </a:p>
          <a:p>
            <a:pPr fontAlgn="auto"/>
            <a:r>
              <a:rPr lang="zh-CN" altLang="en-US" sz="2135" noProof="1">
                <a:latin typeface="微软雅黑" panose="020B0503020204020204" charset="-122"/>
                <a:ea typeface="微软雅黑" panose="020B0503020204020204" charset="-122"/>
                <a:cs typeface="+mn-cs"/>
                <a:sym typeface="+mn-ea"/>
              </a:rPr>
              <a:t>数据完善产品功能需求提交</a:t>
            </a:r>
            <a:endParaRPr lang="zh-CN" altLang="en-US" sz="2135" b="1" noProof="1">
              <a:latin typeface="微软雅黑" panose="020B0503020204020204" charset="-122"/>
              <a:ea typeface="微软雅黑" panose="020B0503020204020204" charset="-122"/>
              <a:sym typeface="+mn-ea"/>
            </a:endParaRPr>
          </a:p>
        </p:txBody>
      </p:sp>
      <p:sp>
        <p:nvSpPr>
          <p:cNvPr id="63" name="文本框 62"/>
          <p:cNvSpPr txBox="1"/>
          <p:nvPr/>
        </p:nvSpPr>
        <p:spPr>
          <a:xfrm>
            <a:off x="4075113" y="1693863"/>
            <a:ext cx="2933700" cy="1077913"/>
          </a:xfrm>
          <a:prstGeom prst="rect">
            <a:avLst/>
          </a:prstGeom>
          <a:noFill/>
        </p:spPr>
        <p:txBody>
          <a:bodyPr wrap="square" rtlCol="0">
            <a:spAutoFit/>
          </a:bodyPr>
          <a:lstStyle/>
          <a:p>
            <a:pPr fontAlgn="auto"/>
            <a:r>
              <a:rPr lang="zh-CN" altLang="en-US" sz="2135" noProof="1">
                <a:latin typeface="微软雅黑" panose="020B0503020204020204" charset="-122"/>
                <a:ea typeface="微软雅黑" panose="020B0503020204020204" charset="-122"/>
                <a:cs typeface="+mn-cs"/>
                <a:sym typeface="+mn-ea"/>
              </a:rPr>
              <a:t>异常数据清理完成</a:t>
            </a:r>
            <a:endParaRPr lang="en-US" altLang="zh-CN" sz="2135" noProof="1">
              <a:latin typeface="微软雅黑" panose="020B0503020204020204" charset="-122"/>
              <a:ea typeface="微软雅黑" panose="020B0503020204020204" charset="-122"/>
              <a:sym typeface="+mn-ea"/>
            </a:endParaRPr>
          </a:p>
          <a:p>
            <a:pPr fontAlgn="auto"/>
            <a:r>
              <a:rPr lang="zh-CN" altLang="en-US" sz="2135" noProof="1">
                <a:latin typeface="微软雅黑" panose="020B0503020204020204" charset="-122"/>
                <a:ea typeface="微软雅黑" panose="020B0503020204020204" charset="-122"/>
                <a:cs typeface="+mn-cs"/>
                <a:sym typeface="+mn-ea"/>
              </a:rPr>
              <a:t>产品</a:t>
            </a:r>
            <a:r>
              <a:rPr lang="en-US" altLang="zh-CN" sz="2135" noProof="1">
                <a:latin typeface="微软雅黑" panose="020B0503020204020204" charset="-122"/>
                <a:ea typeface="微软雅黑" panose="020B0503020204020204" charset="-122"/>
                <a:cs typeface="+mn-cs"/>
                <a:sym typeface="+mn-ea"/>
              </a:rPr>
              <a:t>I</a:t>
            </a:r>
            <a:r>
              <a:rPr lang="zh-CN" altLang="en-US" sz="2135" noProof="1">
                <a:latin typeface="微软雅黑" panose="020B0503020204020204" charset="-122"/>
                <a:ea typeface="微软雅黑" panose="020B0503020204020204" charset="-122"/>
                <a:cs typeface="+mn-cs"/>
                <a:sym typeface="+mn-ea"/>
              </a:rPr>
              <a:t>期功能上线</a:t>
            </a:r>
            <a:endParaRPr lang="en-US" altLang="zh-CN" sz="2135" noProof="1">
              <a:latin typeface="微软雅黑" panose="020B0503020204020204" charset="-122"/>
              <a:ea typeface="微软雅黑" panose="020B0503020204020204" charset="-122"/>
              <a:sym typeface="+mn-ea"/>
            </a:endParaRPr>
          </a:p>
          <a:p>
            <a:pPr fontAlgn="auto"/>
            <a:r>
              <a:rPr lang="zh-CN" altLang="en-US" sz="2135" noProof="1">
                <a:latin typeface="微软雅黑" panose="020B0503020204020204" charset="-122"/>
                <a:ea typeface="微软雅黑" panose="020B0503020204020204" charset="-122"/>
                <a:cs typeface="+mn-cs"/>
                <a:sym typeface="+mn-ea"/>
              </a:rPr>
              <a:t>分公司试点方案</a:t>
            </a:r>
            <a:endParaRPr lang="zh-CN" altLang="en-US" sz="2135" b="1" noProof="1">
              <a:latin typeface="微软雅黑" panose="020B0503020204020204" charset="-122"/>
              <a:ea typeface="微软雅黑" panose="020B0503020204020204" charset="-122"/>
              <a:sym typeface="+mn-ea"/>
            </a:endParaRPr>
          </a:p>
        </p:txBody>
      </p:sp>
      <p:sp>
        <p:nvSpPr>
          <p:cNvPr id="2" name="文本框 1"/>
          <p:cNvSpPr txBox="1"/>
          <p:nvPr/>
        </p:nvSpPr>
        <p:spPr>
          <a:xfrm>
            <a:off x="5530850" y="4349750"/>
            <a:ext cx="2987675" cy="749300"/>
          </a:xfrm>
          <a:prstGeom prst="rect">
            <a:avLst/>
          </a:prstGeom>
          <a:noFill/>
        </p:spPr>
        <p:txBody>
          <a:bodyPr wrap="square" rtlCol="0">
            <a:spAutoFit/>
          </a:bodyPr>
          <a:lstStyle/>
          <a:p>
            <a:pPr fontAlgn="auto"/>
            <a:r>
              <a:rPr lang="zh-CN" altLang="en-US" sz="2135" noProof="1">
                <a:latin typeface="微软雅黑" panose="020B0503020204020204" charset="-122"/>
                <a:ea typeface="微软雅黑" panose="020B0503020204020204" charset="-122"/>
                <a:cs typeface="+mn-cs"/>
                <a:sym typeface="+mn-ea"/>
              </a:rPr>
              <a:t>分公司活动推广</a:t>
            </a:r>
            <a:endParaRPr lang="zh-CN" altLang="en-US" sz="2135" noProof="1">
              <a:latin typeface="微软雅黑" panose="020B0503020204020204" charset="-122"/>
              <a:ea typeface="微软雅黑" panose="020B0503020204020204" charset="-122"/>
              <a:sym typeface="+mn-ea"/>
            </a:endParaRPr>
          </a:p>
          <a:p>
            <a:pPr fontAlgn="auto"/>
            <a:r>
              <a:rPr lang="zh-CN" altLang="en-US" sz="2135" noProof="1">
                <a:latin typeface="微软雅黑" panose="020B0503020204020204" charset="-122"/>
                <a:ea typeface="微软雅黑" panose="020B0503020204020204" charset="-122"/>
                <a:cs typeface="+mn-cs"/>
                <a:sym typeface="+mn-ea"/>
              </a:rPr>
              <a:t>数据完善任务需求提交</a:t>
            </a:r>
            <a:endParaRPr lang="zh-CN" altLang="en-US" sz="2135" b="1" noProof="1">
              <a:latin typeface="微软雅黑" panose="020B0503020204020204" charset="-122"/>
              <a:ea typeface="微软雅黑" panose="020B0503020204020204" charset="-122"/>
              <a:sym typeface="+mn-ea"/>
            </a:endParaRPr>
          </a:p>
        </p:txBody>
      </p:sp>
      <p:sp>
        <p:nvSpPr>
          <p:cNvPr id="3" name="文本框 2"/>
          <p:cNvSpPr txBox="1"/>
          <p:nvPr/>
        </p:nvSpPr>
        <p:spPr>
          <a:xfrm>
            <a:off x="7331075" y="2020888"/>
            <a:ext cx="2933700" cy="749300"/>
          </a:xfrm>
          <a:prstGeom prst="rect">
            <a:avLst/>
          </a:prstGeom>
          <a:noFill/>
        </p:spPr>
        <p:txBody>
          <a:bodyPr wrap="square" rtlCol="0">
            <a:spAutoFit/>
          </a:bodyPr>
          <a:lstStyle/>
          <a:p>
            <a:pPr fontAlgn="auto"/>
            <a:r>
              <a:rPr lang="zh-CN" altLang="en-US" sz="2135" noProof="1">
                <a:latin typeface="微软雅黑" panose="020B0503020204020204" charset="-122"/>
                <a:ea typeface="微软雅黑" panose="020B0503020204020204" charset="-122"/>
                <a:cs typeface="+mn-cs"/>
                <a:sym typeface="+mn-ea"/>
              </a:rPr>
              <a:t>多个分公司推广</a:t>
            </a:r>
            <a:endParaRPr lang="zh-CN" altLang="en-US" sz="2135" noProof="1">
              <a:latin typeface="微软雅黑" panose="020B0503020204020204" charset="-122"/>
              <a:ea typeface="微软雅黑" panose="020B0503020204020204" charset="-122"/>
              <a:sym typeface="+mn-ea"/>
            </a:endParaRPr>
          </a:p>
          <a:p>
            <a:pPr fontAlgn="auto"/>
            <a:r>
              <a:rPr lang="zh-CN" altLang="en-US" sz="2135" noProof="1">
                <a:latin typeface="微软雅黑" panose="020B0503020204020204" charset="-122"/>
                <a:ea typeface="微软雅黑" panose="020B0503020204020204" charset="-122"/>
                <a:cs typeface="+mn-cs"/>
                <a:sym typeface="+mn-ea"/>
              </a:rPr>
              <a:t>家庭卡数据需求梳理</a:t>
            </a:r>
            <a:endParaRPr lang="zh-CN" altLang="en-US" sz="2135" b="1" noProof="1">
              <a:latin typeface="微软雅黑" panose="020B0503020204020204" charset="-122"/>
              <a:ea typeface="微软雅黑" panose="020B0503020204020204" charset="-122"/>
              <a:sym typeface="+mn-ea"/>
            </a:endParaRPr>
          </a:p>
        </p:txBody>
      </p:sp>
      <p:sp>
        <p:nvSpPr>
          <p:cNvPr id="4" name="文本框 3"/>
          <p:cNvSpPr txBox="1"/>
          <p:nvPr/>
        </p:nvSpPr>
        <p:spPr>
          <a:xfrm>
            <a:off x="8929688" y="4349750"/>
            <a:ext cx="2989263" cy="1077913"/>
          </a:xfrm>
          <a:prstGeom prst="rect">
            <a:avLst/>
          </a:prstGeom>
          <a:noFill/>
        </p:spPr>
        <p:txBody>
          <a:bodyPr wrap="square" rtlCol="0">
            <a:spAutoFit/>
          </a:bodyPr>
          <a:lstStyle/>
          <a:p>
            <a:pPr fontAlgn="auto"/>
            <a:r>
              <a:rPr lang="zh-CN" altLang="en-US" sz="2135" noProof="1">
                <a:latin typeface="微软雅黑" panose="020B0503020204020204" charset="-122"/>
                <a:ea typeface="微软雅黑" panose="020B0503020204020204" charset="-122"/>
                <a:cs typeface="+mn-cs"/>
                <a:sym typeface="+mn-ea"/>
              </a:rPr>
              <a:t>全司常规性活动推广</a:t>
            </a:r>
            <a:endParaRPr lang="zh-CN" altLang="en-US" sz="2135" noProof="1">
              <a:latin typeface="微软雅黑" panose="020B0503020204020204" charset="-122"/>
              <a:ea typeface="微软雅黑" panose="020B0503020204020204" charset="-122"/>
              <a:sym typeface="+mn-ea"/>
            </a:endParaRPr>
          </a:p>
          <a:p>
            <a:pPr fontAlgn="auto"/>
            <a:r>
              <a:rPr lang="zh-CN" altLang="en-US" sz="2135" noProof="1">
                <a:latin typeface="微软雅黑" panose="020B0503020204020204" charset="-122"/>
                <a:ea typeface="微软雅黑" panose="020B0503020204020204" charset="-122"/>
                <a:cs typeface="+mn-cs"/>
                <a:sym typeface="+mn-ea"/>
              </a:rPr>
              <a:t>家庭卡任务试点推广</a:t>
            </a:r>
            <a:endParaRPr lang="zh-CN" altLang="en-US" sz="2135" noProof="1">
              <a:latin typeface="微软雅黑" panose="020B0503020204020204" charset="-122"/>
              <a:ea typeface="微软雅黑" panose="020B0503020204020204" charset="-122"/>
              <a:sym typeface="+mn-ea"/>
            </a:endParaRPr>
          </a:p>
          <a:p>
            <a:pPr fontAlgn="auto"/>
            <a:r>
              <a:rPr lang="zh-CN" altLang="en-US" sz="2135" noProof="1">
                <a:latin typeface="微软雅黑" panose="020B0503020204020204" charset="-122"/>
                <a:ea typeface="微软雅黑" panose="020B0503020204020204" charset="-122"/>
                <a:cs typeface="+mn-cs"/>
                <a:sym typeface="+mn-ea"/>
              </a:rPr>
              <a:t>数据画像规划</a:t>
            </a:r>
            <a:endParaRPr lang="zh-CN" altLang="en-US" sz="2135" b="1" noProof="1">
              <a:latin typeface="微软雅黑" panose="020B0503020204020204" charset="-122"/>
              <a:ea typeface="微软雅黑" panose="020B0503020204020204" charset="-122"/>
              <a:sym typeface="+mn-ea"/>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标题 1"/>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数字化工具</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rPr>
              <a:t>——</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会员沟通机制图</a:t>
            </a:r>
          </a:p>
        </p:txBody>
      </p:sp>
      <p:sp>
        <p:nvSpPr>
          <p:cNvPr id="104450" name="矩形 63"/>
          <p:cNvSpPr/>
          <p:nvPr/>
        </p:nvSpPr>
        <p:spPr>
          <a:xfrm>
            <a:off x="334963" y="2468563"/>
            <a:ext cx="1387475" cy="260350"/>
          </a:xfrm>
          <a:prstGeom prst="rect">
            <a:avLst/>
          </a:prstGeom>
          <a:noFill/>
          <a:ln w="9525">
            <a:noFill/>
          </a:ln>
        </p:spPr>
        <p:txBody>
          <a:bodyPr wrap="none" anchor="t"/>
          <a:lstStyle/>
          <a:p>
            <a:pPr algn="ctr">
              <a:buClr>
                <a:srgbClr val="E24848"/>
              </a:buClr>
            </a:pPr>
            <a:r>
              <a:rPr lang="zh-CN" altLang="en-US" b="1">
                <a:solidFill>
                  <a:srgbClr val="595959"/>
                </a:solidFill>
                <a:latin typeface="微软雅黑" panose="020B0503020204020204" charset="-122"/>
                <a:ea typeface="微软雅黑" panose="020B0503020204020204" charset="-122"/>
              </a:rPr>
              <a:t>使用方</a:t>
            </a:r>
          </a:p>
        </p:txBody>
      </p:sp>
      <p:sp>
        <p:nvSpPr>
          <p:cNvPr id="65" name="圆角矩形 64"/>
          <p:cNvSpPr/>
          <p:nvPr/>
        </p:nvSpPr>
        <p:spPr>
          <a:xfrm>
            <a:off x="2393950" y="6078538"/>
            <a:ext cx="7426325" cy="577850"/>
          </a:xfrm>
          <a:prstGeom prst="roundRect">
            <a:avLst/>
          </a:prstGeom>
          <a:noFill/>
          <a:ln w="9525">
            <a:solidFill>
              <a:schemeClr val="accent2">
                <a:lumMod val="75000"/>
              </a:schemeClr>
            </a:solidFill>
            <a:prstDash val="dash"/>
          </a:ln>
        </p:spPr>
        <p:style>
          <a:lnRef idx="3">
            <a:schemeClr val="lt1"/>
          </a:lnRef>
          <a:fillRef idx="1">
            <a:schemeClr val="accent1"/>
          </a:fillRef>
          <a:effectRef idx="1">
            <a:schemeClr val="accent1"/>
          </a:effectRef>
          <a:fontRef idx="minor">
            <a:schemeClr val="lt1"/>
          </a:fontRef>
        </p:style>
        <p:txBody>
          <a:bodyPr rtlCol="0" anchor="ctr" anchorCtr="0">
            <a:noAutofit/>
          </a:bodyPr>
          <a:lstStyle/>
          <a:p>
            <a:pPr algn="ctr" fontAlgn="auto"/>
            <a:endParaRPr lang="zh-CN" altLang="en-US" sz="1600" strike="noStrike" noProof="1">
              <a:solidFill>
                <a:schemeClr val="dk1"/>
              </a:solidFill>
              <a:latin typeface="微软雅黑" panose="020B0503020204020204" charset="-122"/>
              <a:ea typeface="微软雅黑" panose="020B0503020204020204" charset="-122"/>
            </a:endParaRPr>
          </a:p>
        </p:txBody>
      </p:sp>
      <p:sp>
        <p:nvSpPr>
          <p:cNvPr id="66" name="圆角矩形 65"/>
          <p:cNvSpPr/>
          <p:nvPr/>
        </p:nvSpPr>
        <p:spPr>
          <a:xfrm>
            <a:off x="2022475" y="2619375"/>
            <a:ext cx="8013700" cy="3303588"/>
          </a:xfrm>
          <a:prstGeom prst="roundRect">
            <a:avLst>
              <a:gd name="adj" fmla="val 8633"/>
            </a:avLst>
          </a:prstGeom>
          <a:noFill/>
          <a:ln w="9525">
            <a:solidFill>
              <a:schemeClr val="accent2">
                <a:lumMod val="75000"/>
              </a:schemeClr>
            </a:solidFill>
            <a:prstDash val="dash"/>
          </a:ln>
        </p:spPr>
        <p:style>
          <a:lnRef idx="3">
            <a:schemeClr val="lt1"/>
          </a:lnRef>
          <a:fillRef idx="1">
            <a:schemeClr val="accent1"/>
          </a:fillRef>
          <a:effectRef idx="1">
            <a:schemeClr val="accent1"/>
          </a:effectRef>
          <a:fontRef idx="minor">
            <a:schemeClr val="lt1"/>
          </a:fontRef>
        </p:style>
        <p:txBody>
          <a:bodyPr rtlCol="0" anchor="ctr" anchorCtr="0">
            <a:noAutofit/>
          </a:bodyPr>
          <a:lstStyle/>
          <a:p>
            <a:pPr algn="ctr" fontAlgn="auto"/>
            <a:endParaRPr lang="zh-CN" altLang="en-US" sz="1600" strike="noStrike" noProof="1">
              <a:solidFill>
                <a:schemeClr val="dk1"/>
              </a:solidFill>
              <a:latin typeface="微软雅黑" panose="020B0503020204020204" charset="-122"/>
              <a:ea typeface="微软雅黑" panose="020B0503020204020204" charset="-122"/>
            </a:endParaRPr>
          </a:p>
        </p:txBody>
      </p:sp>
      <p:sp>
        <p:nvSpPr>
          <p:cNvPr id="104453" name="矩形 70"/>
          <p:cNvSpPr/>
          <p:nvPr/>
        </p:nvSpPr>
        <p:spPr>
          <a:xfrm>
            <a:off x="5094288" y="2208213"/>
            <a:ext cx="1387475" cy="260350"/>
          </a:xfrm>
          <a:prstGeom prst="rect">
            <a:avLst/>
          </a:prstGeom>
          <a:noFill/>
          <a:ln w="9525">
            <a:noFill/>
          </a:ln>
        </p:spPr>
        <p:txBody>
          <a:bodyPr wrap="none" anchor="t"/>
          <a:lstStyle/>
          <a:p>
            <a:pPr algn="ctr">
              <a:buClr>
                <a:srgbClr val="E24848"/>
              </a:buClr>
            </a:pPr>
            <a:endParaRPr lang="zh-CN" altLang="en-US" b="1">
              <a:solidFill>
                <a:srgbClr val="595959"/>
              </a:solidFill>
              <a:latin typeface="微软雅黑" panose="020B0503020204020204" charset="-122"/>
              <a:ea typeface="微软雅黑" panose="020B0503020204020204" charset="-122"/>
            </a:endParaRPr>
          </a:p>
        </p:txBody>
      </p:sp>
      <p:cxnSp>
        <p:nvCxnSpPr>
          <p:cNvPr id="72" name="直接连接符 86"/>
          <p:cNvCxnSpPr/>
          <p:nvPr/>
        </p:nvCxnSpPr>
        <p:spPr>
          <a:xfrm flipH="1">
            <a:off x="5184775" y="6203950"/>
            <a:ext cx="3175" cy="0"/>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89"/>
          <p:cNvCxnSpPr/>
          <p:nvPr/>
        </p:nvCxnSpPr>
        <p:spPr>
          <a:xfrm flipH="1">
            <a:off x="5994400" y="6203950"/>
            <a:ext cx="3175" cy="0"/>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77" name="虚尾箭头 76"/>
          <p:cNvSpPr/>
          <p:nvPr/>
        </p:nvSpPr>
        <p:spPr>
          <a:xfrm>
            <a:off x="10090150" y="4124325"/>
            <a:ext cx="220663" cy="295275"/>
          </a:xfrm>
          <a:prstGeom prst="stripedRightArrow">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78" name="矩形 77"/>
          <p:cNvSpPr/>
          <p:nvPr/>
        </p:nvSpPr>
        <p:spPr>
          <a:xfrm>
            <a:off x="2970916" y="6230907"/>
            <a:ext cx="923812" cy="290160"/>
          </a:xfrm>
          <a:prstGeom prst="rect">
            <a:avLst/>
          </a:prstGeom>
          <a:solidFill>
            <a:srgbClr val="92D050"/>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en-US" altLang="zh-CN" sz="1200" strike="noStrike" noProof="1">
                <a:latin typeface="微软雅黑" panose="020B0503020204020204" charset="-122"/>
                <a:ea typeface="微软雅黑" panose="020B0503020204020204" charset="-122"/>
              </a:rPr>
              <a:t>CRM</a:t>
            </a:r>
            <a:r>
              <a:rPr lang="zh-CN" altLang="en-US" sz="1200" strike="noStrike" noProof="1">
                <a:latin typeface="微软雅黑" panose="020B0503020204020204" charset="-122"/>
                <a:ea typeface="微软雅黑" panose="020B0503020204020204" charset="-122"/>
              </a:rPr>
              <a:t>系统</a:t>
            </a:r>
          </a:p>
        </p:txBody>
      </p:sp>
      <p:sp>
        <p:nvSpPr>
          <p:cNvPr id="79" name="矩形 78"/>
          <p:cNvSpPr/>
          <p:nvPr/>
        </p:nvSpPr>
        <p:spPr>
          <a:xfrm>
            <a:off x="3963932" y="6230275"/>
            <a:ext cx="782860" cy="304128"/>
          </a:xfrm>
          <a:prstGeom prst="rect">
            <a:avLst/>
          </a:prstGeom>
          <a:solidFill>
            <a:srgbClr val="92D050"/>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200" strike="noStrike" noProof="1">
                <a:latin typeface="微软雅黑" panose="020B0503020204020204" charset="-122"/>
                <a:ea typeface="微软雅黑" panose="020B0503020204020204" charset="-122"/>
              </a:rPr>
              <a:t>会员标签</a:t>
            </a:r>
          </a:p>
        </p:txBody>
      </p:sp>
      <p:sp>
        <p:nvSpPr>
          <p:cNvPr id="81" name="矩形 80"/>
          <p:cNvSpPr/>
          <p:nvPr/>
        </p:nvSpPr>
        <p:spPr>
          <a:xfrm>
            <a:off x="2149409" y="2949295"/>
            <a:ext cx="1530216" cy="2819557"/>
          </a:xfrm>
          <a:prstGeom prst="rect">
            <a:avLst/>
          </a:prstGeom>
          <a:noFill/>
          <a:ln w="6350" cap="flat">
            <a:solidFill>
              <a:schemeClr val="accent2">
                <a:lumMod val="75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endParaRPr lang="zh-CN" altLang="en-US" sz="1200" strike="noStrike" noProof="1">
              <a:latin typeface="微软雅黑" panose="020B0503020204020204" charset="-122"/>
              <a:ea typeface="微软雅黑" panose="020B0503020204020204" charset="-122"/>
            </a:endParaRPr>
          </a:p>
        </p:txBody>
      </p:sp>
      <p:sp>
        <p:nvSpPr>
          <p:cNvPr id="86" name="圆角矩形 85"/>
          <p:cNvSpPr/>
          <p:nvPr/>
        </p:nvSpPr>
        <p:spPr>
          <a:xfrm>
            <a:off x="2325227" y="3168633"/>
            <a:ext cx="1286860" cy="427036"/>
          </a:xfrm>
          <a:prstGeom prst="roundRect">
            <a:avLst/>
          </a:prstGeom>
          <a:solidFill>
            <a:schemeClr val="bg1">
              <a:lumMod val="50000"/>
            </a:schemeClr>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000" strike="noStrike" noProof="1">
                <a:solidFill>
                  <a:schemeClr val="bg1"/>
                </a:solidFill>
                <a:latin typeface="微软雅黑" panose="020B0503020204020204" charset="-122"/>
                <a:ea typeface="微软雅黑" panose="020B0503020204020204" charset="-122"/>
              </a:rPr>
              <a:t>大数据标签自定义客群</a:t>
            </a:r>
          </a:p>
        </p:txBody>
      </p:sp>
      <p:sp>
        <p:nvSpPr>
          <p:cNvPr id="91" name="矩形 90"/>
          <p:cNvSpPr/>
          <p:nvPr/>
        </p:nvSpPr>
        <p:spPr>
          <a:xfrm>
            <a:off x="2068513" y="4286250"/>
            <a:ext cx="801688" cy="279400"/>
          </a:xfrm>
          <a:prstGeom prst="rect">
            <a:avLst/>
          </a:prstGeom>
        </p:spPr>
        <p:txBody>
          <a:bodyPr wrap="none">
            <a:normAutofit/>
          </a:bodyPr>
          <a:lstStyle/>
          <a:p>
            <a:pPr algn="ctr" fontAlgn="auto">
              <a:buClr>
                <a:srgbClr val="E24848"/>
              </a:buClr>
            </a:pPr>
            <a:endParaRPr lang="zh-CN" altLang="en-US" sz="1055" b="1" strike="noStrike" noProof="1">
              <a:solidFill>
                <a:schemeClr val="accent2"/>
              </a:solidFill>
              <a:latin typeface="微软雅黑" panose="020B0503020204020204" charset="-122"/>
              <a:ea typeface="微软雅黑" panose="020B0503020204020204" charset="-122"/>
            </a:endParaRPr>
          </a:p>
        </p:txBody>
      </p:sp>
      <p:sp>
        <p:nvSpPr>
          <p:cNvPr id="104462" name="矩形 91"/>
          <p:cNvSpPr/>
          <p:nvPr/>
        </p:nvSpPr>
        <p:spPr>
          <a:xfrm>
            <a:off x="8237538" y="2635250"/>
            <a:ext cx="1708150" cy="306388"/>
          </a:xfrm>
          <a:prstGeom prst="rect">
            <a:avLst/>
          </a:prstGeom>
          <a:noFill/>
          <a:ln w="9525">
            <a:noFill/>
          </a:ln>
        </p:spPr>
        <p:txBody>
          <a:bodyPr wrap="square" anchor="t">
            <a:spAutoFit/>
          </a:bodyPr>
          <a:lstStyle/>
          <a:p>
            <a:r>
              <a:rPr lang="zh-CN" altLang="en-US" sz="1400">
                <a:latin typeface="微软雅黑" panose="020B0503020204020204" charset="-122"/>
                <a:ea typeface="微软雅黑" panose="020B0503020204020204" charset="-122"/>
              </a:rPr>
              <a:t>效果分析</a:t>
            </a:r>
            <a:r>
              <a:rPr lang="en-US" altLang="zh-CN" sz="1400">
                <a:latin typeface="微软雅黑" panose="020B0503020204020204" charset="-122"/>
                <a:ea typeface="微软雅黑" panose="020B0503020204020204" charset="-122"/>
              </a:rPr>
              <a:t>+A/Btest</a:t>
            </a:r>
          </a:p>
        </p:txBody>
      </p:sp>
      <p:sp>
        <p:nvSpPr>
          <p:cNvPr id="93" name="圆角矩形 92"/>
          <p:cNvSpPr/>
          <p:nvPr/>
        </p:nvSpPr>
        <p:spPr>
          <a:xfrm>
            <a:off x="8543644" y="3884235"/>
            <a:ext cx="1042564" cy="339121"/>
          </a:xfrm>
          <a:prstGeom prst="roundRect">
            <a:avLst/>
          </a:prstGeom>
          <a:solidFill>
            <a:schemeClr val="bg1">
              <a:lumMod val="50000"/>
            </a:schemeClr>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000" strike="noStrike" noProof="1">
                <a:solidFill>
                  <a:schemeClr val="bg1"/>
                </a:solidFill>
                <a:latin typeface="微软雅黑" panose="020B0503020204020204" charset="-122"/>
                <a:ea typeface="微软雅黑" panose="020B0503020204020204" charset="-122"/>
              </a:rPr>
              <a:t>接受率</a:t>
            </a:r>
          </a:p>
        </p:txBody>
      </p:sp>
      <p:sp>
        <p:nvSpPr>
          <p:cNvPr id="94" name="圆角矩形 93"/>
          <p:cNvSpPr/>
          <p:nvPr/>
        </p:nvSpPr>
        <p:spPr>
          <a:xfrm>
            <a:off x="250825" y="2895600"/>
            <a:ext cx="1538288" cy="841375"/>
          </a:xfrm>
          <a:prstGeom prst="roundRect">
            <a:avLst/>
          </a:prstGeom>
          <a:noFill/>
          <a:ln w="9525">
            <a:solidFill>
              <a:schemeClr val="accent2">
                <a:lumMod val="75000"/>
              </a:schemeClr>
            </a:solidFill>
            <a:prstDash val="dash"/>
          </a:ln>
        </p:spPr>
        <p:style>
          <a:lnRef idx="3">
            <a:schemeClr val="lt1"/>
          </a:lnRef>
          <a:fillRef idx="1">
            <a:schemeClr val="accent1"/>
          </a:fillRef>
          <a:effectRef idx="1">
            <a:schemeClr val="accent1"/>
          </a:effectRef>
          <a:fontRef idx="minor">
            <a:schemeClr val="lt1"/>
          </a:fontRef>
        </p:style>
        <p:txBody>
          <a:bodyPr rtlCol="0" anchor="ctr" anchorCtr="0">
            <a:noAutofit/>
          </a:bodyPr>
          <a:lstStyle/>
          <a:p>
            <a:pPr algn="ctr" fontAlgn="auto"/>
            <a:endParaRPr lang="zh-CN" altLang="en-US" sz="1600" strike="noStrike" noProof="1">
              <a:solidFill>
                <a:schemeClr val="dk1"/>
              </a:solidFill>
              <a:latin typeface="微软雅黑" panose="020B0503020204020204" charset="-122"/>
              <a:ea typeface="微软雅黑" panose="020B0503020204020204" charset="-122"/>
            </a:endParaRPr>
          </a:p>
        </p:txBody>
      </p:sp>
      <p:sp>
        <p:nvSpPr>
          <p:cNvPr id="95" name="虚尾箭头 94"/>
          <p:cNvSpPr/>
          <p:nvPr/>
        </p:nvSpPr>
        <p:spPr>
          <a:xfrm>
            <a:off x="1804988" y="4141788"/>
            <a:ext cx="219075" cy="295275"/>
          </a:xfrm>
          <a:prstGeom prst="stripedRightArrow">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grpSp>
        <p:nvGrpSpPr>
          <p:cNvPr id="96" name="Group 63"/>
          <p:cNvGrpSpPr/>
          <p:nvPr/>
        </p:nvGrpSpPr>
        <p:grpSpPr bwMode="auto">
          <a:xfrm>
            <a:off x="943520" y="3095138"/>
            <a:ext cx="227727" cy="346400"/>
            <a:chOff x="3582988" y="3510757"/>
            <a:chExt cx="319088" cy="465138"/>
          </a:xfrm>
          <a:solidFill>
            <a:schemeClr val="bg1"/>
          </a:solidFill>
        </p:grpSpPr>
        <p:sp>
          <p:nvSpPr>
            <p:cNvPr id="97" name="Freeform: Shape 64"/>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anchor="ctr"/>
            <a:lstStyle/>
            <a:p>
              <a:pPr algn="ctr" fontAlgn="auto"/>
              <a:endParaRPr strike="noStrike" noProof="1">
                <a:solidFill>
                  <a:schemeClr val="bg1">
                    <a:lumMod val="50000"/>
                  </a:schemeClr>
                </a:solidFill>
                <a:latin typeface="微软雅黑" panose="020B0503020204020204" charset="-122"/>
                <a:ea typeface="微软雅黑" panose="020B0503020204020204" charset="-122"/>
              </a:endParaRPr>
            </a:p>
          </p:txBody>
        </p:sp>
        <p:sp>
          <p:nvSpPr>
            <p:cNvPr id="98" name="Freeform: Shape 65"/>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anchor="ctr"/>
            <a:lstStyle/>
            <a:p>
              <a:pPr algn="ctr" fontAlgn="auto"/>
              <a:endParaRPr strike="noStrike" noProof="1">
                <a:solidFill>
                  <a:schemeClr val="bg1">
                    <a:lumMod val="50000"/>
                  </a:schemeClr>
                </a:solidFill>
                <a:latin typeface="微软雅黑" panose="020B0503020204020204" charset="-122"/>
                <a:ea typeface="微软雅黑" panose="020B0503020204020204" charset="-122"/>
              </a:endParaRPr>
            </a:p>
          </p:txBody>
        </p:sp>
      </p:grpSp>
      <p:sp>
        <p:nvSpPr>
          <p:cNvPr id="104467" name="文本框 99"/>
          <p:cNvSpPr txBox="1"/>
          <p:nvPr/>
        </p:nvSpPr>
        <p:spPr>
          <a:xfrm>
            <a:off x="485775" y="3014663"/>
            <a:ext cx="1114425" cy="307975"/>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总部运营</a:t>
            </a:r>
          </a:p>
        </p:txBody>
      </p:sp>
      <p:sp>
        <p:nvSpPr>
          <p:cNvPr id="104468" name="文本框 100"/>
          <p:cNvSpPr txBox="1"/>
          <p:nvPr/>
        </p:nvSpPr>
        <p:spPr>
          <a:xfrm>
            <a:off x="492125" y="3321050"/>
            <a:ext cx="1108075" cy="306388"/>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门店员工</a:t>
            </a:r>
          </a:p>
        </p:txBody>
      </p:sp>
      <p:sp>
        <p:nvSpPr>
          <p:cNvPr id="106" name="矩形 105"/>
          <p:cNvSpPr/>
          <p:nvPr/>
        </p:nvSpPr>
        <p:spPr>
          <a:xfrm>
            <a:off x="4826111" y="6230992"/>
            <a:ext cx="830913" cy="299742"/>
          </a:xfrm>
          <a:prstGeom prst="rect">
            <a:avLst/>
          </a:prstGeom>
          <a:solidFill>
            <a:srgbClr val="92D050"/>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200" strike="noStrike" noProof="1">
                <a:latin typeface="微软雅黑" panose="020B0503020204020204" charset="-122"/>
                <a:ea typeface="微软雅黑" panose="020B0503020204020204" charset="-122"/>
              </a:rPr>
              <a:t>消息中心</a:t>
            </a:r>
          </a:p>
        </p:txBody>
      </p:sp>
      <p:sp>
        <p:nvSpPr>
          <p:cNvPr id="107" name="圆角矩形 106"/>
          <p:cNvSpPr/>
          <p:nvPr/>
        </p:nvSpPr>
        <p:spPr>
          <a:xfrm>
            <a:off x="8543644" y="4306435"/>
            <a:ext cx="1022081" cy="339450"/>
          </a:xfrm>
          <a:prstGeom prst="roundRect">
            <a:avLst/>
          </a:prstGeom>
          <a:solidFill>
            <a:schemeClr val="bg1">
              <a:lumMod val="50000"/>
            </a:schemeClr>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000" strike="noStrike" noProof="1">
                <a:solidFill>
                  <a:schemeClr val="bg1"/>
                </a:solidFill>
                <a:latin typeface="微软雅黑" panose="020B0503020204020204" charset="-122"/>
                <a:ea typeface="微软雅黑" panose="020B0503020204020204" charset="-122"/>
              </a:rPr>
              <a:t>打开率</a:t>
            </a:r>
          </a:p>
        </p:txBody>
      </p:sp>
      <p:sp>
        <p:nvSpPr>
          <p:cNvPr id="104471" name="文本框 125"/>
          <p:cNvSpPr txBox="1"/>
          <p:nvPr/>
        </p:nvSpPr>
        <p:spPr>
          <a:xfrm>
            <a:off x="2424113" y="2641600"/>
            <a:ext cx="1343025" cy="306388"/>
          </a:xfrm>
          <a:prstGeom prst="rect">
            <a:avLst/>
          </a:prstGeom>
          <a:noFill/>
          <a:ln w="9525">
            <a:noFill/>
          </a:ln>
        </p:spPr>
        <p:txBody>
          <a:bodyPr wrap="square" anchor="t">
            <a:spAutoFit/>
          </a:bodyPr>
          <a:lstStyle/>
          <a:p>
            <a:r>
              <a:rPr lang="zh-CN" altLang="en-US" sz="1400" dirty="0">
                <a:latin typeface="微软雅黑" panose="020B0503020204020204" charset="-122"/>
                <a:ea typeface="微软雅黑" panose="020B0503020204020204" charset="-122"/>
              </a:rPr>
              <a:t>目标客群</a:t>
            </a:r>
          </a:p>
        </p:txBody>
      </p:sp>
      <p:sp>
        <p:nvSpPr>
          <p:cNvPr id="136" name="圆角矩形 135"/>
          <p:cNvSpPr/>
          <p:nvPr/>
        </p:nvSpPr>
        <p:spPr>
          <a:xfrm>
            <a:off x="8533194" y="4733135"/>
            <a:ext cx="1042563" cy="339120"/>
          </a:xfrm>
          <a:prstGeom prst="roundRect">
            <a:avLst/>
          </a:prstGeom>
          <a:solidFill>
            <a:schemeClr val="bg1">
              <a:lumMod val="50000"/>
            </a:schemeClr>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000" strike="noStrike" noProof="1">
                <a:solidFill>
                  <a:schemeClr val="bg1"/>
                </a:solidFill>
                <a:latin typeface="微软雅黑" panose="020B0503020204020204" charset="-122"/>
                <a:ea typeface="微软雅黑" panose="020B0503020204020204" charset="-122"/>
              </a:rPr>
              <a:t>对应场转化率</a:t>
            </a:r>
          </a:p>
        </p:txBody>
      </p:sp>
      <p:sp>
        <p:nvSpPr>
          <p:cNvPr id="137" name="圆角矩形 136"/>
          <p:cNvSpPr/>
          <p:nvPr/>
        </p:nvSpPr>
        <p:spPr>
          <a:xfrm>
            <a:off x="8543644" y="3435904"/>
            <a:ext cx="1042564" cy="339121"/>
          </a:xfrm>
          <a:prstGeom prst="roundRect">
            <a:avLst/>
          </a:prstGeom>
          <a:solidFill>
            <a:schemeClr val="bg1">
              <a:lumMod val="50000"/>
            </a:schemeClr>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000" strike="noStrike" noProof="1">
                <a:solidFill>
                  <a:schemeClr val="bg1"/>
                </a:solidFill>
                <a:latin typeface="微软雅黑" panose="020B0503020204020204" charset="-122"/>
                <a:ea typeface="微软雅黑" panose="020B0503020204020204" charset="-122"/>
              </a:rPr>
              <a:t>送达成功率</a:t>
            </a:r>
          </a:p>
        </p:txBody>
      </p:sp>
      <p:sp>
        <p:nvSpPr>
          <p:cNvPr id="138" name="矩形 137"/>
          <p:cNvSpPr/>
          <p:nvPr/>
        </p:nvSpPr>
        <p:spPr>
          <a:xfrm>
            <a:off x="8346603" y="2949296"/>
            <a:ext cx="1365754" cy="2833933"/>
          </a:xfrm>
          <a:prstGeom prst="rect">
            <a:avLst/>
          </a:prstGeom>
          <a:noFill/>
          <a:ln w="6350" cap="flat">
            <a:solidFill>
              <a:schemeClr val="accent2">
                <a:lumMod val="75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endParaRPr lang="zh-CN" altLang="en-US" sz="1200" strike="noStrike" noProof="1">
              <a:latin typeface="微软雅黑" panose="020B0503020204020204" charset="-122"/>
              <a:ea typeface="微软雅黑" panose="020B0503020204020204" charset="-122"/>
            </a:endParaRPr>
          </a:p>
        </p:txBody>
      </p:sp>
      <p:sp>
        <p:nvSpPr>
          <p:cNvPr id="104475" name="矩形 140"/>
          <p:cNvSpPr/>
          <p:nvPr/>
        </p:nvSpPr>
        <p:spPr>
          <a:xfrm>
            <a:off x="344488" y="3887788"/>
            <a:ext cx="1389062" cy="260350"/>
          </a:xfrm>
          <a:prstGeom prst="rect">
            <a:avLst/>
          </a:prstGeom>
          <a:noFill/>
          <a:ln w="9525">
            <a:noFill/>
          </a:ln>
        </p:spPr>
        <p:txBody>
          <a:bodyPr wrap="none" anchor="t"/>
          <a:lstStyle/>
          <a:p>
            <a:pPr algn="ctr">
              <a:buClr>
                <a:srgbClr val="E24848"/>
              </a:buClr>
            </a:pPr>
            <a:r>
              <a:rPr lang="zh-CN" altLang="en-US" b="1">
                <a:solidFill>
                  <a:srgbClr val="595959"/>
                </a:solidFill>
                <a:latin typeface="微软雅黑" panose="020B0503020204020204" charset="-122"/>
                <a:ea typeface="微软雅黑" panose="020B0503020204020204" charset="-122"/>
              </a:rPr>
              <a:t>主要业态</a:t>
            </a:r>
          </a:p>
        </p:txBody>
      </p:sp>
      <p:sp>
        <p:nvSpPr>
          <p:cNvPr id="142" name="圆角矩形 141"/>
          <p:cNvSpPr/>
          <p:nvPr/>
        </p:nvSpPr>
        <p:spPr>
          <a:xfrm>
            <a:off x="187325" y="4330700"/>
            <a:ext cx="1652588" cy="1663700"/>
          </a:xfrm>
          <a:prstGeom prst="roundRect">
            <a:avLst/>
          </a:prstGeom>
          <a:noFill/>
          <a:ln w="9525">
            <a:solidFill>
              <a:schemeClr val="accent2">
                <a:lumMod val="75000"/>
              </a:schemeClr>
            </a:solidFill>
            <a:prstDash val="dash"/>
          </a:ln>
        </p:spPr>
        <p:style>
          <a:lnRef idx="3">
            <a:schemeClr val="lt1"/>
          </a:lnRef>
          <a:fillRef idx="1">
            <a:schemeClr val="accent1"/>
          </a:fillRef>
          <a:effectRef idx="1">
            <a:schemeClr val="accent1"/>
          </a:effectRef>
          <a:fontRef idx="minor">
            <a:schemeClr val="lt1"/>
          </a:fontRef>
        </p:style>
        <p:txBody>
          <a:bodyPr rtlCol="0" anchor="ctr" anchorCtr="0">
            <a:noAutofit/>
          </a:bodyPr>
          <a:lstStyle/>
          <a:p>
            <a:pPr algn="ctr" fontAlgn="auto"/>
            <a:endParaRPr lang="zh-CN" altLang="en-US" sz="1600" strike="noStrike" noProof="1">
              <a:solidFill>
                <a:schemeClr val="dk1"/>
              </a:solidFill>
              <a:latin typeface="微软雅黑" panose="020B0503020204020204" charset="-122"/>
              <a:ea typeface="微软雅黑" panose="020B0503020204020204" charset="-122"/>
            </a:endParaRPr>
          </a:p>
        </p:txBody>
      </p:sp>
      <p:sp>
        <p:nvSpPr>
          <p:cNvPr id="104477" name="文本框 142"/>
          <p:cNvSpPr txBox="1"/>
          <p:nvPr/>
        </p:nvSpPr>
        <p:spPr>
          <a:xfrm>
            <a:off x="342900" y="4757738"/>
            <a:ext cx="1114425" cy="307975"/>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会员拉新</a:t>
            </a:r>
          </a:p>
        </p:txBody>
      </p:sp>
      <p:sp>
        <p:nvSpPr>
          <p:cNvPr id="104478" name="文本框 143"/>
          <p:cNvSpPr txBox="1"/>
          <p:nvPr/>
        </p:nvSpPr>
        <p:spPr>
          <a:xfrm>
            <a:off x="360363" y="5056188"/>
            <a:ext cx="1114425" cy="306387"/>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沉睡激活</a:t>
            </a:r>
          </a:p>
        </p:txBody>
      </p:sp>
      <p:sp>
        <p:nvSpPr>
          <p:cNvPr id="104479" name="文本框 144"/>
          <p:cNvSpPr txBox="1"/>
          <p:nvPr/>
        </p:nvSpPr>
        <p:spPr>
          <a:xfrm>
            <a:off x="342900" y="5349875"/>
            <a:ext cx="1114425" cy="306388"/>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老客留存</a:t>
            </a:r>
          </a:p>
        </p:txBody>
      </p:sp>
      <p:sp>
        <p:nvSpPr>
          <p:cNvPr id="104480" name="文本框 145"/>
          <p:cNvSpPr txBox="1"/>
          <p:nvPr/>
        </p:nvSpPr>
        <p:spPr>
          <a:xfrm>
            <a:off x="357188" y="5656263"/>
            <a:ext cx="1114425" cy="306387"/>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品牌复购</a:t>
            </a:r>
          </a:p>
        </p:txBody>
      </p:sp>
      <p:sp>
        <p:nvSpPr>
          <p:cNvPr id="104481" name="矩形 151"/>
          <p:cNvSpPr/>
          <p:nvPr/>
        </p:nvSpPr>
        <p:spPr>
          <a:xfrm>
            <a:off x="10469563" y="3146425"/>
            <a:ext cx="1389062" cy="260350"/>
          </a:xfrm>
          <a:prstGeom prst="rect">
            <a:avLst/>
          </a:prstGeom>
          <a:noFill/>
          <a:ln w="9525">
            <a:noFill/>
          </a:ln>
        </p:spPr>
        <p:txBody>
          <a:bodyPr wrap="none" anchor="t"/>
          <a:lstStyle/>
          <a:p>
            <a:pPr algn="ctr">
              <a:buClr>
                <a:srgbClr val="E24848"/>
              </a:buClr>
            </a:pPr>
            <a:r>
              <a:rPr lang="zh-CN" altLang="en-US" b="1">
                <a:solidFill>
                  <a:srgbClr val="595959"/>
                </a:solidFill>
                <a:latin typeface="微软雅黑" panose="020B0503020204020204" charset="-122"/>
                <a:ea typeface="微软雅黑" panose="020B0503020204020204" charset="-122"/>
              </a:rPr>
              <a:t>呈现终端</a:t>
            </a:r>
          </a:p>
        </p:txBody>
      </p:sp>
      <p:sp>
        <p:nvSpPr>
          <p:cNvPr id="154" name="圆角矩形 153"/>
          <p:cNvSpPr/>
          <p:nvPr/>
        </p:nvSpPr>
        <p:spPr>
          <a:xfrm>
            <a:off x="10307638" y="3543300"/>
            <a:ext cx="1682750" cy="1573213"/>
          </a:xfrm>
          <a:prstGeom prst="roundRect">
            <a:avLst/>
          </a:prstGeom>
          <a:noFill/>
          <a:ln w="9525">
            <a:solidFill>
              <a:schemeClr val="accent2">
                <a:lumMod val="75000"/>
              </a:schemeClr>
            </a:solidFill>
            <a:prstDash val="dash"/>
          </a:ln>
        </p:spPr>
        <p:style>
          <a:lnRef idx="3">
            <a:schemeClr val="lt1"/>
          </a:lnRef>
          <a:fillRef idx="1">
            <a:schemeClr val="accent1"/>
          </a:fillRef>
          <a:effectRef idx="1">
            <a:schemeClr val="accent1"/>
          </a:effectRef>
          <a:fontRef idx="minor">
            <a:schemeClr val="lt1"/>
          </a:fontRef>
        </p:style>
        <p:txBody>
          <a:bodyPr rtlCol="0" anchor="ctr" anchorCtr="0">
            <a:noAutofit/>
          </a:bodyPr>
          <a:lstStyle/>
          <a:p>
            <a:pPr algn="ctr" fontAlgn="auto"/>
            <a:endParaRPr lang="zh-CN" altLang="en-US" sz="1600" strike="noStrike" noProof="1">
              <a:solidFill>
                <a:schemeClr val="dk1"/>
              </a:solidFill>
              <a:latin typeface="微软雅黑" panose="020B0503020204020204" charset="-122"/>
              <a:ea typeface="微软雅黑" panose="020B0503020204020204" charset="-122"/>
            </a:endParaRPr>
          </a:p>
        </p:txBody>
      </p:sp>
      <p:sp>
        <p:nvSpPr>
          <p:cNvPr id="104483" name="文本框 159"/>
          <p:cNvSpPr txBox="1"/>
          <p:nvPr/>
        </p:nvSpPr>
        <p:spPr>
          <a:xfrm>
            <a:off x="10556875" y="3894138"/>
            <a:ext cx="1241425" cy="306387"/>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会员微信端</a:t>
            </a:r>
          </a:p>
        </p:txBody>
      </p:sp>
      <p:sp>
        <p:nvSpPr>
          <p:cNvPr id="104484" name="文本框 161"/>
          <p:cNvSpPr txBox="1"/>
          <p:nvPr/>
        </p:nvSpPr>
        <p:spPr>
          <a:xfrm>
            <a:off x="10556875" y="4435475"/>
            <a:ext cx="1301750" cy="307975"/>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会员手机端</a:t>
            </a:r>
          </a:p>
        </p:txBody>
      </p:sp>
      <p:sp>
        <p:nvSpPr>
          <p:cNvPr id="104485" name="文本框 162"/>
          <p:cNvSpPr txBox="1"/>
          <p:nvPr/>
        </p:nvSpPr>
        <p:spPr>
          <a:xfrm>
            <a:off x="10556875" y="3595688"/>
            <a:ext cx="1114425" cy="306387"/>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会员中心</a:t>
            </a:r>
          </a:p>
        </p:txBody>
      </p:sp>
      <p:sp>
        <p:nvSpPr>
          <p:cNvPr id="165" name="矩形 164"/>
          <p:cNvSpPr/>
          <p:nvPr/>
        </p:nvSpPr>
        <p:spPr>
          <a:xfrm>
            <a:off x="8272873" y="6237557"/>
            <a:ext cx="830915" cy="297205"/>
          </a:xfrm>
          <a:prstGeom prst="rect">
            <a:avLst/>
          </a:prstGeom>
          <a:solidFill>
            <a:srgbClr val="92D050"/>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200" strike="noStrike" noProof="1">
                <a:latin typeface="微软雅黑" panose="020B0503020204020204" charset="-122"/>
                <a:ea typeface="微软雅黑" panose="020B0503020204020204" charset="-122"/>
              </a:rPr>
              <a:t>任务系统</a:t>
            </a:r>
          </a:p>
        </p:txBody>
      </p:sp>
      <p:sp>
        <p:nvSpPr>
          <p:cNvPr id="166" name="下箭头 165"/>
          <p:cNvSpPr/>
          <p:nvPr/>
        </p:nvSpPr>
        <p:spPr>
          <a:xfrm rot="10800000">
            <a:off x="5732463" y="5783263"/>
            <a:ext cx="593725" cy="274638"/>
          </a:xfrm>
          <a:prstGeom prst="downArrow">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kumimoji="1" lang="zh-CN" altLang="en-US" strike="noStrike" noProof="1"/>
          </a:p>
        </p:txBody>
      </p:sp>
      <p:sp>
        <p:nvSpPr>
          <p:cNvPr id="134" name="矩形 133"/>
          <p:cNvSpPr/>
          <p:nvPr/>
        </p:nvSpPr>
        <p:spPr>
          <a:xfrm>
            <a:off x="6629400" y="2954338"/>
            <a:ext cx="1630363" cy="28194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kumimoji="1" lang="zh-CN" altLang="en-US" strike="noStrike" noProof="1"/>
          </a:p>
        </p:txBody>
      </p:sp>
      <p:sp>
        <p:nvSpPr>
          <p:cNvPr id="104489" name="文本框 126"/>
          <p:cNvSpPr txBox="1"/>
          <p:nvPr/>
        </p:nvSpPr>
        <p:spPr>
          <a:xfrm>
            <a:off x="6962775" y="2635250"/>
            <a:ext cx="1189038" cy="306388"/>
          </a:xfrm>
          <a:prstGeom prst="rect">
            <a:avLst/>
          </a:prstGeom>
          <a:noFill/>
          <a:ln w="9525">
            <a:noFill/>
          </a:ln>
        </p:spPr>
        <p:txBody>
          <a:bodyPr wrap="square" anchor="t">
            <a:spAutoFit/>
          </a:bodyPr>
          <a:lstStyle/>
          <a:p>
            <a:r>
              <a:rPr lang="zh-CN" altLang="en-US" sz="1400" dirty="0">
                <a:latin typeface="微软雅黑" panose="020B0503020204020204" charset="-122"/>
                <a:ea typeface="微软雅黑" panose="020B0503020204020204" charset="-122"/>
              </a:rPr>
              <a:t>触达方式</a:t>
            </a:r>
          </a:p>
        </p:txBody>
      </p:sp>
      <p:sp>
        <p:nvSpPr>
          <p:cNvPr id="104490" name="文本框 127"/>
          <p:cNvSpPr txBox="1"/>
          <p:nvPr/>
        </p:nvSpPr>
        <p:spPr>
          <a:xfrm>
            <a:off x="6759575" y="3097213"/>
            <a:ext cx="1408113" cy="274637"/>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公众号触达</a:t>
            </a:r>
          </a:p>
        </p:txBody>
      </p:sp>
      <p:sp>
        <p:nvSpPr>
          <p:cNvPr id="104491" name="文本框 128"/>
          <p:cNvSpPr txBox="1"/>
          <p:nvPr/>
        </p:nvSpPr>
        <p:spPr>
          <a:xfrm>
            <a:off x="6734175" y="3457575"/>
            <a:ext cx="1430338"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小程序触达</a:t>
            </a:r>
          </a:p>
        </p:txBody>
      </p:sp>
      <p:sp>
        <p:nvSpPr>
          <p:cNvPr id="104492" name="文本框 129"/>
          <p:cNvSpPr txBox="1"/>
          <p:nvPr/>
        </p:nvSpPr>
        <p:spPr>
          <a:xfrm>
            <a:off x="6734175" y="3843338"/>
            <a:ext cx="1430338" cy="274637"/>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sym typeface="微软雅黑" panose="020B0503020204020204" charset="-122"/>
              </a:rPr>
              <a:t>短信触达</a:t>
            </a:r>
            <a:endParaRPr lang="zh-CN" altLang="en-US" sz="1200" dirty="0">
              <a:solidFill>
                <a:schemeClr val="bg1"/>
              </a:solidFill>
              <a:latin typeface="微软雅黑" panose="020B0503020204020204" charset="-122"/>
              <a:ea typeface="微软雅黑" panose="020B0503020204020204" charset="-122"/>
            </a:endParaRPr>
          </a:p>
        </p:txBody>
      </p:sp>
      <p:sp>
        <p:nvSpPr>
          <p:cNvPr id="104493" name="文本框 130"/>
          <p:cNvSpPr txBox="1"/>
          <p:nvPr/>
        </p:nvSpPr>
        <p:spPr>
          <a:xfrm>
            <a:off x="6740525" y="4206875"/>
            <a:ext cx="1416050"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会员任务提醒</a:t>
            </a:r>
          </a:p>
        </p:txBody>
      </p:sp>
      <p:sp>
        <p:nvSpPr>
          <p:cNvPr id="132" name="文本框 131"/>
          <p:cNvSpPr txBox="1"/>
          <p:nvPr/>
        </p:nvSpPr>
        <p:spPr>
          <a:xfrm>
            <a:off x="6740525" y="4560888"/>
            <a:ext cx="1427163" cy="255588"/>
          </a:xfrm>
          <a:prstGeom prst="rect">
            <a:avLst/>
          </a:prstGeom>
          <a:solidFill>
            <a:schemeClr val="bg1">
              <a:lumMod val="50000"/>
            </a:schemeClr>
          </a:solidFill>
        </p:spPr>
        <p:txBody>
          <a:bodyPr wrap="square" rtlCol="0">
            <a:spAutoFit/>
          </a:bodyPr>
          <a:lstStyle/>
          <a:p>
            <a:pPr fontAlgn="auto"/>
            <a:r>
              <a:rPr kumimoji="1" lang="zh-CN" altLang="en-US" sz="1065" noProof="1">
                <a:solidFill>
                  <a:schemeClr val="bg1"/>
                </a:solidFill>
                <a:latin typeface="微软雅黑" panose="020B0503020204020204" charset="-122"/>
                <a:ea typeface="微软雅黑" panose="020B0503020204020204" charset="-122"/>
                <a:cs typeface="微软雅黑" panose="020B0503020204020204" charset="-122"/>
              </a:rPr>
              <a:t>员工工具提示维护</a:t>
            </a:r>
          </a:p>
        </p:txBody>
      </p:sp>
      <p:sp>
        <p:nvSpPr>
          <p:cNvPr id="104495" name="文本框 132"/>
          <p:cNvSpPr txBox="1"/>
          <p:nvPr/>
        </p:nvSpPr>
        <p:spPr>
          <a:xfrm>
            <a:off x="6754813" y="4968875"/>
            <a:ext cx="1409700" cy="274638"/>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大客服电话触达</a:t>
            </a:r>
          </a:p>
        </p:txBody>
      </p:sp>
      <p:sp>
        <p:nvSpPr>
          <p:cNvPr id="104496" name="文本框 171"/>
          <p:cNvSpPr txBox="1"/>
          <p:nvPr/>
        </p:nvSpPr>
        <p:spPr>
          <a:xfrm>
            <a:off x="6740525" y="5300663"/>
            <a:ext cx="1425575"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发券服务</a:t>
            </a:r>
          </a:p>
        </p:txBody>
      </p:sp>
      <p:sp>
        <p:nvSpPr>
          <p:cNvPr id="174" name="圆角矩形 173"/>
          <p:cNvSpPr/>
          <p:nvPr/>
        </p:nvSpPr>
        <p:spPr>
          <a:xfrm>
            <a:off x="2308725" y="3778610"/>
            <a:ext cx="1305593" cy="467991"/>
          </a:xfrm>
          <a:prstGeom prst="roundRect">
            <a:avLst/>
          </a:prstGeom>
          <a:solidFill>
            <a:schemeClr val="bg1">
              <a:lumMod val="50000"/>
            </a:schemeClr>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000" strike="noStrike" noProof="1">
                <a:solidFill>
                  <a:schemeClr val="bg1"/>
                </a:solidFill>
                <a:latin typeface="微软雅黑" panose="020B0503020204020204" charset="-122"/>
                <a:ea typeface="微软雅黑" panose="020B0503020204020204" charset="-122"/>
              </a:rPr>
              <a:t>外部手机号导入客群</a:t>
            </a:r>
          </a:p>
        </p:txBody>
      </p:sp>
      <p:sp>
        <p:nvSpPr>
          <p:cNvPr id="175" name="圆角矩形 174"/>
          <p:cNvSpPr/>
          <p:nvPr/>
        </p:nvSpPr>
        <p:spPr>
          <a:xfrm>
            <a:off x="2322998" y="4404356"/>
            <a:ext cx="1291318" cy="499572"/>
          </a:xfrm>
          <a:prstGeom prst="roundRect">
            <a:avLst/>
          </a:prstGeom>
          <a:solidFill>
            <a:schemeClr val="bg1">
              <a:lumMod val="50000"/>
            </a:schemeClr>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000" strike="noStrike" noProof="1">
                <a:solidFill>
                  <a:schemeClr val="bg1"/>
                </a:solidFill>
                <a:latin typeface="微软雅黑" panose="020B0503020204020204" charset="-122"/>
                <a:ea typeface="微软雅黑" panose="020B0503020204020204" charset="-122"/>
              </a:rPr>
              <a:t>内部</a:t>
            </a:r>
            <a:r>
              <a:rPr lang="en-US" altLang="zh-CN" sz="1000" strike="noStrike" noProof="1">
                <a:solidFill>
                  <a:schemeClr val="bg1"/>
                </a:solidFill>
                <a:latin typeface="微软雅黑" panose="020B0503020204020204" charset="-122"/>
                <a:ea typeface="微软雅黑" panose="020B0503020204020204" charset="-122"/>
              </a:rPr>
              <a:t>UID</a:t>
            </a:r>
            <a:r>
              <a:rPr lang="zh-CN" altLang="en-US" sz="1000" strike="noStrike" noProof="1">
                <a:solidFill>
                  <a:schemeClr val="bg1"/>
                </a:solidFill>
                <a:latin typeface="微软雅黑" panose="020B0503020204020204" charset="-122"/>
                <a:ea typeface="微软雅黑" panose="020B0503020204020204" charset="-122"/>
              </a:rPr>
              <a:t>导入客群</a:t>
            </a:r>
          </a:p>
        </p:txBody>
      </p:sp>
      <p:sp>
        <p:nvSpPr>
          <p:cNvPr id="176" name="圆角矩形 175"/>
          <p:cNvSpPr/>
          <p:nvPr/>
        </p:nvSpPr>
        <p:spPr>
          <a:xfrm>
            <a:off x="2315677" y="5126145"/>
            <a:ext cx="1291432" cy="485715"/>
          </a:xfrm>
          <a:prstGeom prst="roundRect">
            <a:avLst/>
          </a:prstGeom>
          <a:solidFill>
            <a:schemeClr val="bg1">
              <a:lumMod val="50000"/>
            </a:schemeClr>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000" strike="noStrike" noProof="1">
                <a:solidFill>
                  <a:schemeClr val="bg1"/>
                </a:solidFill>
                <a:latin typeface="微软雅黑" panose="020B0503020204020204" charset="-122"/>
                <a:ea typeface="微软雅黑" panose="020B0503020204020204" charset="-122"/>
              </a:rPr>
              <a:t>中间表规则号导入</a:t>
            </a:r>
          </a:p>
        </p:txBody>
      </p:sp>
      <p:sp>
        <p:nvSpPr>
          <p:cNvPr id="177" name="矩形 176"/>
          <p:cNvSpPr/>
          <p:nvPr/>
        </p:nvSpPr>
        <p:spPr>
          <a:xfrm>
            <a:off x="3756313" y="2950904"/>
            <a:ext cx="1337146" cy="2819686"/>
          </a:xfrm>
          <a:prstGeom prst="rect">
            <a:avLst/>
          </a:prstGeom>
          <a:noFill/>
          <a:ln w="6350" cap="flat">
            <a:solidFill>
              <a:schemeClr val="accent2">
                <a:lumMod val="75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endParaRPr lang="zh-CN" altLang="en-US" sz="1200" strike="noStrike" noProof="1">
              <a:latin typeface="微软雅黑" panose="020B0503020204020204" charset="-122"/>
              <a:ea typeface="微软雅黑" panose="020B0503020204020204" charset="-122"/>
            </a:endParaRPr>
          </a:p>
        </p:txBody>
      </p:sp>
      <p:sp>
        <p:nvSpPr>
          <p:cNvPr id="104501" name="文本框 177"/>
          <p:cNvSpPr txBox="1"/>
          <p:nvPr/>
        </p:nvSpPr>
        <p:spPr>
          <a:xfrm>
            <a:off x="3989388" y="2643188"/>
            <a:ext cx="1104900" cy="307975"/>
          </a:xfrm>
          <a:prstGeom prst="rect">
            <a:avLst/>
          </a:prstGeom>
          <a:noFill/>
          <a:ln w="9525">
            <a:noFill/>
          </a:ln>
        </p:spPr>
        <p:txBody>
          <a:bodyPr wrap="square" anchor="t">
            <a:spAutoFit/>
          </a:bodyPr>
          <a:lstStyle/>
          <a:p>
            <a:r>
              <a:rPr lang="zh-CN" altLang="en-US" sz="1400" dirty="0">
                <a:latin typeface="微软雅黑" panose="020B0503020204020204" charset="-122"/>
                <a:ea typeface="微软雅黑" panose="020B0503020204020204" charset="-122"/>
              </a:rPr>
              <a:t>营销场景</a:t>
            </a:r>
          </a:p>
        </p:txBody>
      </p:sp>
      <p:sp>
        <p:nvSpPr>
          <p:cNvPr id="104502" name="文本框 178"/>
          <p:cNvSpPr txBox="1"/>
          <p:nvPr/>
        </p:nvSpPr>
        <p:spPr>
          <a:xfrm>
            <a:off x="3854450" y="3179763"/>
            <a:ext cx="1168400" cy="274637"/>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优惠券营销</a:t>
            </a:r>
          </a:p>
        </p:txBody>
      </p:sp>
      <p:sp>
        <p:nvSpPr>
          <p:cNvPr id="104503" name="文本框 179"/>
          <p:cNvSpPr txBox="1"/>
          <p:nvPr/>
        </p:nvSpPr>
        <p:spPr>
          <a:xfrm>
            <a:off x="3856038" y="3887788"/>
            <a:ext cx="1168400"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会员生日</a:t>
            </a:r>
          </a:p>
        </p:txBody>
      </p:sp>
      <p:sp>
        <p:nvSpPr>
          <p:cNvPr id="104504" name="文本框 180"/>
          <p:cNvSpPr txBox="1"/>
          <p:nvPr/>
        </p:nvSpPr>
        <p:spPr>
          <a:xfrm>
            <a:off x="3856038" y="3509963"/>
            <a:ext cx="1168400"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复购提醒</a:t>
            </a:r>
          </a:p>
        </p:txBody>
      </p:sp>
      <p:sp>
        <p:nvSpPr>
          <p:cNvPr id="104505" name="文本框 181"/>
          <p:cNvSpPr txBox="1"/>
          <p:nvPr/>
        </p:nvSpPr>
        <p:spPr>
          <a:xfrm>
            <a:off x="3856038" y="4221163"/>
            <a:ext cx="1168400" cy="274637"/>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大促预热</a:t>
            </a:r>
          </a:p>
        </p:txBody>
      </p:sp>
      <p:sp>
        <p:nvSpPr>
          <p:cNvPr id="104506" name="文本框 182"/>
          <p:cNvSpPr txBox="1"/>
          <p:nvPr/>
        </p:nvSpPr>
        <p:spPr>
          <a:xfrm>
            <a:off x="3854450" y="4564063"/>
            <a:ext cx="1168400" cy="274637"/>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品牌营销</a:t>
            </a:r>
          </a:p>
        </p:txBody>
      </p:sp>
      <p:sp>
        <p:nvSpPr>
          <p:cNvPr id="104507" name="文本框 183"/>
          <p:cNvSpPr txBox="1"/>
          <p:nvPr/>
        </p:nvSpPr>
        <p:spPr>
          <a:xfrm>
            <a:off x="3856038" y="4927600"/>
            <a:ext cx="1168400" cy="274638"/>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口碑营销</a:t>
            </a:r>
          </a:p>
        </p:txBody>
      </p:sp>
      <p:sp>
        <p:nvSpPr>
          <p:cNvPr id="104508" name="文本框 184"/>
          <p:cNvSpPr txBox="1"/>
          <p:nvPr/>
        </p:nvSpPr>
        <p:spPr>
          <a:xfrm>
            <a:off x="3854450" y="5303838"/>
            <a:ext cx="1168400"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老带新奖励</a:t>
            </a:r>
          </a:p>
        </p:txBody>
      </p:sp>
      <p:sp>
        <p:nvSpPr>
          <p:cNvPr id="104509" name="文本框 5"/>
          <p:cNvSpPr txBox="1"/>
          <p:nvPr/>
        </p:nvSpPr>
        <p:spPr>
          <a:xfrm>
            <a:off x="763588" y="1082675"/>
            <a:ext cx="3540125" cy="736600"/>
          </a:xfrm>
          <a:prstGeom prst="rect">
            <a:avLst/>
          </a:prstGeom>
          <a:noFill/>
          <a:ln w="9525">
            <a:noFill/>
          </a:ln>
        </p:spPr>
        <p:txBody>
          <a:bodyPr wrap="square" anchor="t">
            <a:spAutoFit/>
          </a:bodyPr>
          <a:lstStyle/>
          <a:p>
            <a:pPr marL="285750" indent="-285750">
              <a:buFont typeface="Wingdings" panose="05000000000000000000" charset="0"/>
              <a:buChar char="n"/>
            </a:pPr>
            <a:r>
              <a:rPr lang="zh-CN" altLang="en-US" sz="1400">
                <a:latin typeface="兰亭黑-简" charset="-122"/>
                <a:ea typeface="兰亭黑-简" charset="-122"/>
                <a:sym typeface="微软雅黑" panose="020B0503020204020204" charset="-122"/>
              </a:rPr>
              <a:t>总部根据各类活动促销，短信</a:t>
            </a:r>
            <a:r>
              <a:rPr lang="en-US" altLang="zh-CN" sz="1400">
                <a:latin typeface="兰亭黑-简" charset="-122"/>
                <a:ea typeface="兰亭黑-简" charset="-122"/>
                <a:sym typeface="微软雅黑" panose="020B0503020204020204" charset="-122"/>
              </a:rPr>
              <a:t>/</a:t>
            </a:r>
            <a:r>
              <a:rPr lang="zh-CN" altLang="zh-CN" sz="1400">
                <a:latin typeface="兰亭黑-简" charset="-122"/>
                <a:ea typeface="兰亭黑-简" charset="-122"/>
                <a:sym typeface="微软雅黑" panose="020B0503020204020204" charset="-122"/>
              </a:rPr>
              <a:t>微信</a:t>
            </a:r>
            <a:r>
              <a:rPr lang="en-US" altLang="zh-CN" sz="1400">
                <a:latin typeface="兰亭黑-简" charset="-122"/>
                <a:ea typeface="兰亭黑-简" charset="-122"/>
                <a:sym typeface="微软雅黑" panose="020B0503020204020204" charset="-122"/>
              </a:rPr>
              <a:t>/</a:t>
            </a:r>
            <a:r>
              <a:rPr lang="zh-CN" altLang="en-US" sz="1400">
                <a:latin typeface="兰亭黑-简" charset="-122"/>
                <a:ea typeface="兰亭黑-简" charset="-122"/>
                <a:sym typeface="微软雅黑" panose="020B0503020204020204" charset="-122"/>
              </a:rPr>
              <a:t>支付宝</a:t>
            </a:r>
            <a:r>
              <a:rPr lang="en-US" altLang="zh-CN" sz="1400">
                <a:latin typeface="兰亭黑-简" charset="-122"/>
                <a:ea typeface="兰亭黑-简" charset="-122"/>
                <a:sym typeface="微软雅黑" panose="020B0503020204020204" charset="-122"/>
              </a:rPr>
              <a:t>/</a:t>
            </a:r>
            <a:r>
              <a:rPr lang="zh-CN" altLang="en-US" sz="1400">
                <a:latin typeface="兰亭黑-简" charset="-122"/>
                <a:ea typeface="兰亭黑-简" charset="-122"/>
                <a:sym typeface="微软雅黑" panose="020B0503020204020204" charset="-122"/>
              </a:rPr>
              <a:t>小程序告知</a:t>
            </a:r>
          </a:p>
          <a:p>
            <a:pPr marL="285750" indent="-285750">
              <a:buFont typeface="Wingdings" panose="05000000000000000000" charset="0"/>
              <a:buChar char="n"/>
            </a:pPr>
            <a:r>
              <a:rPr lang="zh-CN" altLang="en-US" sz="1400">
                <a:latin typeface="兰亭黑-简" charset="-122"/>
                <a:ea typeface="兰亭黑-简" charset="-122"/>
                <a:sym typeface="微软雅黑" panose="020B0503020204020204" charset="-122"/>
              </a:rPr>
              <a:t>门店自己筛选优质用户，电话邀约</a:t>
            </a:r>
          </a:p>
        </p:txBody>
      </p:sp>
      <p:sp>
        <p:nvSpPr>
          <p:cNvPr id="7" name="燕尾形箭头 6"/>
          <p:cNvSpPr/>
          <p:nvPr/>
        </p:nvSpPr>
        <p:spPr>
          <a:xfrm>
            <a:off x="4886325" y="1082675"/>
            <a:ext cx="1465263" cy="623888"/>
          </a:xfrm>
          <a:prstGeom prst="notchedRightArrow">
            <a:avLst/>
          </a:prstGeom>
          <a:solidFill>
            <a:schemeClr val="accent6"/>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fontAlgn="auto"/>
            <a:endParaRPr lang="zh-CN" altLang="en-US" strike="noStrike" noProof="1"/>
          </a:p>
        </p:txBody>
      </p:sp>
      <p:sp>
        <p:nvSpPr>
          <p:cNvPr id="104511" name="文本框 7"/>
          <p:cNvSpPr txBox="1"/>
          <p:nvPr/>
        </p:nvSpPr>
        <p:spPr>
          <a:xfrm>
            <a:off x="6705600" y="938213"/>
            <a:ext cx="5067300" cy="922337"/>
          </a:xfrm>
          <a:prstGeom prst="rect">
            <a:avLst/>
          </a:prstGeom>
          <a:noFill/>
          <a:ln w="9525">
            <a:noFill/>
          </a:ln>
        </p:spPr>
        <p:txBody>
          <a:bodyPr wrap="none" anchor="t">
            <a:spAutoFit/>
          </a:bodyPr>
          <a:lstStyle/>
          <a:p>
            <a:pPr marL="285750" indent="-285750">
              <a:lnSpc>
                <a:spcPct val="150000"/>
              </a:lnSpc>
              <a:buFont typeface="Wingdings" panose="05000000000000000000" charset="0"/>
              <a:buChar char=""/>
            </a:pPr>
            <a:r>
              <a:rPr lang="zh-CN" altLang="en-US" b="1">
                <a:latin typeface="兰亭黑-简" charset="-122"/>
                <a:ea typeface="兰亭黑-简" charset="-122"/>
                <a:sym typeface="微软雅黑" panose="020B0503020204020204" charset="-122"/>
              </a:rPr>
              <a:t>沟通机制统一管理，合理匹配人群</a:t>
            </a:r>
            <a:r>
              <a:rPr lang="en-US" altLang="zh-CN" b="1">
                <a:latin typeface="兰亭黑-简" charset="-122"/>
                <a:ea typeface="兰亭黑-简" charset="-122"/>
                <a:sym typeface="微软雅黑" panose="020B0503020204020204" charset="-122"/>
              </a:rPr>
              <a:t>/</a:t>
            </a:r>
            <a:r>
              <a:rPr lang="zh-CN" altLang="en-US" b="1">
                <a:latin typeface="兰亭黑-简" charset="-122"/>
                <a:ea typeface="兰亭黑-简" charset="-122"/>
                <a:sym typeface="微软雅黑" panose="020B0503020204020204" charset="-122"/>
              </a:rPr>
              <a:t>场景</a:t>
            </a:r>
            <a:r>
              <a:rPr lang="en-US" altLang="zh-CN" b="1">
                <a:latin typeface="兰亭黑-简" charset="-122"/>
                <a:ea typeface="兰亭黑-简" charset="-122"/>
                <a:sym typeface="微软雅黑" panose="020B0503020204020204" charset="-122"/>
              </a:rPr>
              <a:t>/</a:t>
            </a:r>
            <a:r>
              <a:rPr lang="zh-CN" altLang="en-US" b="1">
                <a:latin typeface="兰亭黑-简" charset="-122"/>
                <a:ea typeface="兰亭黑-简" charset="-122"/>
                <a:sym typeface="微软雅黑" panose="020B0503020204020204" charset="-122"/>
              </a:rPr>
              <a:t>触达</a:t>
            </a:r>
            <a:endParaRPr lang="en-US" altLang="zh-CN" b="1">
              <a:latin typeface="兰亭黑-简" charset="-122"/>
              <a:ea typeface="兰亭黑-简" charset="-122"/>
              <a:sym typeface="微软雅黑" panose="020B0503020204020204" charset="-122"/>
            </a:endParaRPr>
          </a:p>
          <a:p>
            <a:pPr marL="285750" indent="-285750">
              <a:lnSpc>
                <a:spcPct val="150000"/>
              </a:lnSpc>
              <a:buFont typeface="Wingdings" panose="05000000000000000000" charset="0"/>
              <a:buChar char=""/>
            </a:pPr>
            <a:r>
              <a:rPr lang="zh-CN" altLang="en-US" b="1">
                <a:latin typeface="兰亭黑-简" charset="-122"/>
                <a:ea typeface="兰亭黑-简" charset="-122"/>
                <a:sym typeface="微软雅黑" panose="020B0503020204020204" charset="-122"/>
              </a:rPr>
              <a:t>根据效果分析，给出沟通建议，修正固化模式</a:t>
            </a:r>
          </a:p>
        </p:txBody>
      </p:sp>
      <p:sp>
        <p:nvSpPr>
          <p:cNvPr id="104512" name="文本框 2"/>
          <p:cNvSpPr txBox="1"/>
          <p:nvPr/>
        </p:nvSpPr>
        <p:spPr>
          <a:xfrm>
            <a:off x="357188" y="4462463"/>
            <a:ext cx="1114425" cy="307975"/>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积分运营</a:t>
            </a:r>
          </a:p>
        </p:txBody>
      </p:sp>
      <p:sp>
        <p:nvSpPr>
          <p:cNvPr id="4" name="矩形 3"/>
          <p:cNvSpPr/>
          <p:nvPr/>
        </p:nvSpPr>
        <p:spPr>
          <a:xfrm>
            <a:off x="5170285" y="2954079"/>
            <a:ext cx="1379684" cy="2803180"/>
          </a:xfrm>
          <a:prstGeom prst="rect">
            <a:avLst/>
          </a:prstGeom>
          <a:noFill/>
          <a:ln w="6350" cap="flat">
            <a:solidFill>
              <a:schemeClr val="accent2">
                <a:lumMod val="75000"/>
              </a:schemeClr>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endParaRPr lang="zh-CN" altLang="en-US" sz="1200" strike="noStrike" noProof="1">
              <a:latin typeface="微软雅黑" panose="020B0503020204020204" charset="-122"/>
              <a:ea typeface="微软雅黑" panose="020B0503020204020204" charset="-122"/>
            </a:endParaRPr>
          </a:p>
        </p:txBody>
      </p:sp>
      <p:sp>
        <p:nvSpPr>
          <p:cNvPr id="10" name="矩形 9"/>
          <p:cNvSpPr/>
          <p:nvPr/>
        </p:nvSpPr>
        <p:spPr>
          <a:xfrm>
            <a:off x="5706159" y="6232179"/>
            <a:ext cx="1208254" cy="299683"/>
          </a:xfrm>
          <a:prstGeom prst="rect">
            <a:avLst/>
          </a:prstGeom>
          <a:solidFill>
            <a:srgbClr val="92D050"/>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200" strike="noStrike" noProof="1">
                <a:latin typeface="微软雅黑" panose="020B0503020204020204" charset="-122"/>
                <a:ea typeface="微软雅黑" panose="020B0503020204020204" charset="-122"/>
              </a:rPr>
              <a:t>精准营销模型</a:t>
            </a:r>
          </a:p>
        </p:txBody>
      </p:sp>
      <p:sp>
        <p:nvSpPr>
          <p:cNvPr id="11" name="矩形 10"/>
          <p:cNvSpPr/>
          <p:nvPr/>
        </p:nvSpPr>
        <p:spPr>
          <a:xfrm>
            <a:off x="6980444" y="6230275"/>
            <a:ext cx="1208257" cy="299682"/>
          </a:xfrm>
          <a:prstGeom prst="rect">
            <a:avLst/>
          </a:prstGeom>
          <a:solidFill>
            <a:srgbClr val="92D050"/>
          </a:solidFill>
          <a:ln w="635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3" tIns="45713" rIns="45713" bIns="45713" numCol="1" spcCol="38100" rtlCol="0" anchor="ctr" anchorCtr="0">
            <a:noAutofit/>
          </a:bodyPr>
          <a:lstStyle/>
          <a:p>
            <a:pPr algn="ctr" fontAlgn="auto"/>
            <a:r>
              <a:rPr lang="zh-CN" altLang="en-US" sz="1200" strike="noStrike" noProof="1">
                <a:latin typeface="微软雅黑" panose="020B0503020204020204" charset="-122"/>
                <a:ea typeface="微软雅黑" panose="020B0503020204020204" charset="-122"/>
              </a:rPr>
              <a:t>事件营销管理</a:t>
            </a:r>
          </a:p>
        </p:txBody>
      </p:sp>
      <p:sp>
        <p:nvSpPr>
          <p:cNvPr id="104516" name="文本框 12"/>
          <p:cNvSpPr txBox="1"/>
          <p:nvPr/>
        </p:nvSpPr>
        <p:spPr>
          <a:xfrm>
            <a:off x="5313363" y="2647950"/>
            <a:ext cx="1131887" cy="306388"/>
          </a:xfrm>
          <a:prstGeom prst="rect">
            <a:avLst/>
          </a:prstGeom>
          <a:noFill/>
          <a:ln w="9525">
            <a:noFill/>
          </a:ln>
        </p:spPr>
        <p:txBody>
          <a:bodyPr wrap="square" anchor="t">
            <a:spAutoFit/>
          </a:bodyPr>
          <a:lstStyle/>
          <a:p>
            <a:r>
              <a:rPr lang="zh-CN" altLang="en-US" sz="1400" dirty="0">
                <a:latin typeface="微软雅黑" panose="020B0503020204020204" charset="-122"/>
                <a:ea typeface="微软雅黑" panose="020B0503020204020204" charset="-122"/>
              </a:rPr>
              <a:t>推送管理</a:t>
            </a:r>
          </a:p>
        </p:txBody>
      </p:sp>
      <p:sp>
        <p:nvSpPr>
          <p:cNvPr id="104517" name="文本框 13"/>
          <p:cNvSpPr txBox="1"/>
          <p:nvPr/>
        </p:nvSpPr>
        <p:spPr>
          <a:xfrm>
            <a:off x="5275263" y="3289300"/>
            <a:ext cx="1168400"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内容标准管理</a:t>
            </a:r>
          </a:p>
        </p:txBody>
      </p:sp>
      <p:sp>
        <p:nvSpPr>
          <p:cNvPr id="104518" name="文本框 14"/>
          <p:cNvSpPr txBox="1"/>
          <p:nvPr/>
        </p:nvSpPr>
        <p:spPr>
          <a:xfrm>
            <a:off x="5275263" y="3625850"/>
            <a:ext cx="1168400"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动态参数模板</a:t>
            </a:r>
          </a:p>
        </p:txBody>
      </p:sp>
      <p:sp>
        <p:nvSpPr>
          <p:cNvPr id="104519" name="文本框 15"/>
          <p:cNvSpPr txBox="1"/>
          <p:nvPr/>
        </p:nvSpPr>
        <p:spPr>
          <a:xfrm>
            <a:off x="5275263" y="4014788"/>
            <a:ext cx="1168400" cy="274637"/>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推送时间规则</a:t>
            </a:r>
          </a:p>
        </p:txBody>
      </p:sp>
      <p:sp>
        <p:nvSpPr>
          <p:cNvPr id="104520" name="文本框 16"/>
          <p:cNvSpPr txBox="1"/>
          <p:nvPr/>
        </p:nvSpPr>
        <p:spPr>
          <a:xfrm>
            <a:off x="5275263" y="4398963"/>
            <a:ext cx="1168400"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推送频次规则</a:t>
            </a:r>
          </a:p>
        </p:txBody>
      </p:sp>
      <p:sp>
        <p:nvSpPr>
          <p:cNvPr id="104521" name="文本框 17"/>
          <p:cNvSpPr txBox="1"/>
          <p:nvPr/>
        </p:nvSpPr>
        <p:spPr>
          <a:xfrm>
            <a:off x="5275263" y="4764088"/>
            <a:ext cx="1168400" cy="276225"/>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渠道优先级</a:t>
            </a:r>
          </a:p>
        </p:txBody>
      </p:sp>
      <p:sp>
        <p:nvSpPr>
          <p:cNvPr id="104522" name="文本框 18"/>
          <p:cNvSpPr txBox="1"/>
          <p:nvPr/>
        </p:nvSpPr>
        <p:spPr>
          <a:xfrm>
            <a:off x="5275263" y="5153025"/>
            <a:ext cx="1168400" cy="274638"/>
          </a:xfrm>
          <a:prstGeom prst="rect">
            <a:avLst/>
          </a:prstGeom>
          <a:solidFill>
            <a:srgbClr val="7F7F7F"/>
          </a:solidFill>
          <a:ln w="9525">
            <a:noFill/>
          </a:ln>
        </p:spPr>
        <p:txBody>
          <a:bodyPr wrap="square" anchor="t">
            <a:spAutoFit/>
          </a:bodyPr>
          <a:lstStyle/>
          <a:p>
            <a:r>
              <a:rPr lang="zh-CN" altLang="en-US" sz="1200" dirty="0">
                <a:solidFill>
                  <a:schemeClr val="bg1"/>
                </a:solidFill>
                <a:latin typeface="微软雅黑" panose="020B0503020204020204" charset="-122"/>
                <a:ea typeface="微软雅黑" panose="020B0503020204020204" charset="-122"/>
              </a:rPr>
              <a:t>黑名单过滤</a:t>
            </a:r>
          </a:p>
        </p:txBody>
      </p:sp>
      <p:sp>
        <p:nvSpPr>
          <p:cNvPr id="104523" name="文本框 19"/>
          <p:cNvSpPr txBox="1"/>
          <p:nvPr/>
        </p:nvSpPr>
        <p:spPr>
          <a:xfrm>
            <a:off x="10591800" y="4732338"/>
            <a:ext cx="1114425" cy="306387"/>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sym typeface="微软雅黑" panose="020B0503020204020204" charset="-122"/>
              </a:rPr>
              <a:t>员工工具</a:t>
            </a:r>
            <a:endParaRPr lang="zh-CN" altLang="en-US" sz="1400" dirty="0">
              <a:solidFill>
                <a:srgbClr val="595959"/>
              </a:solidFill>
              <a:latin typeface="微软雅黑" panose="020B0503020204020204" charset="-122"/>
              <a:ea typeface="微软雅黑" panose="020B0503020204020204" charset="-122"/>
            </a:endParaRPr>
          </a:p>
        </p:txBody>
      </p:sp>
      <p:sp>
        <p:nvSpPr>
          <p:cNvPr id="104524" name="文本框 20"/>
          <p:cNvSpPr txBox="1"/>
          <p:nvPr/>
        </p:nvSpPr>
        <p:spPr>
          <a:xfrm>
            <a:off x="10531475" y="4173538"/>
            <a:ext cx="1327150" cy="306387"/>
          </a:xfrm>
          <a:prstGeom prst="rect">
            <a:avLst/>
          </a:prstGeom>
          <a:noFill/>
          <a:ln w="9525">
            <a:noFill/>
          </a:ln>
        </p:spPr>
        <p:txBody>
          <a:bodyPr wrap="square" anchor="t">
            <a:spAutoFit/>
          </a:bodyPr>
          <a:lstStyle/>
          <a:p>
            <a:pPr algn="ctr"/>
            <a:r>
              <a:rPr lang="zh-CN" altLang="en-US" sz="1400" dirty="0">
                <a:solidFill>
                  <a:srgbClr val="595959"/>
                </a:solidFill>
                <a:latin typeface="微软雅黑" panose="020B0503020204020204" charset="-122"/>
                <a:ea typeface="微软雅黑" panose="020B0503020204020204" charset="-122"/>
              </a:rPr>
              <a:t>会员支付宝端</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标题 14"/>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rPr>
              <a:t>月度事项表</a:t>
            </a:r>
          </a:p>
        </p:txBody>
      </p:sp>
      <p:grpSp>
        <p:nvGrpSpPr>
          <p:cNvPr id="106498" name="组合 64"/>
          <p:cNvGrpSpPr/>
          <p:nvPr/>
        </p:nvGrpSpPr>
        <p:grpSpPr>
          <a:xfrm>
            <a:off x="623888" y="1909763"/>
            <a:ext cx="11031537" cy="3438525"/>
            <a:chOff x="737" y="2078"/>
            <a:chExt cx="13030" cy="4061"/>
          </a:xfrm>
        </p:grpSpPr>
        <p:sp>
          <p:nvSpPr>
            <p:cNvPr id="40" name="圆角矩形 39"/>
            <p:cNvSpPr/>
            <p:nvPr/>
          </p:nvSpPr>
          <p:spPr>
            <a:xfrm>
              <a:off x="737" y="2078"/>
              <a:ext cx="2117" cy="3139"/>
            </a:xfrm>
            <a:prstGeom prst="roundRect">
              <a:avLst>
                <a:gd name="adj" fmla="val 11323"/>
              </a:avLst>
            </a:prstGeom>
            <a:solidFill>
              <a:srgbClr val="E5FA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2" name="圆角矩形 41"/>
            <p:cNvSpPr/>
            <p:nvPr/>
          </p:nvSpPr>
          <p:spPr>
            <a:xfrm>
              <a:off x="2926" y="2078"/>
              <a:ext cx="2117" cy="3139"/>
            </a:xfrm>
            <a:prstGeom prst="roundRect">
              <a:avLst>
                <a:gd name="adj" fmla="val 11323"/>
              </a:avLst>
            </a:prstGeom>
            <a:solidFill>
              <a:srgbClr val="E5FA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3" name="圆角矩形 42"/>
            <p:cNvSpPr/>
            <p:nvPr/>
          </p:nvSpPr>
          <p:spPr>
            <a:xfrm>
              <a:off x="5098" y="2078"/>
              <a:ext cx="2117" cy="3139"/>
            </a:xfrm>
            <a:prstGeom prst="roundRect">
              <a:avLst>
                <a:gd name="adj" fmla="val 11323"/>
              </a:avLst>
            </a:prstGeom>
            <a:solidFill>
              <a:srgbClr val="E5FA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4" name="圆角矩形 43"/>
            <p:cNvSpPr/>
            <p:nvPr/>
          </p:nvSpPr>
          <p:spPr>
            <a:xfrm>
              <a:off x="7270" y="2078"/>
              <a:ext cx="2117" cy="3139"/>
            </a:xfrm>
            <a:prstGeom prst="roundRect">
              <a:avLst>
                <a:gd name="adj" fmla="val 11323"/>
              </a:avLst>
            </a:prstGeom>
            <a:solidFill>
              <a:srgbClr val="E5FA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5" name="圆角矩形 44"/>
            <p:cNvSpPr/>
            <p:nvPr/>
          </p:nvSpPr>
          <p:spPr>
            <a:xfrm>
              <a:off x="9425" y="2078"/>
              <a:ext cx="2117" cy="3139"/>
            </a:xfrm>
            <a:prstGeom prst="roundRect">
              <a:avLst>
                <a:gd name="adj" fmla="val 11323"/>
              </a:avLst>
            </a:prstGeom>
            <a:solidFill>
              <a:srgbClr val="E5FA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6" name="圆角矩形 45"/>
            <p:cNvSpPr/>
            <p:nvPr/>
          </p:nvSpPr>
          <p:spPr>
            <a:xfrm>
              <a:off x="11563" y="2078"/>
              <a:ext cx="2117" cy="3139"/>
            </a:xfrm>
            <a:prstGeom prst="roundRect">
              <a:avLst>
                <a:gd name="adj" fmla="val 11323"/>
              </a:avLst>
            </a:prstGeom>
            <a:solidFill>
              <a:srgbClr val="E5FA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solidFill>
                  <a:schemeClr val="tx1">
                    <a:lumMod val="75000"/>
                    <a:lumOff val="25000"/>
                  </a:schemeClr>
                </a:solidFill>
              </a:endParaRPr>
            </a:p>
          </p:txBody>
        </p:sp>
        <p:cxnSp>
          <p:nvCxnSpPr>
            <p:cNvPr id="3" name="直接连接符 2"/>
            <p:cNvCxnSpPr/>
            <p:nvPr/>
          </p:nvCxnSpPr>
          <p:spPr>
            <a:xfrm>
              <a:off x="839" y="5576"/>
              <a:ext cx="12928" cy="0"/>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9" name="泪滴形 18"/>
            <p:cNvSpPr/>
            <p:nvPr/>
          </p:nvSpPr>
          <p:spPr>
            <a:xfrm rot="8160000">
              <a:off x="1562" y="4790"/>
              <a:ext cx="581" cy="581"/>
            </a:xfrm>
            <a:prstGeom prst="teardrop">
              <a:avLst/>
            </a:prstGeom>
            <a:solidFill>
              <a:srgbClr val="118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0" name="泪滴形 19"/>
            <p:cNvSpPr/>
            <p:nvPr/>
          </p:nvSpPr>
          <p:spPr>
            <a:xfrm rot="8160000">
              <a:off x="3705" y="4790"/>
              <a:ext cx="581" cy="581"/>
            </a:xfrm>
            <a:prstGeom prst="teardrop">
              <a:avLst/>
            </a:prstGeom>
            <a:solidFill>
              <a:srgbClr val="80BD0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1" name="泪滴形 20"/>
            <p:cNvSpPr/>
            <p:nvPr/>
          </p:nvSpPr>
          <p:spPr>
            <a:xfrm rot="8160000">
              <a:off x="5848" y="4790"/>
              <a:ext cx="581" cy="581"/>
            </a:xfrm>
            <a:prstGeom prst="teardrop">
              <a:avLst/>
            </a:prstGeom>
            <a:solidFill>
              <a:srgbClr val="118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2" name="泪滴形 21"/>
            <p:cNvSpPr/>
            <p:nvPr/>
          </p:nvSpPr>
          <p:spPr>
            <a:xfrm rot="8160000">
              <a:off x="7991" y="4790"/>
              <a:ext cx="581" cy="581"/>
            </a:xfrm>
            <a:prstGeom prst="teardrop">
              <a:avLst/>
            </a:prstGeom>
            <a:solidFill>
              <a:srgbClr val="80BD0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3" name="泪滴形 22"/>
            <p:cNvSpPr/>
            <p:nvPr/>
          </p:nvSpPr>
          <p:spPr>
            <a:xfrm rot="8160000">
              <a:off x="10134" y="4790"/>
              <a:ext cx="581" cy="581"/>
            </a:xfrm>
            <a:prstGeom prst="teardrop">
              <a:avLst/>
            </a:prstGeom>
            <a:solidFill>
              <a:srgbClr val="118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4" name="泪滴形 23"/>
            <p:cNvSpPr/>
            <p:nvPr/>
          </p:nvSpPr>
          <p:spPr>
            <a:xfrm rot="8160000">
              <a:off x="12277" y="4790"/>
              <a:ext cx="581" cy="581"/>
            </a:xfrm>
            <a:prstGeom prst="teardrop">
              <a:avLst/>
            </a:prstGeom>
            <a:solidFill>
              <a:srgbClr val="80BD0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5" name="椭圆 24"/>
            <p:cNvSpPr/>
            <p:nvPr/>
          </p:nvSpPr>
          <p:spPr>
            <a:xfrm>
              <a:off x="1727" y="4975"/>
              <a:ext cx="239" cy="2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6" name="椭圆 25"/>
            <p:cNvSpPr/>
            <p:nvPr/>
          </p:nvSpPr>
          <p:spPr>
            <a:xfrm>
              <a:off x="3894" y="4978"/>
              <a:ext cx="239" cy="2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9" name="椭圆 28"/>
            <p:cNvSpPr/>
            <p:nvPr/>
          </p:nvSpPr>
          <p:spPr>
            <a:xfrm>
              <a:off x="6019" y="4975"/>
              <a:ext cx="239" cy="2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0" name="椭圆 29"/>
            <p:cNvSpPr/>
            <p:nvPr/>
          </p:nvSpPr>
          <p:spPr>
            <a:xfrm>
              <a:off x="8163" y="4975"/>
              <a:ext cx="239" cy="2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1" name="椭圆 30"/>
            <p:cNvSpPr/>
            <p:nvPr/>
          </p:nvSpPr>
          <p:spPr>
            <a:xfrm>
              <a:off x="10305" y="4961"/>
              <a:ext cx="239" cy="2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2" name="椭圆 31"/>
            <p:cNvSpPr/>
            <p:nvPr/>
          </p:nvSpPr>
          <p:spPr>
            <a:xfrm>
              <a:off x="12449" y="4975"/>
              <a:ext cx="239" cy="2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3" name="椭圆 32"/>
            <p:cNvSpPr/>
            <p:nvPr/>
          </p:nvSpPr>
          <p:spPr>
            <a:xfrm>
              <a:off x="1795" y="5526"/>
              <a:ext cx="120" cy="120"/>
            </a:xfrm>
            <a:prstGeom prst="ellipse">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4" name="椭圆 33"/>
            <p:cNvSpPr/>
            <p:nvPr/>
          </p:nvSpPr>
          <p:spPr>
            <a:xfrm>
              <a:off x="3927" y="5526"/>
              <a:ext cx="120" cy="120"/>
            </a:xfrm>
            <a:prstGeom prst="ellipse">
              <a:avLst/>
            </a:prstGeom>
            <a:solidFill>
              <a:srgbClr val="80BD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5" name="椭圆 34"/>
            <p:cNvSpPr/>
            <p:nvPr/>
          </p:nvSpPr>
          <p:spPr>
            <a:xfrm>
              <a:off x="6074" y="5526"/>
              <a:ext cx="120" cy="120"/>
            </a:xfrm>
            <a:prstGeom prst="ellipse">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6" name="椭圆 35"/>
            <p:cNvSpPr/>
            <p:nvPr/>
          </p:nvSpPr>
          <p:spPr>
            <a:xfrm>
              <a:off x="8206" y="5526"/>
              <a:ext cx="120" cy="120"/>
            </a:xfrm>
            <a:prstGeom prst="ellipse">
              <a:avLst/>
            </a:prstGeom>
            <a:solidFill>
              <a:srgbClr val="80BD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7" name="椭圆 36"/>
            <p:cNvSpPr/>
            <p:nvPr/>
          </p:nvSpPr>
          <p:spPr>
            <a:xfrm>
              <a:off x="10360" y="5526"/>
              <a:ext cx="120" cy="120"/>
            </a:xfrm>
            <a:prstGeom prst="ellipse">
              <a:avLst/>
            </a:prstGeom>
            <a:solidFill>
              <a:srgbClr val="118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8" name="椭圆 37"/>
            <p:cNvSpPr/>
            <p:nvPr/>
          </p:nvSpPr>
          <p:spPr>
            <a:xfrm>
              <a:off x="12492" y="5526"/>
              <a:ext cx="120" cy="120"/>
            </a:xfrm>
            <a:prstGeom prst="ellipse">
              <a:avLst/>
            </a:prstGeom>
            <a:solidFill>
              <a:srgbClr val="80BD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7" name="文本框 46"/>
            <p:cNvSpPr txBox="1"/>
            <p:nvPr/>
          </p:nvSpPr>
          <p:spPr>
            <a:xfrm>
              <a:off x="1309" y="5642"/>
              <a:ext cx="1126" cy="497"/>
            </a:xfrm>
            <a:prstGeom prst="rect">
              <a:avLst/>
            </a:prstGeom>
            <a:noFill/>
          </p:spPr>
          <p:txBody>
            <a:bodyPr wrap="square" rtlCol="0">
              <a:spAutoFit/>
            </a:bodyPr>
            <a:lstStyle/>
            <a:p>
              <a:pPr algn="ctr" fontAlgn="auto"/>
              <a:r>
                <a:rPr lang="en-US" altLang="zh-CN"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7</a:t>
              </a:r>
              <a:r>
                <a:rPr lang="zh-CN" altLang="en-US"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月</a:t>
              </a:r>
            </a:p>
          </p:txBody>
        </p:sp>
        <p:sp>
          <p:nvSpPr>
            <p:cNvPr id="48" name="文本框 47"/>
            <p:cNvSpPr txBox="1"/>
            <p:nvPr/>
          </p:nvSpPr>
          <p:spPr>
            <a:xfrm>
              <a:off x="3445" y="5642"/>
              <a:ext cx="1126" cy="497"/>
            </a:xfrm>
            <a:prstGeom prst="rect">
              <a:avLst/>
            </a:prstGeom>
            <a:noFill/>
          </p:spPr>
          <p:txBody>
            <a:bodyPr wrap="square" rtlCol="0">
              <a:spAutoFit/>
            </a:bodyPr>
            <a:lstStyle/>
            <a:p>
              <a:pPr algn="ctr" fontAlgn="auto"/>
              <a:r>
                <a:rPr lang="en-US" altLang="zh-CN"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8</a:t>
              </a:r>
              <a:r>
                <a:rPr lang="zh-CN" altLang="en-US"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月</a:t>
              </a:r>
            </a:p>
          </p:txBody>
        </p:sp>
        <p:sp>
          <p:nvSpPr>
            <p:cNvPr id="49" name="文本框 48"/>
            <p:cNvSpPr txBox="1"/>
            <p:nvPr/>
          </p:nvSpPr>
          <p:spPr>
            <a:xfrm>
              <a:off x="5581" y="5642"/>
              <a:ext cx="1126" cy="497"/>
            </a:xfrm>
            <a:prstGeom prst="rect">
              <a:avLst/>
            </a:prstGeom>
            <a:noFill/>
          </p:spPr>
          <p:txBody>
            <a:bodyPr wrap="square" rtlCol="0">
              <a:spAutoFit/>
            </a:bodyPr>
            <a:lstStyle/>
            <a:p>
              <a:pPr algn="ctr" fontAlgn="auto"/>
              <a:r>
                <a:rPr lang="en-US" altLang="zh-CN"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9</a:t>
              </a:r>
              <a:r>
                <a:rPr lang="zh-CN" altLang="en-US"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月</a:t>
              </a:r>
            </a:p>
          </p:txBody>
        </p:sp>
        <p:sp>
          <p:nvSpPr>
            <p:cNvPr id="50" name="文本框 49"/>
            <p:cNvSpPr txBox="1"/>
            <p:nvPr/>
          </p:nvSpPr>
          <p:spPr>
            <a:xfrm>
              <a:off x="7717" y="5642"/>
              <a:ext cx="1126" cy="497"/>
            </a:xfrm>
            <a:prstGeom prst="rect">
              <a:avLst/>
            </a:prstGeom>
            <a:noFill/>
          </p:spPr>
          <p:txBody>
            <a:bodyPr wrap="square" rtlCol="0">
              <a:spAutoFit/>
            </a:bodyPr>
            <a:lstStyle/>
            <a:p>
              <a:pPr algn="ctr" fontAlgn="auto"/>
              <a:r>
                <a:rPr lang="en-US" altLang="zh-CN"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10</a:t>
              </a:r>
              <a:r>
                <a:rPr lang="zh-CN" altLang="en-US"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月</a:t>
              </a:r>
            </a:p>
          </p:txBody>
        </p:sp>
        <p:sp>
          <p:nvSpPr>
            <p:cNvPr id="51" name="文本框 50"/>
            <p:cNvSpPr txBox="1"/>
            <p:nvPr/>
          </p:nvSpPr>
          <p:spPr>
            <a:xfrm>
              <a:off x="9853" y="5642"/>
              <a:ext cx="1126" cy="497"/>
            </a:xfrm>
            <a:prstGeom prst="rect">
              <a:avLst/>
            </a:prstGeom>
            <a:noFill/>
          </p:spPr>
          <p:txBody>
            <a:bodyPr wrap="square" rtlCol="0">
              <a:spAutoFit/>
            </a:bodyPr>
            <a:lstStyle/>
            <a:p>
              <a:pPr algn="ctr" fontAlgn="auto"/>
              <a:r>
                <a:rPr lang="en-US" altLang="zh-CN"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11</a:t>
              </a:r>
              <a:r>
                <a:rPr lang="zh-CN" altLang="en-US"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月</a:t>
              </a:r>
            </a:p>
          </p:txBody>
        </p:sp>
        <p:sp>
          <p:nvSpPr>
            <p:cNvPr id="52" name="文本框 51"/>
            <p:cNvSpPr txBox="1"/>
            <p:nvPr/>
          </p:nvSpPr>
          <p:spPr>
            <a:xfrm>
              <a:off x="11989" y="5642"/>
              <a:ext cx="1126" cy="497"/>
            </a:xfrm>
            <a:prstGeom prst="rect">
              <a:avLst/>
            </a:prstGeom>
            <a:noFill/>
          </p:spPr>
          <p:txBody>
            <a:bodyPr wrap="square" rtlCol="0">
              <a:spAutoFit/>
            </a:bodyPr>
            <a:lstStyle/>
            <a:p>
              <a:pPr algn="ctr" fontAlgn="auto"/>
              <a:r>
                <a:rPr lang="en-US" altLang="zh-CN"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12</a:t>
              </a:r>
              <a:r>
                <a:rPr lang="zh-CN" altLang="en-US" sz="2135" noProof="1">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月</a:t>
              </a:r>
            </a:p>
          </p:txBody>
        </p:sp>
        <p:sp>
          <p:nvSpPr>
            <p:cNvPr id="106530" name="文本框 58"/>
            <p:cNvSpPr txBox="1"/>
            <p:nvPr/>
          </p:nvSpPr>
          <p:spPr>
            <a:xfrm>
              <a:off x="882" y="2518"/>
              <a:ext cx="1929" cy="980"/>
            </a:xfrm>
            <a:prstGeom prst="rect">
              <a:avLst/>
            </a:prstGeom>
            <a:noFill/>
            <a:ln w="9525">
              <a:noFill/>
            </a:ln>
          </p:spPr>
          <p:txBody>
            <a:bodyPr wrap="square" anchor="t">
              <a:spAutoFit/>
            </a:bodyPr>
            <a:lstStyle/>
            <a:p>
              <a:r>
                <a:rPr lang="zh-CN" altLang="en-US" sz="2400" dirty="0">
                  <a:solidFill>
                    <a:srgbClr val="404040"/>
                  </a:solidFill>
                  <a:latin typeface="微软雅黑" panose="020B0503020204020204" charset="-122"/>
                  <a:ea typeface="微软雅黑" panose="020B0503020204020204" charset="-122"/>
                  <a:sym typeface="微软雅黑" panose="020B0503020204020204" charset="-122"/>
                </a:rPr>
                <a:t>现有沟通机制梳理</a:t>
              </a:r>
            </a:p>
          </p:txBody>
        </p:sp>
      </p:grpSp>
      <p:sp>
        <p:nvSpPr>
          <p:cNvPr id="2" name="文本框 1"/>
          <p:cNvSpPr txBox="1"/>
          <p:nvPr/>
        </p:nvSpPr>
        <p:spPr>
          <a:xfrm>
            <a:off x="2538413" y="2319338"/>
            <a:ext cx="1778000" cy="1406525"/>
          </a:xfrm>
          <a:prstGeom prst="rect">
            <a:avLst/>
          </a:prstGeom>
          <a:noFill/>
        </p:spPr>
        <p:txBody>
          <a:bodyPr wrap="square" rtlCol="0">
            <a:spAutoFit/>
          </a:bodyPr>
          <a:lstStyle/>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渠道运营策略制定</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数据埋点需求提交</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p:txBody>
      </p:sp>
      <p:sp>
        <p:nvSpPr>
          <p:cNvPr id="4" name="文本框 3"/>
          <p:cNvSpPr txBox="1"/>
          <p:nvPr/>
        </p:nvSpPr>
        <p:spPr>
          <a:xfrm>
            <a:off x="4359275" y="2319338"/>
            <a:ext cx="1778000" cy="1406525"/>
          </a:xfrm>
          <a:prstGeom prst="rect">
            <a:avLst/>
          </a:prstGeom>
          <a:noFill/>
        </p:spPr>
        <p:txBody>
          <a:bodyPr wrap="square" rtlCol="0">
            <a:spAutoFit/>
          </a:bodyPr>
          <a:lstStyle/>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推送及内容机制确定</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数据获取工具需求提交</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p:txBody>
      </p:sp>
      <p:sp>
        <p:nvSpPr>
          <p:cNvPr id="5" name="文本框 4"/>
          <p:cNvSpPr txBox="1"/>
          <p:nvPr/>
        </p:nvSpPr>
        <p:spPr>
          <a:xfrm>
            <a:off x="6181725" y="2319338"/>
            <a:ext cx="1778000" cy="1406525"/>
          </a:xfrm>
          <a:prstGeom prst="rect">
            <a:avLst/>
          </a:prstGeom>
          <a:noFill/>
        </p:spPr>
        <p:txBody>
          <a:bodyPr wrap="square" rtlCol="0">
            <a:spAutoFit/>
          </a:bodyPr>
          <a:lstStyle/>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线上各渠道测试</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数据工具开发</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p:txBody>
      </p:sp>
      <p:sp>
        <p:nvSpPr>
          <p:cNvPr id="6" name="文本框 5"/>
          <p:cNvSpPr txBox="1"/>
          <p:nvPr/>
        </p:nvSpPr>
        <p:spPr>
          <a:xfrm>
            <a:off x="7994650" y="2319338"/>
            <a:ext cx="1776413" cy="2063750"/>
          </a:xfrm>
          <a:prstGeom prst="rect">
            <a:avLst/>
          </a:prstGeom>
          <a:noFill/>
        </p:spPr>
        <p:txBody>
          <a:bodyPr wrap="square" rtlCol="0">
            <a:spAutoFit/>
          </a:bodyPr>
          <a:lstStyle/>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线上渠道规则确定</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工具测试上线</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线下渠道测试方案</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p:txBody>
      </p:sp>
      <p:sp>
        <p:nvSpPr>
          <p:cNvPr id="9" name="文本框 8"/>
          <p:cNvSpPr txBox="1"/>
          <p:nvPr/>
        </p:nvSpPr>
        <p:spPr>
          <a:xfrm>
            <a:off x="9877425" y="2319338"/>
            <a:ext cx="1778000" cy="1406525"/>
          </a:xfrm>
          <a:prstGeom prst="rect">
            <a:avLst/>
          </a:prstGeom>
          <a:noFill/>
        </p:spPr>
        <p:txBody>
          <a:bodyPr wrap="square" rtlCol="0">
            <a:spAutoFit/>
          </a:bodyPr>
          <a:lstStyle/>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线下渠道测试</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a:p>
            <a:pPr fontAlgn="auto"/>
            <a:r>
              <a:rPr lang="zh-CN" altLang="en-US" sz="2135" noProof="1">
                <a:solidFill>
                  <a:schemeClr val="tx1">
                    <a:lumMod val="75000"/>
                    <a:lumOff val="25000"/>
                  </a:schemeClr>
                </a:solidFill>
                <a:latin typeface="微软雅黑" panose="020B0503020204020204" charset="-122"/>
                <a:ea typeface="微软雅黑" panose="020B0503020204020204" charset="-122"/>
                <a:cs typeface="+mn-cs"/>
                <a:sym typeface="+mn-ea"/>
              </a:rPr>
              <a:t>线上渠道规则推广</a:t>
            </a:r>
            <a:endParaRPr lang="zh-CN" altLang="en-US" sz="2135" noProof="1">
              <a:solidFill>
                <a:schemeClr val="tx1">
                  <a:lumMod val="75000"/>
                  <a:lumOff val="25000"/>
                </a:schemeClr>
              </a:solidFill>
              <a:latin typeface="微软雅黑" panose="020B0503020204020204" charset="-122"/>
              <a:ea typeface="微软雅黑" panose="020B0503020204020204" charset="-122"/>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rPr>
              <a:t>名词定义</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6</a:t>
            </a:fld>
            <a:endParaRPr lang="zh-HK" altLang="en-US" sz="1400" dirty="0"/>
          </a:p>
        </p:txBody>
      </p:sp>
      <p:graphicFrame>
        <p:nvGraphicFramePr>
          <p:cNvPr id="5" name="表格 4"/>
          <p:cNvGraphicFramePr>
            <a:graphicFrameLocks noGrp="1"/>
          </p:cNvGraphicFramePr>
          <p:nvPr/>
        </p:nvGraphicFramePr>
        <p:xfrm>
          <a:off x="1017905" y="1045213"/>
          <a:ext cx="10171430" cy="4934883"/>
        </p:xfrm>
        <a:graphic>
          <a:graphicData uri="http://schemas.openxmlformats.org/drawingml/2006/table">
            <a:tbl>
              <a:tblPr firstRow="1" bandRow="1">
                <a:tableStyleId>{93296810-A885-4BE3-A3E7-6D5BEEA58F35}</a:tableStyleId>
              </a:tblPr>
              <a:tblGrid>
                <a:gridCol w="2353368">
                  <a:extLst>
                    <a:ext uri="{9D8B030D-6E8A-4147-A177-3AD203B41FA5}">
                      <a16:colId xmlns:a16="http://schemas.microsoft.com/office/drawing/2014/main" val="20000"/>
                    </a:ext>
                  </a:extLst>
                </a:gridCol>
                <a:gridCol w="5725737">
                  <a:extLst>
                    <a:ext uri="{9D8B030D-6E8A-4147-A177-3AD203B41FA5}">
                      <a16:colId xmlns:a16="http://schemas.microsoft.com/office/drawing/2014/main" val="20001"/>
                    </a:ext>
                  </a:extLst>
                </a:gridCol>
                <a:gridCol w="2092325">
                  <a:extLst>
                    <a:ext uri="{9D8B030D-6E8A-4147-A177-3AD203B41FA5}">
                      <a16:colId xmlns:a16="http://schemas.microsoft.com/office/drawing/2014/main" val="20002"/>
                    </a:ext>
                  </a:extLst>
                </a:gridCol>
              </a:tblGrid>
              <a:tr h="362883">
                <a:tc>
                  <a:txBody>
                    <a:bodyPr/>
                    <a:lstStyle/>
                    <a:p>
                      <a:pPr algn="ctr"/>
                      <a:r>
                        <a:rPr lang="zh-CN" altLang="en-US" dirty="0">
                          <a:effectLst>
                            <a:outerShdw blurRad="38100" dist="38100" dir="2700000" algn="tl">
                              <a:srgbClr val="000000">
                                <a:alpha val="43137"/>
                              </a:srgbClr>
                            </a:outerShdw>
                          </a:effectLst>
                          <a:latin typeface="微软雅黑" panose="020B0503020204020204" charset="-122"/>
                          <a:ea typeface="微软雅黑" panose="020B0503020204020204" charset="-122"/>
                        </a:rPr>
                        <a:t>名称</a:t>
                      </a:r>
                    </a:p>
                  </a:txBody>
                  <a:tcPr marL="0" marR="0" marT="0" marB="0" anchor="ctr" anchorCtr="1"/>
                </a:tc>
                <a:tc>
                  <a:txBody>
                    <a:bodyPr/>
                    <a:lstStyle/>
                    <a:p>
                      <a:pPr algn="ctr"/>
                      <a:r>
                        <a:rPr lang="zh-CN" altLang="en-US" dirty="0">
                          <a:effectLst>
                            <a:outerShdw blurRad="38100" dist="38100" dir="2700000" algn="tl">
                              <a:srgbClr val="000000">
                                <a:alpha val="43137"/>
                              </a:srgbClr>
                            </a:outerShdw>
                          </a:effectLst>
                          <a:latin typeface="微软雅黑" panose="020B0503020204020204" charset="-122"/>
                          <a:ea typeface="微软雅黑" panose="020B0503020204020204" charset="-122"/>
                        </a:rPr>
                        <a:t>释义</a:t>
                      </a:r>
                    </a:p>
                  </a:txBody>
                  <a:tcPr marL="0" marR="0" marT="0" marB="0" anchor="ctr" anchorCtr="1"/>
                </a:tc>
                <a:tc>
                  <a:txBody>
                    <a:bodyPr/>
                    <a:lstStyle/>
                    <a:p>
                      <a:pPr algn="ctr"/>
                      <a:r>
                        <a:rPr lang="zh-CN" altLang="en-US" dirty="0">
                          <a:effectLst>
                            <a:outerShdw blurRad="38100" dist="38100" dir="2700000" algn="tl">
                              <a:srgbClr val="000000">
                                <a:alpha val="43137"/>
                              </a:srgbClr>
                            </a:outerShdw>
                          </a:effectLst>
                          <a:latin typeface="微软雅黑" panose="020B0503020204020204" charset="-122"/>
                          <a:ea typeface="微软雅黑" panose="020B0503020204020204" charset="-122"/>
                        </a:rPr>
                        <a:t>备注</a:t>
                      </a:r>
                    </a:p>
                  </a:txBody>
                  <a:tcPr marL="0" marR="0" marT="0" marB="0" anchor="ctr" anchorCtr="1"/>
                </a:tc>
                <a:extLst>
                  <a:ext uri="{0D108BD9-81ED-4DB2-BD59-A6C34878D82A}">
                    <a16:rowId xmlns:a16="http://schemas.microsoft.com/office/drawing/2014/main" val="10000"/>
                  </a:ext>
                </a:extLst>
              </a:tr>
              <a:tr h="290010">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sym typeface="+mn-ea"/>
                        </a:rPr>
                        <a:t>会员</a:t>
                      </a:r>
                      <a:endParaRPr lang="zh-CN" altLang="en-US" sz="1400" b="1" dirty="0">
                        <a:solidFill>
                          <a:schemeClr val="tx1">
                            <a:lumMod val="85000"/>
                            <a:lumOff val="15000"/>
                          </a:schemeClr>
                        </a:solidFill>
                        <a:latin typeface="微软雅黑" panose="020B0503020204020204" charset="-122"/>
                        <a:ea typeface="微软雅黑" panose="020B0503020204020204" charset="-122"/>
                      </a:endParaRP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sym typeface="+mn-ea"/>
                        </a:rPr>
                        <a:t>已开卡的顾客</a:t>
                      </a:r>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400" b="1" kern="1200" dirty="0">
                        <a:solidFill>
                          <a:schemeClr val="tx1">
                            <a:lumMod val="85000"/>
                            <a:lumOff val="15000"/>
                          </a:schemeClr>
                        </a:solidFill>
                        <a:latin typeface="微软雅黑" panose="020B0503020204020204" charset="-122"/>
                        <a:ea typeface="微软雅黑" panose="020B0503020204020204" charset="-122"/>
                        <a:cs typeface="+mn-cs"/>
                      </a:endParaRPr>
                    </a:p>
                  </a:txBody>
                  <a:tcPr anchor="ctr"/>
                </a:tc>
                <a:extLst>
                  <a:ext uri="{0D108BD9-81ED-4DB2-BD59-A6C34878D82A}">
                    <a16:rowId xmlns:a16="http://schemas.microsoft.com/office/drawing/2014/main" val="10001"/>
                  </a:ext>
                </a:extLst>
              </a:tr>
              <a:tr h="290010">
                <a:tc>
                  <a:txBody>
                    <a:bodyPr/>
                    <a:lstStyle/>
                    <a:p>
                      <a:pPr marL="0" marR="0" indent="0" algn="r" defTabSz="914400" rtl="0" eaLnBrk="1" fontAlgn="auto" latinLnBrk="0" hangingPunct="1">
                        <a:lnSpc>
                          <a:spcPct val="100000"/>
                        </a:lnSpc>
                        <a:spcBef>
                          <a:spcPts val="0"/>
                        </a:spcBef>
                        <a:spcAft>
                          <a:spcPts val="0"/>
                        </a:spcAft>
                        <a:buClrTx/>
                        <a:buSzTx/>
                        <a:buFontTx/>
                        <a:buNone/>
                        <a:defRPr/>
                      </a:pPr>
                      <a:r>
                        <a:rPr lang="zh-CN" altLang="en-US" sz="1400" b="1" dirty="0">
                          <a:solidFill>
                            <a:schemeClr val="tx1">
                              <a:lumMod val="85000"/>
                              <a:lumOff val="15000"/>
                            </a:schemeClr>
                          </a:solidFill>
                          <a:latin typeface="微软雅黑" panose="020B0503020204020204" charset="-122"/>
                          <a:ea typeface="微软雅黑" panose="020B0503020204020204" charset="-122"/>
                          <a:sym typeface="+mn-ea"/>
                        </a:rPr>
                        <a:t>非会员</a:t>
                      </a:r>
                      <a:endParaRPr lang="zh-CN" altLang="en-US" sz="1400" b="1" dirty="0">
                        <a:solidFill>
                          <a:schemeClr val="tx1">
                            <a:lumMod val="85000"/>
                            <a:lumOff val="15000"/>
                          </a:schemeClr>
                        </a:solidFill>
                        <a:latin typeface="微软雅黑" panose="020B0503020204020204" charset="-122"/>
                        <a:ea typeface="微软雅黑" panose="020B0503020204020204" charset="-122"/>
                      </a:endParaRP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sym typeface="+mn-ea"/>
                        </a:rPr>
                        <a:t>未开卡的顾客</a:t>
                      </a:r>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400" kern="1200" dirty="0">
                        <a:solidFill>
                          <a:schemeClr val="tx1">
                            <a:lumMod val="85000"/>
                            <a:lumOff val="15000"/>
                          </a:schemeClr>
                        </a:solidFill>
                        <a:latin typeface="微软雅黑" panose="020B0503020204020204" charset="-122"/>
                        <a:ea typeface="微软雅黑" panose="020B0503020204020204" charset="-122"/>
                        <a:cs typeface="+mn-cs"/>
                      </a:endParaRPr>
                    </a:p>
                  </a:txBody>
                  <a:tcPr anchor="ctr"/>
                </a:tc>
                <a:extLst>
                  <a:ext uri="{0D108BD9-81ED-4DB2-BD59-A6C34878D82A}">
                    <a16:rowId xmlns:a16="http://schemas.microsoft.com/office/drawing/2014/main" val="10002"/>
                  </a:ext>
                </a:extLst>
              </a:tr>
              <a:tr h="290503">
                <a:tc>
                  <a:txBody>
                    <a:bodyPr/>
                    <a:lstStyle/>
                    <a:p>
                      <a:pPr marL="0" marR="0" indent="0" algn="r" defTabSz="914400" rtl="0" eaLnBrk="1" fontAlgn="auto" latinLnBrk="0" hangingPunct="1">
                        <a:lnSpc>
                          <a:spcPct val="100000"/>
                        </a:lnSpc>
                        <a:spcBef>
                          <a:spcPts val="0"/>
                        </a:spcBef>
                        <a:spcAft>
                          <a:spcPts val="0"/>
                        </a:spcAft>
                        <a:buClrTx/>
                        <a:buSzTx/>
                        <a:buFontTx/>
                        <a:buNone/>
                        <a:defRPr/>
                      </a:pPr>
                      <a:r>
                        <a:rPr lang="zh-CN" altLang="en-US" sz="1400" b="1" dirty="0">
                          <a:solidFill>
                            <a:schemeClr val="tx1">
                              <a:lumMod val="85000"/>
                              <a:lumOff val="15000"/>
                            </a:schemeClr>
                          </a:solidFill>
                          <a:latin typeface="微软雅黑" panose="020B0503020204020204" charset="-122"/>
                          <a:ea typeface="微软雅黑" panose="020B0503020204020204" charset="-122"/>
                        </a:rPr>
                        <a:t>消费会员</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dirty="0">
                          <a:solidFill>
                            <a:schemeClr val="tx1">
                              <a:lumMod val="85000"/>
                              <a:lumOff val="15000"/>
                            </a:schemeClr>
                          </a:solidFill>
                          <a:latin typeface="微软雅黑" panose="020B0503020204020204" charset="-122"/>
                          <a:ea typeface="微软雅黑" panose="020B0503020204020204" charset="-122"/>
                        </a:rPr>
                        <a:t>在门店或者线上销售渠道有交易行为的会员</a:t>
                      </a:r>
                    </a:p>
                  </a:txBody>
                  <a:tcPr anchor="ctr"/>
                </a:tc>
                <a:tc>
                  <a:txBody>
                    <a:bodyPr/>
                    <a:lstStyle/>
                    <a:p>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03"/>
                  </a:ext>
                </a:extLst>
              </a:tr>
              <a:tr h="290503">
                <a:tc>
                  <a:txBody>
                    <a:bodyPr/>
                    <a:lstStyle/>
                    <a:p>
                      <a:pPr marL="0" marR="0" indent="0" algn="r" defTabSz="914400" rtl="0" eaLnBrk="1" fontAlgn="auto" latinLnBrk="0" hangingPunct="1">
                        <a:lnSpc>
                          <a:spcPct val="100000"/>
                        </a:lnSpc>
                        <a:spcBef>
                          <a:spcPts val="0"/>
                        </a:spcBef>
                        <a:spcAft>
                          <a:spcPts val="0"/>
                        </a:spcAft>
                        <a:buClrTx/>
                        <a:buSzTx/>
                        <a:buFontTx/>
                        <a:buNone/>
                        <a:defRPr/>
                      </a:pPr>
                      <a:r>
                        <a:rPr lang="zh-CN" altLang="en-US" sz="1400" b="1" dirty="0">
                          <a:solidFill>
                            <a:schemeClr val="tx1">
                              <a:lumMod val="85000"/>
                              <a:lumOff val="15000"/>
                            </a:schemeClr>
                          </a:solidFill>
                          <a:latin typeface="微软雅黑" panose="020B0503020204020204" charset="-122"/>
                          <a:ea typeface="微软雅黑" panose="020B0503020204020204" charset="-122"/>
                        </a:rPr>
                        <a:t>未消费会员</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dirty="0">
                          <a:solidFill>
                            <a:schemeClr val="tx1">
                              <a:lumMod val="85000"/>
                              <a:lumOff val="15000"/>
                            </a:schemeClr>
                          </a:solidFill>
                          <a:latin typeface="微软雅黑" panose="020B0503020204020204" charset="-122"/>
                          <a:ea typeface="微软雅黑" panose="020B0503020204020204" charset="-122"/>
                        </a:rPr>
                        <a:t>同时在门店和线上渠道都没有交易行为的会员</a:t>
                      </a:r>
                    </a:p>
                  </a:txBody>
                  <a:tcPr anchor="ctr"/>
                </a:tc>
                <a:tc>
                  <a:txBody>
                    <a:bodyPr/>
                    <a:lstStyle/>
                    <a:p>
                      <a:pPr>
                        <a:buNone/>
                      </a:pPr>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04"/>
                  </a:ext>
                </a:extLst>
              </a:tr>
              <a:tr h="290010">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rPr>
                        <a:t>线下消费会员</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只在门店产生过交易行为的会员</a:t>
                      </a:r>
                    </a:p>
                  </a:txBody>
                  <a:tcPr anchor="ctr"/>
                </a:tc>
                <a:tc>
                  <a:txBody>
                    <a:bodyPr/>
                    <a:lstStyle/>
                    <a:p>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05"/>
                  </a:ext>
                </a:extLst>
              </a:tr>
              <a:tr h="290010">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rPr>
                        <a:t>线上消费会员</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只在线上各销售渠道产生过交易行为的会员</a:t>
                      </a:r>
                    </a:p>
                  </a:txBody>
                  <a:tcPr anchor="ctr"/>
                </a:tc>
                <a:tc>
                  <a:txBody>
                    <a:bodyPr/>
                    <a:lstStyle/>
                    <a:p>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06"/>
                  </a:ext>
                </a:extLst>
              </a:tr>
              <a:tr h="290503">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rPr>
                        <a:t>全渠道消费会员</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同时在门店与线上销售渠道产生过交易行为的会员</a:t>
                      </a:r>
                    </a:p>
                  </a:txBody>
                  <a:tcPr anchor="ctr"/>
                </a:tc>
                <a:tc>
                  <a:txBody>
                    <a:bodyPr/>
                    <a:lstStyle/>
                    <a:p>
                      <a:pPr marL="0" algn="l" defTabSz="914400" rtl="0" eaLnBrk="1" latinLnBrk="0" hangingPunct="1"/>
                      <a:endParaRPr lang="zh-CN" altLang="en-US" sz="1400" kern="1200" dirty="0">
                        <a:solidFill>
                          <a:schemeClr val="tx1">
                            <a:lumMod val="85000"/>
                            <a:lumOff val="15000"/>
                          </a:schemeClr>
                        </a:solidFill>
                        <a:latin typeface="微软雅黑" panose="020B0503020204020204" charset="-122"/>
                        <a:ea typeface="微软雅黑" panose="020B0503020204020204" charset="-122"/>
                        <a:cs typeface="+mn-cs"/>
                      </a:endParaRPr>
                    </a:p>
                  </a:txBody>
                  <a:tcPr anchor="ctr"/>
                </a:tc>
                <a:extLst>
                  <a:ext uri="{0D108BD9-81ED-4DB2-BD59-A6C34878D82A}">
                    <a16:rowId xmlns:a16="http://schemas.microsoft.com/office/drawing/2014/main" val="10007"/>
                  </a:ext>
                </a:extLst>
              </a:tr>
              <a:tr h="290010">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rPr>
                        <a:t>门店员工（</a:t>
                      </a:r>
                      <a:r>
                        <a:rPr lang="en-US" altLang="zh-CN" sz="1400" b="1" dirty="0">
                          <a:solidFill>
                            <a:schemeClr val="tx1">
                              <a:lumMod val="85000"/>
                              <a:lumOff val="15000"/>
                            </a:schemeClr>
                          </a:solidFill>
                          <a:latin typeface="微软雅黑" panose="020B0503020204020204" charset="-122"/>
                          <a:ea typeface="微软雅黑" panose="020B0503020204020204" charset="-122"/>
                        </a:rPr>
                        <a:t>POS</a:t>
                      </a:r>
                      <a:r>
                        <a:rPr lang="zh-CN" altLang="en-US" sz="1400" b="1" dirty="0">
                          <a:solidFill>
                            <a:schemeClr val="tx1">
                              <a:lumMod val="85000"/>
                              <a:lumOff val="15000"/>
                            </a:schemeClr>
                          </a:solidFill>
                          <a:latin typeface="微软雅黑" panose="020B0503020204020204" charset="-122"/>
                          <a:ea typeface="微软雅黑" panose="020B0503020204020204" charset="-122"/>
                        </a:rPr>
                        <a:t>）注册会员</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在门店通过员工在</a:t>
                      </a:r>
                      <a:r>
                        <a:rPr lang="en-US" altLang="zh-CN" sz="1400" dirty="0">
                          <a:solidFill>
                            <a:schemeClr val="tx1">
                              <a:lumMod val="85000"/>
                              <a:lumOff val="15000"/>
                            </a:schemeClr>
                          </a:solidFill>
                          <a:latin typeface="微软雅黑" panose="020B0503020204020204" charset="-122"/>
                          <a:ea typeface="微软雅黑" panose="020B0503020204020204" charset="-122"/>
                        </a:rPr>
                        <a:t>POS</a:t>
                      </a:r>
                      <a:r>
                        <a:rPr lang="zh-CN" altLang="en-US" sz="1400" dirty="0">
                          <a:solidFill>
                            <a:schemeClr val="tx1">
                              <a:lumMod val="85000"/>
                              <a:lumOff val="15000"/>
                            </a:schemeClr>
                          </a:solidFill>
                          <a:latin typeface="微软雅黑" panose="020B0503020204020204" charset="-122"/>
                          <a:ea typeface="微软雅黑" panose="020B0503020204020204" charset="-122"/>
                        </a:rPr>
                        <a:t>端帮忙注册的会员</a:t>
                      </a:r>
                    </a:p>
                  </a:txBody>
                  <a:tcPr anchor="ctr"/>
                </a:tc>
                <a:tc>
                  <a:txBody>
                    <a:bodyPr/>
                    <a:lstStyle/>
                    <a:p>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08"/>
                  </a:ext>
                </a:extLst>
              </a:tr>
              <a:tr h="290010">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rPr>
                        <a:t>线上注册会员</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通过微信、支付宝、小程序等自主注册的会员</a:t>
                      </a:r>
                    </a:p>
                  </a:txBody>
                  <a:tcPr anchor="ctr"/>
                </a:tc>
                <a:tc>
                  <a:txBody>
                    <a:bodyPr/>
                    <a:lstStyle/>
                    <a:p>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09"/>
                  </a:ext>
                </a:extLst>
              </a:tr>
              <a:tr h="290010">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rPr>
                        <a:t>年新增订单</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自然年中年新增会员与非会员产生的订单</a:t>
                      </a:r>
                    </a:p>
                  </a:txBody>
                  <a:tcPr anchor="ctr"/>
                </a:tc>
                <a:tc>
                  <a:txBody>
                    <a:bodyPr/>
                    <a:lstStyle/>
                    <a:p>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10"/>
                  </a:ext>
                </a:extLst>
              </a:tr>
              <a:tr h="290503">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rPr>
                        <a:t>年新增会员</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自然年中新开卡的顾客</a:t>
                      </a:r>
                    </a:p>
                  </a:txBody>
                  <a:tcPr anchor="ctr"/>
                </a:tc>
                <a:tc>
                  <a:txBody>
                    <a:bodyPr/>
                    <a:lstStyle/>
                    <a:p>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11"/>
                  </a:ext>
                </a:extLst>
              </a:tr>
              <a:tr h="290503">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rPr>
                        <a:t>新门店</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自然年或某个约束时间段内新开业的门店</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含重新迁址店</a:t>
                      </a:r>
                    </a:p>
                  </a:txBody>
                  <a:tcPr anchor="ctr"/>
                </a:tc>
                <a:extLst>
                  <a:ext uri="{0D108BD9-81ED-4DB2-BD59-A6C34878D82A}">
                    <a16:rowId xmlns:a16="http://schemas.microsoft.com/office/drawing/2014/main" val="10012"/>
                  </a:ext>
                </a:extLst>
              </a:tr>
              <a:tr h="290010">
                <a:tc>
                  <a:txBody>
                    <a:bodyPr/>
                    <a:lstStyle/>
                    <a:p>
                      <a:pPr marL="0" marR="0" indent="0" algn="r" defTabSz="914400" rtl="0" eaLnBrk="1" fontAlgn="auto" latinLnBrk="0" hangingPunct="1">
                        <a:lnSpc>
                          <a:spcPct val="100000"/>
                        </a:lnSpc>
                        <a:spcBef>
                          <a:spcPts val="0"/>
                        </a:spcBef>
                        <a:spcAft>
                          <a:spcPts val="0"/>
                        </a:spcAft>
                        <a:buClrTx/>
                        <a:buSzTx/>
                        <a:buFontTx/>
                        <a:buNone/>
                        <a:defRPr/>
                      </a:pPr>
                      <a:r>
                        <a:rPr lang="zh-CN" altLang="en-US" sz="1400" b="1" dirty="0">
                          <a:solidFill>
                            <a:schemeClr val="tx1">
                              <a:lumMod val="85000"/>
                              <a:lumOff val="15000"/>
                            </a:schemeClr>
                          </a:solidFill>
                          <a:latin typeface="微软雅黑" panose="020B0503020204020204" charset="-122"/>
                          <a:ea typeface="微软雅黑" panose="020B0503020204020204" charset="-122"/>
                        </a:rPr>
                        <a:t>老门店</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在当前自然年或某个约束时间段之前开业的门店</a:t>
                      </a:r>
                    </a:p>
                  </a:txBody>
                  <a:tcPr anchor="ctr"/>
                </a:tc>
                <a:tc>
                  <a:txBody>
                    <a:bodyPr/>
                    <a:lstStyle/>
                    <a:p>
                      <a:pPr marL="0" marR="0" indent="0" algn="r" defTabSz="914400" rtl="0" eaLnBrk="1" fontAlgn="auto" latinLnBrk="0" hangingPunct="1">
                        <a:lnSpc>
                          <a:spcPct val="100000"/>
                        </a:lnSpc>
                        <a:spcBef>
                          <a:spcPts val="0"/>
                        </a:spcBef>
                        <a:spcAft>
                          <a:spcPts val="0"/>
                        </a:spcAft>
                        <a:buClrTx/>
                        <a:buSzTx/>
                        <a:buFontTx/>
                        <a:buNone/>
                        <a:defRPr/>
                      </a:pPr>
                      <a:endParaRPr lang="zh-CN" altLang="en-US" sz="1400" b="1"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13"/>
                  </a:ext>
                </a:extLst>
              </a:tr>
              <a:tr h="282316">
                <a:tc>
                  <a:txBody>
                    <a:bodyPr/>
                    <a:lstStyle/>
                    <a:p>
                      <a:pPr marL="0" marR="0" indent="0" algn="r" defTabSz="914400" rtl="0" eaLnBrk="1" fontAlgn="auto" latinLnBrk="0" hangingPunct="1">
                        <a:lnSpc>
                          <a:spcPct val="100000"/>
                        </a:lnSpc>
                        <a:spcBef>
                          <a:spcPts val="0"/>
                        </a:spcBef>
                        <a:spcAft>
                          <a:spcPts val="0"/>
                        </a:spcAft>
                        <a:buClrTx/>
                        <a:buSzTx/>
                        <a:buFontTx/>
                        <a:buNone/>
                        <a:defRPr/>
                      </a:pPr>
                      <a:r>
                        <a:rPr lang="zh-CN" altLang="en-US" sz="1400" b="1" dirty="0">
                          <a:solidFill>
                            <a:srgbClr val="FF0000"/>
                          </a:solidFill>
                          <a:latin typeface="微软雅黑" panose="020B0503020204020204" charset="-122"/>
                          <a:ea typeface="微软雅黑" panose="020B0503020204020204" charset="-122"/>
                        </a:rPr>
                        <a:t>年复购率</a:t>
                      </a:r>
                    </a:p>
                  </a:txBody>
                  <a:tcPr anchor="ctr"/>
                </a:tc>
                <a:tc>
                  <a:txBody>
                    <a:bodyPr/>
                    <a:lstStyle/>
                    <a:p>
                      <a:r>
                        <a:rPr lang="zh-CN" altLang="en-US" sz="1400" dirty="0">
                          <a:solidFill>
                            <a:schemeClr val="tx1">
                              <a:lumMod val="85000"/>
                              <a:lumOff val="15000"/>
                            </a:schemeClr>
                          </a:solidFill>
                          <a:latin typeface="微软雅黑" panose="020B0503020204020204" charset="-122"/>
                          <a:ea typeface="微软雅黑" panose="020B0503020204020204" charset="-122"/>
                        </a:rPr>
                        <a:t>在上一个自然年购买过的会员本自然年还会购买的比率</a:t>
                      </a:r>
                    </a:p>
                  </a:txBody>
                  <a:tcPr anchor="ctr"/>
                </a:tc>
                <a:tc>
                  <a:txBody>
                    <a:bodyPr/>
                    <a:lstStyle/>
                    <a:p>
                      <a:endParaRPr lang="en-US" altLang="zh-CN"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14"/>
                  </a:ext>
                </a:extLst>
              </a:tr>
              <a:tr h="296308">
                <a:tc>
                  <a:txBody>
                    <a:bodyPr/>
                    <a:lstStyle/>
                    <a:p>
                      <a:pPr marL="0" marR="0" indent="0" algn="r" defTabSz="914400" rtl="0" eaLnBrk="1" fontAlgn="auto" latinLnBrk="0" hangingPunct="1">
                        <a:lnSpc>
                          <a:spcPct val="100000"/>
                        </a:lnSpc>
                        <a:spcBef>
                          <a:spcPts val="0"/>
                        </a:spcBef>
                        <a:spcAft>
                          <a:spcPts val="0"/>
                        </a:spcAft>
                        <a:buClrTx/>
                        <a:buSzTx/>
                        <a:buFontTx/>
                        <a:buNone/>
                        <a:defRPr/>
                      </a:pPr>
                      <a:r>
                        <a:rPr lang="zh-CN" altLang="en-US" sz="1400" b="1" dirty="0">
                          <a:solidFill>
                            <a:srgbClr val="FF0000"/>
                          </a:solidFill>
                          <a:latin typeface="微软雅黑" panose="020B0503020204020204" charset="-122"/>
                          <a:ea typeface="微软雅黑" panose="020B0503020204020204" charset="-122"/>
                          <a:sym typeface="+mn-ea"/>
                        </a:rPr>
                        <a:t>品类渗透率</a:t>
                      </a:r>
                      <a:endParaRPr lang="zh-CN" altLang="en-US" sz="1400" b="1" dirty="0">
                        <a:solidFill>
                          <a:srgbClr val="FF0000"/>
                        </a:solidFill>
                        <a:latin typeface="微软雅黑" panose="020B0503020204020204" charset="-122"/>
                        <a:ea typeface="微软雅黑" panose="020B0503020204020204" charset="-122"/>
                      </a:endParaRPr>
                    </a:p>
                  </a:txBody>
                  <a:tcPr anchor="ctr"/>
                </a:tc>
                <a:tc>
                  <a:txBody>
                    <a:bodyPr/>
                    <a:lstStyle/>
                    <a:p>
                      <a:pPr>
                        <a:buNone/>
                      </a:pPr>
                      <a:r>
                        <a:rPr lang="zh-CN" altLang="en-US" sz="1400" dirty="0">
                          <a:solidFill>
                            <a:schemeClr val="tx1">
                              <a:lumMod val="85000"/>
                              <a:lumOff val="15000"/>
                            </a:schemeClr>
                          </a:solidFill>
                          <a:latin typeface="微软雅黑" panose="020B0503020204020204" charset="-122"/>
                          <a:ea typeface="微软雅黑" panose="020B0503020204020204" charset="-122"/>
                          <a:sym typeface="+mn-ea"/>
                        </a:rPr>
                        <a:t>当前自然年购买过该品类的人数</a:t>
                      </a:r>
                      <a:r>
                        <a:rPr lang="en-US" altLang="zh-CN" sz="1400" dirty="0">
                          <a:solidFill>
                            <a:schemeClr val="tx1">
                              <a:lumMod val="85000"/>
                              <a:lumOff val="15000"/>
                            </a:schemeClr>
                          </a:solidFill>
                          <a:latin typeface="微软雅黑" panose="020B0503020204020204" charset="-122"/>
                          <a:ea typeface="微软雅黑" panose="020B0503020204020204" charset="-122"/>
                          <a:sym typeface="+mn-ea"/>
                        </a:rPr>
                        <a:t>/</a:t>
                      </a:r>
                      <a:r>
                        <a:rPr lang="zh-CN" altLang="en-US" sz="1400" dirty="0">
                          <a:solidFill>
                            <a:schemeClr val="tx1">
                              <a:lumMod val="85000"/>
                              <a:lumOff val="15000"/>
                            </a:schemeClr>
                          </a:solidFill>
                          <a:latin typeface="微软雅黑" panose="020B0503020204020204" charset="-122"/>
                          <a:ea typeface="微软雅黑" panose="020B0503020204020204" charset="-122"/>
                          <a:sym typeface="+mn-ea"/>
                        </a:rPr>
                        <a:t>当前自然年总购买人数</a:t>
                      </a:r>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tc>
                  <a:txBody>
                    <a:bodyPr/>
                    <a:lstStyle/>
                    <a:p>
                      <a:pPr>
                        <a:buNone/>
                      </a:pPr>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extLst>
                  <a:ext uri="{0D108BD9-81ED-4DB2-BD59-A6C34878D82A}">
                    <a16:rowId xmlns:a16="http://schemas.microsoft.com/office/drawing/2014/main" val="10015"/>
                  </a:ext>
                </a:extLst>
              </a:tr>
            </a:tbl>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标题 2"/>
          <p:cNvSpPr>
            <a:spLocks noGrp="1"/>
          </p:cNvSpPr>
          <p:nvPr>
            <p:ph type="title"/>
          </p:nvPr>
        </p:nvSpPr>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            </a:t>
            </a: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慢病项目及策略</a:t>
            </a:r>
          </a:p>
        </p:txBody>
      </p:sp>
      <p:sp>
        <p:nvSpPr>
          <p:cNvPr id="4" name="文本框 3"/>
          <p:cNvSpPr txBox="1"/>
          <p:nvPr/>
        </p:nvSpPr>
        <p:spPr>
          <a:xfrm>
            <a:off x="5311775" y="3078163"/>
            <a:ext cx="2132013" cy="1322070"/>
          </a:xfrm>
          <a:prstGeom prst="rect">
            <a:avLst/>
          </a:prstGeom>
          <a:noFill/>
        </p:spPr>
        <p:txBody>
          <a:bodyPr wrap="square" rtlCol="0">
            <a:spAutoFit/>
          </a:bodyPr>
          <a:lstStyle/>
          <a:p>
            <a:pPr fontAlgn="auto">
              <a:buFont typeface="Wingdings" panose="05000000000000000000" charset="0"/>
            </a:pPr>
            <a:r>
              <a:rPr lang="zh-CN" altLang="en-US" sz="2000" b="1" noProof="1">
                <a:latin typeface="+mn-lt"/>
                <a:ea typeface="+mn-ea"/>
                <a:cs typeface="+mn-cs"/>
              </a:rPr>
              <a:t>数据回顾</a:t>
            </a:r>
            <a:endParaRPr lang="zh-CN" altLang="en-US" sz="2000" b="1" noProof="1"/>
          </a:p>
          <a:p>
            <a:pPr fontAlgn="auto">
              <a:buFont typeface="Wingdings" panose="05000000000000000000" charset="0"/>
            </a:pPr>
            <a:endParaRPr lang="zh-CN" altLang="en-US" sz="2000" b="1" noProof="1"/>
          </a:p>
          <a:p>
            <a:pPr marL="342900" indent="-342900" fontAlgn="auto">
              <a:buFont typeface="Wingdings" panose="05000000000000000000" charset="0"/>
              <a:buChar char="n"/>
            </a:pPr>
            <a:endParaRPr lang="zh-CN" altLang="en-US" sz="2000" b="1" noProof="1"/>
          </a:p>
          <a:p>
            <a:pPr fontAlgn="auto">
              <a:buFont typeface="Wingdings" panose="05000000000000000000" charset="0"/>
            </a:pPr>
            <a:r>
              <a:rPr lang="zh-CN" altLang="en-US" sz="2000" b="1" noProof="1">
                <a:latin typeface="+mn-lt"/>
                <a:ea typeface="+mn-ea"/>
                <a:cs typeface="+mn-cs"/>
              </a:rPr>
              <a:t>下一步规划</a:t>
            </a:r>
            <a:endParaRPr lang="zh-CN" altLang="en-US" sz="2000" b="1" noProof="1"/>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泪滴形 12"/>
          <p:cNvSpPr/>
          <p:nvPr/>
        </p:nvSpPr>
        <p:spPr>
          <a:xfrm rot="8160000">
            <a:off x="8927750" y="3799371"/>
            <a:ext cx="572276" cy="614604"/>
          </a:xfrm>
          <a:prstGeom prst="teardrop">
            <a:avLst>
              <a:gd name="adj" fmla="val 20000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 name="泪滴形 9"/>
          <p:cNvSpPr/>
          <p:nvPr/>
        </p:nvSpPr>
        <p:spPr>
          <a:xfrm rot="8160000">
            <a:off x="5330708" y="3861170"/>
            <a:ext cx="572276" cy="614604"/>
          </a:xfrm>
          <a:prstGeom prst="teardrop">
            <a:avLst>
              <a:gd name="adj" fmla="val 20000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5" name="泪滴形 44"/>
          <p:cNvSpPr/>
          <p:nvPr/>
        </p:nvSpPr>
        <p:spPr>
          <a:xfrm rot="8160000">
            <a:off x="1792078" y="3799371"/>
            <a:ext cx="572276" cy="614604"/>
          </a:xfrm>
          <a:prstGeom prst="teardrop">
            <a:avLst>
              <a:gd name="adj" fmla="val 20000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 name="标题 1"/>
          <p:cNvSpPr>
            <a:spLocks noGrp="1"/>
          </p:cNvSpPr>
          <p:nvPr>
            <p:ph type="title"/>
          </p:nvPr>
        </p:nvSpPr>
        <p:spPr/>
        <p:txBody>
          <a:bodyPr/>
          <a:lstStyle/>
          <a:p>
            <a:pPr algn="l">
              <a:lnSpc>
                <a:spcPct val="100000"/>
              </a:lnSpc>
            </a:pPr>
            <a:r>
              <a:rPr>
                <a:solidFill>
                  <a:schemeClr val="tx1"/>
                </a:solidFill>
                <a:latin typeface="微软雅黑" panose="020B0503020204020204" charset="-122"/>
                <a:ea typeface="微软雅黑" panose="020B0503020204020204" charset="-122"/>
                <a:sym typeface="+mn-ea"/>
              </a:rPr>
              <a:t>项目回顾及结论</a:t>
            </a:r>
            <a:endParaRPr lang="zh-CN" altLang="en-US">
              <a:solidFill>
                <a:schemeClr val="tx1"/>
              </a:solidFill>
              <a:latin typeface="微软雅黑" panose="020B0503020204020204" charset="-122"/>
              <a:ea typeface="微软雅黑" panose="020B0503020204020204" charset="-122"/>
              <a:sym typeface="+mn-ea"/>
            </a:endParaRPr>
          </a:p>
        </p:txBody>
      </p:sp>
      <p:sp>
        <p:nvSpPr>
          <p:cNvPr id="8" name="文本框 7"/>
          <p:cNvSpPr txBox="1"/>
          <p:nvPr/>
        </p:nvSpPr>
        <p:spPr>
          <a:xfrm>
            <a:off x="628016" y="1255864"/>
            <a:ext cx="9489115" cy="1879600"/>
          </a:xfrm>
          <a:prstGeom prst="rect">
            <a:avLst/>
          </a:prstGeom>
          <a:noFill/>
        </p:spPr>
        <p:txBody>
          <a:bodyPr wrap="square" rtlCol="0">
            <a:spAutoFit/>
          </a:bodyPr>
          <a:lstStyle/>
          <a:p>
            <a:pPr algn="l">
              <a:lnSpc>
                <a:spcPct val="150000"/>
              </a:lnSpc>
              <a:buClrTx/>
              <a:buSzTx/>
              <a:buNone/>
            </a:pPr>
            <a:r>
              <a:rPr lang="zh-CN" altLang="en-US" sz="2135" b="1">
                <a:solidFill>
                  <a:schemeClr val="tx1"/>
                </a:solidFill>
                <a:latin typeface="微软雅黑" panose="020B0503020204020204" charset="-122"/>
                <a:ea typeface="微软雅黑" panose="020B0503020204020204" charset="-122"/>
                <a:sym typeface="+mn-ea"/>
              </a:rPr>
              <a:t>项目背景：</a:t>
            </a:r>
            <a:endParaRPr lang="zh-CN" altLang="en-US" sz="1865">
              <a:solidFill>
                <a:schemeClr val="tx1"/>
              </a:solidFill>
              <a:latin typeface="微软雅黑" panose="020B0503020204020204" charset="-122"/>
              <a:ea typeface="微软雅黑" panose="020B0503020204020204" charset="-122"/>
              <a:sym typeface="+mn-ea"/>
            </a:endParaRPr>
          </a:p>
          <a:p>
            <a:pPr algn="l">
              <a:lnSpc>
                <a:spcPct val="150000"/>
              </a:lnSpc>
              <a:buClrTx/>
              <a:buSzTx/>
              <a:buNone/>
            </a:pPr>
            <a:r>
              <a:rPr lang="zh-CN" altLang="en-US" sz="1865">
                <a:solidFill>
                  <a:schemeClr val="tx1"/>
                </a:solidFill>
                <a:latin typeface="微软雅黑" panose="020B0503020204020204" charset="-122"/>
                <a:ea typeface="微软雅黑" panose="020B0503020204020204" charset="-122"/>
                <a:sym typeface="+mn-ea"/>
              </a:rPr>
              <a:t>启动时间：2017年10月</a:t>
            </a:r>
          </a:p>
          <a:p>
            <a:pPr algn="l">
              <a:lnSpc>
                <a:spcPct val="150000"/>
              </a:lnSpc>
              <a:buClrTx/>
              <a:buSzTx/>
              <a:buNone/>
            </a:pPr>
            <a:r>
              <a:rPr lang="zh-CN" altLang="en-US" sz="1865">
                <a:solidFill>
                  <a:schemeClr val="tx1"/>
                </a:solidFill>
                <a:latin typeface="微软雅黑" panose="020B0503020204020204" charset="-122"/>
                <a:ea typeface="微软雅黑" panose="020B0503020204020204" charset="-122"/>
                <a:sym typeface="+mn-ea"/>
              </a:rPr>
              <a:t>截止201905项目门店数：172家（</a:t>
            </a:r>
            <a:r>
              <a:rPr lang="zh-CN" altLang="en-US" sz="1335">
                <a:latin typeface="微软雅黑" panose="020B0503020204020204" charset="-122"/>
                <a:ea typeface="微软雅黑" panose="020B0503020204020204" charset="-122"/>
                <a:sym typeface="+mn-ea"/>
              </a:rPr>
              <a:t>含新兴5家、天顺4家，不含9家试点兼职</a:t>
            </a:r>
            <a:r>
              <a:rPr lang="zh-CN" altLang="en-US" sz="1865">
                <a:solidFill>
                  <a:schemeClr val="tx1"/>
                </a:solidFill>
                <a:latin typeface="微软雅黑" panose="020B0503020204020204" charset="-122"/>
                <a:ea typeface="微软雅黑" panose="020B0503020204020204" charset="-122"/>
                <a:sym typeface="+mn-ea"/>
              </a:rPr>
              <a:t>）</a:t>
            </a:r>
          </a:p>
          <a:p>
            <a:pPr algn="l">
              <a:lnSpc>
                <a:spcPct val="150000"/>
              </a:lnSpc>
              <a:buNone/>
            </a:pPr>
            <a:r>
              <a:rPr lang="zh-CN" altLang="en-US" sz="1865">
                <a:solidFill>
                  <a:schemeClr val="tx1"/>
                </a:solidFill>
                <a:latin typeface="微软雅黑" panose="020B0503020204020204" charset="-122"/>
                <a:ea typeface="微软雅黑" panose="020B0503020204020204" charset="-122"/>
                <a:sym typeface="+mn-ea"/>
              </a:rPr>
              <a:t>考核品类：心血管、糖尿病品类和相关品类</a:t>
            </a:r>
          </a:p>
        </p:txBody>
      </p:sp>
      <p:grpSp>
        <p:nvGrpSpPr>
          <p:cNvPr id="23" name="组合 22"/>
          <p:cNvGrpSpPr/>
          <p:nvPr/>
        </p:nvGrpSpPr>
        <p:grpSpPr>
          <a:xfrm>
            <a:off x="1120754" y="4618950"/>
            <a:ext cx="10429646" cy="1315922"/>
            <a:chOff x="1160" y="4007"/>
            <a:chExt cx="12320" cy="997"/>
          </a:xfrm>
        </p:grpSpPr>
        <p:cxnSp>
          <p:nvCxnSpPr>
            <p:cNvPr id="4" name="直接箭头连接符 3"/>
            <p:cNvCxnSpPr/>
            <p:nvPr/>
          </p:nvCxnSpPr>
          <p:spPr>
            <a:xfrm flipV="1">
              <a:off x="1160" y="4139"/>
              <a:ext cx="12320" cy="15"/>
            </a:xfrm>
            <a:prstGeom prst="straightConnector1">
              <a:avLst/>
            </a:prstGeom>
            <a:ln w="28575" cmpd="sng">
              <a:solidFill>
                <a:srgbClr val="00B05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2180" y="4007"/>
              <a:ext cx="222" cy="241"/>
            </a:xfrm>
            <a:prstGeom prst="ellipse">
              <a:avLst/>
            </a:prstGeom>
            <a:gradFill>
              <a:gsLst>
                <a:gs pos="0">
                  <a:srgbClr val="14CD68"/>
                </a:gs>
                <a:gs pos="100000">
                  <a:srgbClr val="0B6E38"/>
                </a:gs>
              </a:gsLst>
              <a:lin ang="27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 name="文本框 8"/>
            <p:cNvSpPr txBox="1"/>
            <p:nvPr/>
          </p:nvSpPr>
          <p:spPr>
            <a:xfrm>
              <a:off x="1251" y="4375"/>
              <a:ext cx="2208" cy="629"/>
            </a:xfrm>
            <a:prstGeom prst="rect">
              <a:avLst/>
            </a:prstGeom>
            <a:noFill/>
          </p:spPr>
          <p:txBody>
            <a:bodyPr wrap="square" rtlCol="0">
              <a:spAutoFit/>
            </a:bodyPr>
            <a:lstStyle/>
            <a:p>
              <a:r>
                <a:rPr lang="zh-CN" altLang="en-US" sz="1600"/>
                <a:t>慢病项目启动后，</a:t>
              </a:r>
            </a:p>
            <a:p>
              <a:r>
                <a:rPr lang="zh-CN" altLang="en-US" sz="1600"/>
                <a:t>维护会员活跃度提升明显。</a:t>
              </a:r>
            </a:p>
          </p:txBody>
        </p:sp>
        <p:sp>
          <p:nvSpPr>
            <p:cNvPr id="11" name="椭圆 10"/>
            <p:cNvSpPr/>
            <p:nvPr/>
          </p:nvSpPr>
          <p:spPr>
            <a:xfrm>
              <a:off x="6360" y="4007"/>
              <a:ext cx="222" cy="241"/>
            </a:xfrm>
            <a:prstGeom prst="ellipse">
              <a:avLst/>
            </a:prstGeom>
            <a:gradFill>
              <a:gsLst>
                <a:gs pos="0">
                  <a:srgbClr val="14CD68"/>
                </a:gs>
                <a:gs pos="100000">
                  <a:srgbClr val="0B6E38"/>
                </a:gs>
              </a:gsLst>
              <a:lin ang="27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文本框 11"/>
            <p:cNvSpPr txBox="1"/>
            <p:nvPr/>
          </p:nvSpPr>
          <p:spPr>
            <a:xfrm>
              <a:off x="5267" y="4300"/>
              <a:ext cx="3223" cy="629"/>
            </a:xfrm>
            <a:prstGeom prst="rect">
              <a:avLst/>
            </a:prstGeom>
            <a:noFill/>
          </p:spPr>
          <p:txBody>
            <a:bodyPr wrap="square" rtlCol="0">
              <a:spAutoFit/>
            </a:bodyPr>
            <a:lstStyle/>
            <a:p>
              <a:r>
                <a:rPr lang="zh-CN" altLang="en-US" sz="1600">
                  <a:sym typeface="+mn-ea"/>
                </a:rPr>
                <a:t>慢病会员建档是里程碑，同意建档即表示愿意被服务与管理。</a:t>
              </a:r>
              <a:endParaRPr lang="zh-CN" altLang="en-US" sz="1600"/>
            </a:p>
          </p:txBody>
        </p:sp>
        <p:sp>
          <p:nvSpPr>
            <p:cNvPr id="14" name="椭圆 13"/>
            <p:cNvSpPr/>
            <p:nvPr/>
          </p:nvSpPr>
          <p:spPr>
            <a:xfrm>
              <a:off x="10610" y="4007"/>
              <a:ext cx="222" cy="241"/>
            </a:xfrm>
            <a:prstGeom prst="ellipse">
              <a:avLst/>
            </a:prstGeom>
            <a:gradFill>
              <a:gsLst>
                <a:gs pos="0">
                  <a:srgbClr val="14CD68"/>
                </a:gs>
                <a:gs pos="100000">
                  <a:srgbClr val="0B6E38"/>
                </a:gs>
              </a:gsLst>
              <a:lin ang="27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3" name="文本框 2"/>
          <p:cNvSpPr txBox="1"/>
          <p:nvPr/>
        </p:nvSpPr>
        <p:spPr>
          <a:xfrm>
            <a:off x="1827634" y="3810376"/>
            <a:ext cx="502858" cy="748030"/>
          </a:xfrm>
          <a:prstGeom prst="rect">
            <a:avLst/>
          </a:prstGeom>
          <a:noFill/>
        </p:spPr>
        <p:txBody>
          <a:bodyPr wrap="square" rtlCol="0">
            <a:spAutoFit/>
          </a:bodyPr>
          <a:lstStyle/>
          <a:p>
            <a:r>
              <a:rPr lang="en-US" altLang="zh-CN" sz="4265" b="1">
                <a:solidFill>
                  <a:srgbClr val="92D050"/>
                </a:solidFill>
              </a:rPr>
              <a:t>1</a:t>
            </a:r>
          </a:p>
        </p:txBody>
      </p:sp>
      <p:sp>
        <p:nvSpPr>
          <p:cNvPr id="7" name="文本框 6"/>
          <p:cNvSpPr txBox="1"/>
          <p:nvPr/>
        </p:nvSpPr>
        <p:spPr>
          <a:xfrm>
            <a:off x="5365417" y="3840852"/>
            <a:ext cx="502858" cy="748030"/>
          </a:xfrm>
          <a:prstGeom prst="rect">
            <a:avLst/>
          </a:prstGeom>
          <a:noFill/>
        </p:spPr>
        <p:txBody>
          <a:bodyPr wrap="square" rtlCol="0">
            <a:spAutoFit/>
          </a:bodyPr>
          <a:lstStyle/>
          <a:p>
            <a:r>
              <a:rPr lang="en-US" altLang="zh-CN" sz="4265" b="1">
                <a:solidFill>
                  <a:srgbClr val="92D050"/>
                </a:solidFill>
              </a:rPr>
              <a:t>2</a:t>
            </a:r>
          </a:p>
        </p:txBody>
      </p:sp>
      <p:sp>
        <p:nvSpPr>
          <p:cNvPr id="15" name="文本框 14"/>
          <p:cNvSpPr txBox="1"/>
          <p:nvPr/>
        </p:nvSpPr>
        <p:spPr>
          <a:xfrm>
            <a:off x="8962459" y="3748577"/>
            <a:ext cx="502858" cy="748030"/>
          </a:xfrm>
          <a:prstGeom prst="rect">
            <a:avLst/>
          </a:prstGeom>
          <a:noFill/>
        </p:spPr>
        <p:txBody>
          <a:bodyPr wrap="square" rtlCol="0">
            <a:spAutoFit/>
          </a:bodyPr>
          <a:lstStyle/>
          <a:p>
            <a:r>
              <a:rPr lang="en-US" altLang="zh-CN" sz="4265" b="1">
                <a:solidFill>
                  <a:srgbClr val="92D050"/>
                </a:solidFill>
              </a:rPr>
              <a:t>3</a:t>
            </a:r>
          </a:p>
        </p:txBody>
      </p:sp>
      <p:sp>
        <p:nvSpPr>
          <p:cNvPr id="5" name="文本框 4"/>
          <p:cNvSpPr txBox="1"/>
          <p:nvPr/>
        </p:nvSpPr>
        <p:spPr>
          <a:xfrm>
            <a:off x="8112511" y="5005299"/>
            <a:ext cx="2907941" cy="583565"/>
          </a:xfrm>
          <a:prstGeom prst="rect">
            <a:avLst/>
          </a:prstGeom>
          <a:noFill/>
        </p:spPr>
        <p:txBody>
          <a:bodyPr wrap="square" rtlCol="0">
            <a:spAutoFit/>
          </a:bodyPr>
          <a:lstStyle/>
          <a:p>
            <a:r>
              <a:rPr lang="zh-CN" altLang="en-US" sz="1600"/>
              <a:t>慢病顾问维护会员的峰值在</a:t>
            </a:r>
            <a:r>
              <a:rPr lang="en-US" altLang="zh-CN" sz="1600"/>
              <a:t>950</a:t>
            </a:r>
            <a:r>
              <a:rPr lang="zh-CN" altLang="en-US" sz="1600"/>
              <a:t>左右</a:t>
            </a:r>
          </a:p>
        </p:txBody>
      </p:sp>
      <p:sp>
        <p:nvSpPr>
          <p:cNvPr id="17" name="文本框 16"/>
          <p:cNvSpPr txBox="1"/>
          <p:nvPr/>
        </p:nvSpPr>
        <p:spPr>
          <a:xfrm>
            <a:off x="1120754" y="3349846"/>
            <a:ext cx="998220" cy="420370"/>
          </a:xfrm>
          <a:prstGeom prst="rect">
            <a:avLst/>
          </a:prstGeom>
          <a:noFill/>
        </p:spPr>
        <p:txBody>
          <a:bodyPr wrap="none" rtlCol="0">
            <a:spAutoFit/>
          </a:bodyPr>
          <a:lstStyle/>
          <a:p>
            <a:r>
              <a:rPr lang="zh-CN" altLang="en-US" sz="2135" b="1">
                <a:latin typeface="微软雅黑" panose="020B0503020204020204" charset="-122"/>
                <a:ea typeface="微软雅黑" panose="020B0503020204020204" charset="-122"/>
              </a:rPr>
              <a:t>结论：</a:t>
            </a:r>
            <a:endParaRPr lang="zh-CN" altLang="en-US" sz="240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项目启动前</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VS</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启动后</a:t>
            </a:r>
          </a:p>
        </p:txBody>
      </p:sp>
      <p:graphicFrame>
        <p:nvGraphicFramePr>
          <p:cNvPr id="18" name="图表 17"/>
          <p:cNvGraphicFramePr/>
          <p:nvPr/>
        </p:nvGraphicFramePr>
        <p:xfrm>
          <a:off x="1236733" y="1582225"/>
          <a:ext cx="9579697" cy="4236197"/>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直接连接符 8"/>
          <p:cNvCxnSpPr/>
          <p:nvPr/>
        </p:nvCxnSpPr>
        <p:spPr>
          <a:xfrm flipH="1" flipV="1">
            <a:off x="6000750" y="1576388"/>
            <a:ext cx="50800" cy="4241800"/>
          </a:xfrm>
          <a:prstGeom prst="line">
            <a:avLst/>
          </a:prstGeom>
          <a:ln w="28575"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1620" name="文本框 14"/>
          <p:cNvSpPr txBox="1"/>
          <p:nvPr/>
        </p:nvSpPr>
        <p:spPr>
          <a:xfrm>
            <a:off x="976313" y="982663"/>
            <a:ext cx="8077200" cy="398462"/>
          </a:xfrm>
          <a:prstGeom prst="rect">
            <a:avLst/>
          </a:prstGeom>
          <a:noFill/>
          <a:ln w="9525">
            <a:noFill/>
          </a:ln>
        </p:spPr>
        <p:txBody>
          <a:bodyPr wrap="none" anchor="t">
            <a:spAutoFit/>
          </a:bodyPr>
          <a:lstStyle/>
          <a:p>
            <a:pPr marL="285750" indent="-285750">
              <a:buFont typeface="Wingdings" panose="05000000000000000000" charset="0"/>
              <a:buChar char=""/>
            </a:pPr>
            <a:r>
              <a:rPr lang="zh-CN" altLang="en-US" sz="2000">
                <a:latin typeface="微软雅黑" panose="020B0503020204020204" charset="-122"/>
                <a:ea typeface="微软雅黑" panose="020B0503020204020204" charset="-122"/>
              </a:rPr>
              <a:t>慢病项目启动后，大店会员活跃率提升</a:t>
            </a:r>
            <a:r>
              <a:rPr lang="en-US" altLang="zh-CN" sz="2000">
                <a:latin typeface="微软雅黑" panose="020B0503020204020204" charset="-122"/>
                <a:ea typeface="微软雅黑" panose="020B0503020204020204" charset="-122"/>
              </a:rPr>
              <a:t>4%</a:t>
            </a:r>
            <a:r>
              <a:rPr lang="zh-CN" altLang="en-US" sz="2000">
                <a:latin typeface="微软雅黑" panose="020B0503020204020204" charset="-122"/>
                <a:ea typeface="微软雅黑" panose="020B0503020204020204" charset="-122"/>
              </a:rPr>
              <a:t>，中</a:t>
            </a:r>
            <a:r>
              <a:rPr lang="zh-CN" altLang="en-US" sz="2000">
                <a:latin typeface="微软雅黑" panose="020B0503020204020204" charset="-122"/>
                <a:ea typeface="微软雅黑" panose="020B0503020204020204" charset="-122"/>
                <a:sym typeface="微软雅黑" panose="020B0503020204020204" charset="-122"/>
              </a:rPr>
              <a:t>店会员活跃率提升</a:t>
            </a:r>
            <a:r>
              <a:rPr lang="en-US" altLang="zh-CN" sz="2000">
                <a:latin typeface="微软雅黑" panose="020B0503020204020204" charset="-122"/>
                <a:ea typeface="微软雅黑" panose="020B0503020204020204" charset="-122"/>
                <a:sym typeface="微软雅黑" panose="020B0503020204020204" charset="-122"/>
              </a:rPr>
              <a:t>9%</a:t>
            </a:r>
            <a:endParaRPr lang="en-US" altLang="zh-CN" sz="2000">
              <a:latin typeface="微软雅黑" panose="020B0503020204020204" charset="-122"/>
              <a:ea typeface="微软雅黑" panose="020B0503020204020204" charset="-122"/>
            </a:endParaRPr>
          </a:p>
        </p:txBody>
      </p:sp>
      <p:sp>
        <p:nvSpPr>
          <p:cNvPr id="111621" name="文本框 20"/>
          <p:cNvSpPr txBox="1"/>
          <p:nvPr/>
        </p:nvSpPr>
        <p:spPr>
          <a:xfrm>
            <a:off x="9850438" y="5257800"/>
            <a:ext cx="1108075" cy="336550"/>
          </a:xfrm>
          <a:prstGeom prst="rect">
            <a:avLst/>
          </a:prstGeom>
          <a:noFill/>
          <a:ln w="9525" cap="flat" cmpd="sng">
            <a:solidFill>
              <a:srgbClr val="FF0000"/>
            </a:solidFill>
            <a:prstDash val="solid"/>
            <a:round/>
            <a:headEnd type="none" w="med" len="med"/>
            <a:tailEnd type="none" w="med" len="med"/>
          </a:ln>
        </p:spPr>
        <p:txBody>
          <a:bodyPr wrap="square" anchor="t">
            <a:spAutoFit/>
          </a:bodyPr>
          <a:lstStyle/>
          <a:p>
            <a:r>
              <a:rPr lang="zh-CN" altLang="en-US" sz="1600" b="1">
                <a:latin typeface="Arial" panose="020B0604020202020204" pitchFamily="34" charset="0"/>
                <a:ea typeface="微软雅黑" panose="020B0503020204020204" charset="-122"/>
              </a:rPr>
              <a:t>中店坐标</a:t>
            </a:r>
          </a:p>
        </p:txBody>
      </p:sp>
      <p:sp>
        <p:nvSpPr>
          <p:cNvPr id="111622" name="文本框 18"/>
          <p:cNvSpPr txBox="1"/>
          <p:nvPr/>
        </p:nvSpPr>
        <p:spPr>
          <a:xfrm>
            <a:off x="976313" y="5273675"/>
            <a:ext cx="1109662" cy="336550"/>
          </a:xfrm>
          <a:prstGeom prst="rect">
            <a:avLst/>
          </a:prstGeom>
          <a:noFill/>
          <a:ln w="9525" cap="flat" cmpd="sng">
            <a:solidFill>
              <a:srgbClr val="FF0000"/>
            </a:solidFill>
            <a:prstDash val="solid"/>
            <a:round/>
            <a:headEnd type="none" w="med" len="med"/>
            <a:tailEnd type="none" w="med" len="med"/>
          </a:ln>
        </p:spPr>
        <p:txBody>
          <a:bodyPr wrap="square" anchor="t">
            <a:spAutoFit/>
          </a:bodyPr>
          <a:lstStyle/>
          <a:p>
            <a:r>
              <a:rPr lang="zh-CN" altLang="en-US" sz="1600" b="1">
                <a:latin typeface="Arial" panose="020B0604020202020204" pitchFamily="34" charset="0"/>
                <a:ea typeface="微软雅黑" panose="020B0503020204020204" charset="-122"/>
              </a:rPr>
              <a:t>大店坐标</a:t>
            </a:r>
          </a:p>
        </p:txBody>
      </p:sp>
      <p:sp>
        <p:nvSpPr>
          <p:cNvPr id="111623" name="文本框 19"/>
          <p:cNvSpPr txBox="1"/>
          <p:nvPr/>
        </p:nvSpPr>
        <p:spPr>
          <a:xfrm>
            <a:off x="692150" y="6049963"/>
            <a:ext cx="11077575" cy="584200"/>
          </a:xfrm>
          <a:prstGeom prst="rect">
            <a:avLst/>
          </a:prstGeom>
          <a:noFill/>
          <a:ln w="9525">
            <a:noFill/>
          </a:ln>
        </p:spPr>
        <p:txBody>
          <a:bodyPr wrap="square" anchor="t">
            <a:spAutoFit/>
          </a:bodyPr>
          <a:lstStyle/>
          <a:p>
            <a:r>
              <a:rPr lang="en-US" altLang="zh-CN" sz="1600" dirty="0">
                <a:solidFill>
                  <a:srgbClr val="7F7F7F"/>
                </a:solidFill>
                <a:latin typeface="微软雅黑" panose="020B0503020204020204" charset="-122"/>
                <a:ea typeface="微软雅黑" panose="020B0503020204020204" charset="-122"/>
                <a:sym typeface="微软雅黑" panose="020B0503020204020204" charset="-122"/>
              </a:rPr>
              <a:t>*</a:t>
            </a:r>
            <a:r>
              <a:rPr lang="zh-CN" altLang="en-US" sz="1600" dirty="0">
                <a:solidFill>
                  <a:srgbClr val="7F7F7F"/>
                </a:solidFill>
                <a:latin typeface="微软雅黑" panose="020B0503020204020204" charset="-122"/>
                <a:ea typeface="微软雅黑" panose="020B0503020204020204" charset="-122"/>
                <a:sym typeface="微软雅黑" panose="020B0503020204020204" charset="-122"/>
              </a:rPr>
              <a:t>门店选择：</a:t>
            </a:r>
            <a:r>
              <a:rPr lang="en-US" altLang="zh-CN" sz="1600" dirty="0">
                <a:solidFill>
                  <a:srgbClr val="7F7F7F"/>
                </a:solidFill>
                <a:latin typeface="微软雅黑" panose="020B0503020204020204" charset="-122"/>
                <a:ea typeface="微软雅黑" panose="020B0503020204020204" charset="-122"/>
                <a:sym typeface="微软雅黑" panose="020B0503020204020204" charset="-122"/>
              </a:rPr>
              <a:t>2019</a:t>
            </a:r>
            <a:r>
              <a:rPr lang="zh-CN" altLang="en-US" sz="1600" dirty="0">
                <a:solidFill>
                  <a:srgbClr val="7F7F7F"/>
                </a:solidFill>
                <a:latin typeface="微软雅黑" panose="020B0503020204020204" charset="-122"/>
                <a:ea typeface="微软雅黑" panose="020B0503020204020204" charset="-122"/>
                <a:sym typeface="微软雅黑" panose="020B0503020204020204" charset="-122"/>
              </a:rPr>
              <a:t>年</a:t>
            </a:r>
            <a:r>
              <a:rPr lang="en-US" altLang="zh-CN" sz="1600" dirty="0">
                <a:solidFill>
                  <a:srgbClr val="7F7F7F"/>
                </a:solidFill>
                <a:latin typeface="微软雅黑" panose="020B0503020204020204" charset="-122"/>
                <a:ea typeface="微软雅黑" panose="020B0503020204020204" charset="-122"/>
                <a:sym typeface="微软雅黑" panose="020B0503020204020204" charset="-122"/>
              </a:rPr>
              <a:t>1</a:t>
            </a:r>
            <a:r>
              <a:rPr lang="zh-CN" altLang="en-US" sz="1600" dirty="0">
                <a:solidFill>
                  <a:srgbClr val="7F7F7F"/>
                </a:solidFill>
                <a:latin typeface="微软雅黑" panose="020B0503020204020204" charset="-122"/>
                <a:ea typeface="微软雅黑" panose="020B0503020204020204" charset="-122"/>
                <a:sym typeface="微软雅黑" panose="020B0503020204020204" charset="-122"/>
              </a:rPr>
              <a:t>月</a:t>
            </a:r>
            <a:r>
              <a:rPr lang="en-US" altLang="zh-CN" sz="1600" dirty="0">
                <a:solidFill>
                  <a:srgbClr val="7F7F7F"/>
                </a:solidFill>
                <a:latin typeface="微软雅黑" panose="020B0503020204020204" charset="-122"/>
                <a:ea typeface="微软雅黑" panose="020B0503020204020204" charset="-122"/>
                <a:sym typeface="微软雅黑" panose="020B0503020204020204" charset="-122"/>
              </a:rPr>
              <a:t>1</a:t>
            </a:r>
            <a:r>
              <a:rPr lang="zh-CN" altLang="en-US" sz="1600" dirty="0">
                <a:solidFill>
                  <a:srgbClr val="7F7F7F"/>
                </a:solidFill>
                <a:latin typeface="微软雅黑" panose="020B0503020204020204" charset="-122"/>
                <a:ea typeface="微软雅黑" panose="020B0503020204020204" charset="-122"/>
                <a:sym typeface="微软雅黑" panose="020B0503020204020204" charset="-122"/>
              </a:rPr>
              <a:t>日前启动的慢病项目门店，共</a:t>
            </a:r>
            <a:r>
              <a:rPr lang="en-US" altLang="zh-CN" sz="1600" dirty="0">
                <a:solidFill>
                  <a:srgbClr val="7F7F7F"/>
                </a:solidFill>
                <a:latin typeface="微软雅黑" panose="020B0503020204020204" charset="-122"/>
                <a:ea typeface="微软雅黑" panose="020B0503020204020204" charset="-122"/>
                <a:sym typeface="微软雅黑" panose="020B0503020204020204" charset="-122"/>
              </a:rPr>
              <a:t>102</a:t>
            </a:r>
            <a:r>
              <a:rPr lang="zh-CN" altLang="en-US" sz="1600" dirty="0">
                <a:solidFill>
                  <a:srgbClr val="7F7F7F"/>
                </a:solidFill>
                <a:latin typeface="微软雅黑" panose="020B0503020204020204" charset="-122"/>
                <a:ea typeface="微软雅黑" panose="020B0503020204020204" charset="-122"/>
                <a:sym typeface="微软雅黑" panose="020B0503020204020204" charset="-122"/>
              </a:rPr>
              <a:t>家，大店 </a:t>
            </a:r>
            <a:r>
              <a:rPr lang="en-US" altLang="zh-CN" sz="1600" dirty="0">
                <a:solidFill>
                  <a:srgbClr val="7F7F7F"/>
                </a:solidFill>
                <a:latin typeface="微软雅黑" panose="020B0503020204020204" charset="-122"/>
                <a:ea typeface="微软雅黑" panose="020B0503020204020204" charset="-122"/>
                <a:sym typeface="微软雅黑" panose="020B0503020204020204" charset="-122"/>
              </a:rPr>
              <a:t>46</a:t>
            </a:r>
            <a:r>
              <a:rPr lang="zh-CN" altLang="en-US" sz="1600" dirty="0">
                <a:solidFill>
                  <a:srgbClr val="7F7F7F"/>
                </a:solidFill>
                <a:latin typeface="微软雅黑" panose="020B0503020204020204" charset="-122"/>
                <a:ea typeface="微软雅黑" panose="020B0503020204020204" charset="-122"/>
                <a:sym typeface="微软雅黑" panose="020B0503020204020204" charset="-122"/>
              </a:rPr>
              <a:t>家，中店</a:t>
            </a:r>
            <a:r>
              <a:rPr lang="en-US" altLang="zh-CN" sz="1600" dirty="0">
                <a:solidFill>
                  <a:srgbClr val="7F7F7F"/>
                </a:solidFill>
                <a:latin typeface="微软雅黑" panose="020B0503020204020204" charset="-122"/>
                <a:ea typeface="微软雅黑" panose="020B0503020204020204" charset="-122"/>
                <a:sym typeface="微软雅黑" panose="020B0503020204020204" charset="-122"/>
              </a:rPr>
              <a:t>56</a:t>
            </a:r>
            <a:r>
              <a:rPr lang="zh-CN" altLang="en-US" sz="1600" dirty="0">
                <a:solidFill>
                  <a:srgbClr val="7F7F7F"/>
                </a:solidFill>
                <a:latin typeface="微软雅黑" panose="020B0503020204020204" charset="-122"/>
                <a:ea typeface="微软雅黑" panose="020B0503020204020204" charset="-122"/>
                <a:sym typeface="微软雅黑" panose="020B0503020204020204" charset="-122"/>
              </a:rPr>
              <a:t>家</a:t>
            </a:r>
          </a:p>
          <a:p>
            <a:r>
              <a:rPr lang="en-US" altLang="zh-CN" sz="1600">
                <a:solidFill>
                  <a:srgbClr val="7F7F7F"/>
                </a:solidFill>
                <a:latin typeface="Arial" panose="020B0604020202020204" pitchFamily="34" charset="0"/>
                <a:ea typeface="微软雅黑" panose="020B0503020204020204" charset="-122"/>
              </a:rPr>
              <a:t>*</a:t>
            </a:r>
            <a:r>
              <a:rPr lang="zh-CN" altLang="en-US" sz="1600">
                <a:solidFill>
                  <a:srgbClr val="7F7F7F"/>
                </a:solidFill>
                <a:latin typeface="Arial" panose="020B0604020202020204" pitchFamily="34" charset="0"/>
                <a:ea typeface="微软雅黑" panose="020B0503020204020204" charset="-122"/>
              </a:rPr>
              <a:t>人群选择：门店开卡会员</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建档前</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VS</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建档后</a:t>
            </a:r>
          </a:p>
        </p:txBody>
      </p:sp>
      <p:graphicFrame>
        <p:nvGraphicFramePr>
          <p:cNvPr id="32" name="图表 31"/>
          <p:cNvGraphicFramePr/>
          <p:nvPr/>
        </p:nvGraphicFramePr>
        <p:xfrm>
          <a:off x="6589546" y="1496722"/>
          <a:ext cx="5486569" cy="30264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9" name="图表 28"/>
          <p:cNvGraphicFramePr/>
          <p:nvPr/>
        </p:nvGraphicFramePr>
        <p:xfrm>
          <a:off x="443505" y="1496722"/>
          <a:ext cx="5664347" cy="30264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表格 21"/>
          <p:cNvGraphicFramePr/>
          <p:nvPr/>
        </p:nvGraphicFramePr>
        <p:xfrm>
          <a:off x="6938963" y="4710113"/>
          <a:ext cx="5137150" cy="1531938"/>
        </p:xfrm>
        <a:graphic>
          <a:graphicData uri="http://schemas.openxmlformats.org/drawingml/2006/table">
            <a:tbl>
              <a:tblPr firstRow="1" bandRow="1">
                <a:tableStyleId>{5C22544A-7EE6-4342-B048-85BDC9FD1C3A}</a:tableStyleId>
              </a:tblPr>
              <a:tblGrid>
                <a:gridCol w="991235">
                  <a:extLst>
                    <a:ext uri="{9D8B030D-6E8A-4147-A177-3AD203B41FA5}">
                      <a16:colId xmlns:a16="http://schemas.microsoft.com/office/drawing/2014/main" val="20000"/>
                    </a:ext>
                  </a:extLst>
                </a:gridCol>
                <a:gridCol w="2050415">
                  <a:extLst>
                    <a:ext uri="{9D8B030D-6E8A-4147-A177-3AD203B41FA5}">
                      <a16:colId xmlns:a16="http://schemas.microsoft.com/office/drawing/2014/main" val="20001"/>
                    </a:ext>
                  </a:extLst>
                </a:gridCol>
                <a:gridCol w="2094865">
                  <a:extLst>
                    <a:ext uri="{9D8B030D-6E8A-4147-A177-3AD203B41FA5}">
                      <a16:colId xmlns:a16="http://schemas.microsoft.com/office/drawing/2014/main" val="20002"/>
                    </a:ext>
                  </a:extLst>
                </a:gridCol>
              </a:tblGrid>
              <a:tr h="382905">
                <a:tc>
                  <a:txBody>
                    <a:bodyPr/>
                    <a:lstStyle/>
                    <a:p>
                      <a:pPr indent="0">
                        <a:buNone/>
                      </a:pP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2000" b="0">
                          <a:solidFill>
                            <a:srgbClr val="000000"/>
                          </a:solidFill>
                          <a:latin typeface="Arial" panose="020B0604020202020204" pitchFamily="34" charset="0"/>
                          <a:ea typeface="等线" panose="02010600030101010101" pitchFamily="2" charset="-122"/>
                        </a:rPr>
                        <a:t>月人均消费金额</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2000" b="0">
                          <a:solidFill>
                            <a:srgbClr val="000000"/>
                          </a:solidFill>
                          <a:latin typeface="Arial" panose="020B0604020202020204" pitchFamily="34" charset="0"/>
                          <a:ea typeface="等线" panose="02010600030101010101" pitchFamily="2" charset="-122"/>
                        </a:rPr>
                        <a:t>月人均毛利额</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82905">
                <a:tc>
                  <a:txBody>
                    <a:bodyPr/>
                    <a:lstStyle/>
                    <a:p>
                      <a:pPr indent="0">
                        <a:buNone/>
                      </a:pPr>
                      <a:r>
                        <a:rPr lang="zh-CN" sz="2000" b="0">
                          <a:solidFill>
                            <a:srgbClr val="000000"/>
                          </a:solidFill>
                          <a:latin typeface="Arial" panose="020B0604020202020204" pitchFamily="34" charset="0"/>
                          <a:ea typeface="等线" panose="02010600030101010101" pitchFamily="2" charset="-122"/>
                        </a:rPr>
                        <a:t>建档前</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238.7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79.6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82905">
                <a:tc>
                  <a:txBody>
                    <a:bodyPr/>
                    <a:lstStyle/>
                    <a:p>
                      <a:pPr indent="0">
                        <a:buNone/>
                      </a:pPr>
                      <a:r>
                        <a:rPr lang="zh-CN" sz="2000" b="0">
                          <a:solidFill>
                            <a:srgbClr val="000000"/>
                          </a:solidFill>
                          <a:latin typeface="Arial" panose="020B0604020202020204" pitchFamily="34" charset="0"/>
                          <a:ea typeface="等线" panose="02010600030101010101" pitchFamily="2" charset="-122"/>
                        </a:rPr>
                        <a:t>建档后</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261.2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87.4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82905">
                <a:tc>
                  <a:txBody>
                    <a:bodyPr/>
                    <a:lstStyle/>
                    <a:p>
                      <a:pPr indent="0">
                        <a:buNone/>
                      </a:pPr>
                      <a:r>
                        <a:rPr lang="zh-CN" sz="2000" b="0">
                          <a:solidFill>
                            <a:srgbClr val="000000"/>
                          </a:solidFill>
                          <a:latin typeface="Arial" panose="020B0604020202020204" pitchFamily="34" charset="0"/>
                          <a:ea typeface="等线" panose="02010600030101010101" pitchFamily="2" charset="-122"/>
                        </a:rPr>
                        <a:t>提升值</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22.4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7.9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112666" name="文本框 27"/>
          <p:cNvSpPr txBox="1"/>
          <p:nvPr/>
        </p:nvSpPr>
        <p:spPr>
          <a:xfrm>
            <a:off x="581025" y="6488113"/>
            <a:ext cx="6313488" cy="338137"/>
          </a:xfrm>
          <a:prstGeom prst="rect">
            <a:avLst/>
          </a:prstGeom>
          <a:noFill/>
          <a:ln w="9525">
            <a:noFill/>
          </a:ln>
        </p:spPr>
        <p:txBody>
          <a:bodyPr wrap="square" anchor="t">
            <a:spAutoFit/>
          </a:bodyPr>
          <a:lstStyle/>
          <a:p>
            <a:r>
              <a:rPr lang="zh-CN" altLang="en-US" sz="1600">
                <a:solidFill>
                  <a:srgbClr val="7F7F7F"/>
                </a:solidFill>
                <a:latin typeface="Arial" panose="020B0604020202020204" pitchFamily="34" charset="0"/>
                <a:ea typeface="微软雅黑" panose="020B0503020204020204" charset="-122"/>
              </a:rPr>
              <a:t>人群选择：慢病建档会员89,898人</a:t>
            </a:r>
          </a:p>
        </p:txBody>
      </p:sp>
      <p:cxnSp>
        <p:nvCxnSpPr>
          <p:cNvPr id="7" name="直接箭头连接符 6"/>
          <p:cNvCxnSpPr/>
          <p:nvPr/>
        </p:nvCxnSpPr>
        <p:spPr>
          <a:xfrm flipV="1">
            <a:off x="2776538" y="2352675"/>
            <a:ext cx="3232150" cy="725488"/>
          </a:xfrm>
          <a:prstGeom prst="straightConnector1">
            <a:avLst/>
          </a:prstGeom>
          <a:ln w="28575">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p:nvPr/>
        </p:nvCxnSpPr>
        <p:spPr>
          <a:xfrm flipV="1">
            <a:off x="7340600" y="1914525"/>
            <a:ext cx="4637088" cy="307975"/>
          </a:xfrm>
          <a:prstGeom prst="straightConnector1">
            <a:avLst/>
          </a:prstGeom>
          <a:ln w="28575">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graphicFrame>
        <p:nvGraphicFramePr>
          <p:cNvPr id="11" name="表格 10"/>
          <p:cNvGraphicFramePr/>
          <p:nvPr/>
        </p:nvGraphicFramePr>
        <p:xfrm>
          <a:off x="923925" y="4668838"/>
          <a:ext cx="4702175" cy="1620838"/>
        </p:xfrm>
        <a:graphic>
          <a:graphicData uri="http://schemas.openxmlformats.org/drawingml/2006/table">
            <a:tbl>
              <a:tblPr firstRow="1" bandRow="1">
                <a:tableStyleId>{5C22544A-7EE6-4342-B048-85BDC9FD1C3A}</a:tableStyleId>
              </a:tblPr>
              <a:tblGrid>
                <a:gridCol w="874395">
                  <a:extLst>
                    <a:ext uri="{9D8B030D-6E8A-4147-A177-3AD203B41FA5}">
                      <a16:colId xmlns:a16="http://schemas.microsoft.com/office/drawing/2014/main" val="20000"/>
                    </a:ext>
                  </a:extLst>
                </a:gridCol>
                <a:gridCol w="1892935">
                  <a:extLst>
                    <a:ext uri="{9D8B030D-6E8A-4147-A177-3AD203B41FA5}">
                      <a16:colId xmlns:a16="http://schemas.microsoft.com/office/drawing/2014/main" val="20001"/>
                    </a:ext>
                  </a:extLst>
                </a:gridCol>
                <a:gridCol w="1934845">
                  <a:extLst>
                    <a:ext uri="{9D8B030D-6E8A-4147-A177-3AD203B41FA5}">
                      <a16:colId xmlns:a16="http://schemas.microsoft.com/office/drawing/2014/main" val="20002"/>
                    </a:ext>
                  </a:extLst>
                </a:gridCol>
              </a:tblGrid>
              <a:tr h="405130">
                <a:tc>
                  <a:txBody>
                    <a:bodyPr/>
                    <a:lstStyle/>
                    <a:p>
                      <a:pPr indent="0">
                        <a:buNone/>
                      </a:pP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2000" b="0">
                          <a:solidFill>
                            <a:srgbClr val="000000"/>
                          </a:solidFill>
                          <a:latin typeface="Arial" panose="020B0604020202020204" pitchFamily="34" charset="0"/>
                          <a:ea typeface="等线" panose="02010600030101010101" pitchFamily="2" charset="-122"/>
                        </a:rPr>
                        <a:t>人均到店次数</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2000" b="0">
                          <a:solidFill>
                            <a:srgbClr val="000000"/>
                          </a:solidFill>
                          <a:latin typeface="Arial" panose="020B0604020202020204" pitchFamily="34" charset="0"/>
                          <a:ea typeface="等线" panose="02010600030101010101" pitchFamily="2" charset="-122"/>
                        </a:rPr>
                        <a:t>人均消费次数</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05130">
                <a:tc>
                  <a:txBody>
                    <a:bodyPr/>
                    <a:lstStyle/>
                    <a:p>
                      <a:pPr indent="0">
                        <a:buNone/>
                      </a:pPr>
                      <a:r>
                        <a:rPr lang="zh-CN" sz="2000" b="0">
                          <a:solidFill>
                            <a:srgbClr val="000000"/>
                          </a:solidFill>
                          <a:latin typeface="Arial" panose="020B0604020202020204" pitchFamily="34" charset="0"/>
                          <a:ea typeface="等线" panose="02010600030101010101" pitchFamily="2" charset="-122"/>
                        </a:rPr>
                        <a:t>建档前</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2.283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2.274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05130">
                <a:tc>
                  <a:txBody>
                    <a:bodyPr/>
                    <a:lstStyle/>
                    <a:p>
                      <a:pPr indent="0">
                        <a:buNone/>
                      </a:pPr>
                      <a:r>
                        <a:rPr lang="zh-CN" sz="2000" b="0">
                          <a:solidFill>
                            <a:srgbClr val="000000"/>
                          </a:solidFill>
                          <a:latin typeface="Arial" panose="020B0604020202020204" pitchFamily="34" charset="0"/>
                          <a:ea typeface="等线" panose="02010600030101010101" pitchFamily="2" charset="-122"/>
                        </a:rPr>
                        <a:t>建档后</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2.674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2.289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05130">
                <a:tc>
                  <a:txBody>
                    <a:bodyPr/>
                    <a:lstStyle/>
                    <a:p>
                      <a:pPr indent="0">
                        <a:buNone/>
                      </a:pPr>
                      <a:r>
                        <a:rPr lang="zh-CN" sz="2000" b="0">
                          <a:solidFill>
                            <a:srgbClr val="000000"/>
                          </a:solidFill>
                          <a:latin typeface="Arial" panose="020B0604020202020204" pitchFamily="34" charset="0"/>
                          <a:ea typeface="等线" panose="02010600030101010101" pitchFamily="2" charset="-122"/>
                        </a:rPr>
                        <a:t>提升值</a:t>
                      </a:r>
                      <a:endParaRPr lang="zh-CN" altLang="en-US" sz="2000" b="0">
                        <a:solidFill>
                          <a:srgbClr val="000000"/>
                        </a:solidFill>
                        <a:latin typeface="Arial" panose="020B0604020202020204" pitchFamily="34" charset="0"/>
                        <a:ea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0.391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000" b="0">
                          <a:solidFill>
                            <a:srgbClr val="000000"/>
                          </a:solidFill>
                          <a:latin typeface="等线" panose="02010600030101010101" pitchFamily="2" charset="-122"/>
                        </a:rPr>
                        <a:t>0.014 </a:t>
                      </a:r>
                      <a:endParaRPr lang="en-US" altLang="en-US" sz="2000" b="0">
                        <a:solidFill>
                          <a:srgbClr val="000000"/>
                        </a:solidFill>
                        <a:latin typeface="等线" panose="02010600030101010101" pitchFamily="2" charset="-122"/>
                      </a:endParaRPr>
                    </a:p>
                  </a:txBody>
                  <a:tcPr marL="16931" marR="16931" marT="16931" marB="60952"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13" name="上箭头 12"/>
          <p:cNvSpPr/>
          <p:nvPr/>
        </p:nvSpPr>
        <p:spPr>
          <a:xfrm>
            <a:off x="3192463" y="5546725"/>
            <a:ext cx="231775" cy="258763"/>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4" name="上箭头 13"/>
          <p:cNvSpPr/>
          <p:nvPr/>
        </p:nvSpPr>
        <p:spPr>
          <a:xfrm>
            <a:off x="5073650" y="5546725"/>
            <a:ext cx="230188" cy="258763"/>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5" name="上箭头 14"/>
          <p:cNvSpPr/>
          <p:nvPr/>
        </p:nvSpPr>
        <p:spPr>
          <a:xfrm>
            <a:off x="11388725" y="5532438"/>
            <a:ext cx="231775" cy="258763"/>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6" name="上箭头 15"/>
          <p:cNvSpPr/>
          <p:nvPr/>
        </p:nvSpPr>
        <p:spPr>
          <a:xfrm>
            <a:off x="9393238" y="5546725"/>
            <a:ext cx="230188" cy="258763"/>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12695" name="文本框 3"/>
          <p:cNvSpPr txBox="1"/>
          <p:nvPr/>
        </p:nvSpPr>
        <p:spPr>
          <a:xfrm>
            <a:off x="442913" y="987425"/>
            <a:ext cx="8896350" cy="398463"/>
          </a:xfrm>
          <a:prstGeom prst="rect">
            <a:avLst/>
          </a:prstGeom>
          <a:noFill/>
          <a:ln w="9525">
            <a:noFill/>
          </a:ln>
        </p:spPr>
        <p:txBody>
          <a:bodyPr wrap="none" anchor="t">
            <a:spAutoFit/>
          </a:bodyPr>
          <a:lstStyle/>
          <a:p>
            <a:pPr marL="285750" indent="-285750">
              <a:buFont typeface="Wingdings" panose="05000000000000000000" charset="0"/>
              <a:buChar char=""/>
            </a:pPr>
            <a:r>
              <a:rPr lang="zh-CN" altLang="en-US" sz="2000">
                <a:latin typeface="微软雅黑" panose="020B0503020204020204" charset="-122"/>
                <a:ea typeface="微软雅黑" panose="020B0503020204020204" charset="-122"/>
                <a:sym typeface="微软雅黑" panose="020B0503020204020204" charset="-122"/>
              </a:rPr>
              <a:t>慢病专员服务后，会员月活显著提升</a:t>
            </a:r>
            <a:r>
              <a:rPr lang="en-US" altLang="zh-CN" sz="2000">
                <a:latin typeface="微软雅黑" panose="020B0503020204020204" charset="-122"/>
                <a:ea typeface="微软雅黑" panose="020B0503020204020204" charset="-122"/>
                <a:sym typeface="微软雅黑" panose="020B0503020204020204" charset="-122"/>
              </a:rPr>
              <a:t>2.28-&gt;2.67</a:t>
            </a:r>
            <a:r>
              <a:rPr lang="zh-CN" altLang="en-US" sz="2000">
                <a:latin typeface="微软雅黑" panose="020B0503020204020204" charset="-122"/>
                <a:ea typeface="微软雅黑" panose="020B0503020204020204" charset="-122"/>
                <a:sym typeface="微软雅黑" panose="020B0503020204020204" charset="-122"/>
              </a:rPr>
              <a:t>，产值和毛利贡献稳步上涨</a:t>
            </a:r>
            <a:endParaRPr lang="zh-CN" altLang="en-US" sz="2000">
              <a:latin typeface="微软雅黑" panose="020B0503020204020204" charset="-122"/>
              <a:ea typeface="微软雅黑" panose="020B0503020204020204" charset="-122"/>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慢病顾问成长路径</a:t>
            </a:r>
          </a:p>
        </p:txBody>
      </p:sp>
      <p:sp>
        <p:nvSpPr>
          <p:cNvPr id="54" name="圆角矩形标注 53"/>
          <p:cNvSpPr/>
          <p:nvPr/>
        </p:nvSpPr>
        <p:spPr>
          <a:xfrm rot="10800000">
            <a:off x="1518285" y="5586095"/>
            <a:ext cx="1769110" cy="1214755"/>
          </a:xfrm>
          <a:prstGeom prst="wedgeRoundRectCallout">
            <a:avLst>
              <a:gd name="adj1" fmla="val 5983"/>
              <a:gd name="adj2" fmla="val 75352"/>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sp>
        <p:nvSpPr>
          <p:cNvPr id="56" name="圆角矩形标注 55"/>
          <p:cNvSpPr/>
          <p:nvPr/>
        </p:nvSpPr>
        <p:spPr>
          <a:xfrm>
            <a:off x="2407285" y="2919730"/>
            <a:ext cx="1909445" cy="1398905"/>
          </a:xfrm>
          <a:prstGeom prst="wedgeRoundRectCallout">
            <a:avLst>
              <a:gd name="adj1" fmla="val -10515"/>
              <a:gd name="adj2" fmla="val 81228"/>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sp>
        <p:nvSpPr>
          <p:cNvPr id="60" name="圆角矩形标注 59"/>
          <p:cNvSpPr/>
          <p:nvPr/>
        </p:nvSpPr>
        <p:spPr>
          <a:xfrm>
            <a:off x="426720" y="3583940"/>
            <a:ext cx="1909445" cy="1390015"/>
          </a:xfrm>
          <a:prstGeom prst="wedgeRoundRectCallout">
            <a:avLst>
              <a:gd name="adj1" fmla="val -10515"/>
              <a:gd name="adj2" fmla="val 81228"/>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cxnSp>
        <p:nvCxnSpPr>
          <p:cNvPr id="64" name="直接连接符 63"/>
          <p:cNvCxnSpPr/>
          <p:nvPr/>
        </p:nvCxnSpPr>
        <p:spPr>
          <a:xfrm flipV="1">
            <a:off x="528320" y="5643245"/>
            <a:ext cx="626110" cy="537845"/>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73" name="表格 72"/>
          <p:cNvGraphicFramePr/>
          <p:nvPr/>
        </p:nvGraphicFramePr>
        <p:xfrm>
          <a:off x="1584960" y="5304790"/>
          <a:ext cx="1723390" cy="1673225"/>
        </p:xfrm>
        <a:graphic>
          <a:graphicData uri="http://schemas.openxmlformats.org/drawingml/2006/table">
            <a:tbl>
              <a:tblPr firstRow="1" bandRow="1">
                <a:tableStyleId>{5C22544A-7EE6-4342-B048-85BDC9FD1C3A}</a:tableStyleId>
              </a:tblPr>
              <a:tblGrid>
                <a:gridCol w="1723390">
                  <a:extLst>
                    <a:ext uri="{9D8B030D-6E8A-4147-A177-3AD203B41FA5}">
                      <a16:colId xmlns:a16="http://schemas.microsoft.com/office/drawing/2014/main" val="20000"/>
                    </a:ext>
                  </a:extLst>
                </a:gridCol>
              </a:tblGrid>
              <a:tr h="1673225">
                <a:tc>
                  <a:txBody>
                    <a:bodyPr/>
                    <a:lstStyle/>
                    <a:p>
                      <a:pPr indent="0">
                        <a:buNone/>
                      </a:pPr>
                      <a:endParaRPr lang="zh-CN" sz="1200" b="1">
                        <a:solidFill>
                          <a:srgbClr val="000000"/>
                        </a:solidFill>
                        <a:latin typeface="Arial" panose="020B0604020202020204" pitchFamily="34" charset="0"/>
                        <a:ea typeface="等线" panose="02010600030101010101" pitchFamily="2" charset="-122"/>
                      </a:endParaRPr>
                    </a:p>
                    <a:p>
                      <a:pPr indent="0">
                        <a:buNone/>
                      </a:pPr>
                      <a:r>
                        <a:rPr lang="zh-CN" sz="1200" b="1">
                          <a:solidFill>
                            <a:srgbClr val="000000"/>
                          </a:solidFill>
                          <a:latin typeface="Arial" panose="020B0604020202020204" pitchFamily="34" charset="0"/>
                          <a:ea typeface="等线" panose="02010600030101010101" pitchFamily="2" charset="-122"/>
                        </a:rPr>
                        <a:t>人均累计建档数：</a:t>
                      </a:r>
                      <a:r>
                        <a:rPr lang="en-US" altLang="zh-CN" sz="1200" b="1">
                          <a:solidFill>
                            <a:srgbClr val="000000"/>
                          </a:solidFill>
                          <a:latin typeface="Arial" panose="020B0604020202020204" pitchFamily="34" charset="0"/>
                          <a:ea typeface="等线" panose="02010600030101010101" pitchFamily="2" charset="-122"/>
                        </a:rPr>
                        <a:t>198</a:t>
                      </a:r>
                      <a:r>
                        <a:rPr lang="zh-CN" sz="1200" b="1">
                          <a:solidFill>
                            <a:srgbClr val="000000"/>
                          </a:solidFill>
                          <a:latin typeface="Arial" panose="020B0604020202020204" pitchFamily="34" charset="0"/>
                          <a:ea typeface="等线" panose="02010600030101010101" pitchFamily="2" charset="-122"/>
                        </a:rPr>
                        <a:t>人</a:t>
                      </a:r>
                    </a:p>
                    <a:p>
                      <a:pPr indent="0">
                        <a:buNone/>
                      </a:pPr>
                      <a:r>
                        <a:rPr lang="zh-CN" sz="1200" b="1">
                          <a:solidFill>
                            <a:srgbClr val="000000"/>
                          </a:solidFill>
                          <a:latin typeface="Arial" panose="020B0604020202020204" pitchFamily="34" charset="0"/>
                          <a:ea typeface="等线" panose="02010600030101010101" pitchFamily="2" charset="-122"/>
                        </a:rPr>
                        <a:t>月消费人数：</a:t>
                      </a:r>
                      <a:r>
                        <a:rPr lang="en-US" altLang="zh-CN" sz="1200" b="1">
                          <a:solidFill>
                            <a:srgbClr val="000000"/>
                          </a:solidFill>
                          <a:latin typeface="Arial" panose="020B0604020202020204" pitchFamily="34" charset="0"/>
                          <a:ea typeface="等线" panose="02010600030101010101" pitchFamily="2" charset="-122"/>
                        </a:rPr>
                        <a:t>108</a:t>
                      </a:r>
                      <a:r>
                        <a:rPr lang="zh-CN" sz="1200" b="1">
                          <a:solidFill>
                            <a:srgbClr val="000000"/>
                          </a:solidFill>
                          <a:latin typeface="Arial" panose="020B0604020202020204" pitchFamily="34" charset="0"/>
                          <a:ea typeface="等线" panose="02010600030101010101" pitchFamily="2" charset="-122"/>
                        </a:rPr>
                        <a:t>人</a:t>
                      </a:r>
                    </a:p>
                    <a:p>
                      <a:pPr indent="0">
                        <a:buNone/>
                      </a:pPr>
                      <a:r>
                        <a:rPr lang="zh-CN" sz="1200" b="1">
                          <a:solidFill>
                            <a:srgbClr val="FF0000"/>
                          </a:solidFill>
                          <a:latin typeface="Arial" panose="020B0604020202020204" pitchFamily="34" charset="0"/>
                          <a:ea typeface="等线" panose="02010600030101010101" pitchFamily="2" charset="-122"/>
                        </a:rPr>
                        <a:t>月人均消费金额：</a:t>
                      </a:r>
                      <a:r>
                        <a:rPr lang="en-US" altLang="zh-CN" sz="1200" b="1">
                          <a:solidFill>
                            <a:srgbClr val="FF0000"/>
                          </a:solidFill>
                          <a:latin typeface="Arial" panose="020B0604020202020204" pitchFamily="34" charset="0"/>
                          <a:ea typeface="等线" panose="02010600030101010101" pitchFamily="2" charset="-122"/>
                        </a:rPr>
                        <a:t>245</a:t>
                      </a:r>
                      <a:r>
                        <a:rPr lang="zh-CN" sz="1200" b="1">
                          <a:solidFill>
                            <a:srgbClr val="FF0000"/>
                          </a:solidFill>
                          <a:latin typeface="Arial" panose="020B0604020202020204" pitchFamily="34" charset="0"/>
                          <a:ea typeface="等线" panose="02010600030101010101" pitchFamily="2" charset="-122"/>
                        </a:rPr>
                        <a:t>元</a:t>
                      </a:r>
                    </a:p>
                    <a:p>
                      <a:pPr indent="0">
                        <a:buNone/>
                      </a:pPr>
                      <a:r>
                        <a:rPr lang="zh-CN" sz="1200" b="1">
                          <a:solidFill>
                            <a:srgbClr val="FF0000"/>
                          </a:solidFill>
                          <a:latin typeface="Arial" panose="020B0604020202020204" pitchFamily="34" charset="0"/>
                          <a:ea typeface="等线" panose="02010600030101010101" pitchFamily="2" charset="-122"/>
                        </a:rPr>
                        <a:t>月人均消费次数：</a:t>
                      </a:r>
                      <a:r>
                        <a:rPr lang="en-US" altLang="zh-CN" sz="1200" b="1">
                          <a:solidFill>
                            <a:srgbClr val="FF0000"/>
                          </a:solidFill>
                          <a:latin typeface="Arial" panose="020B0604020202020204" pitchFamily="34" charset="0"/>
                          <a:ea typeface="等线" panose="02010600030101010101" pitchFamily="2" charset="-122"/>
                        </a:rPr>
                        <a:t>2.1</a:t>
                      </a:r>
                      <a:r>
                        <a:rPr lang="zh-CN" sz="1200" b="1">
                          <a:solidFill>
                            <a:srgbClr val="FF0000"/>
                          </a:solidFill>
                          <a:latin typeface="Arial" panose="020B0604020202020204" pitchFamily="34" charset="0"/>
                          <a:ea typeface="等线" panose="02010600030101010101" pitchFamily="2" charset="-122"/>
                        </a:rPr>
                        <a:t> 次</a:t>
                      </a:r>
                    </a:p>
                    <a:p>
                      <a:pPr indent="0">
                        <a:buNone/>
                      </a:pPr>
                      <a:endParaRPr lang="en-US" altLang="en-US" sz="1200" b="1">
                        <a:solidFill>
                          <a:srgbClr val="00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sp>
        <p:nvSpPr>
          <p:cNvPr id="76" name="文本框 75"/>
          <p:cNvSpPr txBox="1"/>
          <p:nvPr/>
        </p:nvSpPr>
        <p:spPr>
          <a:xfrm>
            <a:off x="694690" y="5727700"/>
            <a:ext cx="459740" cy="291465"/>
          </a:xfrm>
          <a:prstGeom prst="rect">
            <a:avLst/>
          </a:prstGeom>
          <a:noFill/>
        </p:spPr>
        <p:txBody>
          <a:bodyPr wrap="square" rtlCol="0">
            <a:spAutoFit/>
          </a:bodyPr>
          <a:lstStyle/>
          <a:p>
            <a:r>
              <a:rPr lang="en-US" altLang="zh-CN" sz="1300" b="1">
                <a:solidFill>
                  <a:srgbClr val="FF0000"/>
                </a:solidFill>
              </a:rPr>
              <a:t>3</a:t>
            </a:r>
            <a:r>
              <a:rPr lang="zh-CN" altLang="en-US" sz="1300" b="1">
                <a:solidFill>
                  <a:srgbClr val="FF0000"/>
                </a:solidFill>
              </a:rPr>
              <a:t>月</a:t>
            </a:r>
          </a:p>
        </p:txBody>
      </p:sp>
      <p:sp>
        <p:nvSpPr>
          <p:cNvPr id="79" name="object 21"/>
          <p:cNvSpPr/>
          <p:nvPr/>
        </p:nvSpPr>
        <p:spPr>
          <a:xfrm>
            <a:off x="342290" y="6111760"/>
            <a:ext cx="274942" cy="255269"/>
          </a:xfrm>
          <a:prstGeom prst="rect">
            <a:avLst/>
          </a:prstGeom>
          <a:blipFill>
            <a:blip r:embed="rId2" cstate="print"/>
            <a:stretch>
              <a:fillRect/>
            </a:stretch>
          </a:blipFill>
        </p:spPr>
        <p:txBody>
          <a:bodyPr wrap="square" lIns="0" tIns="0" rIns="0" bIns="0" rtlCol="0"/>
          <a:lstStyle/>
          <a:p>
            <a:endParaRPr/>
          </a:p>
        </p:txBody>
      </p:sp>
      <p:sp>
        <p:nvSpPr>
          <p:cNvPr id="80" name="object 21"/>
          <p:cNvSpPr/>
          <p:nvPr/>
        </p:nvSpPr>
        <p:spPr>
          <a:xfrm>
            <a:off x="1074445" y="5471680"/>
            <a:ext cx="274942" cy="255269"/>
          </a:xfrm>
          <a:prstGeom prst="rect">
            <a:avLst/>
          </a:prstGeom>
          <a:blipFill>
            <a:blip r:embed="rId2" cstate="print"/>
            <a:stretch>
              <a:fillRect/>
            </a:stretch>
          </a:blipFill>
        </p:spPr>
        <p:txBody>
          <a:bodyPr wrap="square" lIns="0" tIns="0" rIns="0" bIns="0" rtlCol="0"/>
          <a:lstStyle/>
          <a:p>
            <a:endParaRPr/>
          </a:p>
        </p:txBody>
      </p:sp>
      <p:cxnSp>
        <p:nvCxnSpPr>
          <p:cNvPr id="84" name="直接连接符 83"/>
          <p:cNvCxnSpPr>
            <a:stCxn id="80" idx="3"/>
          </p:cNvCxnSpPr>
          <p:nvPr/>
        </p:nvCxnSpPr>
        <p:spPr>
          <a:xfrm flipV="1">
            <a:off x="1349375" y="5208270"/>
            <a:ext cx="816610" cy="377825"/>
          </a:xfrm>
          <a:prstGeom prst="line">
            <a:avLst/>
          </a:prstGeom>
        </p:spPr>
        <p:style>
          <a:lnRef idx="1">
            <a:schemeClr val="accent1"/>
          </a:lnRef>
          <a:fillRef idx="0">
            <a:schemeClr val="accent1"/>
          </a:fillRef>
          <a:effectRef idx="0">
            <a:schemeClr val="accent1"/>
          </a:effectRef>
          <a:fontRef idx="minor">
            <a:schemeClr val="tx1"/>
          </a:fontRef>
        </p:style>
      </p:cxnSp>
      <p:sp>
        <p:nvSpPr>
          <p:cNvPr id="88" name="文本框 87"/>
          <p:cNvSpPr txBox="1"/>
          <p:nvPr/>
        </p:nvSpPr>
        <p:spPr>
          <a:xfrm>
            <a:off x="1518285" y="5221605"/>
            <a:ext cx="676275" cy="291465"/>
          </a:xfrm>
          <a:prstGeom prst="rect">
            <a:avLst/>
          </a:prstGeom>
          <a:noFill/>
        </p:spPr>
        <p:txBody>
          <a:bodyPr wrap="square" rtlCol="0">
            <a:spAutoFit/>
          </a:bodyPr>
          <a:lstStyle/>
          <a:p>
            <a:r>
              <a:rPr lang="en-US" altLang="zh-CN" sz="1300" b="1">
                <a:solidFill>
                  <a:srgbClr val="FF0000"/>
                </a:solidFill>
              </a:rPr>
              <a:t>5.6</a:t>
            </a:r>
            <a:r>
              <a:rPr lang="zh-CN" altLang="en-US" sz="1300" b="1">
                <a:solidFill>
                  <a:srgbClr val="FF0000"/>
                </a:solidFill>
              </a:rPr>
              <a:t>月</a:t>
            </a:r>
          </a:p>
        </p:txBody>
      </p:sp>
      <p:cxnSp>
        <p:nvCxnSpPr>
          <p:cNvPr id="89" name="直接连接符 88"/>
          <p:cNvCxnSpPr/>
          <p:nvPr/>
        </p:nvCxnSpPr>
        <p:spPr>
          <a:xfrm flipV="1">
            <a:off x="2362835" y="4866005"/>
            <a:ext cx="704850" cy="272415"/>
          </a:xfrm>
          <a:prstGeom prst="line">
            <a:avLst/>
          </a:prstGeom>
          <a:ln w="28575"/>
        </p:spPr>
        <p:style>
          <a:lnRef idx="3">
            <a:schemeClr val="accent1"/>
          </a:lnRef>
          <a:fillRef idx="0">
            <a:schemeClr val="accent1"/>
          </a:fillRef>
          <a:effectRef idx="2">
            <a:schemeClr val="accent1"/>
          </a:effectRef>
          <a:fontRef idx="minor">
            <a:schemeClr val="tx1"/>
          </a:fontRef>
        </p:style>
      </p:cxnSp>
      <p:cxnSp>
        <p:nvCxnSpPr>
          <p:cNvPr id="92" name="直接连接符 91"/>
          <p:cNvCxnSpPr>
            <a:stCxn id="119" idx="3"/>
          </p:cNvCxnSpPr>
          <p:nvPr/>
        </p:nvCxnSpPr>
        <p:spPr>
          <a:xfrm flipV="1">
            <a:off x="3288030" y="4549140"/>
            <a:ext cx="837565" cy="2971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93" name="文本框 92"/>
          <p:cNvSpPr txBox="1"/>
          <p:nvPr/>
        </p:nvSpPr>
        <p:spPr>
          <a:xfrm>
            <a:off x="2432050" y="4896485"/>
            <a:ext cx="659130" cy="291465"/>
          </a:xfrm>
          <a:prstGeom prst="rect">
            <a:avLst/>
          </a:prstGeom>
          <a:noFill/>
        </p:spPr>
        <p:txBody>
          <a:bodyPr wrap="square" rtlCol="0">
            <a:spAutoFit/>
          </a:bodyPr>
          <a:lstStyle/>
          <a:p>
            <a:r>
              <a:rPr lang="en-US" altLang="zh-CN" sz="1300" b="1">
                <a:solidFill>
                  <a:srgbClr val="FF0000"/>
                </a:solidFill>
              </a:rPr>
              <a:t>8.2</a:t>
            </a:r>
            <a:r>
              <a:rPr lang="zh-CN" altLang="en-US" sz="1300" b="1">
                <a:solidFill>
                  <a:srgbClr val="FF0000"/>
                </a:solidFill>
              </a:rPr>
              <a:t>月</a:t>
            </a:r>
          </a:p>
        </p:txBody>
      </p:sp>
      <p:sp>
        <p:nvSpPr>
          <p:cNvPr id="96" name="文本框 95"/>
          <p:cNvSpPr txBox="1"/>
          <p:nvPr/>
        </p:nvSpPr>
        <p:spPr>
          <a:xfrm>
            <a:off x="3331845" y="4554855"/>
            <a:ext cx="673100" cy="291465"/>
          </a:xfrm>
          <a:prstGeom prst="rect">
            <a:avLst/>
          </a:prstGeom>
          <a:noFill/>
        </p:spPr>
        <p:txBody>
          <a:bodyPr wrap="square" rtlCol="0">
            <a:spAutoFit/>
          </a:bodyPr>
          <a:lstStyle/>
          <a:p>
            <a:r>
              <a:rPr lang="en-US" altLang="zh-CN" sz="1300">
                <a:solidFill>
                  <a:srgbClr val="FF0000"/>
                </a:solidFill>
              </a:rPr>
              <a:t>10.6</a:t>
            </a:r>
            <a:r>
              <a:rPr lang="zh-CN" altLang="en-US" sz="1300">
                <a:solidFill>
                  <a:srgbClr val="FF0000"/>
                </a:solidFill>
              </a:rPr>
              <a:t>月</a:t>
            </a:r>
          </a:p>
        </p:txBody>
      </p:sp>
      <p:cxnSp>
        <p:nvCxnSpPr>
          <p:cNvPr id="97" name="直接连接符 96"/>
          <p:cNvCxnSpPr/>
          <p:nvPr/>
        </p:nvCxnSpPr>
        <p:spPr>
          <a:xfrm flipV="1">
            <a:off x="4250690" y="4090035"/>
            <a:ext cx="1057275" cy="459105"/>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98" name="圆角矩形标注 97"/>
          <p:cNvSpPr/>
          <p:nvPr/>
        </p:nvSpPr>
        <p:spPr>
          <a:xfrm>
            <a:off x="4646930" y="2159635"/>
            <a:ext cx="1909445" cy="1353820"/>
          </a:xfrm>
          <a:prstGeom prst="wedgeRoundRectCallout">
            <a:avLst>
              <a:gd name="adj1" fmla="val -10515"/>
              <a:gd name="adj2" fmla="val 81228"/>
              <a:gd name="adj3" fmla="val 16667"/>
            </a:avLst>
          </a:prstGeom>
          <a:noFill/>
          <a:extLst>
            <a:ext uri="{909E8E84-426E-40DD-AFC4-6F175D3DCCD1}">
              <a14:hiddenFill xmlns:a14="http://schemas.microsoft.com/office/drawing/2010/main">
                <a:solidFill>
                  <a:schemeClr val="accent6">
                    <a:lumMod val="20000"/>
                    <a:lumOff val="8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cxnSp>
        <p:nvCxnSpPr>
          <p:cNvPr id="103" name="直接连接符 102"/>
          <p:cNvCxnSpPr/>
          <p:nvPr/>
        </p:nvCxnSpPr>
        <p:spPr>
          <a:xfrm flipV="1">
            <a:off x="5518785" y="3630930"/>
            <a:ext cx="1121410" cy="37528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04" name="object 21"/>
          <p:cNvSpPr/>
          <p:nvPr/>
        </p:nvSpPr>
        <p:spPr>
          <a:xfrm>
            <a:off x="5295925" y="3927995"/>
            <a:ext cx="274942" cy="255269"/>
          </a:xfrm>
          <a:prstGeom prst="rect">
            <a:avLst/>
          </a:prstGeom>
          <a:blipFill>
            <a:blip r:embed="rId2" cstate="print"/>
            <a:stretch>
              <a:fillRect/>
            </a:stretch>
          </a:blipFill>
        </p:spPr>
        <p:txBody>
          <a:bodyPr wrap="square" lIns="0" tIns="0" rIns="0" bIns="0" rtlCol="0"/>
          <a:lstStyle/>
          <a:p>
            <a:endParaRPr/>
          </a:p>
        </p:txBody>
      </p:sp>
      <p:sp>
        <p:nvSpPr>
          <p:cNvPr id="105" name="文本框 104"/>
          <p:cNvSpPr txBox="1"/>
          <p:nvPr/>
        </p:nvSpPr>
        <p:spPr>
          <a:xfrm>
            <a:off x="4398010" y="4183380"/>
            <a:ext cx="676275" cy="291465"/>
          </a:xfrm>
          <a:prstGeom prst="rect">
            <a:avLst/>
          </a:prstGeom>
          <a:noFill/>
        </p:spPr>
        <p:txBody>
          <a:bodyPr wrap="square" rtlCol="0">
            <a:spAutoFit/>
          </a:bodyPr>
          <a:lstStyle/>
          <a:p>
            <a:r>
              <a:rPr lang="en-US" altLang="zh-CN" sz="1300">
                <a:solidFill>
                  <a:srgbClr val="FF0000"/>
                </a:solidFill>
              </a:rPr>
              <a:t>12.7</a:t>
            </a:r>
            <a:r>
              <a:rPr lang="zh-CN" altLang="en-US" sz="1300">
                <a:solidFill>
                  <a:srgbClr val="FF0000"/>
                </a:solidFill>
              </a:rPr>
              <a:t>月</a:t>
            </a:r>
          </a:p>
        </p:txBody>
      </p:sp>
      <p:sp>
        <p:nvSpPr>
          <p:cNvPr id="106" name="文本框 105"/>
          <p:cNvSpPr txBox="1"/>
          <p:nvPr/>
        </p:nvSpPr>
        <p:spPr>
          <a:xfrm>
            <a:off x="5671185" y="3714750"/>
            <a:ext cx="815975" cy="291465"/>
          </a:xfrm>
          <a:prstGeom prst="rect">
            <a:avLst/>
          </a:prstGeom>
          <a:noFill/>
        </p:spPr>
        <p:txBody>
          <a:bodyPr wrap="square" rtlCol="0">
            <a:spAutoFit/>
          </a:bodyPr>
          <a:lstStyle/>
          <a:p>
            <a:r>
              <a:rPr lang="en-US" altLang="zh-CN" sz="1300">
                <a:solidFill>
                  <a:srgbClr val="FF0000"/>
                </a:solidFill>
              </a:rPr>
              <a:t>14.8</a:t>
            </a:r>
            <a:r>
              <a:rPr lang="zh-CN" altLang="en-US" sz="1300">
                <a:solidFill>
                  <a:srgbClr val="FF0000"/>
                </a:solidFill>
              </a:rPr>
              <a:t>月</a:t>
            </a:r>
          </a:p>
        </p:txBody>
      </p:sp>
      <p:cxnSp>
        <p:nvCxnSpPr>
          <p:cNvPr id="107" name="直接连接符 106"/>
          <p:cNvCxnSpPr/>
          <p:nvPr/>
        </p:nvCxnSpPr>
        <p:spPr>
          <a:xfrm flipV="1">
            <a:off x="6572250" y="3291840"/>
            <a:ext cx="946150" cy="34798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08" name="文本框 107"/>
          <p:cNvSpPr txBox="1"/>
          <p:nvPr/>
        </p:nvSpPr>
        <p:spPr>
          <a:xfrm>
            <a:off x="6677025" y="3331210"/>
            <a:ext cx="660400" cy="291465"/>
          </a:xfrm>
          <a:prstGeom prst="rect">
            <a:avLst/>
          </a:prstGeom>
          <a:noFill/>
        </p:spPr>
        <p:txBody>
          <a:bodyPr wrap="square" rtlCol="0">
            <a:spAutoFit/>
          </a:bodyPr>
          <a:lstStyle/>
          <a:p>
            <a:r>
              <a:rPr lang="en-US" altLang="zh-CN" sz="1300">
                <a:solidFill>
                  <a:srgbClr val="FF0000"/>
                </a:solidFill>
              </a:rPr>
              <a:t>16.3</a:t>
            </a:r>
            <a:r>
              <a:rPr lang="zh-CN" altLang="en-US" sz="1300">
                <a:solidFill>
                  <a:srgbClr val="FF0000"/>
                </a:solidFill>
              </a:rPr>
              <a:t>月</a:t>
            </a:r>
          </a:p>
        </p:txBody>
      </p:sp>
      <p:sp>
        <p:nvSpPr>
          <p:cNvPr id="109" name="圆角矩形标注 108"/>
          <p:cNvSpPr/>
          <p:nvPr/>
        </p:nvSpPr>
        <p:spPr>
          <a:xfrm>
            <a:off x="6610350" y="1388110"/>
            <a:ext cx="1909445" cy="1341120"/>
          </a:xfrm>
          <a:prstGeom prst="wedgeRoundRectCallout">
            <a:avLst>
              <a:gd name="adj1" fmla="val -10515"/>
              <a:gd name="adj2" fmla="val 81228"/>
              <a:gd name="adj3" fmla="val 16667"/>
            </a:avLst>
          </a:prstGeom>
          <a:noFill/>
          <a:extLst>
            <a:ext uri="{909E8E84-426E-40DD-AFC4-6F175D3DCCD1}">
              <a14:hiddenFill xmlns:a14="http://schemas.microsoft.com/office/drawing/2010/main">
                <a:solidFill>
                  <a:schemeClr val="accent6">
                    <a:lumMod val="20000"/>
                    <a:lumOff val="8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cxnSp>
        <p:nvCxnSpPr>
          <p:cNvPr id="110" name="直接连接符 109"/>
          <p:cNvCxnSpPr/>
          <p:nvPr/>
        </p:nvCxnSpPr>
        <p:spPr>
          <a:xfrm flipV="1">
            <a:off x="7549515" y="2860040"/>
            <a:ext cx="946150" cy="42037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11" name="文本框 110"/>
          <p:cNvSpPr txBox="1"/>
          <p:nvPr/>
        </p:nvSpPr>
        <p:spPr>
          <a:xfrm>
            <a:off x="7651750" y="2940050"/>
            <a:ext cx="755015" cy="291465"/>
          </a:xfrm>
          <a:prstGeom prst="rect">
            <a:avLst/>
          </a:prstGeom>
          <a:noFill/>
        </p:spPr>
        <p:txBody>
          <a:bodyPr wrap="square" rtlCol="0">
            <a:spAutoFit/>
          </a:bodyPr>
          <a:lstStyle/>
          <a:p>
            <a:r>
              <a:rPr lang="en-US" altLang="zh-CN" sz="1300">
                <a:solidFill>
                  <a:srgbClr val="FF0000"/>
                </a:solidFill>
              </a:rPr>
              <a:t>18.8</a:t>
            </a:r>
            <a:r>
              <a:rPr lang="zh-CN" altLang="en-US" sz="1300">
                <a:solidFill>
                  <a:srgbClr val="FF0000"/>
                </a:solidFill>
              </a:rPr>
              <a:t>月</a:t>
            </a:r>
          </a:p>
        </p:txBody>
      </p:sp>
      <p:sp>
        <p:nvSpPr>
          <p:cNvPr id="112" name="object 21"/>
          <p:cNvSpPr/>
          <p:nvPr/>
        </p:nvSpPr>
        <p:spPr>
          <a:xfrm>
            <a:off x="7284110" y="3152660"/>
            <a:ext cx="274942" cy="255269"/>
          </a:xfrm>
          <a:prstGeom prst="rect">
            <a:avLst/>
          </a:prstGeom>
          <a:blipFill>
            <a:blip r:embed="rId2" cstate="print"/>
            <a:stretch>
              <a:fillRect/>
            </a:stretch>
          </a:blipFill>
        </p:spPr>
        <p:txBody>
          <a:bodyPr wrap="square" lIns="0" tIns="0" rIns="0" bIns="0" rtlCol="0"/>
          <a:lstStyle/>
          <a:p>
            <a:endParaRPr/>
          </a:p>
        </p:txBody>
      </p:sp>
      <p:cxnSp>
        <p:nvCxnSpPr>
          <p:cNvPr id="113" name="直接连接符 112"/>
          <p:cNvCxnSpPr/>
          <p:nvPr/>
        </p:nvCxnSpPr>
        <p:spPr>
          <a:xfrm flipV="1">
            <a:off x="8495665" y="2549525"/>
            <a:ext cx="840105" cy="3105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14" name="文本框 113"/>
          <p:cNvSpPr txBox="1"/>
          <p:nvPr/>
        </p:nvSpPr>
        <p:spPr>
          <a:xfrm>
            <a:off x="8613775" y="2568575"/>
            <a:ext cx="601980" cy="291465"/>
          </a:xfrm>
          <a:prstGeom prst="rect">
            <a:avLst/>
          </a:prstGeom>
          <a:noFill/>
        </p:spPr>
        <p:txBody>
          <a:bodyPr wrap="square" rtlCol="0">
            <a:spAutoFit/>
          </a:bodyPr>
          <a:lstStyle/>
          <a:p>
            <a:r>
              <a:rPr lang="en-US" altLang="zh-CN" sz="1300">
                <a:solidFill>
                  <a:srgbClr val="FF0000"/>
                </a:solidFill>
              </a:rPr>
              <a:t>22</a:t>
            </a:r>
            <a:r>
              <a:rPr lang="zh-CN" altLang="en-US" sz="1300">
                <a:solidFill>
                  <a:srgbClr val="FF0000"/>
                </a:solidFill>
              </a:rPr>
              <a:t>月</a:t>
            </a:r>
          </a:p>
        </p:txBody>
      </p:sp>
      <p:cxnSp>
        <p:nvCxnSpPr>
          <p:cNvPr id="115" name="直接连接符 114"/>
          <p:cNvCxnSpPr/>
          <p:nvPr/>
        </p:nvCxnSpPr>
        <p:spPr>
          <a:xfrm flipV="1">
            <a:off x="9483725" y="2197735"/>
            <a:ext cx="840105" cy="3105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16" name="文本框 115"/>
          <p:cNvSpPr txBox="1"/>
          <p:nvPr/>
        </p:nvSpPr>
        <p:spPr>
          <a:xfrm>
            <a:off x="9598660" y="2213610"/>
            <a:ext cx="744855" cy="291465"/>
          </a:xfrm>
          <a:prstGeom prst="rect">
            <a:avLst/>
          </a:prstGeom>
          <a:noFill/>
        </p:spPr>
        <p:txBody>
          <a:bodyPr wrap="square" rtlCol="0">
            <a:spAutoFit/>
          </a:bodyPr>
          <a:lstStyle/>
          <a:p>
            <a:r>
              <a:rPr lang="en-US" altLang="zh-CN" sz="1300">
                <a:solidFill>
                  <a:srgbClr val="FF0000"/>
                </a:solidFill>
              </a:rPr>
              <a:t>24.3</a:t>
            </a:r>
            <a:r>
              <a:rPr lang="zh-CN" altLang="en-US" sz="1300">
                <a:solidFill>
                  <a:srgbClr val="FF0000"/>
                </a:solidFill>
              </a:rPr>
              <a:t>月</a:t>
            </a:r>
          </a:p>
        </p:txBody>
      </p:sp>
      <p:sp>
        <p:nvSpPr>
          <p:cNvPr id="117" name="object 21"/>
          <p:cNvSpPr/>
          <p:nvPr/>
        </p:nvSpPr>
        <p:spPr>
          <a:xfrm>
            <a:off x="9323730" y="2377960"/>
            <a:ext cx="274942" cy="255269"/>
          </a:xfrm>
          <a:prstGeom prst="rect">
            <a:avLst/>
          </a:prstGeom>
          <a:blipFill>
            <a:blip r:embed="rId2" cstate="print"/>
            <a:stretch>
              <a:fillRect/>
            </a:stretch>
          </a:blipFill>
        </p:spPr>
        <p:txBody>
          <a:bodyPr wrap="square" lIns="0" tIns="0" rIns="0" bIns="0" rtlCol="0"/>
          <a:lstStyle/>
          <a:p>
            <a:endParaRPr/>
          </a:p>
        </p:txBody>
      </p:sp>
      <p:sp>
        <p:nvSpPr>
          <p:cNvPr id="118" name="右箭头 117"/>
          <p:cNvSpPr/>
          <p:nvPr/>
        </p:nvSpPr>
        <p:spPr>
          <a:xfrm rot="20160000">
            <a:off x="10408285" y="1974215"/>
            <a:ext cx="579755" cy="1289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object 21"/>
          <p:cNvSpPr/>
          <p:nvPr/>
        </p:nvSpPr>
        <p:spPr>
          <a:xfrm>
            <a:off x="3013100" y="4718570"/>
            <a:ext cx="274942" cy="255269"/>
          </a:xfrm>
          <a:prstGeom prst="rect">
            <a:avLst/>
          </a:prstGeom>
          <a:blipFill>
            <a:blip r:embed="rId2" cstate="print"/>
            <a:stretch>
              <a:fillRect/>
            </a:stretch>
          </a:blipFill>
        </p:spPr>
        <p:txBody>
          <a:bodyPr wrap="square" lIns="0" tIns="0" rIns="0" bIns="0" rtlCol="0"/>
          <a:lstStyle/>
          <a:p>
            <a:endParaRPr/>
          </a:p>
        </p:txBody>
      </p:sp>
      <p:graphicFrame>
        <p:nvGraphicFramePr>
          <p:cNvPr id="120" name="表格 119"/>
          <p:cNvGraphicFramePr/>
          <p:nvPr/>
        </p:nvGraphicFramePr>
        <p:xfrm>
          <a:off x="2456180" y="2743835"/>
          <a:ext cx="1811020" cy="1584325"/>
        </p:xfrm>
        <a:graphic>
          <a:graphicData uri="http://schemas.openxmlformats.org/drawingml/2006/table">
            <a:tbl>
              <a:tblPr firstRow="1" bandRow="1">
                <a:tableStyleId>{5C22544A-7EE6-4342-B048-85BDC9FD1C3A}</a:tableStyleId>
              </a:tblPr>
              <a:tblGrid>
                <a:gridCol w="1811020">
                  <a:extLst>
                    <a:ext uri="{9D8B030D-6E8A-4147-A177-3AD203B41FA5}">
                      <a16:colId xmlns:a16="http://schemas.microsoft.com/office/drawing/2014/main" val="20000"/>
                    </a:ext>
                  </a:extLst>
                </a:gridCol>
              </a:tblGrid>
              <a:tr h="1584325">
                <a:tc>
                  <a:txBody>
                    <a:bodyPr/>
                    <a:lstStyle/>
                    <a:p>
                      <a:pPr indent="0">
                        <a:buNone/>
                      </a:pPr>
                      <a:endParaRPr lang="zh-CN" sz="1300" b="1">
                        <a:solidFill>
                          <a:srgbClr val="000000"/>
                        </a:solidFill>
                        <a:latin typeface="Arial" panose="020B0604020202020204" pitchFamily="34" charset="0"/>
                        <a:ea typeface="等线" panose="02010600030101010101" pitchFamily="2" charset="-122"/>
                      </a:endParaRPr>
                    </a:p>
                    <a:p>
                      <a:pPr indent="0">
                        <a:buNone/>
                      </a:pPr>
                      <a:r>
                        <a:rPr lang="zh-CN" sz="1300" b="1">
                          <a:solidFill>
                            <a:srgbClr val="000000"/>
                          </a:solidFill>
                          <a:latin typeface="Arial" panose="020B0604020202020204" pitchFamily="34" charset="0"/>
                          <a:ea typeface="等线" panose="02010600030101010101" pitchFamily="2" charset="-122"/>
                        </a:rPr>
                        <a:t>人均累计建档数：</a:t>
                      </a:r>
                      <a:r>
                        <a:rPr lang="en-US" altLang="zh-CN" sz="1300" b="1">
                          <a:solidFill>
                            <a:srgbClr val="000000"/>
                          </a:solidFill>
                          <a:latin typeface="Arial" panose="020B0604020202020204" pitchFamily="34" charset="0"/>
                          <a:ea typeface="等线" panose="02010600030101010101" pitchFamily="2" charset="-122"/>
                        </a:rPr>
                        <a:t>338</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000000"/>
                          </a:solidFill>
                          <a:latin typeface="Arial" panose="020B0604020202020204" pitchFamily="34" charset="0"/>
                          <a:ea typeface="等线" panose="02010600030101010101" pitchFamily="2" charset="-122"/>
                        </a:rPr>
                        <a:t>月消费人数：</a:t>
                      </a:r>
                      <a:r>
                        <a:rPr lang="en-US" altLang="zh-CN" sz="1300" b="1">
                          <a:solidFill>
                            <a:srgbClr val="000000"/>
                          </a:solidFill>
                          <a:latin typeface="Arial" panose="020B0604020202020204" pitchFamily="34" charset="0"/>
                          <a:ea typeface="等线" panose="02010600030101010101" pitchFamily="2" charset="-122"/>
                        </a:rPr>
                        <a:t>184</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FF0000"/>
                          </a:solidFill>
                          <a:latin typeface="Arial" panose="020B0604020202020204" pitchFamily="34" charset="0"/>
                          <a:ea typeface="等线" panose="02010600030101010101" pitchFamily="2" charset="-122"/>
                        </a:rPr>
                        <a:t>月人均消费金额：</a:t>
                      </a:r>
                      <a:r>
                        <a:rPr lang="en-US" altLang="zh-CN" sz="1300" b="1">
                          <a:solidFill>
                            <a:srgbClr val="FF0000"/>
                          </a:solidFill>
                          <a:latin typeface="Arial" panose="020B0604020202020204" pitchFamily="34" charset="0"/>
                          <a:ea typeface="等线" panose="02010600030101010101" pitchFamily="2" charset="-122"/>
                        </a:rPr>
                        <a:t>254</a:t>
                      </a:r>
                      <a:r>
                        <a:rPr lang="zh-CN" sz="1300" b="1">
                          <a:solidFill>
                            <a:srgbClr val="FF0000"/>
                          </a:solidFill>
                          <a:latin typeface="Arial" panose="020B0604020202020204" pitchFamily="34" charset="0"/>
                          <a:ea typeface="等线" panose="02010600030101010101" pitchFamily="2" charset="-122"/>
                        </a:rPr>
                        <a:t>元</a:t>
                      </a:r>
                    </a:p>
                    <a:p>
                      <a:pPr indent="0">
                        <a:buNone/>
                      </a:pPr>
                      <a:r>
                        <a:rPr lang="zh-CN" sz="1300" b="1">
                          <a:solidFill>
                            <a:srgbClr val="FF0000"/>
                          </a:solidFill>
                          <a:latin typeface="Arial" panose="020B0604020202020204" pitchFamily="34" charset="0"/>
                          <a:ea typeface="等线" panose="02010600030101010101" pitchFamily="2" charset="-122"/>
                        </a:rPr>
                        <a:t>月人均消费次数：</a:t>
                      </a:r>
                      <a:r>
                        <a:rPr lang="en-US" altLang="zh-CN" sz="1300" b="1">
                          <a:solidFill>
                            <a:srgbClr val="FF0000"/>
                          </a:solidFill>
                          <a:latin typeface="Arial" panose="020B0604020202020204" pitchFamily="34" charset="0"/>
                          <a:ea typeface="等线" panose="02010600030101010101" pitchFamily="2" charset="-122"/>
                        </a:rPr>
                        <a:t>2.2</a:t>
                      </a:r>
                      <a:r>
                        <a:rPr lang="zh-CN" sz="1300" b="1">
                          <a:solidFill>
                            <a:srgbClr val="FF0000"/>
                          </a:solidFill>
                          <a:latin typeface="Arial" panose="020B0604020202020204" pitchFamily="34" charset="0"/>
                          <a:ea typeface="等线" panose="02010600030101010101" pitchFamily="2" charset="-122"/>
                        </a:rPr>
                        <a:t>次</a:t>
                      </a:r>
                      <a:endParaRPr lang="zh-CN" sz="1300" b="1">
                        <a:solidFill>
                          <a:srgbClr val="000000"/>
                        </a:solidFill>
                        <a:latin typeface="Arial" panose="020B0604020202020204" pitchFamily="34" charset="0"/>
                        <a:ea typeface="等线" panose="02010600030101010101" pitchFamily="2" charset="-122"/>
                      </a:endParaRPr>
                    </a:p>
                    <a:p>
                      <a:pPr indent="0">
                        <a:buNone/>
                      </a:pPr>
                      <a:endParaRPr lang="en-US" altLang="en-US" sz="1300" b="1">
                        <a:solidFill>
                          <a:srgbClr val="00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21" name="表格 120"/>
          <p:cNvGraphicFramePr/>
          <p:nvPr/>
        </p:nvGraphicFramePr>
        <p:xfrm>
          <a:off x="4711065" y="2053590"/>
          <a:ext cx="1819275" cy="1445260"/>
        </p:xfrm>
        <a:graphic>
          <a:graphicData uri="http://schemas.openxmlformats.org/drawingml/2006/table">
            <a:tbl>
              <a:tblPr firstRow="1" bandRow="1">
                <a:tableStyleId>{5C22544A-7EE6-4342-B048-85BDC9FD1C3A}</a:tableStyleId>
              </a:tblPr>
              <a:tblGrid>
                <a:gridCol w="1819275">
                  <a:extLst>
                    <a:ext uri="{9D8B030D-6E8A-4147-A177-3AD203B41FA5}">
                      <a16:colId xmlns:a16="http://schemas.microsoft.com/office/drawing/2014/main" val="20000"/>
                    </a:ext>
                  </a:extLst>
                </a:gridCol>
              </a:tblGrid>
              <a:tr h="1445260">
                <a:tc>
                  <a:txBody>
                    <a:bodyPr/>
                    <a:lstStyle/>
                    <a:p>
                      <a:pPr indent="0">
                        <a:buNone/>
                      </a:pPr>
                      <a:endParaRPr lang="zh-CN" sz="1300" b="1">
                        <a:solidFill>
                          <a:srgbClr val="000000"/>
                        </a:solidFill>
                        <a:latin typeface="Arial" panose="020B0604020202020204" pitchFamily="34" charset="0"/>
                        <a:ea typeface="等线" panose="02010600030101010101" pitchFamily="2" charset="-122"/>
                      </a:endParaRPr>
                    </a:p>
                    <a:p>
                      <a:pPr indent="0">
                        <a:buNone/>
                      </a:pPr>
                      <a:r>
                        <a:rPr lang="zh-CN" sz="1300" b="1">
                          <a:solidFill>
                            <a:srgbClr val="000000"/>
                          </a:solidFill>
                          <a:latin typeface="Arial" panose="020B0604020202020204" pitchFamily="34" charset="0"/>
                          <a:ea typeface="等线" panose="02010600030101010101" pitchFamily="2" charset="-122"/>
                        </a:rPr>
                        <a:t>人均累计建档数：</a:t>
                      </a:r>
                      <a:r>
                        <a:rPr lang="en-US" altLang="zh-CN" sz="1300" b="1">
                          <a:solidFill>
                            <a:srgbClr val="000000"/>
                          </a:solidFill>
                          <a:latin typeface="Arial" panose="020B0604020202020204" pitchFamily="34" charset="0"/>
                          <a:ea typeface="等线" panose="02010600030101010101" pitchFamily="2" charset="-122"/>
                        </a:rPr>
                        <a:t>599</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000000"/>
                          </a:solidFill>
                          <a:latin typeface="Arial" panose="020B0604020202020204" pitchFamily="34" charset="0"/>
                          <a:ea typeface="等线" panose="02010600030101010101" pitchFamily="2" charset="-122"/>
                        </a:rPr>
                        <a:t>月消费人数：</a:t>
                      </a:r>
                      <a:r>
                        <a:rPr lang="en-US" altLang="zh-CN" sz="1300" b="1">
                          <a:solidFill>
                            <a:srgbClr val="000000"/>
                          </a:solidFill>
                          <a:latin typeface="Arial" panose="020B0604020202020204" pitchFamily="34" charset="0"/>
                          <a:ea typeface="等线" panose="02010600030101010101" pitchFamily="2" charset="-122"/>
                        </a:rPr>
                        <a:t>320</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FF0000"/>
                          </a:solidFill>
                          <a:latin typeface="Arial" panose="020B0604020202020204" pitchFamily="34" charset="0"/>
                          <a:ea typeface="等线" panose="02010600030101010101" pitchFamily="2" charset="-122"/>
                        </a:rPr>
                        <a:t>月人均消费金额：</a:t>
                      </a:r>
                      <a:r>
                        <a:rPr lang="en-US" altLang="zh-CN" sz="1300" b="1">
                          <a:solidFill>
                            <a:srgbClr val="FF0000"/>
                          </a:solidFill>
                          <a:latin typeface="Arial" panose="020B0604020202020204" pitchFamily="34" charset="0"/>
                          <a:ea typeface="等线" panose="02010600030101010101" pitchFamily="2" charset="-122"/>
                        </a:rPr>
                        <a:t>271</a:t>
                      </a:r>
                      <a:r>
                        <a:rPr lang="zh-CN" sz="1300" b="1">
                          <a:solidFill>
                            <a:srgbClr val="FF0000"/>
                          </a:solidFill>
                          <a:latin typeface="Arial" panose="020B0604020202020204" pitchFamily="34" charset="0"/>
                          <a:ea typeface="等线" panose="02010600030101010101" pitchFamily="2" charset="-122"/>
                        </a:rPr>
                        <a:t>元</a:t>
                      </a:r>
                    </a:p>
                    <a:p>
                      <a:pPr indent="0">
                        <a:buNone/>
                      </a:pPr>
                      <a:r>
                        <a:rPr lang="zh-CN" sz="1300" b="1">
                          <a:solidFill>
                            <a:srgbClr val="FF0000"/>
                          </a:solidFill>
                          <a:latin typeface="Arial" panose="020B0604020202020204" pitchFamily="34" charset="0"/>
                          <a:ea typeface="等线" panose="02010600030101010101" pitchFamily="2" charset="-122"/>
                        </a:rPr>
                        <a:t>月人均消费次数：</a:t>
                      </a:r>
                      <a:r>
                        <a:rPr lang="en-US" altLang="zh-CN" sz="1300" b="1">
                          <a:solidFill>
                            <a:srgbClr val="FF0000"/>
                          </a:solidFill>
                          <a:latin typeface="Arial" panose="020B0604020202020204" pitchFamily="34" charset="0"/>
                          <a:ea typeface="等线" panose="02010600030101010101" pitchFamily="2" charset="-122"/>
                        </a:rPr>
                        <a:t>2.3</a:t>
                      </a:r>
                      <a:r>
                        <a:rPr lang="zh-CN" sz="1300" b="1">
                          <a:solidFill>
                            <a:srgbClr val="FF0000"/>
                          </a:solidFill>
                          <a:latin typeface="Arial" panose="020B0604020202020204" pitchFamily="34" charset="0"/>
                          <a:ea typeface="等线" panose="02010600030101010101" pitchFamily="2" charset="-122"/>
                        </a:rPr>
                        <a:t>次</a:t>
                      </a:r>
                    </a:p>
                    <a:p>
                      <a:pPr indent="0">
                        <a:buNone/>
                      </a:pPr>
                      <a:endParaRPr lang="en-US" altLang="en-US" sz="1300" b="1">
                        <a:solidFill>
                          <a:srgbClr val="00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22" name="表格 121"/>
          <p:cNvGraphicFramePr/>
          <p:nvPr/>
        </p:nvGraphicFramePr>
        <p:xfrm>
          <a:off x="6677025" y="1153160"/>
          <a:ext cx="1834515" cy="1584325"/>
        </p:xfrm>
        <a:graphic>
          <a:graphicData uri="http://schemas.openxmlformats.org/drawingml/2006/table">
            <a:tbl>
              <a:tblPr firstRow="1" bandRow="1">
                <a:tableStyleId>{5C22544A-7EE6-4342-B048-85BDC9FD1C3A}</a:tableStyleId>
              </a:tblPr>
              <a:tblGrid>
                <a:gridCol w="1834515">
                  <a:extLst>
                    <a:ext uri="{9D8B030D-6E8A-4147-A177-3AD203B41FA5}">
                      <a16:colId xmlns:a16="http://schemas.microsoft.com/office/drawing/2014/main" val="20000"/>
                    </a:ext>
                  </a:extLst>
                </a:gridCol>
              </a:tblGrid>
              <a:tr h="1584325">
                <a:tc>
                  <a:txBody>
                    <a:bodyPr/>
                    <a:lstStyle/>
                    <a:p>
                      <a:pPr indent="0">
                        <a:buNone/>
                      </a:pPr>
                      <a:endParaRPr lang="zh-CN" sz="1300" b="1">
                        <a:solidFill>
                          <a:srgbClr val="000000"/>
                        </a:solidFill>
                        <a:latin typeface="Arial" panose="020B0604020202020204" pitchFamily="34" charset="0"/>
                        <a:ea typeface="等线" panose="02010600030101010101" pitchFamily="2" charset="-122"/>
                      </a:endParaRPr>
                    </a:p>
                    <a:p>
                      <a:pPr indent="0">
                        <a:buNone/>
                      </a:pPr>
                      <a:r>
                        <a:rPr lang="zh-CN" sz="1300" b="1">
                          <a:solidFill>
                            <a:srgbClr val="000000"/>
                          </a:solidFill>
                          <a:latin typeface="Arial" panose="020B0604020202020204" pitchFamily="34" charset="0"/>
                          <a:ea typeface="等线" panose="02010600030101010101" pitchFamily="2" charset="-122"/>
                        </a:rPr>
                        <a:t>人均累计建档数：</a:t>
                      </a:r>
                      <a:r>
                        <a:rPr lang="en-US" altLang="zh-CN" sz="1300" b="1">
                          <a:solidFill>
                            <a:srgbClr val="000000"/>
                          </a:solidFill>
                          <a:latin typeface="Arial" panose="020B0604020202020204" pitchFamily="34" charset="0"/>
                          <a:ea typeface="等线" panose="02010600030101010101" pitchFamily="2" charset="-122"/>
                        </a:rPr>
                        <a:t>806</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000000"/>
                          </a:solidFill>
                          <a:latin typeface="Arial" panose="020B0604020202020204" pitchFamily="34" charset="0"/>
                          <a:ea typeface="等线" panose="02010600030101010101" pitchFamily="2" charset="-122"/>
                        </a:rPr>
                        <a:t>月消费人数：</a:t>
                      </a:r>
                      <a:r>
                        <a:rPr lang="en-US" altLang="zh-CN" sz="1300" b="1">
                          <a:solidFill>
                            <a:srgbClr val="000000"/>
                          </a:solidFill>
                          <a:latin typeface="Arial" panose="020B0604020202020204" pitchFamily="34" charset="0"/>
                          <a:ea typeface="等线" panose="02010600030101010101" pitchFamily="2" charset="-122"/>
                        </a:rPr>
                        <a:t>443</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FF0000"/>
                          </a:solidFill>
                          <a:latin typeface="Arial" panose="020B0604020202020204" pitchFamily="34" charset="0"/>
                          <a:ea typeface="等线" panose="02010600030101010101" pitchFamily="2" charset="-122"/>
                        </a:rPr>
                        <a:t>月人均消费金额：</a:t>
                      </a:r>
                      <a:r>
                        <a:rPr lang="en-US" altLang="zh-CN" sz="1300" b="1">
                          <a:solidFill>
                            <a:srgbClr val="FF0000"/>
                          </a:solidFill>
                          <a:latin typeface="Arial" panose="020B0604020202020204" pitchFamily="34" charset="0"/>
                          <a:ea typeface="等线" panose="02010600030101010101" pitchFamily="2" charset="-122"/>
                        </a:rPr>
                        <a:t>287</a:t>
                      </a:r>
                      <a:r>
                        <a:rPr lang="zh-CN" sz="1300" b="1">
                          <a:solidFill>
                            <a:srgbClr val="FF0000"/>
                          </a:solidFill>
                          <a:latin typeface="Arial" panose="020B0604020202020204" pitchFamily="34" charset="0"/>
                          <a:ea typeface="等线" panose="02010600030101010101" pitchFamily="2" charset="-122"/>
                        </a:rPr>
                        <a:t>元</a:t>
                      </a:r>
                    </a:p>
                    <a:p>
                      <a:pPr indent="0">
                        <a:buNone/>
                      </a:pPr>
                      <a:r>
                        <a:rPr lang="zh-CN" sz="1300" b="1">
                          <a:solidFill>
                            <a:srgbClr val="FF0000"/>
                          </a:solidFill>
                          <a:latin typeface="Arial" panose="020B0604020202020204" pitchFamily="34" charset="0"/>
                          <a:ea typeface="等线" panose="02010600030101010101" pitchFamily="2" charset="-122"/>
                        </a:rPr>
                        <a:t>月人均消费次数：</a:t>
                      </a:r>
                      <a:r>
                        <a:rPr lang="en-US" altLang="zh-CN" sz="1300" b="1">
                          <a:solidFill>
                            <a:srgbClr val="FF0000"/>
                          </a:solidFill>
                          <a:latin typeface="Arial" panose="020B0604020202020204" pitchFamily="34" charset="0"/>
                          <a:ea typeface="等线" panose="02010600030101010101" pitchFamily="2" charset="-122"/>
                        </a:rPr>
                        <a:t>2.2</a:t>
                      </a:r>
                      <a:r>
                        <a:rPr lang="zh-CN" sz="1300" b="1">
                          <a:solidFill>
                            <a:srgbClr val="FF0000"/>
                          </a:solidFill>
                          <a:latin typeface="Arial" panose="020B0604020202020204" pitchFamily="34" charset="0"/>
                          <a:ea typeface="等线" panose="02010600030101010101" pitchFamily="2" charset="-122"/>
                        </a:rPr>
                        <a:t> 次</a:t>
                      </a:r>
                    </a:p>
                    <a:p>
                      <a:pPr indent="0">
                        <a:buNone/>
                      </a:pPr>
                      <a:endParaRPr lang="en-US" altLang="en-US" sz="1300" b="1">
                        <a:solidFill>
                          <a:srgbClr val="00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sp>
        <p:nvSpPr>
          <p:cNvPr id="123" name="object 21"/>
          <p:cNvSpPr/>
          <p:nvPr/>
        </p:nvSpPr>
        <p:spPr>
          <a:xfrm>
            <a:off x="2132355" y="5042420"/>
            <a:ext cx="274942" cy="255269"/>
          </a:xfrm>
          <a:prstGeom prst="rect">
            <a:avLst/>
          </a:prstGeom>
          <a:blipFill>
            <a:blip r:embed="rId2" cstate="print"/>
            <a:stretch>
              <a:fillRect/>
            </a:stretch>
          </a:blipFill>
        </p:spPr>
        <p:txBody>
          <a:bodyPr wrap="square" lIns="0" tIns="0" rIns="0" bIns="0" rtlCol="0"/>
          <a:lstStyle/>
          <a:p>
            <a:endParaRPr/>
          </a:p>
        </p:txBody>
      </p:sp>
      <p:graphicFrame>
        <p:nvGraphicFramePr>
          <p:cNvPr id="124" name="表格 123"/>
          <p:cNvGraphicFramePr/>
          <p:nvPr/>
        </p:nvGraphicFramePr>
        <p:xfrm>
          <a:off x="445770" y="3388995"/>
          <a:ext cx="1885315" cy="1637665"/>
        </p:xfrm>
        <a:graphic>
          <a:graphicData uri="http://schemas.openxmlformats.org/drawingml/2006/table">
            <a:tbl>
              <a:tblPr firstRow="1" bandRow="1">
                <a:tableStyleId>{5C22544A-7EE6-4342-B048-85BDC9FD1C3A}</a:tableStyleId>
              </a:tblPr>
              <a:tblGrid>
                <a:gridCol w="1885315">
                  <a:extLst>
                    <a:ext uri="{9D8B030D-6E8A-4147-A177-3AD203B41FA5}">
                      <a16:colId xmlns:a16="http://schemas.microsoft.com/office/drawing/2014/main" val="20000"/>
                    </a:ext>
                  </a:extLst>
                </a:gridCol>
              </a:tblGrid>
              <a:tr h="1637665">
                <a:tc>
                  <a:txBody>
                    <a:bodyPr/>
                    <a:lstStyle/>
                    <a:p>
                      <a:pPr indent="0">
                        <a:buNone/>
                      </a:pPr>
                      <a:endParaRPr lang="zh-CN" sz="1300" b="1">
                        <a:solidFill>
                          <a:srgbClr val="000000"/>
                        </a:solidFill>
                        <a:latin typeface="Arial" panose="020B0604020202020204" pitchFamily="34" charset="0"/>
                        <a:ea typeface="等线" panose="02010600030101010101" pitchFamily="2" charset="-122"/>
                      </a:endParaRPr>
                    </a:p>
                    <a:p>
                      <a:pPr indent="0">
                        <a:buNone/>
                      </a:pPr>
                      <a:r>
                        <a:rPr lang="zh-CN" sz="1300" b="1">
                          <a:solidFill>
                            <a:srgbClr val="000000"/>
                          </a:solidFill>
                          <a:latin typeface="Arial" panose="020B0604020202020204" pitchFamily="34" charset="0"/>
                          <a:ea typeface="等线" panose="02010600030101010101" pitchFamily="2" charset="-122"/>
                        </a:rPr>
                        <a:t>人均累计建档数：</a:t>
                      </a:r>
                      <a:r>
                        <a:rPr lang="en-US" altLang="zh-CN" sz="1300" b="1">
                          <a:solidFill>
                            <a:srgbClr val="000000"/>
                          </a:solidFill>
                          <a:latin typeface="Arial" panose="020B0604020202020204" pitchFamily="34" charset="0"/>
                          <a:ea typeface="等线" panose="02010600030101010101" pitchFamily="2" charset="-122"/>
                        </a:rPr>
                        <a:t>43</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000000"/>
                          </a:solidFill>
                          <a:latin typeface="Arial" panose="020B0604020202020204" pitchFamily="34" charset="0"/>
                          <a:ea typeface="等线" panose="02010600030101010101" pitchFamily="2" charset="-122"/>
                        </a:rPr>
                        <a:t>月消费人数：</a:t>
                      </a:r>
                      <a:r>
                        <a:rPr lang="en-US" altLang="zh-CN" sz="1300" b="1">
                          <a:solidFill>
                            <a:srgbClr val="000000"/>
                          </a:solidFill>
                          <a:latin typeface="Arial" panose="020B0604020202020204" pitchFamily="34" charset="0"/>
                          <a:ea typeface="等线" panose="02010600030101010101" pitchFamily="2" charset="-122"/>
                        </a:rPr>
                        <a:t>20</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FF0000"/>
                          </a:solidFill>
                          <a:latin typeface="Arial" panose="020B0604020202020204" pitchFamily="34" charset="0"/>
                          <a:ea typeface="等线" panose="02010600030101010101" pitchFamily="2" charset="-122"/>
                        </a:rPr>
                        <a:t>月人均消费金额：</a:t>
                      </a:r>
                      <a:r>
                        <a:rPr lang="en-US" altLang="zh-CN" sz="1300" b="1">
                          <a:solidFill>
                            <a:srgbClr val="FF0000"/>
                          </a:solidFill>
                          <a:latin typeface="Arial" panose="020B0604020202020204" pitchFamily="34" charset="0"/>
                          <a:ea typeface="等线" panose="02010600030101010101" pitchFamily="2" charset="-122"/>
                        </a:rPr>
                        <a:t>205</a:t>
                      </a:r>
                      <a:r>
                        <a:rPr lang="zh-CN" sz="1300" b="1">
                          <a:solidFill>
                            <a:srgbClr val="FF0000"/>
                          </a:solidFill>
                          <a:latin typeface="Arial" panose="020B0604020202020204" pitchFamily="34" charset="0"/>
                          <a:ea typeface="等线" panose="02010600030101010101" pitchFamily="2" charset="-122"/>
                        </a:rPr>
                        <a:t>元</a:t>
                      </a:r>
                    </a:p>
                    <a:p>
                      <a:pPr indent="0">
                        <a:buNone/>
                      </a:pPr>
                      <a:r>
                        <a:rPr lang="zh-CN" sz="1300" b="1">
                          <a:solidFill>
                            <a:srgbClr val="FF0000"/>
                          </a:solidFill>
                          <a:latin typeface="Arial" panose="020B0604020202020204" pitchFamily="34" charset="0"/>
                          <a:ea typeface="等线" panose="02010600030101010101" pitchFamily="2" charset="-122"/>
                        </a:rPr>
                        <a:t>月人均消费次数：</a:t>
                      </a:r>
                      <a:r>
                        <a:rPr lang="en-US" altLang="zh-CN" sz="1300" b="1">
                          <a:solidFill>
                            <a:srgbClr val="FF0000"/>
                          </a:solidFill>
                          <a:latin typeface="Arial" panose="020B0604020202020204" pitchFamily="34" charset="0"/>
                          <a:ea typeface="等线" panose="02010600030101010101" pitchFamily="2" charset="-122"/>
                        </a:rPr>
                        <a:t>1.7</a:t>
                      </a:r>
                      <a:r>
                        <a:rPr lang="zh-CN" sz="1300" b="1">
                          <a:solidFill>
                            <a:srgbClr val="FF0000"/>
                          </a:solidFill>
                          <a:latin typeface="Arial" panose="020B0604020202020204" pitchFamily="34" charset="0"/>
                          <a:ea typeface="等线" panose="02010600030101010101" pitchFamily="2" charset="-122"/>
                        </a:rPr>
                        <a:t> 次</a:t>
                      </a:r>
                    </a:p>
                    <a:p>
                      <a:pPr indent="0">
                        <a:buNone/>
                      </a:pPr>
                      <a:endParaRPr lang="en-US" altLang="en-US" sz="1300" b="1">
                        <a:solidFill>
                          <a:srgbClr val="00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sp>
        <p:nvSpPr>
          <p:cNvPr id="125" name="圆角矩形标注 124"/>
          <p:cNvSpPr/>
          <p:nvPr/>
        </p:nvSpPr>
        <p:spPr>
          <a:xfrm rot="10800000">
            <a:off x="3510915" y="4992370"/>
            <a:ext cx="2008505" cy="1287145"/>
          </a:xfrm>
          <a:prstGeom prst="wedgeRoundRectCallout">
            <a:avLst>
              <a:gd name="adj1" fmla="val 19485"/>
              <a:gd name="adj2" fmla="val 79540"/>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sp>
        <p:nvSpPr>
          <p:cNvPr id="126" name="圆角矩形标注 125"/>
          <p:cNvSpPr/>
          <p:nvPr/>
        </p:nvSpPr>
        <p:spPr>
          <a:xfrm rot="10800000">
            <a:off x="9759950" y="2766695"/>
            <a:ext cx="1940560" cy="1445260"/>
          </a:xfrm>
          <a:prstGeom prst="wedgeRoundRectCallout">
            <a:avLst>
              <a:gd name="adj1" fmla="val 17716"/>
              <a:gd name="adj2" fmla="val 84553"/>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graphicFrame>
        <p:nvGraphicFramePr>
          <p:cNvPr id="127" name="表格 126"/>
          <p:cNvGraphicFramePr/>
          <p:nvPr/>
        </p:nvGraphicFramePr>
        <p:xfrm>
          <a:off x="3583940" y="4821555"/>
          <a:ext cx="1958975" cy="1464310"/>
        </p:xfrm>
        <a:graphic>
          <a:graphicData uri="http://schemas.openxmlformats.org/drawingml/2006/table">
            <a:tbl>
              <a:tblPr firstRow="1" bandRow="1">
                <a:tableStyleId>{5C22544A-7EE6-4342-B048-85BDC9FD1C3A}</a:tableStyleId>
              </a:tblPr>
              <a:tblGrid>
                <a:gridCol w="1958975">
                  <a:extLst>
                    <a:ext uri="{9D8B030D-6E8A-4147-A177-3AD203B41FA5}">
                      <a16:colId xmlns:a16="http://schemas.microsoft.com/office/drawing/2014/main" val="20000"/>
                    </a:ext>
                  </a:extLst>
                </a:gridCol>
              </a:tblGrid>
              <a:tr h="1464310">
                <a:tc>
                  <a:txBody>
                    <a:bodyPr/>
                    <a:lstStyle/>
                    <a:p>
                      <a:pPr indent="0">
                        <a:buNone/>
                      </a:pPr>
                      <a:endParaRPr lang="zh-CN" sz="1300" b="1">
                        <a:solidFill>
                          <a:srgbClr val="000000"/>
                        </a:solidFill>
                        <a:latin typeface="Arial" panose="020B0604020202020204" pitchFamily="34" charset="0"/>
                        <a:ea typeface="等线" panose="02010600030101010101" pitchFamily="2" charset="-122"/>
                      </a:endParaRPr>
                    </a:p>
                    <a:p>
                      <a:pPr indent="0">
                        <a:buNone/>
                      </a:pPr>
                      <a:r>
                        <a:rPr lang="zh-CN" sz="1300" b="1">
                          <a:solidFill>
                            <a:srgbClr val="000000"/>
                          </a:solidFill>
                          <a:latin typeface="Arial" panose="020B0604020202020204" pitchFamily="34" charset="0"/>
                          <a:ea typeface="等线" panose="02010600030101010101" pitchFamily="2" charset="-122"/>
                        </a:rPr>
                        <a:t>人均累计建档数：</a:t>
                      </a:r>
                      <a:r>
                        <a:rPr lang="en-US" altLang="zh-CN" sz="1300" b="1">
                          <a:solidFill>
                            <a:srgbClr val="000000"/>
                          </a:solidFill>
                          <a:latin typeface="Arial" panose="020B0604020202020204" pitchFamily="34" charset="0"/>
                          <a:ea typeface="等线" panose="02010600030101010101" pitchFamily="2" charset="-122"/>
                        </a:rPr>
                        <a:t>456</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000000"/>
                          </a:solidFill>
                          <a:latin typeface="Arial" panose="020B0604020202020204" pitchFamily="34" charset="0"/>
                          <a:ea typeface="等线" panose="02010600030101010101" pitchFamily="2" charset="-122"/>
                        </a:rPr>
                        <a:t>月消费人数：</a:t>
                      </a:r>
                      <a:r>
                        <a:rPr lang="en-US" altLang="zh-CN" sz="1300" b="1">
                          <a:solidFill>
                            <a:srgbClr val="000000"/>
                          </a:solidFill>
                          <a:latin typeface="Arial" panose="020B0604020202020204" pitchFamily="34" charset="0"/>
                          <a:ea typeface="等线" panose="02010600030101010101" pitchFamily="2" charset="-122"/>
                        </a:rPr>
                        <a:t>252</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FF0000"/>
                          </a:solidFill>
                          <a:latin typeface="Arial" panose="020B0604020202020204" pitchFamily="34" charset="0"/>
                          <a:ea typeface="等线" panose="02010600030101010101" pitchFamily="2" charset="-122"/>
                        </a:rPr>
                        <a:t>月人均消费金额：</a:t>
                      </a:r>
                      <a:r>
                        <a:rPr lang="en-US" altLang="zh-CN" sz="1300" b="1">
                          <a:solidFill>
                            <a:srgbClr val="FF0000"/>
                          </a:solidFill>
                          <a:latin typeface="Arial" panose="020B0604020202020204" pitchFamily="34" charset="0"/>
                          <a:ea typeface="等线" panose="02010600030101010101" pitchFamily="2" charset="-122"/>
                        </a:rPr>
                        <a:t>263</a:t>
                      </a:r>
                      <a:r>
                        <a:rPr lang="zh-CN" sz="1300" b="1">
                          <a:solidFill>
                            <a:srgbClr val="FF0000"/>
                          </a:solidFill>
                          <a:latin typeface="Arial" panose="020B0604020202020204" pitchFamily="34" charset="0"/>
                          <a:ea typeface="等线" panose="02010600030101010101" pitchFamily="2" charset="-122"/>
                        </a:rPr>
                        <a:t>元</a:t>
                      </a:r>
                    </a:p>
                    <a:p>
                      <a:pPr indent="0">
                        <a:buNone/>
                      </a:pPr>
                      <a:r>
                        <a:rPr lang="zh-CN" sz="1300" b="1">
                          <a:solidFill>
                            <a:srgbClr val="FF0000"/>
                          </a:solidFill>
                          <a:latin typeface="Arial" panose="020B0604020202020204" pitchFamily="34" charset="0"/>
                          <a:ea typeface="等线" panose="02010600030101010101" pitchFamily="2" charset="-122"/>
                        </a:rPr>
                        <a:t>月人均消费次数：</a:t>
                      </a:r>
                      <a:r>
                        <a:rPr lang="en-US" altLang="zh-CN" sz="1300" b="1">
                          <a:solidFill>
                            <a:srgbClr val="FF0000"/>
                          </a:solidFill>
                          <a:latin typeface="Arial" panose="020B0604020202020204" pitchFamily="34" charset="0"/>
                          <a:ea typeface="等线" panose="02010600030101010101" pitchFamily="2" charset="-122"/>
                        </a:rPr>
                        <a:t>2.3</a:t>
                      </a:r>
                      <a:r>
                        <a:rPr lang="zh-CN" sz="1300" b="1">
                          <a:solidFill>
                            <a:srgbClr val="FF0000"/>
                          </a:solidFill>
                          <a:latin typeface="Arial" panose="020B0604020202020204" pitchFamily="34" charset="0"/>
                          <a:ea typeface="等线" panose="02010600030101010101" pitchFamily="2" charset="-122"/>
                        </a:rPr>
                        <a:t>次</a:t>
                      </a:r>
                    </a:p>
                    <a:p>
                      <a:pPr indent="0">
                        <a:buNone/>
                      </a:pPr>
                      <a:endParaRPr lang="en-US" altLang="en-US" sz="1300" b="1">
                        <a:solidFill>
                          <a:srgbClr val="00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sp>
        <p:nvSpPr>
          <p:cNvPr id="128" name="圆角矩形标注 127"/>
          <p:cNvSpPr/>
          <p:nvPr/>
        </p:nvSpPr>
        <p:spPr>
          <a:xfrm rot="10800000">
            <a:off x="5671185" y="4093210"/>
            <a:ext cx="1934210" cy="1420495"/>
          </a:xfrm>
          <a:prstGeom prst="wedgeRoundRectCallout">
            <a:avLst>
              <a:gd name="adj1" fmla="val 5983"/>
              <a:gd name="adj2" fmla="val 75352"/>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sp>
        <p:nvSpPr>
          <p:cNvPr id="129" name="object 21"/>
          <p:cNvSpPr/>
          <p:nvPr/>
        </p:nvSpPr>
        <p:spPr>
          <a:xfrm>
            <a:off x="3975760" y="4463300"/>
            <a:ext cx="274942" cy="255269"/>
          </a:xfrm>
          <a:prstGeom prst="rect">
            <a:avLst/>
          </a:prstGeom>
          <a:blipFill>
            <a:blip r:embed="rId2" cstate="print"/>
            <a:stretch>
              <a:fillRect/>
            </a:stretch>
          </a:blipFill>
        </p:spPr>
        <p:txBody>
          <a:bodyPr wrap="square" lIns="0" tIns="0" rIns="0" bIns="0" rtlCol="0"/>
          <a:lstStyle/>
          <a:p>
            <a:endParaRPr/>
          </a:p>
        </p:txBody>
      </p:sp>
      <p:graphicFrame>
        <p:nvGraphicFramePr>
          <p:cNvPr id="130" name="表格 129"/>
          <p:cNvGraphicFramePr/>
          <p:nvPr/>
        </p:nvGraphicFramePr>
        <p:xfrm>
          <a:off x="5732780" y="3987800"/>
          <a:ext cx="1848485" cy="1338580"/>
        </p:xfrm>
        <a:graphic>
          <a:graphicData uri="http://schemas.openxmlformats.org/drawingml/2006/table">
            <a:tbl>
              <a:tblPr firstRow="1" bandRow="1">
                <a:tableStyleId>{5C22544A-7EE6-4342-B048-85BDC9FD1C3A}</a:tableStyleId>
              </a:tblPr>
              <a:tblGrid>
                <a:gridCol w="1848485">
                  <a:extLst>
                    <a:ext uri="{9D8B030D-6E8A-4147-A177-3AD203B41FA5}">
                      <a16:colId xmlns:a16="http://schemas.microsoft.com/office/drawing/2014/main" val="20000"/>
                    </a:ext>
                  </a:extLst>
                </a:gridCol>
              </a:tblGrid>
              <a:tr h="1338580">
                <a:tc>
                  <a:txBody>
                    <a:bodyPr/>
                    <a:lstStyle/>
                    <a:p>
                      <a:pPr indent="0">
                        <a:buNone/>
                      </a:pPr>
                      <a:endParaRPr lang="zh-CN" sz="1300" b="1">
                        <a:solidFill>
                          <a:srgbClr val="000000"/>
                        </a:solidFill>
                        <a:latin typeface="Arial" panose="020B0604020202020204" pitchFamily="34" charset="0"/>
                        <a:ea typeface="等线" panose="02010600030101010101" pitchFamily="2" charset="-122"/>
                      </a:endParaRPr>
                    </a:p>
                    <a:p>
                      <a:pPr indent="0">
                        <a:buNone/>
                      </a:pPr>
                      <a:r>
                        <a:rPr lang="zh-CN" sz="1300" b="1">
                          <a:solidFill>
                            <a:srgbClr val="000000"/>
                          </a:solidFill>
                          <a:latin typeface="Arial" panose="020B0604020202020204" pitchFamily="34" charset="0"/>
                          <a:ea typeface="等线" panose="02010600030101010101" pitchFamily="2" charset="-122"/>
                        </a:rPr>
                        <a:t>人均累计建档数：</a:t>
                      </a:r>
                      <a:r>
                        <a:rPr lang="en-US" altLang="zh-CN" sz="1300" b="1">
                          <a:solidFill>
                            <a:srgbClr val="000000"/>
                          </a:solidFill>
                          <a:latin typeface="Arial" panose="020B0604020202020204" pitchFamily="34" charset="0"/>
                          <a:ea typeface="等线" panose="02010600030101010101" pitchFamily="2" charset="-122"/>
                        </a:rPr>
                        <a:t>651</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000000"/>
                          </a:solidFill>
                          <a:latin typeface="Arial" panose="020B0604020202020204" pitchFamily="34" charset="0"/>
                          <a:ea typeface="等线" panose="02010600030101010101" pitchFamily="2" charset="-122"/>
                        </a:rPr>
                        <a:t>月消费人数：</a:t>
                      </a:r>
                      <a:r>
                        <a:rPr lang="en-US" altLang="zh-CN" sz="1300" b="1">
                          <a:solidFill>
                            <a:srgbClr val="000000"/>
                          </a:solidFill>
                          <a:latin typeface="Arial" panose="020B0604020202020204" pitchFamily="34" charset="0"/>
                          <a:ea typeface="等线" panose="02010600030101010101" pitchFamily="2" charset="-122"/>
                        </a:rPr>
                        <a:t>369</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FF0000"/>
                          </a:solidFill>
                          <a:latin typeface="Arial" panose="020B0604020202020204" pitchFamily="34" charset="0"/>
                          <a:ea typeface="等线" panose="02010600030101010101" pitchFamily="2" charset="-122"/>
                        </a:rPr>
                        <a:t>月人均消费金额：</a:t>
                      </a:r>
                      <a:r>
                        <a:rPr lang="en-US" altLang="zh-CN" sz="1300" b="1">
                          <a:solidFill>
                            <a:srgbClr val="FF0000"/>
                          </a:solidFill>
                          <a:latin typeface="Arial" panose="020B0604020202020204" pitchFamily="34" charset="0"/>
                          <a:ea typeface="等线" panose="02010600030101010101" pitchFamily="2" charset="-122"/>
                        </a:rPr>
                        <a:t>289</a:t>
                      </a:r>
                      <a:r>
                        <a:rPr lang="zh-CN" sz="1300" b="1">
                          <a:solidFill>
                            <a:srgbClr val="FF0000"/>
                          </a:solidFill>
                          <a:latin typeface="Arial" panose="020B0604020202020204" pitchFamily="34" charset="0"/>
                          <a:ea typeface="等线" panose="02010600030101010101" pitchFamily="2" charset="-122"/>
                        </a:rPr>
                        <a:t>元</a:t>
                      </a:r>
                    </a:p>
                    <a:p>
                      <a:pPr indent="0">
                        <a:buNone/>
                      </a:pPr>
                      <a:r>
                        <a:rPr lang="zh-CN" sz="1300" b="1">
                          <a:solidFill>
                            <a:srgbClr val="FF0000"/>
                          </a:solidFill>
                          <a:latin typeface="Arial" panose="020B0604020202020204" pitchFamily="34" charset="0"/>
                          <a:ea typeface="等线" panose="02010600030101010101" pitchFamily="2" charset="-122"/>
                        </a:rPr>
                        <a:t>月人均消费次数：</a:t>
                      </a:r>
                      <a:r>
                        <a:rPr lang="en-US" altLang="zh-CN" sz="1300" b="1">
                          <a:solidFill>
                            <a:srgbClr val="FF0000"/>
                          </a:solidFill>
                          <a:latin typeface="Arial" panose="020B0604020202020204" pitchFamily="34" charset="0"/>
                          <a:ea typeface="等线" panose="02010600030101010101" pitchFamily="2" charset="-122"/>
                        </a:rPr>
                        <a:t>2.2</a:t>
                      </a:r>
                      <a:r>
                        <a:rPr lang="zh-CN" sz="1300" b="1">
                          <a:solidFill>
                            <a:srgbClr val="FF0000"/>
                          </a:solidFill>
                          <a:latin typeface="Arial" panose="020B0604020202020204" pitchFamily="34" charset="0"/>
                          <a:ea typeface="等线" panose="02010600030101010101" pitchFamily="2" charset="-122"/>
                        </a:rPr>
                        <a:t>次</a:t>
                      </a:r>
                    </a:p>
                    <a:p>
                      <a:pPr indent="0">
                        <a:buNone/>
                      </a:pPr>
                      <a:endParaRPr lang="en-US" altLang="en-US" sz="1300" b="1">
                        <a:solidFill>
                          <a:srgbClr val="00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sp>
        <p:nvSpPr>
          <p:cNvPr id="131" name="object 21"/>
          <p:cNvSpPr/>
          <p:nvPr/>
        </p:nvSpPr>
        <p:spPr>
          <a:xfrm>
            <a:off x="6324625" y="3583825"/>
            <a:ext cx="274942" cy="255269"/>
          </a:xfrm>
          <a:prstGeom prst="rect">
            <a:avLst/>
          </a:prstGeom>
          <a:blipFill>
            <a:blip r:embed="rId2" cstate="print"/>
            <a:stretch>
              <a:fillRect/>
            </a:stretch>
          </a:blipFill>
        </p:spPr>
        <p:txBody>
          <a:bodyPr wrap="square" lIns="0" tIns="0" rIns="0" bIns="0" rtlCol="0"/>
          <a:lstStyle/>
          <a:p>
            <a:endParaRPr/>
          </a:p>
        </p:txBody>
      </p:sp>
      <p:sp>
        <p:nvSpPr>
          <p:cNvPr id="132" name="圆角矩形标注 131"/>
          <p:cNvSpPr/>
          <p:nvPr/>
        </p:nvSpPr>
        <p:spPr>
          <a:xfrm rot="10800000">
            <a:off x="7651750" y="3291840"/>
            <a:ext cx="2034540" cy="1353185"/>
          </a:xfrm>
          <a:prstGeom prst="wedgeRoundRectCallout">
            <a:avLst>
              <a:gd name="adj1" fmla="val 9051"/>
              <a:gd name="adj2" fmla="val 77170"/>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graphicFrame>
        <p:nvGraphicFramePr>
          <p:cNvPr id="133" name="表格 132"/>
          <p:cNvGraphicFramePr/>
          <p:nvPr/>
        </p:nvGraphicFramePr>
        <p:xfrm>
          <a:off x="7742555" y="3154680"/>
          <a:ext cx="1968500" cy="1502410"/>
        </p:xfrm>
        <a:graphic>
          <a:graphicData uri="http://schemas.openxmlformats.org/drawingml/2006/table">
            <a:tbl>
              <a:tblPr firstRow="1" bandRow="1">
                <a:tableStyleId>{5C22544A-7EE6-4342-B048-85BDC9FD1C3A}</a:tableStyleId>
              </a:tblPr>
              <a:tblGrid>
                <a:gridCol w="1968500">
                  <a:extLst>
                    <a:ext uri="{9D8B030D-6E8A-4147-A177-3AD203B41FA5}">
                      <a16:colId xmlns:a16="http://schemas.microsoft.com/office/drawing/2014/main" val="20000"/>
                    </a:ext>
                  </a:extLst>
                </a:gridCol>
              </a:tblGrid>
              <a:tr h="1502410">
                <a:tc>
                  <a:txBody>
                    <a:bodyPr/>
                    <a:lstStyle/>
                    <a:p>
                      <a:pPr indent="0">
                        <a:buNone/>
                      </a:pPr>
                      <a:endParaRPr lang="zh-CN" sz="1300" b="1">
                        <a:solidFill>
                          <a:srgbClr val="000000"/>
                        </a:solidFill>
                        <a:latin typeface="Arial" panose="020B0604020202020204" pitchFamily="34" charset="0"/>
                        <a:ea typeface="等线" panose="02010600030101010101" pitchFamily="2" charset="-122"/>
                      </a:endParaRPr>
                    </a:p>
                    <a:p>
                      <a:pPr indent="0">
                        <a:buNone/>
                      </a:pPr>
                      <a:r>
                        <a:rPr lang="zh-CN" sz="1300" b="1">
                          <a:solidFill>
                            <a:srgbClr val="000000"/>
                          </a:solidFill>
                          <a:latin typeface="Arial" panose="020B0604020202020204" pitchFamily="34" charset="0"/>
                          <a:ea typeface="等线" panose="02010600030101010101" pitchFamily="2" charset="-122"/>
                        </a:rPr>
                        <a:t>人均累计建档数：</a:t>
                      </a:r>
                      <a:r>
                        <a:rPr lang="en-US" altLang="zh-CN" sz="1300" b="1">
                          <a:solidFill>
                            <a:srgbClr val="000000"/>
                          </a:solidFill>
                          <a:latin typeface="Arial" panose="020B0604020202020204" pitchFamily="34" charset="0"/>
                          <a:ea typeface="等线" panose="02010600030101010101" pitchFamily="2" charset="-122"/>
                        </a:rPr>
                        <a:t>869</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000000"/>
                          </a:solidFill>
                          <a:latin typeface="Arial" panose="020B0604020202020204" pitchFamily="34" charset="0"/>
                          <a:ea typeface="等线" panose="02010600030101010101" pitchFamily="2" charset="-122"/>
                        </a:rPr>
                        <a:t>月消费人数：</a:t>
                      </a:r>
                      <a:r>
                        <a:rPr lang="en-US" altLang="zh-CN" sz="1300" b="1">
                          <a:solidFill>
                            <a:srgbClr val="000000"/>
                          </a:solidFill>
                          <a:latin typeface="Arial" panose="020B0604020202020204" pitchFamily="34" charset="0"/>
                          <a:ea typeface="等线" panose="02010600030101010101" pitchFamily="2" charset="-122"/>
                        </a:rPr>
                        <a:t>493</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FF0000"/>
                          </a:solidFill>
                          <a:latin typeface="Arial" panose="020B0604020202020204" pitchFamily="34" charset="0"/>
                          <a:ea typeface="等线" panose="02010600030101010101" pitchFamily="2" charset="-122"/>
                        </a:rPr>
                        <a:t>月人均消费金额：</a:t>
                      </a:r>
                      <a:r>
                        <a:rPr lang="en-US" altLang="zh-CN" sz="1300" b="1">
                          <a:solidFill>
                            <a:srgbClr val="FF0000"/>
                          </a:solidFill>
                          <a:latin typeface="Arial" panose="020B0604020202020204" pitchFamily="34" charset="0"/>
                          <a:ea typeface="等线" panose="02010600030101010101" pitchFamily="2" charset="-122"/>
                        </a:rPr>
                        <a:t>301</a:t>
                      </a:r>
                      <a:r>
                        <a:rPr lang="zh-CN" sz="1300" b="1">
                          <a:solidFill>
                            <a:srgbClr val="FF0000"/>
                          </a:solidFill>
                          <a:latin typeface="Arial" panose="020B0604020202020204" pitchFamily="34" charset="0"/>
                          <a:ea typeface="等线" panose="02010600030101010101" pitchFamily="2" charset="-122"/>
                        </a:rPr>
                        <a:t>元</a:t>
                      </a:r>
                    </a:p>
                    <a:p>
                      <a:pPr indent="0">
                        <a:buNone/>
                      </a:pPr>
                      <a:r>
                        <a:rPr lang="zh-CN" sz="1300" b="1">
                          <a:solidFill>
                            <a:srgbClr val="FF0000"/>
                          </a:solidFill>
                          <a:latin typeface="Arial" panose="020B0604020202020204" pitchFamily="34" charset="0"/>
                          <a:ea typeface="等线" panose="02010600030101010101" pitchFamily="2" charset="-122"/>
                        </a:rPr>
                        <a:t>月人均消费次数：</a:t>
                      </a:r>
                      <a:r>
                        <a:rPr lang="en-US" altLang="zh-CN" sz="1300" b="1">
                          <a:solidFill>
                            <a:srgbClr val="FF0000"/>
                          </a:solidFill>
                          <a:latin typeface="Arial" panose="020B0604020202020204" pitchFamily="34" charset="0"/>
                          <a:ea typeface="等线" panose="02010600030101010101" pitchFamily="2" charset="-122"/>
                        </a:rPr>
                        <a:t>2.3</a:t>
                      </a:r>
                      <a:r>
                        <a:rPr lang="zh-CN" sz="1300" b="1">
                          <a:solidFill>
                            <a:srgbClr val="FF0000"/>
                          </a:solidFill>
                          <a:latin typeface="Arial" panose="020B0604020202020204" pitchFamily="34" charset="0"/>
                          <a:ea typeface="等线" panose="02010600030101010101" pitchFamily="2" charset="-122"/>
                        </a:rPr>
                        <a:t>次</a:t>
                      </a:r>
                    </a:p>
                    <a:p>
                      <a:pPr indent="0">
                        <a:buNone/>
                      </a:pPr>
                      <a:endParaRPr lang="en-US" altLang="en-US" sz="1300" b="1">
                        <a:solidFill>
                          <a:srgbClr val="00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sp>
        <p:nvSpPr>
          <p:cNvPr id="134" name="object 21"/>
          <p:cNvSpPr/>
          <p:nvPr/>
        </p:nvSpPr>
        <p:spPr>
          <a:xfrm>
            <a:off x="8323605" y="2766580"/>
            <a:ext cx="274942" cy="255269"/>
          </a:xfrm>
          <a:prstGeom prst="rect">
            <a:avLst/>
          </a:prstGeom>
          <a:blipFill>
            <a:blip r:embed="rId2" cstate="print"/>
            <a:stretch>
              <a:fillRect/>
            </a:stretch>
          </a:blipFill>
        </p:spPr>
        <p:txBody>
          <a:bodyPr wrap="square" lIns="0" tIns="0" rIns="0" bIns="0" rtlCol="0"/>
          <a:lstStyle/>
          <a:p>
            <a:endParaRPr/>
          </a:p>
        </p:txBody>
      </p:sp>
      <p:graphicFrame>
        <p:nvGraphicFramePr>
          <p:cNvPr id="135" name="表格 134"/>
          <p:cNvGraphicFramePr/>
          <p:nvPr/>
        </p:nvGraphicFramePr>
        <p:xfrm>
          <a:off x="9825990" y="2670175"/>
          <a:ext cx="1922780" cy="1445260"/>
        </p:xfrm>
        <a:graphic>
          <a:graphicData uri="http://schemas.openxmlformats.org/drawingml/2006/table">
            <a:tbl>
              <a:tblPr firstRow="1" bandRow="1">
                <a:tableStyleId>{5C22544A-7EE6-4342-B048-85BDC9FD1C3A}</a:tableStyleId>
              </a:tblPr>
              <a:tblGrid>
                <a:gridCol w="1922780">
                  <a:extLst>
                    <a:ext uri="{9D8B030D-6E8A-4147-A177-3AD203B41FA5}">
                      <a16:colId xmlns:a16="http://schemas.microsoft.com/office/drawing/2014/main" val="20000"/>
                    </a:ext>
                  </a:extLst>
                </a:gridCol>
              </a:tblGrid>
              <a:tr h="1397000">
                <a:tc>
                  <a:txBody>
                    <a:bodyPr/>
                    <a:lstStyle/>
                    <a:p>
                      <a:pPr indent="0">
                        <a:buNone/>
                      </a:pPr>
                      <a:endParaRPr lang="zh-CN" sz="1300" b="1">
                        <a:solidFill>
                          <a:srgbClr val="000000"/>
                        </a:solidFill>
                        <a:latin typeface="Arial" panose="020B0604020202020204" pitchFamily="34" charset="0"/>
                        <a:ea typeface="等线" panose="02010600030101010101" pitchFamily="2" charset="-122"/>
                      </a:endParaRPr>
                    </a:p>
                    <a:p>
                      <a:pPr indent="0">
                        <a:buNone/>
                      </a:pPr>
                      <a:r>
                        <a:rPr lang="zh-CN" sz="1300" b="1">
                          <a:solidFill>
                            <a:srgbClr val="000000"/>
                          </a:solidFill>
                          <a:latin typeface="Arial" panose="020B0604020202020204" pitchFamily="34" charset="0"/>
                          <a:ea typeface="等线" panose="02010600030101010101" pitchFamily="2" charset="-122"/>
                        </a:rPr>
                        <a:t>人均累计建档数：</a:t>
                      </a:r>
                      <a:r>
                        <a:rPr lang="en-US" altLang="zh-CN" sz="1300" b="1">
                          <a:solidFill>
                            <a:srgbClr val="000000"/>
                          </a:solidFill>
                          <a:latin typeface="Arial" panose="020B0604020202020204" pitchFamily="34" charset="0"/>
                          <a:ea typeface="等线" panose="02010600030101010101" pitchFamily="2" charset="-122"/>
                        </a:rPr>
                        <a:t>1212</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000000"/>
                          </a:solidFill>
                          <a:latin typeface="Arial" panose="020B0604020202020204" pitchFamily="34" charset="0"/>
                          <a:ea typeface="等线" panose="02010600030101010101" pitchFamily="2" charset="-122"/>
                        </a:rPr>
                        <a:t>月消费人数：</a:t>
                      </a:r>
                      <a:r>
                        <a:rPr lang="en-US" altLang="zh-CN" sz="1300" b="1">
                          <a:solidFill>
                            <a:srgbClr val="000000"/>
                          </a:solidFill>
                          <a:latin typeface="Arial" panose="020B0604020202020204" pitchFamily="34" charset="0"/>
                          <a:ea typeface="等线" panose="02010600030101010101" pitchFamily="2" charset="-122"/>
                        </a:rPr>
                        <a:t>688</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FF0000"/>
                          </a:solidFill>
                          <a:latin typeface="Arial" panose="020B0604020202020204" pitchFamily="34" charset="0"/>
                          <a:ea typeface="等线" panose="02010600030101010101" pitchFamily="2" charset="-122"/>
                        </a:rPr>
                        <a:t>月人均消费金额：</a:t>
                      </a:r>
                      <a:r>
                        <a:rPr lang="en-US" altLang="zh-CN" sz="1300" b="1">
                          <a:solidFill>
                            <a:srgbClr val="FF0000"/>
                          </a:solidFill>
                          <a:latin typeface="Arial" panose="020B0604020202020204" pitchFamily="34" charset="0"/>
                          <a:ea typeface="等线" panose="02010600030101010101" pitchFamily="2" charset="-122"/>
                        </a:rPr>
                        <a:t>272</a:t>
                      </a:r>
                      <a:r>
                        <a:rPr lang="zh-CN" sz="1300" b="1">
                          <a:solidFill>
                            <a:srgbClr val="FF0000"/>
                          </a:solidFill>
                          <a:latin typeface="Arial" panose="020B0604020202020204" pitchFamily="34" charset="0"/>
                          <a:ea typeface="等线" panose="02010600030101010101" pitchFamily="2" charset="-122"/>
                        </a:rPr>
                        <a:t>元</a:t>
                      </a:r>
                    </a:p>
                    <a:p>
                      <a:pPr indent="0">
                        <a:buNone/>
                      </a:pPr>
                      <a:r>
                        <a:rPr lang="zh-CN" sz="1300" b="1">
                          <a:solidFill>
                            <a:srgbClr val="FF0000"/>
                          </a:solidFill>
                          <a:latin typeface="Arial" panose="020B0604020202020204" pitchFamily="34" charset="0"/>
                          <a:ea typeface="等线" panose="02010600030101010101" pitchFamily="2" charset="-122"/>
                        </a:rPr>
                        <a:t>月人均消费次数：</a:t>
                      </a:r>
                      <a:r>
                        <a:rPr lang="en-US" altLang="zh-CN" sz="1300" b="1">
                          <a:solidFill>
                            <a:srgbClr val="FF0000"/>
                          </a:solidFill>
                          <a:latin typeface="Arial" panose="020B0604020202020204" pitchFamily="34" charset="0"/>
                          <a:ea typeface="等线" panose="02010600030101010101" pitchFamily="2" charset="-122"/>
                        </a:rPr>
                        <a:t>2.3</a:t>
                      </a:r>
                      <a:r>
                        <a:rPr lang="zh-CN" sz="1300" b="1">
                          <a:solidFill>
                            <a:srgbClr val="FF0000"/>
                          </a:solidFill>
                          <a:latin typeface="Arial" panose="020B0604020202020204" pitchFamily="34" charset="0"/>
                          <a:ea typeface="等线" panose="02010600030101010101" pitchFamily="2" charset="-122"/>
                        </a:rPr>
                        <a:t>次</a:t>
                      </a:r>
                    </a:p>
                    <a:p>
                      <a:pPr indent="0">
                        <a:buNone/>
                      </a:pPr>
                      <a:endParaRPr lang="en-US" altLang="en-US" sz="1300" b="1">
                        <a:solidFill>
                          <a:srgbClr val="00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sp>
        <p:nvSpPr>
          <p:cNvPr id="136" name="object 21"/>
          <p:cNvSpPr/>
          <p:nvPr/>
        </p:nvSpPr>
        <p:spPr>
          <a:xfrm>
            <a:off x="10207015" y="2086495"/>
            <a:ext cx="274942" cy="255269"/>
          </a:xfrm>
          <a:prstGeom prst="rect">
            <a:avLst/>
          </a:prstGeom>
          <a:blipFill>
            <a:blip r:embed="rId2" cstate="print"/>
            <a:stretch>
              <a:fillRect/>
            </a:stretch>
          </a:blipFill>
        </p:spPr>
        <p:txBody>
          <a:bodyPr wrap="square" lIns="0" tIns="0" rIns="0" bIns="0" rtlCol="0"/>
          <a:lstStyle/>
          <a:p>
            <a:endParaRPr/>
          </a:p>
        </p:txBody>
      </p:sp>
      <p:sp>
        <p:nvSpPr>
          <p:cNvPr id="137" name="文本框 136"/>
          <p:cNvSpPr txBox="1"/>
          <p:nvPr/>
        </p:nvSpPr>
        <p:spPr>
          <a:xfrm>
            <a:off x="90805" y="1096645"/>
            <a:ext cx="4685665" cy="1198880"/>
          </a:xfrm>
          <a:prstGeom prst="rect">
            <a:avLst/>
          </a:prstGeom>
          <a:noFill/>
        </p:spPr>
        <p:txBody>
          <a:bodyPr wrap="none" rtlCol="0" anchor="t">
            <a:spAutoFit/>
          </a:bodyPr>
          <a:lstStyle/>
          <a:p>
            <a:pPr algn="l"/>
            <a:r>
              <a:rPr lang="en-US" altLang="zh-CN">
                <a:solidFill>
                  <a:srgbClr val="00B050"/>
                </a:solidFill>
                <a:effectLst>
                  <a:outerShdw blurRad="38100" dist="19050" dir="2700000" algn="tl" rotWithShape="0">
                    <a:schemeClr val="dk1">
                      <a:alpha val="40000"/>
                    </a:schemeClr>
                  </a:outerShdw>
                </a:effectLst>
                <a:latin typeface="微软雅黑" panose="020B0503020204020204" charset="-122"/>
                <a:cs typeface="微软雅黑" panose="020B0503020204020204" charset="-122"/>
                <a:sym typeface="+mn-ea"/>
              </a:rPr>
              <a:t>1</a:t>
            </a:r>
            <a:r>
              <a:rPr lang="zh-CN" altLang="en-US">
                <a:solidFill>
                  <a:srgbClr val="00B050"/>
                </a:solidFill>
                <a:effectLst>
                  <a:outerShdw blurRad="38100" dist="19050" dir="2700000" algn="tl" rotWithShape="0">
                    <a:schemeClr val="dk1">
                      <a:alpha val="40000"/>
                    </a:schemeClr>
                  </a:outerShdw>
                </a:effectLst>
                <a:latin typeface="微软雅黑" panose="020B0503020204020204" charset="-122"/>
                <a:cs typeface="微软雅黑" panose="020B0503020204020204" charset="-122"/>
                <a:sym typeface="+mn-ea"/>
              </a:rPr>
              <a:t>、</a:t>
            </a:r>
            <a:r>
              <a:rPr lang="zh-CN" altLang="en-US">
                <a:solidFill>
                  <a:srgbClr val="00B050"/>
                </a:solidFill>
                <a:effectLst>
                  <a:outerShdw blurRad="38100" dist="19050" dir="2700000" algn="tl" rotWithShape="0">
                    <a:schemeClr val="dk1">
                      <a:alpha val="40000"/>
                    </a:schemeClr>
                  </a:outerShdw>
                </a:effectLst>
                <a:sym typeface="+mn-ea"/>
              </a:rPr>
              <a:t>慢病门店启动第</a:t>
            </a:r>
            <a:r>
              <a:rPr lang="en-US" altLang="zh-CN">
                <a:solidFill>
                  <a:srgbClr val="00B050"/>
                </a:solidFill>
                <a:effectLst>
                  <a:outerShdw blurRad="38100" dist="19050" dir="2700000" algn="tl" rotWithShape="0">
                    <a:schemeClr val="dk1">
                      <a:alpha val="40000"/>
                    </a:schemeClr>
                  </a:outerShdw>
                </a:effectLst>
                <a:sym typeface="+mn-ea"/>
              </a:rPr>
              <a:t>24</a:t>
            </a:r>
            <a:r>
              <a:rPr lang="zh-CN" altLang="en-US">
                <a:solidFill>
                  <a:srgbClr val="00B050"/>
                </a:solidFill>
                <a:effectLst>
                  <a:outerShdw blurRad="38100" dist="19050" dir="2700000" algn="tl" rotWithShape="0">
                    <a:schemeClr val="dk1">
                      <a:alpha val="40000"/>
                    </a:schemeClr>
                  </a:outerShdw>
                </a:effectLst>
                <a:sym typeface="+mn-ea"/>
              </a:rPr>
              <a:t>个月，频次与转化最高</a:t>
            </a:r>
          </a:p>
          <a:p>
            <a:pPr algn="l"/>
            <a:endParaRPr lang="zh-CN" altLang="en-US">
              <a:solidFill>
                <a:srgbClr val="00B050"/>
              </a:solidFill>
              <a:effectLst>
                <a:outerShdw blurRad="38100" dist="19050" dir="2700000" algn="tl" rotWithShape="0">
                  <a:schemeClr val="dk1">
                    <a:alpha val="40000"/>
                  </a:schemeClr>
                </a:outerShdw>
              </a:effectLst>
              <a:sym typeface="+mn-ea"/>
            </a:endParaRPr>
          </a:p>
          <a:p>
            <a:pPr algn="l"/>
            <a:r>
              <a:rPr lang="zh-CN" altLang="en-US" sz="1800">
                <a:solidFill>
                  <a:srgbClr val="00B050"/>
                </a:solidFill>
                <a:effectLst>
                  <a:outerShdw blurRad="38100" dist="19050" dir="2700000" algn="tl" rotWithShape="0">
                    <a:schemeClr val="dk1">
                      <a:alpha val="40000"/>
                    </a:schemeClr>
                  </a:outerShdw>
                </a:effectLst>
              </a:rPr>
              <a:t>2、</a:t>
            </a:r>
            <a:r>
              <a:rPr lang="zh-CN" altLang="en-US">
                <a:solidFill>
                  <a:srgbClr val="00B050"/>
                </a:solidFill>
                <a:effectLst>
                  <a:outerShdw blurRad="38100" dist="19050" dir="2700000" algn="tl" rotWithShape="0">
                    <a:schemeClr val="dk1">
                      <a:alpha val="40000"/>
                    </a:schemeClr>
                  </a:outerShdw>
                </a:effectLst>
                <a:sym typeface="+mn-ea"/>
              </a:rPr>
              <a:t>慢病会员的产值显著提升</a:t>
            </a:r>
          </a:p>
          <a:p>
            <a:pPr algn="l"/>
            <a:endParaRPr lang="zh-CN" altLang="en-US"/>
          </a:p>
        </p:txBody>
      </p:sp>
      <p:sp>
        <p:nvSpPr>
          <p:cNvPr id="138" name="圆角矩形标注 137"/>
          <p:cNvSpPr/>
          <p:nvPr/>
        </p:nvSpPr>
        <p:spPr>
          <a:xfrm>
            <a:off x="8610600" y="720725"/>
            <a:ext cx="1909445" cy="1291590"/>
          </a:xfrm>
          <a:prstGeom prst="wedgeRoundRectCallout">
            <a:avLst>
              <a:gd name="adj1" fmla="val -10515"/>
              <a:gd name="adj2" fmla="val 81228"/>
              <a:gd name="adj3" fmla="val 16667"/>
            </a:avLst>
          </a:prstGeom>
          <a:noFill/>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indent="0" algn="l" fontAlgn="ctr">
              <a:lnSpc>
                <a:spcPct val="120000"/>
              </a:lnSpc>
              <a:spcBef>
                <a:spcPts val="800"/>
              </a:spcBef>
              <a:spcAft>
                <a:spcPts val="0"/>
              </a:spcAft>
              <a:buSzPct val="120000"/>
              <a:buFont typeface="+mj-lt"/>
              <a:buNone/>
            </a:pPr>
            <a:r>
              <a:rPr lang="zh-CN" altLang="en-US" b="1" spc="120" dirty="0">
                <a:solidFill>
                  <a:schemeClr val="tx1"/>
                </a:solidFill>
                <a:uFillTx/>
                <a:latin typeface="微软雅黑" panose="020B0503020204020204" charset="-122"/>
                <a:ea typeface="微软雅黑" panose="020B0503020204020204" charset="-122"/>
                <a:sym typeface="+mn-ea"/>
              </a:rPr>
              <a:t> </a:t>
            </a:r>
            <a:endParaRPr lang="zh-CN" altLang="en-US"/>
          </a:p>
        </p:txBody>
      </p:sp>
      <p:graphicFrame>
        <p:nvGraphicFramePr>
          <p:cNvPr id="139" name="表格 138"/>
          <p:cNvGraphicFramePr/>
          <p:nvPr/>
        </p:nvGraphicFramePr>
        <p:xfrm>
          <a:off x="8637905" y="558165"/>
          <a:ext cx="1834515" cy="1445260"/>
        </p:xfrm>
        <a:graphic>
          <a:graphicData uri="http://schemas.openxmlformats.org/drawingml/2006/table">
            <a:tbl>
              <a:tblPr firstRow="1" bandRow="1">
                <a:tableStyleId>{5C22544A-7EE6-4342-B048-85BDC9FD1C3A}</a:tableStyleId>
              </a:tblPr>
              <a:tblGrid>
                <a:gridCol w="1834515">
                  <a:extLst>
                    <a:ext uri="{9D8B030D-6E8A-4147-A177-3AD203B41FA5}">
                      <a16:colId xmlns:a16="http://schemas.microsoft.com/office/drawing/2014/main" val="20000"/>
                    </a:ext>
                  </a:extLst>
                </a:gridCol>
              </a:tblGrid>
              <a:tr h="1445260">
                <a:tc>
                  <a:txBody>
                    <a:bodyPr/>
                    <a:lstStyle/>
                    <a:p>
                      <a:pPr indent="0">
                        <a:buNone/>
                      </a:pPr>
                      <a:endParaRPr lang="zh-CN" sz="1300" b="1">
                        <a:solidFill>
                          <a:srgbClr val="000000"/>
                        </a:solidFill>
                        <a:latin typeface="Arial" panose="020B0604020202020204" pitchFamily="34" charset="0"/>
                        <a:ea typeface="等线" panose="02010600030101010101" pitchFamily="2" charset="-122"/>
                      </a:endParaRPr>
                    </a:p>
                    <a:p>
                      <a:pPr indent="0">
                        <a:buNone/>
                      </a:pPr>
                      <a:r>
                        <a:rPr lang="zh-CN" sz="1300" b="1">
                          <a:solidFill>
                            <a:srgbClr val="000000"/>
                          </a:solidFill>
                          <a:latin typeface="Arial" panose="020B0604020202020204" pitchFamily="34" charset="0"/>
                          <a:ea typeface="等线" panose="02010600030101010101" pitchFamily="2" charset="-122"/>
                        </a:rPr>
                        <a:t>人均累计建档数：</a:t>
                      </a:r>
                      <a:r>
                        <a:rPr lang="en-US" altLang="zh-CN" sz="1300" b="1">
                          <a:solidFill>
                            <a:srgbClr val="000000"/>
                          </a:solidFill>
                          <a:latin typeface="Arial" panose="020B0604020202020204" pitchFamily="34" charset="0"/>
                          <a:ea typeface="等线" panose="02010600030101010101" pitchFamily="2" charset="-122"/>
                        </a:rPr>
                        <a:t>950</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000000"/>
                          </a:solidFill>
                          <a:latin typeface="Arial" panose="020B0604020202020204" pitchFamily="34" charset="0"/>
                          <a:ea typeface="等线" panose="02010600030101010101" pitchFamily="2" charset="-122"/>
                        </a:rPr>
                        <a:t>月消费人数：</a:t>
                      </a:r>
                      <a:r>
                        <a:rPr lang="en-US" altLang="zh-CN" sz="1300" b="1">
                          <a:solidFill>
                            <a:srgbClr val="000000"/>
                          </a:solidFill>
                          <a:latin typeface="Arial" panose="020B0604020202020204" pitchFamily="34" charset="0"/>
                          <a:ea typeface="等线" panose="02010600030101010101" pitchFamily="2" charset="-122"/>
                        </a:rPr>
                        <a:t>560</a:t>
                      </a:r>
                      <a:r>
                        <a:rPr lang="zh-CN" sz="1300" b="1">
                          <a:solidFill>
                            <a:srgbClr val="000000"/>
                          </a:solidFill>
                          <a:latin typeface="Arial" panose="020B0604020202020204" pitchFamily="34" charset="0"/>
                          <a:ea typeface="等线" panose="02010600030101010101" pitchFamily="2" charset="-122"/>
                        </a:rPr>
                        <a:t>人</a:t>
                      </a:r>
                    </a:p>
                    <a:p>
                      <a:pPr indent="0">
                        <a:buNone/>
                      </a:pPr>
                      <a:r>
                        <a:rPr lang="zh-CN" sz="1300" b="1">
                          <a:solidFill>
                            <a:srgbClr val="FF0000"/>
                          </a:solidFill>
                          <a:latin typeface="Arial" panose="020B0604020202020204" pitchFamily="34" charset="0"/>
                          <a:ea typeface="等线" panose="02010600030101010101" pitchFamily="2" charset="-122"/>
                        </a:rPr>
                        <a:t>月人均消费金额：</a:t>
                      </a:r>
                      <a:r>
                        <a:rPr lang="en-US" altLang="zh-CN" sz="1300" b="1">
                          <a:solidFill>
                            <a:srgbClr val="FF0000"/>
                          </a:solidFill>
                          <a:latin typeface="Arial" panose="020B0604020202020204" pitchFamily="34" charset="0"/>
                          <a:ea typeface="等线" panose="02010600030101010101" pitchFamily="2" charset="-122"/>
                        </a:rPr>
                        <a:t>306</a:t>
                      </a:r>
                      <a:r>
                        <a:rPr lang="zh-CN" sz="1300" b="1">
                          <a:solidFill>
                            <a:srgbClr val="FF0000"/>
                          </a:solidFill>
                          <a:latin typeface="Arial" panose="020B0604020202020204" pitchFamily="34" charset="0"/>
                          <a:ea typeface="等线" panose="02010600030101010101" pitchFamily="2" charset="-122"/>
                        </a:rPr>
                        <a:t>元</a:t>
                      </a:r>
                    </a:p>
                    <a:p>
                      <a:pPr indent="0">
                        <a:buNone/>
                      </a:pPr>
                      <a:r>
                        <a:rPr lang="zh-CN" sz="1300" b="1">
                          <a:solidFill>
                            <a:srgbClr val="FF0000"/>
                          </a:solidFill>
                          <a:latin typeface="Arial" panose="020B0604020202020204" pitchFamily="34" charset="0"/>
                          <a:ea typeface="等线" panose="02010600030101010101" pitchFamily="2" charset="-122"/>
                        </a:rPr>
                        <a:t>月人均消费次数：</a:t>
                      </a:r>
                      <a:r>
                        <a:rPr lang="en-US" altLang="zh-CN" sz="1300" b="1">
                          <a:solidFill>
                            <a:srgbClr val="FF0000"/>
                          </a:solidFill>
                          <a:latin typeface="Arial" panose="020B0604020202020204" pitchFamily="34" charset="0"/>
                          <a:ea typeface="等线" panose="02010600030101010101" pitchFamily="2" charset="-122"/>
                        </a:rPr>
                        <a:t>2.4</a:t>
                      </a:r>
                      <a:r>
                        <a:rPr lang="zh-CN" sz="1300" b="1">
                          <a:solidFill>
                            <a:srgbClr val="FF0000"/>
                          </a:solidFill>
                          <a:latin typeface="Arial" panose="020B0604020202020204" pitchFamily="34" charset="0"/>
                          <a:ea typeface="等线" panose="02010600030101010101" pitchFamily="2" charset="-122"/>
                        </a:rPr>
                        <a:t>次</a:t>
                      </a:r>
                    </a:p>
                    <a:p>
                      <a:pPr indent="0">
                        <a:buNone/>
                      </a:pPr>
                      <a:endParaRPr lang="en-US" altLang="en-US" sz="1300" b="1">
                        <a:solidFill>
                          <a:srgbClr val="FF0000"/>
                        </a:solidFill>
                        <a:latin typeface="等线" panose="02010600030101010101" pitchFamily="2" charset="-122"/>
                      </a:endParaRPr>
                    </a:p>
                  </a:txBody>
                  <a:tcPr marL="12700" marR="12700" marT="12700" anchor="ct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慢病顾问成长路径</a:t>
            </a:r>
          </a:p>
        </p:txBody>
      </p:sp>
      <p:sp>
        <p:nvSpPr>
          <p:cNvPr id="2" name="文本框 1"/>
          <p:cNvSpPr txBox="1"/>
          <p:nvPr/>
        </p:nvSpPr>
        <p:spPr>
          <a:xfrm>
            <a:off x="617896" y="1015028"/>
            <a:ext cx="9807635" cy="870585"/>
          </a:xfrm>
          <a:prstGeom prst="rect">
            <a:avLst/>
          </a:prstGeom>
          <a:noFill/>
        </p:spPr>
        <p:txBody>
          <a:bodyPr wrap="square" rtlCol="0">
            <a:spAutoFit/>
          </a:bodyPr>
          <a:lstStyle/>
          <a:p>
            <a:r>
              <a:rPr lang="zh-CN" altLang="zh-CN" sz="1865" b="1"/>
              <a:t>约第</a:t>
            </a:r>
            <a:r>
              <a:rPr lang="en-US" altLang="zh-CN" sz="1865" b="1"/>
              <a:t>24</a:t>
            </a:r>
            <a:r>
              <a:rPr lang="zh-CN" altLang="en-US" sz="1865" b="1"/>
              <a:t>个月建档会员超过</a:t>
            </a:r>
            <a:r>
              <a:rPr lang="en-US" altLang="zh-CN" sz="1865" b="1"/>
              <a:t>1000</a:t>
            </a:r>
            <a:r>
              <a:rPr lang="zh-CN" altLang="en-US" sz="1865" b="1"/>
              <a:t>人后，会员维系情况出现拐点，月人均到店次数、月人均消费次数呈下降趋势，</a:t>
            </a:r>
            <a:r>
              <a:rPr lang="zh-CN" altLang="en-US" sz="3200" b="1">
                <a:solidFill>
                  <a:schemeClr val="accent6">
                    <a:lumMod val="60000"/>
                    <a:lumOff val="40000"/>
                  </a:schemeClr>
                </a:solidFill>
              </a:rPr>
              <a:t>专员最佳维护会员人数模型</a:t>
            </a:r>
            <a:r>
              <a:rPr lang="en-US" altLang="zh-CN" sz="3200" b="1">
                <a:solidFill>
                  <a:schemeClr val="accent6">
                    <a:lumMod val="60000"/>
                    <a:lumOff val="40000"/>
                  </a:schemeClr>
                </a:solidFill>
              </a:rPr>
              <a:t>900-1000</a:t>
            </a:r>
            <a:r>
              <a:rPr lang="zh-CN" altLang="en-US" sz="3200" b="1">
                <a:solidFill>
                  <a:schemeClr val="accent6">
                    <a:lumMod val="60000"/>
                    <a:lumOff val="40000"/>
                  </a:schemeClr>
                </a:solidFill>
              </a:rPr>
              <a:t>个。</a:t>
            </a:r>
          </a:p>
        </p:txBody>
      </p:sp>
      <p:graphicFrame>
        <p:nvGraphicFramePr>
          <p:cNvPr id="8" name="图表 7"/>
          <p:cNvGraphicFramePr/>
          <p:nvPr/>
        </p:nvGraphicFramePr>
        <p:xfrm>
          <a:off x="2219325" y="1885315"/>
          <a:ext cx="7481570" cy="3914140"/>
        </p:xfrm>
        <a:graphic>
          <a:graphicData uri="http://schemas.openxmlformats.org/drawingml/2006/chart">
            <c:chart xmlns:c="http://schemas.openxmlformats.org/drawingml/2006/chart" xmlns:r="http://schemas.openxmlformats.org/officeDocument/2006/relationships" r:id="rId2"/>
          </a:graphicData>
        </a:graphic>
      </p:graphicFrame>
      <p:sp>
        <p:nvSpPr>
          <p:cNvPr id="4" name="椭圆 3"/>
          <p:cNvSpPr/>
          <p:nvPr/>
        </p:nvSpPr>
        <p:spPr>
          <a:xfrm>
            <a:off x="7824747" y="2290594"/>
            <a:ext cx="610371" cy="1659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598428" y="5984611"/>
            <a:ext cx="8994935" cy="420370"/>
          </a:xfrm>
          <a:prstGeom prst="rect">
            <a:avLst/>
          </a:prstGeom>
          <a:noFill/>
        </p:spPr>
        <p:txBody>
          <a:bodyPr wrap="square" rtlCol="0">
            <a:spAutoFit/>
          </a:bodyPr>
          <a:lstStyle/>
          <a:p>
            <a:pPr indent="0" algn="ctr">
              <a:buNone/>
            </a:pPr>
            <a:r>
              <a:rPr lang="zh-CN" sz="2135" b="1">
                <a:solidFill>
                  <a:srgbClr val="000000"/>
                </a:solidFill>
                <a:latin typeface="Arial" panose="020B0604020202020204" pitchFamily="34" charset="0"/>
                <a:ea typeface="等线" panose="02010600030101010101" pitchFamily="2" charset="-122"/>
                <a:sym typeface="+mn-ea"/>
              </a:rPr>
              <a:t> </a:t>
            </a:r>
            <a:r>
              <a:rPr lang="zh-CN" altLang="en-US" sz="2135">
                <a:solidFill>
                  <a:srgbClr val="000000"/>
                </a:solidFill>
                <a:latin typeface="Arial" panose="020B0604020202020204" pitchFamily="34" charset="0"/>
                <a:ea typeface="等线" panose="02010600030101010101" pitchFamily="2" charset="-122"/>
                <a:sym typeface="+mn-ea"/>
              </a:rPr>
              <a:t>人均每月到店次数从</a:t>
            </a:r>
            <a:r>
              <a:rPr lang="en-US" altLang="zh-CN" sz="2135">
                <a:solidFill>
                  <a:srgbClr val="000000"/>
                </a:solidFill>
                <a:latin typeface="Arial" panose="020B0604020202020204" pitchFamily="34" charset="0"/>
                <a:ea typeface="等线" panose="02010600030101010101" pitchFamily="2" charset="-122"/>
                <a:sym typeface="+mn-ea"/>
              </a:rPr>
              <a:t>2.7    2.6</a:t>
            </a:r>
            <a:r>
              <a:rPr lang="zh-CN" altLang="en-US" sz="2135">
                <a:solidFill>
                  <a:srgbClr val="000000"/>
                </a:solidFill>
                <a:latin typeface="Arial" panose="020B0604020202020204" pitchFamily="34" charset="0"/>
                <a:ea typeface="等线" panose="02010600030101010101" pitchFamily="2" charset="-122"/>
                <a:sym typeface="+mn-ea"/>
              </a:rPr>
              <a:t>，</a:t>
            </a:r>
            <a:r>
              <a:rPr sz="2135">
                <a:solidFill>
                  <a:srgbClr val="000000"/>
                </a:solidFill>
                <a:latin typeface="Arial" panose="020B0604020202020204" pitchFamily="34" charset="0"/>
                <a:ea typeface="等线" panose="02010600030101010101" pitchFamily="2" charset="-122"/>
                <a:sym typeface="+mn-ea"/>
              </a:rPr>
              <a:t>人均每月消费次数</a:t>
            </a:r>
            <a:r>
              <a:rPr lang="zh-CN" sz="2135">
                <a:solidFill>
                  <a:srgbClr val="000000"/>
                </a:solidFill>
                <a:latin typeface="Arial" panose="020B0604020202020204" pitchFamily="34" charset="0"/>
                <a:ea typeface="等线" panose="02010600030101010101" pitchFamily="2" charset="-122"/>
                <a:sym typeface="+mn-ea"/>
              </a:rPr>
              <a:t>从</a:t>
            </a:r>
            <a:r>
              <a:rPr lang="en-US" altLang="zh-CN" sz="2135">
                <a:solidFill>
                  <a:srgbClr val="000000"/>
                </a:solidFill>
                <a:latin typeface="Arial" panose="020B0604020202020204" pitchFamily="34" charset="0"/>
                <a:ea typeface="等线" panose="02010600030101010101" pitchFamily="2" charset="-122"/>
                <a:sym typeface="+mn-ea"/>
              </a:rPr>
              <a:t>2.4     2.3</a:t>
            </a:r>
            <a:endParaRPr lang="zh-CN" altLang="en-US" sz="2135">
              <a:solidFill>
                <a:srgbClr val="000000"/>
              </a:solidFill>
              <a:latin typeface="Arial" panose="020B0604020202020204" pitchFamily="34" charset="0"/>
              <a:ea typeface="等线" panose="02010600030101010101" pitchFamily="2" charset="-122"/>
              <a:sym typeface="+mn-ea"/>
            </a:endParaRPr>
          </a:p>
        </p:txBody>
      </p:sp>
      <p:cxnSp>
        <p:nvCxnSpPr>
          <p:cNvPr id="6" name="直接箭头连接符 5"/>
          <p:cNvCxnSpPr/>
          <p:nvPr/>
        </p:nvCxnSpPr>
        <p:spPr>
          <a:xfrm>
            <a:off x="5306695" y="6191885"/>
            <a:ext cx="245110" cy="6350"/>
          </a:xfrm>
          <a:prstGeom prst="straightConnector1">
            <a:avLst/>
          </a:prstGeom>
          <a:ln>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9088120" y="6198235"/>
            <a:ext cx="238125" cy="6985"/>
          </a:xfrm>
          <a:prstGeom prst="straightConnector1">
            <a:avLst/>
          </a:prstGeom>
          <a:ln>
            <a:solidFill>
              <a:srgbClr val="00B0F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品类分析</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慢病品类的门店角色</a:t>
            </a:r>
          </a:p>
        </p:txBody>
      </p:sp>
      <p:sp>
        <p:nvSpPr>
          <p:cNvPr id="11" name="矩形 10"/>
          <p:cNvSpPr/>
          <p:nvPr/>
        </p:nvSpPr>
        <p:spPr>
          <a:xfrm>
            <a:off x="7388225" y="6575425"/>
            <a:ext cx="4743450" cy="146050"/>
          </a:xfrm>
          <a:prstGeom prst="rect">
            <a:avLst/>
          </a:prstGeom>
        </p:spPr>
        <p:txBody>
          <a:bodyPr wrap="none" lIns="0" tIns="0" rIns="0" bIns="0">
            <a:spAutoFit/>
          </a:bodyPr>
          <a:lstStyle/>
          <a:p>
            <a:pPr algn="r" fontAlgn="auto">
              <a:lnSpc>
                <a:spcPct val="90000"/>
              </a:lnSpc>
              <a:spcBef>
                <a:spcPct val="0"/>
              </a:spcBef>
              <a:defRPr/>
            </a:pPr>
            <a:r>
              <a:rPr lang="en-US" altLang="zh-CN" sz="1055" strike="noStrike" noProof="1">
                <a:solidFill>
                  <a:schemeClr val="bg1">
                    <a:lumMod val="75000"/>
                  </a:schemeClr>
                </a:solidFill>
                <a:latin typeface="微软雅黑" panose="020B0503020204020204" charset="-122"/>
                <a:ea typeface="微软雅黑" panose="020B0503020204020204" charset="-122"/>
                <a:cs typeface="+mn-cs"/>
              </a:rPr>
              <a:t>*</a:t>
            </a:r>
            <a:r>
              <a:rPr lang="zh-CN" altLang="en-US" sz="1055" strike="noStrike" noProof="1">
                <a:solidFill>
                  <a:schemeClr val="bg1">
                    <a:lumMod val="75000"/>
                  </a:schemeClr>
                </a:solidFill>
                <a:latin typeface="微软雅黑" panose="020B0503020204020204" charset="-122"/>
                <a:ea typeface="微软雅黑" panose="020B0503020204020204" charset="-122"/>
                <a:cs typeface="+mn-cs"/>
              </a:rPr>
              <a:t>数据时间区间为</a:t>
            </a:r>
            <a:r>
              <a:rPr lang="en-US" altLang="zh-CN" sz="1055" strike="noStrike" noProof="1">
                <a:solidFill>
                  <a:schemeClr val="bg1">
                    <a:lumMod val="75000"/>
                  </a:schemeClr>
                </a:solidFill>
                <a:latin typeface="微软雅黑" panose="020B0503020204020204" charset="-122"/>
                <a:ea typeface="微软雅黑" panose="020B0503020204020204" charset="-122"/>
                <a:cs typeface="+mn-cs"/>
              </a:rPr>
              <a:t>20160101-20181231</a:t>
            </a:r>
            <a:r>
              <a:rPr lang="zh-CN" altLang="en-US" sz="1055" strike="noStrike" noProof="1">
                <a:solidFill>
                  <a:schemeClr val="bg1">
                    <a:lumMod val="75000"/>
                  </a:schemeClr>
                </a:solidFill>
                <a:latin typeface="微软雅黑" panose="020B0503020204020204" charset="-122"/>
                <a:ea typeface="微软雅黑" panose="020B0503020204020204" charset="-122"/>
                <a:cs typeface="+mn-cs"/>
              </a:rPr>
              <a:t>，数据不包含加盟店、收购店、关停店。</a:t>
            </a:r>
            <a:endParaRPr lang="zh-CN" altLang="en-US" sz="1055" strike="noStrike" noProof="1">
              <a:solidFill>
                <a:schemeClr val="bg1">
                  <a:lumMod val="75000"/>
                </a:schemeClr>
              </a:solidFill>
              <a:latin typeface="微软雅黑" panose="020B0503020204020204" charset="-122"/>
              <a:ea typeface="微软雅黑" panose="020B0503020204020204" charset="-122"/>
            </a:endParaRPr>
          </a:p>
        </p:txBody>
      </p:sp>
      <p:graphicFrame>
        <p:nvGraphicFramePr>
          <p:cNvPr id="22" name="图表 21"/>
          <p:cNvGraphicFramePr/>
          <p:nvPr/>
        </p:nvGraphicFramePr>
        <p:xfrm>
          <a:off x="720555" y="1838894"/>
          <a:ext cx="10807699" cy="4099869"/>
        </p:xfrm>
        <a:graphic>
          <a:graphicData uri="http://schemas.openxmlformats.org/drawingml/2006/chart">
            <c:chart xmlns:c="http://schemas.openxmlformats.org/drawingml/2006/chart" xmlns:r="http://schemas.openxmlformats.org/officeDocument/2006/relationships" r:id="rId2"/>
          </a:graphicData>
        </a:graphic>
      </p:graphicFrame>
      <p:cxnSp>
        <p:nvCxnSpPr>
          <p:cNvPr id="23" name="直接连接符 22"/>
          <p:cNvCxnSpPr/>
          <p:nvPr/>
        </p:nvCxnSpPr>
        <p:spPr>
          <a:xfrm>
            <a:off x="4265613" y="1974850"/>
            <a:ext cx="0" cy="3975100"/>
          </a:xfrm>
          <a:prstGeom prst="line">
            <a:avLst/>
          </a:prstGeom>
          <a:ln w="12700">
            <a:solidFill>
              <a:srgbClr val="70AD47"/>
            </a:solidFill>
            <a:prstDash val="dash"/>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7050088" y="1974850"/>
            <a:ext cx="0" cy="3975100"/>
          </a:xfrm>
          <a:prstGeom prst="line">
            <a:avLst/>
          </a:prstGeom>
          <a:ln w="12700">
            <a:solidFill>
              <a:srgbClr val="70AD47"/>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444625" y="4203700"/>
            <a:ext cx="10201275" cy="0"/>
          </a:xfrm>
          <a:prstGeom prst="line">
            <a:avLst/>
          </a:prstGeom>
          <a:ln w="12700">
            <a:solidFill>
              <a:srgbClr val="01A145"/>
            </a:solidFill>
            <a:prstDash val="dash"/>
          </a:ln>
        </p:spPr>
        <p:style>
          <a:lnRef idx="1">
            <a:schemeClr val="accent1"/>
          </a:lnRef>
          <a:fillRef idx="0">
            <a:schemeClr val="accent1"/>
          </a:fillRef>
          <a:effectRef idx="0">
            <a:schemeClr val="accent1"/>
          </a:effectRef>
          <a:fontRef idx="minor">
            <a:schemeClr val="tx1"/>
          </a:fontRef>
        </p:style>
      </p:cxnSp>
      <p:sp>
        <p:nvSpPr>
          <p:cNvPr id="115719" name="矩形 25"/>
          <p:cNvSpPr/>
          <p:nvPr/>
        </p:nvSpPr>
        <p:spPr>
          <a:xfrm>
            <a:off x="10163175" y="4016375"/>
            <a:ext cx="1355725" cy="184150"/>
          </a:xfrm>
          <a:prstGeom prst="rect">
            <a:avLst/>
          </a:prstGeom>
          <a:noFill/>
          <a:ln w="9525">
            <a:noFill/>
          </a:ln>
        </p:spPr>
        <p:txBody>
          <a:bodyPr wrap="none" lIns="0" tIns="0" rIns="0" bIns="0" anchor="t">
            <a:spAutoFit/>
          </a:bodyPr>
          <a:lstStyle/>
          <a:p>
            <a:r>
              <a:rPr lang="zh-CN" altLang="en-US" sz="1200" dirty="0">
                <a:solidFill>
                  <a:srgbClr val="FF0000"/>
                </a:solidFill>
                <a:latin typeface="微软雅黑" panose="020B0503020204020204" charset="-122"/>
                <a:ea typeface="微软雅黑" panose="020B0503020204020204" charset="-122"/>
              </a:rPr>
              <a:t>平均毛利率：</a:t>
            </a:r>
            <a:r>
              <a:rPr lang="en-US" altLang="zh-CN" sz="1200" dirty="0">
                <a:solidFill>
                  <a:srgbClr val="FF0000"/>
                </a:solidFill>
                <a:latin typeface="微软雅黑" panose="020B0503020204020204" charset="-122"/>
                <a:ea typeface="微软雅黑" panose="020B0503020204020204" charset="-122"/>
              </a:rPr>
              <a:t>31.1%</a:t>
            </a:r>
            <a:endParaRPr lang="zh-CN" altLang="en-US" sz="1200" dirty="0">
              <a:solidFill>
                <a:srgbClr val="FF0000"/>
              </a:solidFill>
              <a:latin typeface="Arial" panose="020B0604020202020204" pitchFamily="34" charset="0"/>
              <a:ea typeface="微软雅黑" panose="020B0503020204020204" charset="-122"/>
            </a:endParaRPr>
          </a:p>
        </p:txBody>
      </p:sp>
      <p:sp>
        <p:nvSpPr>
          <p:cNvPr id="115720" name="矩形 26"/>
          <p:cNvSpPr/>
          <p:nvPr/>
        </p:nvSpPr>
        <p:spPr>
          <a:xfrm>
            <a:off x="9101138" y="2849563"/>
            <a:ext cx="711200" cy="215900"/>
          </a:xfrm>
          <a:prstGeom prst="rect">
            <a:avLst/>
          </a:prstGeom>
          <a:noFill/>
          <a:ln w="9525">
            <a:noFill/>
          </a:ln>
        </p:spPr>
        <p:txBody>
          <a:bodyPr wrap="none" lIns="0" tIns="0" rIns="0" bIns="0" anchor="t">
            <a:spAutoFit/>
          </a:bodyPr>
          <a:lstStyle/>
          <a:p>
            <a:r>
              <a:rPr lang="zh-CN" altLang="en-US" sz="1400" b="1" dirty="0">
                <a:solidFill>
                  <a:srgbClr val="FF0000"/>
                </a:solidFill>
                <a:latin typeface="Arial" panose="020B0604020202020204" pitchFamily="34" charset="0"/>
                <a:ea typeface="微软雅黑" panose="020B0503020204020204" charset="-122"/>
              </a:rPr>
              <a:t>旗舰品类</a:t>
            </a:r>
          </a:p>
        </p:txBody>
      </p:sp>
      <p:sp>
        <p:nvSpPr>
          <p:cNvPr id="115721" name="矩形 27"/>
          <p:cNvSpPr/>
          <p:nvPr/>
        </p:nvSpPr>
        <p:spPr>
          <a:xfrm>
            <a:off x="5543550" y="2849563"/>
            <a:ext cx="533400" cy="215900"/>
          </a:xfrm>
          <a:prstGeom prst="rect">
            <a:avLst/>
          </a:prstGeom>
          <a:noFill/>
          <a:ln w="9525">
            <a:noFill/>
          </a:ln>
        </p:spPr>
        <p:txBody>
          <a:bodyPr wrap="none" lIns="0" tIns="0" rIns="0" bIns="0" anchor="t">
            <a:spAutoFit/>
          </a:bodyPr>
          <a:lstStyle/>
          <a:p>
            <a:r>
              <a:rPr lang="zh-CN" altLang="en-US" sz="1400" b="1" dirty="0">
                <a:solidFill>
                  <a:srgbClr val="FF0000"/>
                </a:solidFill>
                <a:latin typeface="Arial" panose="020B0604020202020204" pitchFamily="34" charset="0"/>
                <a:ea typeface="微软雅黑" panose="020B0503020204020204" charset="-122"/>
              </a:rPr>
              <a:t>提款机</a:t>
            </a:r>
          </a:p>
        </p:txBody>
      </p:sp>
      <p:sp>
        <p:nvSpPr>
          <p:cNvPr id="115722" name="矩形 28"/>
          <p:cNvSpPr/>
          <p:nvPr/>
        </p:nvSpPr>
        <p:spPr>
          <a:xfrm>
            <a:off x="2087563" y="2849563"/>
            <a:ext cx="711200" cy="215900"/>
          </a:xfrm>
          <a:prstGeom prst="rect">
            <a:avLst/>
          </a:prstGeom>
          <a:noFill/>
          <a:ln w="9525">
            <a:noFill/>
          </a:ln>
        </p:spPr>
        <p:txBody>
          <a:bodyPr wrap="none" lIns="0" tIns="0" rIns="0" bIns="0" anchor="t">
            <a:spAutoFit/>
          </a:bodyPr>
          <a:lstStyle/>
          <a:p>
            <a:r>
              <a:rPr lang="zh-CN" altLang="en-US" sz="1400" b="1" dirty="0">
                <a:solidFill>
                  <a:srgbClr val="FF0000"/>
                </a:solidFill>
                <a:latin typeface="Arial" panose="020B0604020202020204" pitchFamily="34" charset="0"/>
                <a:ea typeface="微软雅黑" panose="020B0503020204020204" charset="-122"/>
              </a:rPr>
              <a:t>维持观望</a:t>
            </a:r>
          </a:p>
        </p:txBody>
      </p:sp>
      <p:sp>
        <p:nvSpPr>
          <p:cNvPr id="115723" name="矩形 29"/>
          <p:cNvSpPr/>
          <p:nvPr/>
        </p:nvSpPr>
        <p:spPr>
          <a:xfrm>
            <a:off x="9101138" y="5032375"/>
            <a:ext cx="711200" cy="215900"/>
          </a:xfrm>
          <a:prstGeom prst="rect">
            <a:avLst/>
          </a:prstGeom>
          <a:noFill/>
          <a:ln w="9525">
            <a:noFill/>
          </a:ln>
        </p:spPr>
        <p:txBody>
          <a:bodyPr wrap="none" lIns="0" tIns="0" rIns="0" bIns="0" anchor="t">
            <a:spAutoFit/>
          </a:bodyPr>
          <a:lstStyle/>
          <a:p>
            <a:r>
              <a:rPr lang="zh-CN" altLang="en-US" sz="1400" b="1" dirty="0">
                <a:solidFill>
                  <a:srgbClr val="FF0000"/>
                </a:solidFill>
                <a:latin typeface="Arial" panose="020B0604020202020204" pitchFamily="34" charset="0"/>
                <a:ea typeface="微软雅黑" panose="020B0503020204020204" charset="-122"/>
              </a:rPr>
              <a:t>吸引客流</a:t>
            </a:r>
          </a:p>
        </p:txBody>
      </p:sp>
      <p:sp>
        <p:nvSpPr>
          <p:cNvPr id="115724" name="矩形 30"/>
          <p:cNvSpPr/>
          <p:nvPr/>
        </p:nvSpPr>
        <p:spPr>
          <a:xfrm>
            <a:off x="5543550" y="5013325"/>
            <a:ext cx="711200" cy="215900"/>
          </a:xfrm>
          <a:prstGeom prst="rect">
            <a:avLst/>
          </a:prstGeom>
          <a:noFill/>
          <a:ln w="9525">
            <a:noFill/>
          </a:ln>
        </p:spPr>
        <p:txBody>
          <a:bodyPr wrap="none" lIns="0" tIns="0" rIns="0" bIns="0" anchor="t">
            <a:spAutoFit/>
          </a:bodyPr>
          <a:lstStyle/>
          <a:p>
            <a:r>
              <a:rPr lang="zh-CN" altLang="en-US" sz="1400" b="1" dirty="0">
                <a:solidFill>
                  <a:srgbClr val="FF0000"/>
                </a:solidFill>
                <a:latin typeface="Arial" panose="020B0604020202020204" pitchFamily="34" charset="0"/>
                <a:ea typeface="微软雅黑" panose="020B0503020204020204" charset="-122"/>
              </a:rPr>
              <a:t>受压潜力</a:t>
            </a:r>
          </a:p>
        </p:txBody>
      </p:sp>
      <p:sp>
        <p:nvSpPr>
          <p:cNvPr id="115725" name="矩形 31"/>
          <p:cNvSpPr/>
          <p:nvPr/>
        </p:nvSpPr>
        <p:spPr>
          <a:xfrm>
            <a:off x="2087563" y="5013325"/>
            <a:ext cx="711200" cy="215900"/>
          </a:xfrm>
          <a:prstGeom prst="rect">
            <a:avLst/>
          </a:prstGeom>
          <a:noFill/>
          <a:ln w="9525">
            <a:noFill/>
          </a:ln>
        </p:spPr>
        <p:txBody>
          <a:bodyPr wrap="none" lIns="0" tIns="0" rIns="0" bIns="0" anchor="t">
            <a:spAutoFit/>
          </a:bodyPr>
          <a:lstStyle/>
          <a:p>
            <a:r>
              <a:rPr lang="zh-CN" altLang="en-US" sz="1400" b="1" dirty="0">
                <a:solidFill>
                  <a:srgbClr val="FF0000"/>
                </a:solidFill>
                <a:latin typeface="Arial" panose="020B0604020202020204" pitchFamily="34" charset="0"/>
                <a:ea typeface="微软雅黑" panose="020B0503020204020204" charset="-122"/>
              </a:rPr>
              <a:t>待救伤残</a:t>
            </a:r>
          </a:p>
        </p:txBody>
      </p:sp>
      <p:sp>
        <p:nvSpPr>
          <p:cNvPr id="115726" name="矩形 32"/>
          <p:cNvSpPr/>
          <p:nvPr/>
        </p:nvSpPr>
        <p:spPr>
          <a:xfrm>
            <a:off x="10372725" y="2001838"/>
            <a:ext cx="1117600" cy="508000"/>
          </a:xfrm>
          <a:prstGeom prst="rect">
            <a:avLst/>
          </a:prstGeom>
          <a:noFill/>
          <a:ln w="9525">
            <a:noFill/>
          </a:ln>
        </p:spPr>
        <p:txBody>
          <a:bodyPr wrap="none" lIns="0" tIns="0" rIns="0" bIns="0" anchor="ctr">
            <a:spAutoFit/>
          </a:bodyPr>
          <a:lstStyle/>
          <a:p>
            <a:r>
              <a:rPr lang="en-US" altLang="zh-CN" sz="1100" dirty="0">
                <a:solidFill>
                  <a:srgbClr val="404040"/>
                </a:solidFill>
                <a:latin typeface="微软雅黑" panose="020B0503020204020204" charset="-122"/>
                <a:ea typeface="微软雅黑" panose="020B0503020204020204" charset="-122"/>
              </a:rPr>
              <a:t>X</a:t>
            </a:r>
            <a:r>
              <a:rPr lang="zh-CN" altLang="en-US" sz="1100" dirty="0">
                <a:solidFill>
                  <a:srgbClr val="404040"/>
                </a:solidFill>
                <a:latin typeface="微软雅黑" panose="020B0503020204020204" charset="-122"/>
                <a:ea typeface="微软雅黑" panose="020B0503020204020204" charset="-122"/>
              </a:rPr>
              <a:t>轴：销售占比</a:t>
            </a:r>
            <a:endParaRPr lang="en-US" altLang="zh-CN" sz="1100" dirty="0">
              <a:solidFill>
                <a:srgbClr val="404040"/>
              </a:solidFill>
              <a:latin typeface="微软雅黑" panose="020B0503020204020204" charset="-122"/>
              <a:ea typeface="微软雅黑" panose="020B0503020204020204" charset="-122"/>
            </a:endParaRPr>
          </a:p>
          <a:p>
            <a:r>
              <a:rPr lang="en-US" altLang="zh-CN" sz="1100" dirty="0">
                <a:solidFill>
                  <a:srgbClr val="404040"/>
                </a:solidFill>
                <a:latin typeface="微软雅黑" panose="020B0503020204020204" charset="-122"/>
                <a:ea typeface="微软雅黑" panose="020B0503020204020204" charset="-122"/>
              </a:rPr>
              <a:t>Y</a:t>
            </a:r>
            <a:r>
              <a:rPr lang="zh-CN" altLang="en-US" sz="1100" dirty="0">
                <a:solidFill>
                  <a:srgbClr val="404040"/>
                </a:solidFill>
                <a:latin typeface="微软雅黑" panose="020B0503020204020204" charset="-122"/>
                <a:ea typeface="微软雅黑" panose="020B0503020204020204" charset="-122"/>
              </a:rPr>
              <a:t>轴：毛利率</a:t>
            </a:r>
            <a:endParaRPr lang="en-US" altLang="zh-CN" sz="1100" dirty="0">
              <a:solidFill>
                <a:srgbClr val="404040"/>
              </a:solidFill>
              <a:latin typeface="微软雅黑" panose="020B0503020204020204" charset="-122"/>
              <a:ea typeface="微软雅黑" panose="020B0503020204020204" charset="-122"/>
            </a:endParaRPr>
          </a:p>
          <a:p>
            <a:r>
              <a:rPr lang="zh-CN" altLang="en-US" sz="1100" dirty="0">
                <a:solidFill>
                  <a:srgbClr val="404040"/>
                </a:solidFill>
                <a:latin typeface="微软雅黑" panose="020B0503020204020204" charset="-122"/>
                <a:ea typeface="微软雅黑" panose="020B0503020204020204" charset="-122"/>
              </a:rPr>
              <a:t>气泡大小：订单数</a:t>
            </a:r>
          </a:p>
        </p:txBody>
      </p:sp>
      <p:sp>
        <p:nvSpPr>
          <p:cNvPr id="34" name="矩形 33"/>
          <p:cNvSpPr/>
          <p:nvPr/>
        </p:nvSpPr>
        <p:spPr>
          <a:xfrm>
            <a:off x="720725" y="1065213"/>
            <a:ext cx="8154988" cy="768350"/>
          </a:xfrm>
          <a:prstGeom prst="rect">
            <a:avLst/>
          </a:prstGeom>
        </p:spPr>
        <p:txBody>
          <a:bodyPr wrap="square" lIns="0" tIns="0" rIns="0" bIns="0" anchor="ctr" anchorCtr="0">
            <a:spAutoFit/>
          </a:bodyPr>
          <a:lstStyle/>
          <a:p>
            <a:pPr marL="171450" indent="-171450" fontAlgn="auto">
              <a:lnSpc>
                <a:spcPts val="2000"/>
              </a:lnSpc>
              <a:buFont typeface="Wingdings" panose="05000000000000000000" pitchFamily="2" charset="2"/>
              <a:buChar char="n"/>
            </a:pPr>
            <a:r>
              <a:rPr lang="zh-CN" altLang="en-US" sz="1400" b="1" strike="noStrike" noProof="1">
                <a:latin typeface="微软雅黑" panose="020B0503020204020204" charset="-122"/>
                <a:ea typeface="微软雅黑" panose="020B0503020204020204" charset="-122"/>
                <a:cs typeface="+mn-cs"/>
              </a:rPr>
              <a:t>品类角色：</a:t>
            </a:r>
            <a:r>
              <a:rPr lang="zh-CN" altLang="en-US" sz="1400" strike="noStrike" noProof="1">
                <a:latin typeface="微软雅黑" panose="020B0503020204020204" charset="-122"/>
                <a:ea typeface="微软雅黑" panose="020B0503020204020204" charset="-122"/>
                <a:cs typeface="+mn-cs"/>
              </a:rPr>
              <a:t>心脑血管处方药，销售占比</a:t>
            </a:r>
            <a:r>
              <a:rPr lang="en-US" altLang="zh-CN" sz="1400" strike="noStrike" noProof="1">
                <a:solidFill>
                  <a:schemeClr val="accent6"/>
                </a:solidFill>
                <a:latin typeface="微软雅黑" panose="020B0503020204020204" charset="-122"/>
                <a:ea typeface="微软雅黑" panose="020B0503020204020204" charset="-122"/>
                <a:cs typeface="+mn-cs"/>
              </a:rPr>
              <a:t>12.9%</a:t>
            </a:r>
            <a:r>
              <a:rPr lang="zh-CN" altLang="en-US" sz="1400" strike="noStrike" noProof="1">
                <a:latin typeface="微软雅黑" panose="020B0503020204020204" charset="-122"/>
                <a:ea typeface="微软雅黑" panose="020B0503020204020204" charset="-122"/>
                <a:cs typeface="+mn-cs"/>
              </a:rPr>
              <a:t>，远高于其他品类，但毛利率低，为吸客品类</a:t>
            </a:r>
            <a:endParaRPr lang="zh-CN" altLang="en-US" sz="1400" strike="noStrike" noProof="1">
              <a:latin typeface="微软雅黑" panose="020B0503020204020204" charset="-122"/>
              <a:ea typeface="微软雅黑" panose="020B0503020204020204" charset="-122"/>
            </a:endParaRPr>
          </a:p>
          <a:p>
            <a:pPr marL="171450" indent="-171450" fontAlgn="auto">
              <a:lnSpc>
                <a:spcPts val="2000"/>
              </a:lnSpc>
              <a:buFont typeface="Wingdings" panose="05000000000000000000" pitchFamily="2" charset="2"/>
              <a:buChar char="n"/>
            </a:pPr>
            <a:r>
              <a:rPr lang="zh-CN" altLang="en-US" sz="1400" strike="noStrike" noProof="1">
                <a:latin typeface="微软雅黑" panose="020B0503020204020204" charset="-122"/>
                <a:ea typeface="微软雅黑" panose="020B0503020204020204" charset="-122"/>
                <a:cs typeface="+mn-cs"/>
              </a:rPr>
              <a:t>                 通过稳定这部分顾客，提升门店整体会员活跃度</a:t>
            </a:r>
            <a:endParaRPr lang="zh-CN" altLang="en-US" sz="1400" strike="noStrike" noProof="1">
              <a:latin typeface="微软雅黑" panose="020B0503020204020204" charset="-122"/>
              <a:ea typeface="微软雅黑" panose="020B0503020204020204" charset="-122"/>
            </a:endParaRPr>
          </a:p>
          <a:p>
            <a:pPr indent="0" fontAlgn="auto">
              <a:lnSpc>
                <a:spcPts val="2000"/>
              </a:lnSpc>
              <a:buFont typeface="Wingdings" panose="05000000000000000000" pitchFamily="2" charset="2"/>
              <a:buNone/>
            </a:pPr>
            <a:endParaRPr lang="zh-CN" altLang="en-US" sz="1400" strike="noStrike" noProof="1">
              <a:latin typeface="微软雅黑" panose="020B0503020204020204" charset="-122"/>
              <a:ea typeface="微软雅黑" panose="020B0503020204020204" charset="-122"/>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品类分析</a:t>
            </a:r>
            <a:r>
              <a:rPr kumimoji="0" lang="en-US" altLang="zh-CN"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a:t>
            </a: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慢病品类的门店角色</a:t>
            </a:r>
          </a:p>
        </p:txBody>
      </p:sp>
      <p:graphicFrame>
        <p:nvGraphicFramePr>
          <p:cNvPr id="41" name="图表 40"/>
          <p:cNvGraphicFramePr/>
          <p:nvPr/>
        </p:nvGraphicFramePr>
        <p:xfrm>
          <a:off x="685007" y="1809026"/>
          <a:ext cx="10782933" cy="4224109"/>
        </p:xfrm>
        <a:graphic>
          <a:graphicData uri="http://schemas.openxmlformats.org/drawingml/2006/chart">
            <c:chart xmlns:c="http://schemas.openxmlformats.org/drawingml/2006/chart" xmlns:r="http://schemas.openxmlformats.org/officeDocument/2006/relationships" r:id="rId2"/>
          </a:graphicData>
        </a:graphic>
      </p:graphicFrame>
      <p:cxnSp>
        <p:nvCxnSpPr>
          <p:cNvPr id="42" name="直接连接符 41"/>
          <p:cNvCxnSpPr/>
          <p:nvPr/>
        </p:nvCxnSpPr>
        <p:spPr>
          <a:xfrm>
            <a:off x="6275388" y="2103438"/>
            <a:ext cx="0" cy="3492500"/>
          </a:xfrm>
          <a:prstGeom prst="line">
            <a:avLst/>
          </a:prstGeom>
          <a:ln w="12700">
            <a:solidFill>
              <a:srgbClr val="01A145"/>
            </a:solidFill>
            <a:prstDash val="dash"/>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1293813" y="4408488"/>
            <a:ext cx="10258425" cy="0"/>
          </a:xfrm>
          <a:prstGeom prst="line">
            <a:avLst/>
          </a:prstGeom>
          <a:ln w="12700">
            <a:solidFill>
              <a:srgbClr val="01A145"/>
            </a:solidFill>
            <a:prstDash val="dash"/>
          </a:ln>
        </p:spPr>
        <p:style>
          <a:lnRef idx="1">
            <a:schemeClr val="accent1"/>
          </a:lnRef>
          <a:fillRef idx="0">
            <a:schemeClr val="accent1"/>
          </a:fillRef>
          <a:effectRef idx="0">
            <a:schemeClr val="accent1"/>
          </a:effectRef>
          <a:fontRef idx="minor">
            <a:schemeClr val="tx1"/>
          </a:fontRef>
        </p:style>
      </p:cxnSp>
      <p:sp>
        <p:nvSpPr>
          <p:cNvPr id="116741" name="矩形 39"/>
          <p:cNvSpPr/>
          <p:nvPr/>
        </p:nvSpPr>
        <p:spPr>
          <a:xfrm>
            <a:off x="10342563" y="1819275"/>
            <a:ext cx="1117600" cy="508000"/>
          </a:xfrm>
          <a:prstGeom prst="rect">
            <a:avLst/>
          </a:prstGeom>
          <a:noFill/>
          <a:ln w="9525">
            <a:noFill/>
          </a:ln>
        </p:spPr>
        <p:txBody>
          <a:bodyPr wrap="none" lIns="0" tIns="0" rIns="0" bIns="0" anchor="ctr">
            <a:spAutoFit/>
          </a:bodyPr>
          <a:lstStyle/>
          <a:p>
            <a:r>
              <a:rPr lang="en-US" altLang="zh-CN" sz="1100" dirty="0">
                <a:solidFill>
                  <a:srgbClr val="404040"/>
                </a:solidFill>
                <a:latin typeface="微软雅黑" panose="020B0503020204020204" charset="-122"/>
                <a:ea typeface="微软雅黑" panose="020B0503020204020204" charset="-122"/>
              </a:rPr>
              <a:t>X</a:t>
            </a:r>
            <a:r>
              <a:rPr lang="zh-CN" altLang="en-US" sz="1100" dirty="0">
                <a:solidFill>
                  <a:srgbClr val="404040"/>
                </a:solidFill>
                <a:latin typeface="微软雅黑" panose="020B0503020204020204" charset="-122"/>
                <a:ea typeface="微软雅黑" panose="020B0503020204020204" charset="-122"/>
              </a:rPr>
              <a:t>轴：渗透率</a:t>
            </a:r>
            <a:endParaRPr lang="en-US" altLang="zh-CN" sz="1100" dirty="0">
              <a:solidFill>
                <a:srgbClr val="404040"/>
              </a:solidFill>
              <a:latin typeface="微软雅黑" panose="020B0503020204020204" charset="-122"/>
              <a:ea typeface="微软雅黑" panose="020B0503020204020204" charset="-122"/>
            </a:endParaRPr>
          </a:p>
          <a:p>
            <a:r>
              <a:rPr lang="en-US" altLang="zh-CN" sz="1100" dirty="0">
                <a:solidFill>
                  <a:srgbClr val="404040"/>
                </a:solidFill>
                <a:latin typeface="微软雅黑" panose="020B0503020204020204" charset="-122"/>
                <a:ea typeface="微软雅黑" panose="020B0503020204020204" charset="-122"/>
              </a:rPr>
              <a:t>Y</a:t>
            </a:r>
            <a:r>
              <a:rPr lang="zh-CN" altLang="en-US" sz="1100" dirty="0">
                <a:solidFill>
                  <a:srgbClr val="404040"/>
                </a:solidFill>
                <a:latin typeface="微软雅黑" panose="020B0503020204020204" charset="-122"/>
                <a:ea typeface="微软雅黑" panose="020B0503020204020204" charset="-122"/>
              </a:rPr>
              <a:t>轴：购买频次</a:t>
            </a:r>
            <a:endParaRPr lang="en-US" altLang="zh-CN" sz="1100" dirty="0">
              <a:solidFill>
                <a:srgbClr val="404040"/>
              </a:solidFill>
              <a:latin typeface="微软雅黑" panose="020B0503020204020204" charset="-122"/>
              <a:ea typeface="微软雅黑" panose="020B0503020204020204" charset="-122"/>
            </a:endParaRPr>
          </a:p>
          <a:p>
            <a:r>
              <a:rPr lang="zh-CN" altLang="en-US" sz="1100" dirty="0">
                <a:solidFill>
                  <a:srgbClr val="404040"/>
                </a:solidFill>
                <a:latin typeface="微软雅黑" panose="020B0503020204020204" charset="-122"/>
                <a:ea typeface="微软雅黑" panose="020B0503020204020204" charset="-122"/>
              </a:rPr>
              <a:t>气泡大小：订单数</a:t>
            </a:r>
          </a:p>
        </p:txBody>
      </p:sp>
      <p:sp>
        <p:nvSpPr>
          <p:cNvPr id="13" name="矩形 12"/>
          <p:cNvSpPr/>
          <p:nvPr/>
        </p:nvSpPr>
        <p:spPr>
          <a:xfrm>
            <a:off x="685800" y="1219200"/>
            <a:ext cx="10607675" cy="461963"/>
          </a:xfrm>
          <a:prstGeom prst="rect">
            <a:avLst/>
          </a:prstGeom>
        </p:spPr>
        <p:txBody>
          <a:bodyPr wrap="square" lIns="0" tIns="0" rIns="0" bIns="0" anchor="ctr" anchorCtr="0">
            <a:spAutoFit/>
          </a:bodyPr>
          <a:lstStyle/>
          <a:p>
            <a:pPr marL="171450" indent="-171450" fontAlgn="auto">
              <a:lnSpc>
                <a:spcPts val="1800"/>
              </a:lnSpc>
              <a:buFont typeface="Wingdings" panose="05000000000000000000" pitchFamily="2" charset="2"/>
              <a:buChar char="n"/>
            </a:pPr>
            <a:r>
              <a:rPr lang="zh-CN" altLang="en-US" sz="1400" b="1" strike="noStrike" noProof="1">
                <a:latin typeface="微软雅黑" panose="020B0503020204020204" charset="-122"/>
                <a:ea typeface="微软雅黑" panose="020B0503020204020204" charset="-122"/>
                <a:cs typeface="+mn-cs"/>
              </a:rPr>
              <a:t>购买：</a:t>
            </a:r>
            <a:r>
              <a:rPr lang="zh-CN" altLang="en-US" sz="1400" strike="noStrike" noProof="1">
                <a:latin typeface="微软雅黑" panose="020B0503020204020204" charset="-122"/>
                <a:ea typeface="微软雅黑" panose="020B0503020204020204" charset="-122"/>
                <a:cs typeface="+mn-cs"/>
              </a:rPr>
              <a:t>会员整体平均年购买次数为</a:t>
            </a:r>
            <a:r>
              <a:rPr lang="en-US" altLang="zh-CN" sz="1400" strike="noStrike" noProof="1">
                <a:solidFill>
                  <a:schemeClr val="accent6"/>
                </a:solidFill>
                <a:latin typeface="微软雅黑" panose="020B0503020204020204" charset="-122"/>
                <a:ea typeface="微软雅黑" panose="020B0503020204020204" charset="-122"/>
                <a:cs typeface="+mn-cs"/>
              </a:rPr>
              <a:t>2</a:t>
            </a:r>
            <a:r>
              <a:rPr lang="zh-CN" altLang="en-US" sz="1400" strike="noStrike" noProof="1">
                <a:solidFill>
                  <a:schemeClr val="accent6"/>
                </a:solidFill>
                <a:latin typeface="微软雅黑" panose="020B0503020204020204" charset="-122"/>
                <a:ea typeface="微软雅黑" panose="020B0503020204020204" charset="-122"/>
                <a:cs typeface="+mn-cs"/>
              </a:rPr>
              <a:t>次</a:t>
            </a:r>
            <a:r>
              <a:rPr lang="zh-CN" altLang="en-US" sz="1400" strike="noStrike" noProof="1">
                <a:latin typeface="微软雅黑" panose="020B0503020204020204" charset="-122"/>
                <a:ea typeface="微软雅黑" panose="020B0503020204020204" charset="-122"/>
                <a:cs typeface="+mn-cs"/>
              </a:rPr>
              <a:t>，糖尿病和心血管的会员购买频次较高，达到</a:t>
            </a:r>
            <a:r>
              <a:rPr lang="en-US" altLang="zh-CN" sz="1400" strike="noStrike" noProof="1">
                <a:solidFill>
                  <a:schemeClr val="accent6"/>
                </a:solidFill>
                <a:latin typeface="微软雅黑" panose="020B0503020204020204" charset="-122"/>
                <a:ea typeface="微软雅黑" panose="020B0503020204020204" charset="-122"/>
                <a:cs typeface="+mn-cs"/>
              </a:rPr>
              <a:t>4</a:t>
            </a:r>
            <a:r>
              <a:rPr lang="zh-CN" altLang="en-US" sz="1400" strike="noStrike" noProof="1">
                <a:solidFill>
                  <a:schemeClr val="accent6"/>
                </a:solidFill>
                <a:latin typeface="微软雅黑" panose="020B0503020204020204" charset="-122"/>
                <a:ea typeface="微软雅黑" panose="020B0503020204020204" charset="-122"/>
                <a:cs typeface="+mn-cs"/>
              </a:rPr>
              <a:t>次</a:t>
            </a:r>
            <a:r>
              <a:rPr lang="zh-CN" altLang="en-US" sz="1400" strike="noStrike" noProof="1">
                <a:latin typeface="微软雅黑" panose="020B0503020204020204" charset="-122"/>
                <a:ea typeface="微软雅黑" panose="020B0503020204020204" charset="-122"/>
                <a:cs typeface="+mn-cs"/>
              </a:rPr>
              <a:t>；</a:t>
            </a:r>
            <a:endParaRPr lang="zh-CN" altLang="en-US" sz="1400" strike="noStrike" noProof="1">
              <a:latin typeface="微软雅黑" panose="020B0503020204020204" charset="-122"/>
              <a:ea typeface="微软雅黑" panose="020B0503020204020204" charset="-122"/>
            </a:endParaRPr>
          </a:p>
          <a:p>
            <a:pPr marL="171450" indent="-171450" fontAlgn="auto">
              <a:lnSpc>
                <a:spcPts val="1800"/>
              </a:lnSpc>
              <a:buFont typeface="Wingdings" panose="05000000000000000000" pitchFamily="2" charset="2"/>
              <a:buChar char="n"/>
            </a:pPr>
            <a:r>
              <a:rPr lang="zh-CN" altLang="en-US" sz="1400" b="1" strike="noStrike" noProof="1">
                <a:latin typeface="微软雅黑" panose="020B0503020204020204" charset="-122"/>
                <a:ea typeface="微软雅黑" panose="020B0503020204020204" charset="-122"/>
                <a:cs typeface="+mn-cs"/>
              </a:rPr>
              <a:t>          这两个品类的会员提升口碑效应及产值的机会相对大</a:t>
            </a:r>
            <a:endParaRPr lang="zh-CN" altLang="en-US" sz="1400" strike="noStrike" noProof="1">
              <a:latin typeface="微软雅黑" panose="020B0503020204020204" charset="-122"/>
              <a:ea typeface="微软雅黑" panose="020B0503020204020204" charset="-122"/>
            </a:endParaRPr>
          </a:p>
        </p:txBody>
      </p:sp>
      <p:sp>
        <p:nvSpPr>
          <p:cNvPr id="11" name="矩形 10"/>
          <p:cNvSpPr/>
          <p:nvPr/>
        </p:nvSpPr>
        <p:spPr>
          <a:xfrm>
            <a:off x="7388225" y="6575425"/>
            <a:ext cx="4743450" cy="146050"/>
          </a:xfrm>
          <a:prstGeom prst="rect">
            <a:avLst/>
          </a:prstGeom>
        </p:spPr>
        <p:txBody>
          <a:bodyPr wrap="none" lIns="0" tIns="0" rIns="0" bIns="0">
            <a:spAutoFit/>
          </a:bodyPr>
          <a:lstStyle/>
          <a:p>
            <a:pPr algn="r" fontAlgn="auto">
              <a:lnSpc>
                <a:spcPct val="90000"/>
              </a:lnSpc>
              <a:spcBef>
                <a:spcPct val="0"/>
              </a:spcBef>
              <a:defRPr/>
            </a:pPr>
            <a:r>
              <a:rPr lang="en-US" altLang="zh-CN" sz="1055" strike="noStrike" noProof="1">
                <a:solidFill>
                  <a:schemeClr val="bg1">
                    <a:lumMod val="75000"/>
                  </a:schemeClr>
                </a:solidFill>
                <a:latin typeface="微软雅黑" panose="020B0503020204020204" charset="-122"/>
                <a:ea typeface="微软雅黑" panose="020B0503020204020204" charset="-122"/>
                <a:cs typeface="+mn-cs"/>
              </a:rPr>
              <a:t>*</a:t>
            </a:r>
            <a:r>
              <a:rPr lang="zh-CN" altLang="en-US" sz="1055" strike="noStrike" noProof="1">
                <a:solidFill>
                  <a:schemeClr val="bg1">
                    <a:lumMod val="75000"/>
                  </a:schemeClr>
                </a:solidFill>
                <a:latin typeface="微软雅黑" panose="020B0503020204020204" charset="-122"/>
                <a:ea typeface="微软雅黑" panose="020B0503020204020204" charset="-122"/>
                <a:cs typeface="+mn-cs"/>
              </a:rPr>
              <a:t>数据时间区间为</a:t>
            </a:r>
            <a:r>
              <a:rPr lang="en-US" altLang="zh-CN" sz="1055" strike="noStrike" noProof="1">
                <a:solidFill>
                  <a:schemeClr val="bg1">
                    <a:lumMod val="75000"/>
                  </a:schemeClr>
                </a:solidFill>
                <a:latin typeface="微软雅黑" panose="020B0503020204020204" charset="-122"/>
                <a:ea typeface="微软雅黑" panose="020B0503020204020204" charset="-122"/>
                <a:cs typeface="+mn-cs"/>
              </a:rPr>
              <a:t>20160101-20181231</a:t>
            </a:r>
            <a:r>
              <a:rPr lang="zh-CN" altLang="en-US" sz="1055" strike="noStrike" noProof="1">
                <a:solidFill>
                  <a:schemeClr val="bg1">
                    <a:lumMod val="75000"/>
                  </a:schemeClr>
                </a:solidFill>
                <a:latin typeface="微软雅黑" panose="020B0503020204020204" charset="-122"/>
                <a:ea typeface="微软雅黑" panose="020B0503020204020204" charset="-122"/>
                <a:cs typeface="+mn-cs"/>
              </a:rPr>
              <a:t>，数据不包含加盟店、收购店、关停店。</a:t>
            </a:r>
            <a:endParaRPr lang="zh-CN" altLang="en-US" sz="1055" strike="noStrike" noProof="1">
              <a:solidFill>
                <a:schemeClr val="bg1">
                  <a:lumMod val="75000"/>
                </a:schemeClr>
              </a:solidFill>
              <a:latin typeface="微软雅黑" panose="020B0503020204020204" charset="-122"/>
              <a:ea typeface="微软雅黑" panose="020B0503020204020204" charset="-122"/>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项目定位及下一步规划</a:t>
            </a:r>
          </a:p>
        </p:txBody>
      </p:sp>
      <p:pic>
        <p:nvPicPr>
          <p:cNvPr id="5" name="图片 4" descr="慢病策略：提供专业、温暖的慢病健康服务 "/>
          <p:cNvPicPr>
            <a:picLocks noChangeAspect="1"/>
          </p:cNvPicPr>
          <p:nvPr/>
        </p:nvPicPr>
        <p:blipFill>
          <a:blip r:embed="rId2"/>
          <a:stretch>
            <a:fillRect/>
          </a:stretch>
        </p:blipFill>
        <p:spPr>
          <a:xfrm>
            <a:off x="81280" y="909320"/>
            <a:ext cx="12028805" cy="6062980"/>
          </a:xfrm>
          <a:prstGeom prst="rect">
            <a:avLst/>
          </a:prstGeom>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项目下一步策略</a:t>
            </a:r>
          </a:p>
        </p:txBody>
      </p:sp>
      <p:sp>
        <p:nvSpPr>
          <p:cNvPr id="27" name="圆角矩形 26"/>
          <p:cNvSpPr/>
          <p:nvPr/>
        </p:nvSpPr>
        <p:spPr>
          <a:xfrm>
            <a:off x="8639175" y="4243388"/>
            <a:ext cx="2124075" cy="1219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6" name="圆角矩形 25"/>
          <p:cNvSpPr/>
          <p:nvPr/>
        </p:nvSpPr>
        <p:spPr>
          <a:xfrm>
            <a:off x="6056313" y="4248150"/>
            <a:ext cx="2200275" cy="12192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5" name="圆角矩形 24"/>
          <p:cNvSpPr/>
          <p:nvPr/>
        </p:nvSpPr>
        <p:spPr>
          <a:xfrm>
            <a:off x="3567113" y="4243388"/>
            <a:ext cx="2124075" cy="1219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24" name="圆角矩形 23"/>
          <p:cNvSpPr/>
          <p:nvPr/>
        </p:nvSpPr>
        <p:spPr>
          <a:xfrm>
            <a:off x="862013" y="4243388"/>
            <a:ext cx="2201863" cy="12192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grpSp>
        <p:nvGrpSpPr>
          <p:cNvPr id="119814" name="组合 3"/>
          <p:cNvGrpSpPr/>
          <p:nvPr/>
        </p:nvGrpSpPr>
        <p:grpSpPr>
          <a:xfrm>
            <a:off x="900113" y="2363788"/>
            <a:ext cx="9964737" cy="1571625"/>
            <a:chOff x="-378152" y="1283069"/>
            <a:chExt cx="7567773" cy="883209"/>
          </a:xfrm>
        </p:grpSpPr>
        <p:cxnSp>
          <p:nvCxnSpPr>
            <p:cNvPr id="40" name="直接箭头连接符 39"/>
            <p:cNvCxnSpPr/>
            <p:nvPr/>
          </p:nvCxnSpPr>
          <p:spPr>
            <a:xfrm>
              <a:off x="-378152" y="1724672"/>
              <a:ext cx="7567773" cy="0"/>
            </a:xfrm>
            <a:prstGeom prst="straightConnector1">
              <a:avLst/>
            </a:prstGeom>
            <a:ln w="28575" cmpd="sng">
              <a:solidFill>
                <a:srgbClr val="00B050"/>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5" name="等腰三角形 4"/>
            <p:cNvSpPr/>
            <p:nvPr/>
          </p:nvSpPr>
          <p:spPr>
            <a:xfrm rot="5400000">
              <a:off x="5759240" y="1314837"/>
              <a:ext cx="883209" cy="819670"/>
            </a:xfrm>
            <a:prstGeom prst="triangl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6" name="椭圆 5"/>
            <p:cNvSpPr>
              <a:spLocks noChangeAspect="1"/>
            </p:cNvSpPr>
            <p:nvPr/>
          </p:nvSpPr>
          <p:spPr>
            <a:xfrm>
              <a:off x="5475457" y="1414150"/>
              <a:ext cx="647004" cy="647000"/>
            </a:xfrm>
            <a:prstGeom prst="ellipse">
              <a:avLst/>
            </a:prstGeom>
            <a:solidFill>
              <a:srgbClr val="92D050"/>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7" name="等腰三角形 6"/>
            <p:cNvSpPr/>
            <p:nvPr/>
          </p:nvSpPr>
          <p:spPr>
            <a:xfrm rot="5400000">
              <a:off x="4002083" y="1314837"/>
              <a:ext cx="883209" cy="81967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8" name="椭圆 7"/>
            <p:cNvSpPr>
              <a:spLocks noChangeAspect="1"/>
            </p:cNvSpPr>
            <p:nvPr/>
          </p:nvSpPr>
          <p:spPr>
            <a:xfrm>
              <a:off x="3668978" y="1423115"/>
              <a:ext cx="647004" cy="647000"/>
            </a:xfrm>
            <a:prstGeom prst="ellipse">
              <a:avLst/>
            </a:prstGeom>
            <a:solidFill>
              <a:srgbClr val="00B050"/>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11" name="等腰三角形 10"/>
            <p:cNvSpPr/>
            <p:nvPr/>
          </p:nvSpPr>
          <p:spPr>
            <a:xfrm rot="5400000">
              <a:off x="2244926" y="1314837"/>
              <a:ext cx="883209" cy="819670"/>
            </a:xfrm>
            <a:prstGeom prst="triangl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12" name="椭圆 11"/>
            <p:cNvSpPr>
              <a:spLocks noChangeAspect="1"/>
            </p:cNvSpPr>
            <p:nvPr/>
          </p:nvSpPr>
          <p:spPr>
            <a:xfrm>
              <a:off x="1926299" y="1423115"/>
              <a:ext cx="647004" cy="647000"/>
            </a:xfrm>
            <a:prstGeom prst="ellipse">
              <a:avLst/>
            </a:prstGeom>
            <a:solidFill>
              <a:srgbClr val="92D050"/>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13" name="等腰三角形 12"/>
            <p:cNvSpPr/>
            <p:nvPr/>
          </p:nvSpPr>
          <p:spPr>
            <a:xfrm rot="5400000">
              <a:off x="487769" y="1314837"/>
              <a:ext cx="883209" cy="81967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14" name="椭圆 13"/>
            <p:cNvSpPr>
              <a:spLocks noChangeAspect="1"/>
            </p:cNvSpPr>
            <p:nvPr/>
          </p:nvSpPr>
          <p:spPr>
            <a:xfrm>
              <a:off x="158532" y="1423115"/>
              <a:ext cx="647004" cy="647000"/>
            </a:xfrm>
            <a:prstGeom prst="ellipse">
              <a:avLst/>
            </a:prstGeom>
            <a:solidFill>
              <a:srgbClr val="00B050"/>
            </a:solidFill>
            <a:ln w="38100">
              <a:solidFill>
                <a:srgbClr val="FFFFF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15" name="文本框 20"/>
            <p:cNvSpPr txBox="1"/>
            <p:nvPr/>
          </p:nvSpPr>
          <p:spPr>
            <a:xfrm>
              <a:off x="49986" y="1589276"/>
              <a:ext cx="864096" cy="266424"/>
            </a:xfrm>
            <a:prstGeom prst="rect">
              <a:avLst/>
            </a:prstGeom>
            <a:noFill/>
          </p:spPr>
          <p:txBody>
            <a:bodyPr wrap="square" rtlCol="0">
              <a:spAutoFit/>
            </a:bodyPr>
            <a:lstStyle/>
            <a:p>
              <a:pPr algn="ctr" fontAlgn="auto"/>
              <a:r>
                <a:rPr lang="zh-CN" altLang="en-US" sz="2485" b="1" noProof="1">
                  <a:solidFill>
                    <a:schemeClr val="bg1"/>
                  </a:solidFill>
                  <a:latin typeface="微软雅黑" panose="020B0503020204020204" charset="-122"/>
                  <a:ea typeface="微软雅黑" panose="020B0503020204020204" charset="-122"/>
                  <a:cs typeface="+mn-cs"/>
                </a:rPr>
                <a:t>选人</a:t>
              </a:r>
              <a:endParaRPr lang="zh-CN" altLang="en-US" sz="2485" b="1" noProof="1">
                <a:solidFill>
                  <a:schemeClr val="bg1"/>
                </a:solidFill>
                <a:latin typeface="微软雅黑" panose="020B0503020204020204" charset="-122"/>
                <a:ea typeface="微软雅黑" panose="020B0503020204020204" charset="-122"/>
              </a:endParaRPr>
            </a:p>
          </p:txBody>
        </p:sp>
        <p:sp>
          <p:nvSpPr>
            <p:cNvPr id="16" name="文本框 20"/>
            <p:cNvSpPr txBox="1"/>
            <p:nvPr/>
          </p:nvSpPr>
          <p:spPr>
            <a:xfrm>
              <a:off x="1817753" y="1589276"/>
              <a:ext cx="864096" cy="266424"/>
            </a:xfrm>
            <a:prstGeom prst="rect">
              <a:avLst/>
            </a:prstGeom>
            <a:noFill/>
          </p:spPr>
          <p:txBody>
            <a:bodyPr wrap="square" rtlCol="0">
              <a:spAutoFit/>
            </a:bodyPr>
            <a:lstStyle/>
            <a:p>
              <a:pPr algn="ctr" fontAlgn="auto"/>
              <a:r>
                <a:rPr lang="zh-CN" altLang="en-US" sz="2485" b="1" noProof="1">
                  <a:solidFill>
                    <a:schemeClr val="bg1"/>
                  </a:solidFill>
                  <a:latin typeface="微软雅黑" panose="020B0503020204020204" charset="-122"/>
                  <a:ea typeface="微软雅黑" panose="020B0503020204020204" charset="-122"/>
                  <a:cs typeface="+mn-cs"/>
                </a:rPr>
                <a:t>选店</a:t>
              </a:r>
              <a:endParaRPr lang="zh-CN" altLang="en-US" sz="2485" b="1" noProof="1">
                <a:solidFill>
                  <a:schemeClr val="bg1"/>
                </a:solidFill>
                <a:latin typeface="微软雅黑" panose="020B0503020204020204" charset="-122"/>
                <a:ea typeface="微软雅黑" panose="020B0503020204020204" charset="-122"/>
              </a:endParaRPr>
            </a:p>
          </p:txBody>
        </p:sp>
        <p:sp>
          <p:nvSpPr>
            <p:cNvPr id="17" name="文本框 20"/>
            <p:cNvSpPr txBox="1"/>
            <p:nvPr/>
          </p:nvSpPr>
          <p:spPr>
            <a:xfrm>
              <a:off x="3537659" y="1589276"/>
              <a:ext cx="864096" cy="266424"/>
            </a:xfrm>
            <a:prstGeom prst="rect">
              <a:avLst/>
            </a:prstGeom>
            <a:noFill/>
          </p:spPr>
          <p:txBody>
            <a:bodyPr wrap="square" rtlCol="0">
              <a:spAutoFit/>
            </a:bodyPr>
            <a:lstStyle/>
            <a:p>
              <a:pPr algn="ctr" fontAlgn="auto"/>
              <a:r>
                <a:rPr lang="zh-CN" altLang="en-US" sz="2485" b="1" noProof="1">
                  <a:solidFill>
                    <a:schemeClr val="bg1"/>
                  </a:solidFill>
                  <a:latin typeface="微软雅黑" panose="020B0503020204020204" charset="-122"/>
                  <a:ea typeface="微软雅黑" panose="020B0503020204020204" charset="-122"/>
                  <a:cs typeface="+mn-cs"/>
                </a:rPr>
                <a:t>流程</a:t>
              </a:r>
              <a:endParaRPr lang="zh-CN" altLang="en-US" sz="2485" b="1" noProof="1">
                <a:solidFill>
                  <a:schemeClr val="bg1"/>
                </a:solidFill>
                <a:latin typeface="微软雅黑" panose="020B0503020204020204" charset="-122"/>
                <a:ea typeface="微软雅黑" panose="020B0503020204020204" charset="-122"/>
              </a:endParaRPr>
            </a:p>
          </p:txBody>
        </p:sp>
        <p:sp>
          <p:nvSpPr>
            <p:cNvPr id="18" name="文本框 20"/>
            <p:cNvSpPr txBox="1"/>
            <p:nvPr/>
          </p:nvSpPr>
          <p:spPr>
            <a:xfrm>
              <a:off x="5367319" y="1589276"/>
              <a:ext cx="864096" cy="266424"/>
            </a:xfrm>
            <a:prstGeom prst="rect">
              <a:avLst/>
            </a:prstGeom>
            <a:noFill/>
          </p:spPr>
          <p:txBody>
            <a:bodyPr wrap="square" rtlCol="0">
              <a:spAutoFit/>
            </a:bodyPr>
            <a:lstStyle/>
            <a:p>
              <a:pPr algn="ctr" fontAlgn="auto"/>
              <a:r>
                <a:rPr lang="zh-CN" altLang="en-US" sz="2485" b="1" noProof="1">
                  <a:solidFill>
                    <a:schemeClr val="bg1"/>
                  </a:solidFill>
                  <a:latin typeface="微软雅黑" panose="020B0503020204020204" charset="-122"/>
                  <a:ea typeface="微软雅黑" panose="020B0503020204020204" charset="-122"/>
                  <a:cs typeface="+mn-cs"/>
                </a:rPr>
                <a:t>宣传</a:t>
              </a:r>
              <a:endParaRPr lang="zh-CN" altLang="en-US" sz="2485" b="1" noProof="1">
                <a:solidFill>
                  <a:schemeClr val="bg1"/>
                </a:solidFill>
                <a:latin typeface="微软雅黑" panose="020B0503020204020204" charset="-122"/>
                <a:ea typeface="微软雅黑" panose="020B0503020204020204" charset="-122"/>
              </a:endParaRPr>
            </a:p>
          </p:txBody>
        </p:sp>
      </p:grpSp>
      <p:sp>
        <p:nvSpPr>
          <p:cNvPr id="119828" name="文本框 18"/>
          <p:cNvSpPr txBox="1"/>
          <p:nvPr/>
        </p:nvSpPr>
        <p:spPr>
          <a:xfrm>
            <a:off x="4127500" y="1057275"/>
            <a:ext cx="2621280" cy="583565"/>
          </a:xfrm>
          <a:prstGeom prst="rect">
            <a:avLst/>
          </a:prstGeom>
          <a:noFill/>
          <a:ln w="9525">
            <a:noFill/>
          </a:ln>
        </p:spPr>
        <p:txBody>
          <a:bodyPr wrap="none" anchor="t">
            <a:spAutoFit/>
          </a:bodyPr>
          <a:lstStyle/>
          <a:p>
            <a:r>
              <a:rPr lang="zh-CN" altLang="en-US" sz="3200" b="1">
                <a:latin typeface="微软雅黑" panose="020B0503020204020204" charset="-122"/>
                <a:ea typeface="微软雅黑" panose="020B0503020204020204" charset="-122"/>
                <a:sym typeface="微软雅黑" panose="020B0503020204020204" charset="-122"/>
              </a:rPr>
              <a:t>提升顾客活跃</a:t>
            </a:r>
            <a:endParaRPr lang="zh-CN" altLang="en-US" sz="3200" b="1">
              <a:latin typeface="Arial" panose="020B0604020202020204" pitchFamily="34" charset="0"/>
              <a:ea typeface="微软雅黑" panose="020B0503020204020204" charset="-122"/>
            </a:endParaRPr>
          </a:p>
        </p:txBody>
      </p:sp>
      <p:sp>
        <p:nvSpPr>
          <p:cNvPr id="119829" name="文本框 19"/>
          <p:cNvSpPr txBox="1"/>
          <p:nvPr/>
        </p:nvSpPr>
        <p:spPr>
          <a:xfrm>
            <a:off x="990600" y="4422775"/>
            <a:ext cx="2012950" cy="830263"/>
          </a:xfrm>
          <a:prstGeom prst="rect">
            <a:avLst/>
          </a:prstGeom>
          <a:noFill/>
          <a:ln w="9525">
            <a:noFill/>
          </a:ln>
        </p:spPr>
        <p:txBody>
          <a:bodyPr wrap="none" anchor="t">
            <a:spAutoFit/>
          </a:bodyPr>
          <a:lstStyle/>
          <a:p>
            <a:r>
              <a:rPr lang="zh-CN" altLang="en-US" sz="2400">
                <a:latin typeface="微软雅黑" panose="020B0503020204020204" charset="-122"/>
                <a:ea typeface="微软雅黑" panose="020B0503020204020204" charset="-122"/>
                <a:sym typeface="微软雅黑" panose="020B0503020204020204" charset="-122"/>
              </a:rPr>
              <a:t>慢病顾问选择</a:t>
            </a:r>
          </a:p>
          <a:p>
            <a:r>
              <a:rPr lang="zh-CN" altLang="en-US" sz="2400">
                <a:latin typeface="微软雅黑" panose="020B0503020204020204" charset="-122"/>
                <a:ea typeface="微软雅黑" panose="020B0503020204020204" charset="-122"/>
                <a:sym typeface="微软雅黑" panose="020B0503020204020204" charset="-122"/>
              </a:rPr>
              <a:t>及成长体系</a:t>
            </a:r>
            <a:endParaRPr lang="zh-CN" altLang="en-US" sz="2400">
              <a:latin typeface="Arial" panose="020B0604020202020204" pitchFamily="34" charset="0"/>
              <a:ea typeface="微软雅黑" panose="020B0503020204020204" charset="-122"/>
            </a:endParaRPr>
          </a:p>
        </p:txBody>
      </p:sp>
      <p:sp>
        <p:nvSpPr>
          <p:cNvPr id="119830" name="文本框 20"/>
          <p:cNvSpPr txBox="1"/>
          <p:nvPr/>
        </p:nvSpPr>
        <p:spPr>
          <a:xfrm>
            <a:off x="3568700" y="4429125"/>
            <a:ext cx="2122488" cy="828675"/>
          </a:xfrm>
          <a:prstGeom prst="rect">
            <a:avLst/>
          </a:prstGeom>
          <a:noFill/>
          <a:ln w="9525">
            <a:noFill/>
          </a:ln>
        </p:spPr>
        <p:txBody>
          <a:bodyPr wrap="square" anchor="t">
            <a:spAutoFit/>
          </a:bodyPr>
          <a:lstStyle/>
          <a:p>
            <a:r>
              <a:rPr lang="zh-CN" altLang="en-US" sz="2400">
                <a:latin typeface="微软雅黑" panose="020B0503020204020204" charset="-122"/>
                <a:ea typeface="微软雅黑" panose="020B0503020204020204" charset="-122"/>
                <a:sym typeface="微软雅黑" panose="020B0503020204020204" charset="-122"/>
              </a:rPr>
              <a:t>项目门店选择及资源配置</a:t>
            </a:r>
            <a:endParaRPr lang="zh-CN" altLang="en-US" sz="2400">
              <a:latin typeface="Arial" panose="020B0604020202020204" pitchFamily="34" charset="0"/>
              <a:ea typeface="微软雅黑" panose="020B0503020204020204" charset="-122"/>
            </a:endParaRPr>
          </a:p>
        </p:txBody>
      </p:sp>
      <p:sp>
        <p:nvSpPr>
          <p:cNvPr id="119831" name="文本框 21"/>
          <p:cNvSpPr txBox="1"/>
          <p:nvPr/>
        </p:nvSpPr>
        <p:spPr>
          <a:xfrm>
            <a:off x="6056313" y="4608513"/>
            <a:ext cx="2011362" cy="460375"/>
          </a:xfrm>
          <a:prstGeom prst="rect">
            <a:avLst/>
          </a:prstGeom>
          <a:noFill/>
          <a:ln w="9525">
            <a:noFill/>
          </a:ln>
        </p:spPr>
        <p:txBody>
          <a:bodyPr wrap="none" anchor="t">
            <a:spAutoFit/>
          </a:bodyPr>
          <a:lstStyle/>
          <a:p>
            <a:r>
              <a:rPr lang="zh-CN" altLang="en-US" sz="2400">
                <a:latin typeface="微软雅黑" panose="020B0503020204020204" charset="-122"/>
                <a:ea typeface="微软雅黑" panose="020B0503020204020204" charset="-122"/>
                <a:sym typeface="微软雅黑" panose="020B0503020204020204" charset="-122"/>
              </a:rPr>
              <a:t>服务流程建设</a:t>
            </a:r>
            <a:endParaRPr lang="zh-CN" altLang="en-US" sz="2400">
              <a:latin typeface="Arial" panose="020B0604020202020204" pitchFamily="34" charset="0"/>
              <a:ea typeface="微软雅黑" panose="020B0503020204020204" charset="-122"/>
            </a:endParaRPr>
          </a:p>
        </p:txBody>
      </p:sp>
      <p:sp>
        <p:nvSpPr>
          <p:cNvPr id="119832" name="文本框 22"/>
          <p:cNvSpPr txBox="1"/>
          <p:nvPr/>
        </p:nvSpPr>
        <p:spPr>
          <a:xfrm>
            <a:off x="8969375" y="4422775"/>
            <a:ext cx="1403350" cy="646113"/>
          </a:xfrm>
          <a:prstGeom prst="rect">
            <a:avLst/>
          </a:prstGeom>
          <a:noFill/>
          <a:ln w="9525">
            <a:noFill/>
          </a:ln>
        </p:spPr>
        <p:txBody>
          <a:bodyPr wrap="none" anchor="t">
            <a:spAutoFit/>
          </a:bodyPr>
          <a:lstStyle/>
          <a:p>
            <a:pPr>
              <a:lnSpc>
                <a:spcPct val="150000"/>
              </a:lnSpc>
            </a:pPr>
            <a:r>
              <a:rPr lang="zh-CN" altLang="en-US" sz="2400">
                <a:latin typeface="微软雅黑" panose="020B0503020204020204" charset="-122"/>
                <a:ea typeface="微软雅黑" panose="020B0503020204020204" charset="-122"/>
                <a:sym typeface="微软雅黑" panose="020B0503020204020204" charset="-122"/>
              </a:rPr>
              <a:t>项目推广</a:t>
            </a:r>
            <a:endParaRPr lang="zh-CN" altLang="en-US" sz="2400">
              <a:latin typeface="Arial" panose="020B0604020202020204" pitchFamily="34" charset="0"/>
              <a:ea typeface="微软雅黑" panose="020B050302020402020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rPr>
              <a:t>口径定义</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7</a:t>
            </a:fld>
            <a:endParaRPr lang="zh-HK" altLang="en-US" sz="1400" dirty="0"/>
          </a:p>
        </p:txBody>
      </p:sp>
      <p:graphicFrame>
        <p:nvGraphicFramePr>
          <p:cNvPr id="5" name="表格 4"/>
          <p:cNvGraphicFramePr>
            <a:graphicFrameLocks noGrp="1"/>
          </p:cNvGraphicFramePr>
          <p:nvPr/>
        </p:nvGraphicFramePr>
        <p:xfrm>
          <a:off x="1017905" y="1045210"/>
          <a:ext cx="10171430" cy="3311394"/>
        </p:xfrm>
        <a:graphic>
          <a:graphicData uri="http://schemas.openxmlformats.org/drawingml/2006/table">
            <a:tbl>
              <a:tblPr firstRow="1" bandRow="1">
                <a:tableStyleId>{93296810-A885-4BE3-A3E7-6D5BEEA58F35}</a:tableStyleId>
              </a:tblPr>
              <a:tblGrid>
                <a:gridCol w="1927860">
                  <a:extLst>
                    <a:ext uri="{9D8B030D-6E8A-4147-A177-3AD203B41FA5}">
                      <a16:colId xmlns:a16="http://schemas.microsoft.com/office/drawing/2014/main" val="20000"/>
                    </a:ext>
                  </a:extLst>
                </a:gridCol>
                <a:gridCol w="6151245">
                  <a:extLst>
                    <a:ext uri="{9D8B030D-6E8A-4147-A177-3AD203B41FA5}">
                      <a16:colId xmlns:a16="http://schemas.microsoft.com/office/drawing/2014/main" val="20001"/>
                    </a:ext>
                  </a:extLst>
                </a:gridCol>
                <a:gridCol w="2092325">
                  <a:extLst>
                    <a:ext uri="{9D8B030D-6E8A-4147-A177-3AD203B41FA5}">
                      <a16:colId xmlns:a16="http://schemas.microsoft.com/office/drawing/2014/main" val="20002"/>
                    </a:ext>
                  </a:extLst>
                </a:gridCol>
              </a:tblGrid>
              <a:tr h="595012">
                <a:tc>
                  <a:txBody>
                    <a:bodyPr/>
                    <a:lstStyle/>
                    <a:p>
                      <a:pPr algn="ctr"/>
                      <a:r>
                        <a:rPr lang="zh-CN" altLang="en-US" dirty="0">
                          <a:effectLst>
                            <a:outerShdw blurRad="38100" dist="38100" dir="2700000" algn="tl">
                              <a:srgbClr val="000000">
                                <a:alpha val="43137"/>
                              </a:srgbClr>
                            </a:outerShdw>
                          </a:effectLst>
                          <a:latin typeface="微软雅黑" panose="020B0503020204020204" charset="-122"/>
                          <a:ea typeface="微软雅黑" panose="020B0503020204020204" charset="-122"/>
                        </a:rPr>
                        <a:t>口径名称</a:t>
                      </a:r>
                    </a:p>
                  </a:txBody>
                  <a:tcPr marL="0" marR="0" marT="0" marB="0" anchor="ctr" anchorCtr="1"/>
                </a:tc>
                <a:tc>
                  <a:txBody>
                    <a:bodyPr/>
                    <a:lstStyle/>
                    <a:p>
                      <a:pPr algn="ctr"/>
                      <a:r>
                        <a:rPr lang="zh-CN" altLang="en-US" dirty="0">
                          <a:effectLst>
                            <a:outerShdw blurRad="38100" dist="38100" dir="2700000" algn="tl">
                              <a:srgbClr val="000000">
                                <a:alpha val="43137"/>
                              </a:srgbClr>
                            </a:outerShdw>
                          </a:effectLst>
                          <a:latin typeface="微软雅黑" panose="020B0503020204020204" charset="-122"/>
                          <a:ea typeface="微软雅黑" panose="020B0503020204020204" charset="-122"/>
                        </a:rPr>
                        <a:t>口径内容</a:t>
                      </a:r>
                    </a:p>
                  </a:txBody>
                  <a:tcPr marL="0" marR="0" marT="0" marB="0" anchor="ctr" anchorCtr="1"/>
                </a:tc>
                <a:tc>
                  <a:txBody>
                    <a:bodyPr/>
                    <a:lstStyle/>
                    <a:p>
                      <a:pPr algn="ctr"/>
                      <a:r>
                        <a:rPr lang="zh-CN" altLang="en-US" dirty="0">
                          <a:effectLst>
                            <a:outerShdw blurRad="38100" dist="38100" dir="2700000" algn="tl">
                              <a:srgbClr val="000000">
                                <a:alpha val="43137"/>
                              </a:srgbClr>
                            </a:outerShdw>
                          </a:effectLst>
                          <a:latin typeface="微软雅黑" panose="020B0503020204020204" charset="-122"/>
                          <a:ea typeface="微软雅黑" panose="020B0503020204020204" charset="-122"/>
                        </a:rPr>
                        <a:t>备注</a:t>
                      </a:r>
                    </a:p>
                  </a:txBody>
                  <a:tcPr marL="0" marR="0" marT="0" marB="0" anchor="ctr" anchorCtr="1"/>
                </a:tc>
                <a:extLst>
                  <a:ext uri="{0D108BD9-81ED-4DB2-BD59-A6C34878D82A}">
                    <a16:rowId xmlns:a16="http://schemas.microsoft.com/office/drawing/2014/main" val="10000"/>
                  </a:ext>
                </a:extLst>
              </a:tr>
              <a:tr h="977829">
                <a:tc>
                  <a:txBody>
                    <a:bodyPr/>
                    <a:lstStyle/>
                    <a:p>
                      <a:pPr algn="r">
                        <a:buNone/>
                      </a:pPr>
                      <a:r>
                        <a:rPr lang="zh-CN" altLang="en-US" sz="1400" b="1" dirty="0">
                          <a:solidFill>
                            <a:schemeClr val="tx1">
                              <a:lumMod val="85000"/>
                              <a:lumOff val="15000"/>
                            </a:schemeClr>
                          </a:solidFill>
                          <a:latin typeface="微软雅黑" panose="020B0503020204020204" charset="-122"/>
                          <a:ea typeface="微软雅黑" panose="020B0503020204020204" charset="-122"/>
                          <a:sym typeface="+mn-ea"/>
                        </a:rPr>
                        <a:t>消费计算口径</a:t>
                      </a:r>
                      <a:endParaRPr lang="zh-CN" altLang="en-US" sz="1400" b="1" dirty="0">
                        <a:solidFill>
                          <a:schemeClr val="tx1">
                            <a:lumMod val="85000"/>
                            <a:lumOff val="15000"/>
                          </a:schemeClr>
                        </a:solidFill>
                        <a:latin typeface="微软雅黑" panose="020B0503020204020204" charset="-122"/>
                        <a:ea typeface="微软雅黑" panose="020B0503020204020204" charset="-122"/>
                      </a:endParaRPr>
                    </a:p>
                  </a:txBody>
                  <a:tcPr anchor="ctr"/>
                </a:tc>
                <a:tc>
                  <a:txBody>
                    <a:bodyPr/>
                    <a:lstStyle/>
                    <a:p>
                      <a:pPr>
                        <a:buNone/>
                      </a:pPr>
                      <a:r>
                        <a:rPr lang="en-US" altLang="zh-CN" sz="1400" dirty="0">
                          <a:solidFill>
                            <a:schemeClr val="tx1">
                              <a:lumMod val="85000"/>
                              <a:lumOff val="15000"/>
                            </a:schemeClr>
                          </a:solidFill>
                          <a:latin typeface="微软雅黑" panose="020B0503020204020204" charset="-122"/>
                          <a:ea typeface="微软雅黑" panose="020B0503020204020204" charset="-122"/>
                        </a:rPr>
                        <a:t>1</a:t>
                      </a:r>
                      <a:r>
                        <a:rPr lang="zh-CN" altLang="en-US" sz="1400" dirty="0">
                          <a:solidFill>
                            <a:schemeClr val="tx1">
                              <a:lumMod val="85000"/>
                              <a:lumOff val="15000"/>
                            </a:schemeClr>
                          </a:solidFill>
                          <a:latin typeface="微软雅黑" panose="020B0503020204020204" charset="-122"/>
                          <a:ea typeface="微软雅黑" panose="020B0503020204020204" charset="-122"/>
                        </a:rPr>
                        <a:t>、过滤掉积分兑换订单及订金订单</a:t>
                      </a:r>
                      <a:endParaRPr lang="en-US" altLang="zh-CN" sz="1400" dirty="0">
                        <a:solidFill>
                          <a:schemeClr val="tx1">
                            <a:lumMod val="85000"/>
                            <a:lumOff val="15000"/>
                          </a:schemeClr>
                        </a:solidFill>
                        <a:latin typeface="微软雅黑" panose="020B0503020204020204" charset="-122"/>
                        <a:ea typeface="微软雅黑" panose="020B0503020204020204" charset="-122"/>
                      </a:endParaRPr>
                    </a:p>
                    <a:p>
                      <a:pPr>
                        <a:buNone/>
                      </a:pPr>
                      <a:r>
                        <a:rPr lang="en-US" altLang="zh-CN" sz="1400" dirty="0">
                          <a:solidFill>
                            <a:schemeClr val="tx1">
                              <a:lumMod val="85000"/>
                              <a:lumOff val="15000"/>
                            </a:schemeClr>
                          </a:solidFill>
                          <a:latin typeface="微软雅黑" panose="020B0503020204020204" charset="-122"/>
                          <a:ea typeface="微软雅黑" panose="020B0503020204020204" charset="-122"/>
                        </a:rPr>
                        <a:t>2</a:t>
                      </a:r>
                      <a:r>
                        <a:rPr lang="zh-CN" altLang="en-US" sz="1400" dirty="0">
                          <a:solidFill>
                            <a:schemeClr val="tx1">
                              <a:lumMod val="85000"/>
                              <a:lumOff val="15000"/>
                            </a:schemeClr>
                          </a:solidFill>
                          <a:latin typeface="微软雅黑" panose="020B0503020204020204" charset="-122"/>
                          <a:ea typeface="微软雅黑" panose="020B0503020204020204" charset="-122"/>
                        </a:rPr>
                        <a:t>、过滤服务性商品及行政赠品</a:t>
                      </a:r>
                      <a:endParaRPr lang="en-US" altLang="zh-CN" sz="1400" dirty="0">
                        <a:solidFill>
                          <a:schemeClr val="tx1">
                            <a:lumMod val="85000"/>
                            <a:lumOff val="15000"/>
                          </a:schemeClr>
                        </a:solidFill>
                        <a:latin typeface="微软雅黑" panose="020B0503020204020204" charset="-122"/>
                        <a:ea typeface="微软雅黑" panose="020B0503020204020204" charset="-122"/>
                      </a:endParaRPr>
                    </a:p>
                    <a:p>
                      <a:pPr>
                        <a:buNone/>
                      </a:pPr>
                      <a:r>
                        <a:rPr lang="en-US" altLang="zh-CN" sz="1400" dirty="0">
                          <a:solidFill>
                            <a:schemeClr val="tx1">
                              <a:lumMod val="85000"/>
                              <a:lumOff val="15000"/>
                            </a:schemeClr>
                          </a:solidFill>
                          <a:latin typeface="微软雅黑" panose="020B0503020204020204" charset="-122"/>
                          <a:ea typeface="微软雅黑" panose="020B0503020204020204" charset="-122"/>
                        </a:rPr>
                        <a:t>3</a:t>
                      </a:r>
                      <a:r>
                        <a:rPr lang="zh-CN" altLang="en-US" sz="1400" dirty="0">
                          <a:solidFill>
                            <a:schemeClr val="tx1">
                              <a:lumMod val="85000"/>
                              <a:lumOff val="15000"/>
                            </a:schemeClr>
                          </a:solidFill>
                          <a:latin typeface="微软雅黑" panose="020B0503020204020204" charset="-122"/>
                          <a:ea typeface="微软雅黑" panose="020B0503020204020204" charset="-122"/>
                        </a:rPr>
                        <a:t>、剔除塑料袋等商品</a:t>
                      </a:r>
                    </a:p>
                    <a:p>
                      <a:pPr>
                        <a:buNone/>
                      </a:pPr>
                      <a:r>
                        <a:rPr lang="en-US" altLang="zh-CN" sz="1400" dirty="0">
                          <a:solidFill>
                            <a:schemeClr val="tx1">
                              <a:lumMod val="85000"/>
                              <a:lumOff val="15000"/>
                            </a:schemeClr>
                          </a:solidFill>
                          <a:latin typeface="微软雅黑" panose="020B0503020204020204" charset="-122"/>
                          <a:ea typeface="微软雅黑" panose="020B0503020204020204" charset="-122"/>
                        </a:rPr>
                        <a:t>4</a:t>
                      </a:r>
                      <a:r>
                        <a:rPr lang="zh-CN" altLang="en-US" sz="1400" dirty="0">
                          <a:solidFill>
                            <a:schemeClr val="tx1">
                              <a:lumMod val="85000"/>
                              <a:lumOff val="15000"/>
                            </a:schemeClr>
                          </a:solidFill>
                          <a:latin typeface="微软雅黑" panose="020B0503020204020204" charset="-122"/>
                          <a:ea typeface="微软雅黑" panose="020B0503020204020204" charset="-122"/>
                        </a:rPr>
                        <a:t>、同人同天在同门店消费算一次</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400" b="1" kern="1200" dirty="0">
                        <a:solidFill>
                          <a:schemeClr val="tx1">
                            <a:lumMod val="85000"/>
                            <a:lumOff val="15000"/>
                          </a:schemeClr>
                        </a:solidFill>
                        <a:latin typeface="微软雅黑" panose="020B0503020204020204" charset="-122"/>
                        <a:ea typeface="微软雅黑" panose="020B0503020204020204" charset="-122"/>
                        <a:cs typeface="+mn-cs"/>
                      </a:endParaRPr>
                    </a:p>
                  </a:txBody>
                  <a:tcPr anchor="ctr"/>
                </a:tc>
                <a:extLst>
                  <a:ext uri="{0D108BD9-81ED-4DB2-BD59-A6C34878D82A}">
                    <a16:rowId xmlns:a16="http://schemas.microsoft.com/office/drawing/2014/main" val="10001"/>
                  </a:ext>
                </a:extLst>
              </a:tr>
              <a:tr h="1263030">
                <a:tc>
                  <a:txBody>
                    <a:bodyPr/>
                    <a:lstStyle/>
                    <a:p>
                      <a:pPr algn="r"/>
                      <a:r>
                        <a:rPr lang="zh-CN" altLang="en-US" sz="1400" b="1" dirty="0">
                          <a:solidFill>
                            <a:schemeClr val="tx1">
                              <a:lumMod val="85000"/>
                              <a:lumOff val="15000"/>
                            </a:schemeClr>
                          </a:solidFill>
                          <a:latin typeface="微软雅黑" panose="020B0503020204020204" charset="-122"/>
                          <a:ea typeface="微软雅黑" panose="020B0503020204020204" charset="-122"/>
                        </a:rPr>
                        <a:t>门店计算口径</a:t>
                      </a:r>
                    </a:p>
                  </a:txBody>
                  <a:tcPr anchor="ctr"/>
                </a:tc>
                <a:tc>
                  <a:txBody>
                    <a:bodyPr/>
                    <a:lstStyle/>
                    <a:p>
                      <a:r>
                        <a:rPr lang="en-US" altLang="zh-CN" sz="1400" dirty="0">
                          <a:solidFill>
                            <a:schemeClr val="tx1">
                              <a:lumMod val="85000"/>
                              <a:lumOff val="15000"/>
                            </a:schemeClr>
                          </a:solidFill>
                          <a:latin typeface="微软雅黑" panose="020B0503020204020204" charset="-122"/>
                          <a:ea typeface="微软雅黑" panose="020B0503020204020204" charset="-122"/>
                        </a:rPr>
                        <a:t>1</a:t>
                      </a:r>
                      <a:r>
                        <a:rPr lang="zh-CN" altLang="en-US" sz="1400" dirty="0">
                          <a:solidFill>
                            <a:schemeClr val="tx1">
                              <a:lumMod val="85000"/>
                              <a:lumOff val="15000"/>
                            </a:schemeClr>
                          </a:solidFill>
                          <a:latin typeface="微软雅黑" panose="020B0503020204020204" charset="-122"/>
                          <a:ea typeface="微软雅黑" panose="020B0503020204020204" charset="-122"/>
                        </a:rPr>
                        <a:t>、过滤掉收购加盟门店</a:t>
                      </a:r>
                      <a:endParaRPr lang="en-US" altLang="zh-CN" sz="1400" dirty="0">
                        <a:solidFill>
                          <a:schemeClr val="tx1">
                            <a:lumMod val="85000"/>
                            <a:lumOff val="15000"/>
                          </a:schemeClr>
                        </a:solidFill>
                        <a:latin typeface="微软雅黑" panose="020B0503020204020204" charset="-122"/>
                        <a:ea typeface="微软雅黑" panose="020B0503020204020204" charset="-122"/>
                      </a:endParaRPr>
                    </a:p>
                    <a:p>
                      <a:r>
                        <a:rPr lang="en-US" altLang="zh-CN" sz="1400" dirty="0">
                          <a:solidFill>
                            <a:schemeClr val="tx1">
                              <a:lumMod val="85000"/>
                              <a:lumOff val="15000"/>
                            </a:schemeClr>
                          </a:solidFill>
                          <a:latin typeface="微软雅黑" panose="020B0503020204020204" charset="-122"/>
                          <a:ea typeface="微软雅黑" panose="020B0503020204020204" charset="-122"/>
                        </a:rPr>
                        <a:t>2</a:t>
                      </a:r>
                      <a:r>
                        <a:rPr lang="zh-CN" altLang="en-US" sz="1400" dirty="0">
                          <a:solidFill>
                            <a:schemeClr val="tx1">
                              <a:lumMod val="85000"/>
                              <a:lumOff val="15000"/>
                            </a:schemeClr>
                          </a:solidFill>
                          <a:latin typeface="微软雅黑" panose="020B0503020204020204" charset="-122"/>
                          <a:ea typeface="微软雅黑" panose="020B0503020204020204" charset="-122"/>
                        </a:rPr>
                        <a:t>、过滤掉上海医保门店</a:t>
                      </a:r>
                      <a:endParaRPr lang="en-US" altLang="zh-CN" sz="1400" dirty="0">
                        <a:solidFill>
                          <a:schemeClr val="tx1">
                            <a:lumMod val="85000"/>
                            <a:lumOff val="15000"/>
                          </a:schemeClr>
                        </a:solidFill>
                        <a:latin typeface="微软雅黑" panose="020B0503020204020204" charset="-122"/>
                        <a:ea typeface="微软雅黑" panose="020B0503020204020204" charset="-122"/>
                      </a:endParaRPr>
                    </a:p>
                    <a:p>
                      <a:r>
                        <a:rPr lang="en-US" altLang="zh-CN" sz="1400" dirty="0">
                          <a:solidFill>
                            <a:schemeClr val="tx1">
                              <a:lumMod val="85000"/>
                              <a:lumOff val="15000"/>
                            </a:schemeClr>
                          </a:solidFill>
                          <a:latin typeface="微软雅黑" panose="020B0503020204020204" charset="-122"/>
                          <a:ea typeface="微软雅黑" panose="020B0503020204020204" charset="-122"/>
                        </a:rPr>
                        <a:t>3</a:t>
                      </a:r>
                      <a:r>
                        <a:rPr lang="zh-CN" altLang="en-US" sz="1400" dirty="0">
                          <a:solidFill>
                            <a:schemeClr val="tx1">
                              <a:lumMod val="85000"/>
                              <a:lumOff val="15000"/>
                            </a:schemeClr>
                          </a:solidFill>
                          <a:latin typeface="微软雅黑" panose="020B0503020204020204" charset="-122"/>
                          <a:ea typeface="微软雅黑" panose="020B0503020204020204" charset="-122"/>
                        </a:rPr>
                        <a:t>、过滤掉当前关停门店</a:t>
                      </a:r>
                      <a:endParaRPr lang="en-US" altLang="zh-CN" sz="1400" dirty="0">
                        <a:solidFill>
                          <a:schemeClr val="tx1">
                            <a:lumMod val="85000"/>
                            <a:lumOff val="15000"/>
                          </a:schemeClr>
                        </a:solidFill>
                        <a:latin typeface="微软雅黑" panose="020B0503020204020204" charset="-122"/>
                        <a:ea typeface="微软雅黑" panose="020B0503020204020204" charset="-122"/>
                      </a:endParaRPr>
                    </a:p>
                    <a:p>
                      <a:r>
                        <a:rPr lang="en-US" altLang="zh-CN" sz="1400" dirty="0">
                          <a:solidFill>
                            <a:schemeClr val="tx1">
                              <a:lumMod val="85000"/>
                              <a:lumOff val="15000"/>
                            </a:schemeClr>
                          </a:solidFill>
                          <a:latin typeface="微软雅黑" panose="020B0503020204020204" charset="-122"/>
                          <a:ea typeface="微软雅黑" panose="020B0503020204020204" charset="-122"/>
                        </a:rPr>
                        <a:t>4</a:t>
                      </a:r>
                      <a:r>
                        <a:rPr lang="zh-CN" altLang="en-US" sz="1400" dirty="0">
                          <a:solidFill>
                            <a:schemeClr val="tx1">
                              <a:lumMod val="85000"/>
                              <a:lumOff val="15000"/>
                            </a:schemeClr>
                          </a:solidFill>
                          <a:latin typeface="微软雅黑" panose="020B0503020204020204" charset="-122"/>
                          <a:ea typeface="微软雅黑" panose="020B0503020204020204" charset="-122"/>
                        </a:rPr>
                        <a:t>、过滤掉开业时间在</a:t>
                      </a:r>
                      <a:r>
                        <a:rPr lang="en-US" altLang="zh-CN" sz="1400" dirty="0">
                          <a:solidFill>
                            <a:schemeClr val="tx1">
                              <a:lumMod val="85000"/>
                              <a:lumOff val="15000"/>
                            </a:schemeClr>
                          </a:solidFill>
                          <a:latin typeface="微软雅黑" panose="020B0503020204020204" charset="-122"/>
                          <a:ea typeface="微软雅黑" panose="020B0503020204020204" charset="-122"/>
                        </a:rPr>
                        <a:t>20190601</a:t>
                      </a:r>
                      <a:r>
                        <a:rPr lang="zh-CN" altLang="en-US" sz="1400" dirty="0">
                          <a:solidFill>
                            <a:schemeClr val="tx1">
                              <a:lumMod val="85000"/>
                              <a:lumOff val="15000"/>
                            </a:schemeClr>
                          </a:solidFill>
                          <a:latin typeface="微软雅黑" panose="020B0503020204020204" charset="-122"/>
                          <a:ea typeface="微软雅黑" panose="020B0503020204020204" charset="-122"/>
                        </a:rPr>
                        <a:t>之后门店</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400" b="0" kern="1200" dirty="0">
                          <a:solidFill>
                            <a:schemeClr val="tx1">
                              <a:lumMod val="85000"/>
                              <a:lumOff val="15000"/>
                            </a:schemeClr>
                          </a:solidFill>
                          <a:latin typeface="微软雅黑" panose="020B0503020204020204" charset="-122"/>
                          <a:ea typeface="微软雅黑" panose="020B0503020204020204" charset="-122"/>
                          <a:cs typeface="+mn-cs"/>
                        </a:rPr>
                        <a:t>5-11</a:t>
                      </a:r>
                      <a:r>
                        <a:rPr lang="zh-CN" altLang="en-US" sz="1400" b="0" kern="1200" dirty="0">
                          <a:solidFill>
                            <a:schemeClr val="tx1">
                              <a:lumMod val="85000"/>
                              <a:lumOff val="15000"/>
                            </a:schemeClr>
                          </a:solidFill>
                          <a:latin typeface="微软雅黑" panose="020B0503020204020204" charset="-122"/>
                          <a:ea typeface="微软雅黑" panose="020B0503020204020204" charset="-122"/>
                          <a:cs typeface="+mn-cs"/>
                        </a:rPr>
                        <a:t>页数据只进行该项口径第</a:t>
                      </a:r>
                      <a:r>
                        <a:rPr lang="en-US" altLang="zh-CN" sz="1400" b="0" kern="1200" dirty="0">
                          <a:solidFill>
                            <a:schemeClr val="tx1">
                              <a:lumMod val="85000"/>
                              <a:lumOff val="15000"/>
                            </a:schemeClr>
                          </a:solidFill>
                          <a:latin typeface="微软雅黑" panose="020B0503020204020204" charset="-122"/>
                          <a:ea typeface="微软雅黑" panose="020B0503020204020204" charset="-122"/>
                          <a:cs typeface="+mn-cs"/>
                        </a:rPr>
                        <a:t>4</a:t>
                      </a:r>
                      <a:r>
                        <a:rPr lang="zh-CN" altLang="en-US" sz="1400" b="0" kern="1200" dirty="0">
                          <a:solidFill>
                            <a:schemeClr val="tx1">
                              <a:lumMod val="85000"/>
                              <a:lumOff val="15000"/>
                            </a:schemeClr>
                          </a:solidFill>
                          <a:latin typeface="微软雅黑" panose="020B0503020204020204" charset="-122"/>
                          <a:ea typeface="微软雅黑" panose="020B0503020204020204" charset="-122"/>
                          <a:cs typeface="+mn-cs"/>
                        </a:rPr>
                        <a:t>点过滤，其他数据进行所有过滤</a:t>
                      </a:r>
                    </a:p>
                  </a:txBody>
                  <a:tcPr anchor="ctr"/>
                </a:tc>
                <a:extLst>
                  <a:ext uri="{0D108BD9-81ED-4DB2-BD59-A6C34878D82A}">
                    <a16:rowId xmlns:a16="http://schemas.microsoft.com/office/drawing/2014/main" val="10002"/>
                  </a:ext>
                </a:extLst>
              </a:tr>
              <a:tr h="475523">
                <a:tc>
                  <a:txBody>
                    <a:bodyPr/>
                    <a:lstStyle/>
                    <a:p>
                      <a:pPr marL="0" marR="0" indent="0" algn="r" defTabSz="914400" rtl="0" eaLnBrk="1" fontAlgn="auto" latinLnBrk="0" hangingPunct="1">
                        <a:lnSpc>
                          <a:spcPct val="100000"/>
                        </a:lnSpc>
                        <a:spcBef>
                          <a:spcPts val="0"/>
                        </a:spcBef>
                        <a:spcAft>
                          <a:spcPts val="0"/>
                        </a:spcAft>
                        <a:buClrTx/>
                        <a:buSzTx/>
                        <a:buFontTx/>
                        <a:buNone/>
                        <a:defRPr/>
                      </a:pPr>
                      <a:endParaRPr lang="zh-CN" altLang="en-US" sz="1400" b="1" dirty="0">
                        <a:solidFill>
                          <a:schemeClr val="tx1">
                            <a:lumMod val="85000"/>
                            <a:lumOff val="15000"/>
                          </a:schemeClr>
                        </a:solidFill>
                        <a:latin typeface="微软雅黑" panose="020B0503020204020204" charset="-122"/>
                        <a:ea typeface="微软雅黑" panose="020B0503020204020204" charset="-122"/>
                      </a:endParaRPr>
                    </a:p>
                  </a:txBody>
                  <a:tcPr anchor="ctr"/>
                </a:tc>
                <a:tc>
                  <a:txBody>
                    <a:bodyPr/>
                    <a:lstStyle/>
                    <a:p>
                      <a:endParaRPr lang="zh-CN" altLang="en-US" sz="1400" dirty="0">
                        <a:solidFill>
                          <a:schemeClr val="tx1">
                            <a:lumMod val="85000"/>
                            <a:lumOff val="15000"/>
                          </a:schemeClr>
                        </a:solidFill>
                        <a:latin typeface="微软雅黑" panose="020B0503020204020204" charset="-122"/>
                        <a:ea typeface="微软雅黑" panose="020B0503020204020204" charset="-122"/>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zh-CN" altLang="en-US" sz="1400" kern="1200" dirty="0">
                        <a:solidFill>
                          <a:schemeClr val="tx1">
                            <a:lumMod val="85000"/>
                            <a:lumOff val="15000"/>
                          </a:schemeClr>
                        </a:solidFill>
                        <a:latin typeface="微软雅黑" panose="020B0503020204020204" charset="-122"/>
                        <a:ea typeface="微软雅黑" panose="020B0503020204020204" charset="-122"/>
                        <a:cs typeface="+mn-cs"/>
                      </a:endParaRPr>
                    </a:p>
                  </a:txBody>
                  <a:tcPr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慢病顾问的选择</a:t>
            </a:r>
          </a:p>
        </p:txBody>
      </p:sp>
      <p:grpSp>
        <p:nvGrpSpPr>
          <p:cNvPr id="120834" name="组合 3"/>
          <p:cNvGrpSpPr/>
          <p:nvPr/>
        </p:nvGrpSpPr>
        <p:grpSpPr>
          <a:xfrm>
            <a:off x="1074738" y="4267200"/>
            <a:ext cx="10018712" cy="1238250"/>
            <a:chOff x="-378161" y="1283069"/>
            <a:chExt cx="5748480" cy="883209"/>
          </a:xfrm>
        </p:grpSpPr>
        <p:cxnSp>
          <p:nvCxnSpPr>
            <p:cNvPr id="40" name="直接箭头连接符 39"/>
            <p:cNvCxnSpPr/>
            <p:nvPr/>
          </p:nvCxnSpPr>
          <p:spPr>
            <a:xfrm>
              <a:off x="-378161" y="1724435"/>
              <a:ext cx="5748480" cy="26187"/>
            </a:xfrm>
            <a:prstGeom prst="straightConnector1">
              <a:avLst/>
            </a:prstGeom>
            <a:ln w="28575" cmpd="sng">
              <a:solidFill>
                <a:srgbClr val="00B050"/>
              </a:solidFill>
              <a:prstDash val="sysDash"/>
              <a:tailEnd type="triangle"/>
            </a:ln>
            <a:effectLst/>
          </p:spPr>
          <p:style>
            <a:lnRef idx="2">
              <a:schemeClr val="accent1"/>
            </a:lnRef>
            <a:fillRef idx="0">
              <a:schemeClr val="accent1"/>
            </a:fillRef>
            <a:effectRef idx="1">
              <a:schemeClr val="accent1"/>
            </a:effectRef>
            <a:fontRef idx="minor">
              <a:schemeClr val="tx1"/>
            </a:fontRef>
          </p:style>
        </p:cxnSp>
        <p:sp>
          <p:nvSpPr>
            <p:cNvPr id="13" name="等腰三角形 12"/>
            <p:cNvSpPr/>
            <p:nvPr/>
          </p:nvSpPr>
          <p:spPr>
            <a:xfrm rot="5400000">
              <a:off x="4002083" y="1314837"/>
              <a:ext cx="883209" cy="81967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16" name="椭圆 15"/>
            <p:cNvSpPr>
              <a:spLocks noChangeAspect="1"/>
            </p:cNvSpPr>
            <p:nvPr/>
          </p:nvSpPr>
          <p:spPr>
            <a:xfrm>
              <a:off x="3668978" y="1423115"/>
              <a:ext cx="647004" cy="647000"/>
            </a:xfrm>
            <a:prstGeom prst="ellipse">
              <a:avLst/>
            </a:prstGeom>
            <a:solidFill>
              <a:srgbClr val="00B050"/>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17" name="等腰三角形 16"/>
            <p:cNvSpPr/>
            <p:nvPr/>
          </p:nvSpPr>
          <p:spPr>
            <a:xfrm rot="5400000">
              <a:off x="2244926" y="1314837"/>
              <a:ext cx="883209" cy="819670"/>
            </a:xfrm>
            <a:prstGeom prst="triangl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18" name="椭圆 17"/>
            <p:cNvSpPr>
              <a:spLocks noChangeAspect="1"/>
            </p:cNvSpPr>
            <p:nvPr/>
          </p:nvSpPr>
          <p:spPr>
            <a:xfrm>
              <a:off x="1926299" y="1423115"/>
              <a:ext cx="647004" cy="647000"/>
            </a:xfrm>
            <a:prstGeom prst="ellipse">
              <a:avLst/>
            </a:prstGeom>
            <a:solidFill>
              <a:srgbClr val="92D050"/>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19" name="等腰三角形 18"/>
            <p:cNvSpPr/>
            <p:nvPr/>
          </p:nvSpPr>
          <p:spPr>
            <a:xfrm rot="5400000">
              <a:off x="487769" y="1314837"/>
              <a:ext cx="883209" cy="819670"/>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20" name="椭圆 19"/>
            <p:cNvSpPr>
              <a:spLocks noChangeAspect="1"/>
            </p:cNvSpPr>
            <p:nvPr/>
          </p:nvSpPr>
          <p:spPr>
            <a:xfrm>
              <a:off x="158532" y="1423115"/>
              <a:ext cx="647004" cy="647000"/>
            </a:xfrm>
            <a:prstGeom prst="ellipse">
              <a:avLst/>
            </a:prstGeom>
            <a:solidFill>
              <a:srgbClr val="00B050"/>
            </a:solidFill>
            <a:ln w="38100">
              <a:solidFill>
                <a:srgbClr val="FFFFF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3200" strike="noStrike" noProof="1"/>
            </a:p>
          </p:txBody>
        </p:sp>
        <p:sp>
          <p:nvSpPr>
            <p:cNvPr id="21" name="文本框 20"/>
            <p:cNvSpPr txBox="1"/>
            <p:nvPr/>
          </p:nvSpPr>
          <p:spPr>
            <a:xfrm>
              <a:off x="25216" y="1591833"/>
              <a:ext cx="864096" cy="269886"/>
            </a:xfrm>
            <a:prstGeom prst="rect">
              <a:avLst/>
            </a:prstGeom>
            <a:noFill/>
          </p:spPr>
          <p:txBody>
            <a:bodyPr wrap="square" rtlCol="0">
              <a:spAutoFit/>
            </a:bodyPr>
            <a:lstStyle/>
            <a:p>
              <a:pPr algn="ctr" fontAlgn="auto"/>
              <a:r>
                <a:rPr lang="zh-CN" altLang="en-US" sz="1865" noProof="1">
                  <a:latin typeface="+mn-lt"/>
                  <a:ea typeface="+mn-ea"/>
                  <a:cs typeface="+mn-cs"/>
                  <a:sym typeface="+mn-ea"/>
                </a:rPr>
                <a:t>≥80分</a:t>
              </a:r>
              <a:endParaRPr lang="zh-CN" altLang="en-US" sz="1865" b="1" noProof="1">
                <a:solidFill>
                  <a:schemeClr val="bg1"/>
                </a:solidFill>
                <a:latin typeface="微软雅黑" panose="020B0503020204020204" charset="-122"/>
                <a:ea typeface="微软雅黑" panose="020B0503020204020204" charset="-122"/>
              </a:endParaRPr>
            </a:p>
          </p:txBody>
        </p:sp>
        <p:sp>
          <p:nvSpPr>
            <p:cNvPr id="22" name="文本框 20"/>
            <p:cNvSpPr txBox="1"/>
            <p:nvPr/>
          </p:nvSpPr>
          <p:spPr>
            <a:xfrm>
              <a:off x="1818111" y="1578682"/>
              <a:ext cx="864096" cy="269886"/>
            </a:xfrm>
            <a:prstGeom prst="rect">
              <a:avLst/>
            </a:prstGeom>
            <a:noFill/>
          </p:spPr>
          <p:txBody>
            <a:bodyPr wrap="square" rtlCol="0">
              <a:spAutoFit/>
            </a:bodyPr>
            <a:lstStyle/>
            <a:p>
              <a:pPr algn="ctr" fontAlgn="auto"/>
              <a:r>
                <a:rPr lang="zh-CN" altLang="en-US" sz="1865" noProof="1">
                  <a:latin typeface="+mn-lt"/>
                  <a:ea typeface="+mn-ea"/>
                  <a:cs typeface="+mn-cs"/>
                  <a:sym typeface="+mn-ea"/>
                </a:rPr>
                <a:t>45-80分</a:t>
              </a:r>
              <a:endParaRPr lang="zh-CN" altLang="en-US" sz="1865" b="1" noProof="1">
                <a:solidFill>
                  <a:schemeClr val="bg1"/>
                </a:solidFill>
                <a:latin typeface="微软雅黑" panose="020B0503020204020204" charset="-122"/>
                <a:ea typeface="微软雅黑" panose="020B0503020204020204" charset="-122"/>
              </a:endParaRPr>
            </a:p>
          </p:txBody>
        </p:sp>
        <p:sp>
          <p:nvSpPr>
            <p:cNvPr id="23" name="文本框 20"/>
            <p:cNvSpPr txBox="1"/>
            <p:nvPr/>
          </p:nvSpPr>
          <p:spPr>
            <a:xfrm>
              <a:off x="3560159" y="1591508"/>
              <a:ext cx="864096" cy="269886"/>
            </a:xfrm>
            <a:prstGeom prst="rect">
              <a:avLst/>
            </a:prstGeom>
            <a:noFill/>
          </p:spPr>
          <p:txBody>
            <a:bodyPr wrap="square" rtlCol="0">
              <a:spAutoFit/>
            </a:bodyPr>
            <a:lstStyle/>
            <a:p>
              <a:pPr algn="ctr" fontAlgn="auto"/>
              <a:r>
                <a:rPr lang="zh-CN" altLang="en-US" sz="1865" noProof="1">
                  <a:latin typeface="+mn-lt"/>
                  <a:ea typeface="+mn-ea"/>
                  <a:cs typeface="+mn-cs"/>
                  <a:sym typeface="+mn-ea"/>
                </a:rPr>
                <a:t>＜45分</a:t>
              </a:r>
              <a:endParaRPr lang="zh-CN" altLang="en-US" sz="1865" b="1" noProof="1">
                <a:solidFill>
                  <a:schemeClr val="bg1"/>
                </a:solidFill>
                <a:latin typeface="微软雅黑" panose="020B0503020204020204" charset="-122"/>
                <a:ea typeface="微软雅黑" panose="020B0503020204020204" charset="-122"/>
              </a:endParaRPr>
            </a:p>
          </p:txBody>
        </p:sp>
      </p:grpSp>
      <p:sp>
        <p:nvSpPr>
          <p:cNvPr id="120845" name="文本框 24"/>
          <p:cNvSpPr txBox="1"/>
          <p:nvPr/>
        </p:nvSpPr>
        <p:spPr>
          <a:xfrm>
            <a:off x="1820863" y="5505450"/>
            <a:ext cx="1401762" cy="460375"/>
          </a:xfrm>
          <a:prstGeom prst="rect">
            <a:avLst/>
          </a:prstGeom>
          <a:solidFill>
            <a:srgbClr val="92D050"/>
          </a:solidFill>
          <a:ln w="9525">
            <a:noFill/>
          </a:ln>
        </p:spPr>
        <p:txBody>
          <a:bodyPr wrap="none" anchor="t">
            <a:spAutoFit/>
          </a:bodyPr>
          <a:lstStyle/>
          <a:p>
            <a:r>
              <a:rPr lang="zh-CN" altLang="en-US" sz="2400">
                <a:latin typeface="Arial" panose="020B0604020202020204" pitchFamily="34" charset="0"/>
                <a:ea typeface="微软雅黑" panose="020B0503020204020204" charset="-122"/>
                <a:sym typeface="微软雅黑" panose="020B0503020204020204" charset="-122"/>
              </a:rPr>
              <a:t>优先选择</a:t>
            </a:r>
          </a:p>
        </p:txBody>
      </p:sp>
      <p:sp>
        <p:nvSpPr>
          <p:cNvPr id="120846" name="文本框 25"/>
          <p:cNvSpPr txBox="1"/>
          <p:nvPr/>
        </p:nvSpPr>
        <p:spPr>
          <a:xfrm>
            <a:off x="5091113" y="5505450"/>
            <a:ext cx="1401762" cy="460375"/>
          </a:xfrm>
          <a:prstGeom prst="rect">
            <a:avLst/>
          </a:prstGeom>
          <a:solidFill>
            <a:srgbClr val="FFFF00">
              <a:alpha val="95999"/>
            </a:srgbClr>
          </a:solidFill>
          <a:ln w="9525">
            <a:noFill/>
          </a:ln>
        </p:spPr>
        <p:txBody>
          <a:bodyPr wrap="none" anchor="t">
            <a:spAutoFit/>
          </a:bodyPr>
          <a:lstStyle/>
          <a:p>
            <a:r>
              <a:rPr lang="zh-CN" altLang="en-US" sz="2400">
                <a:latin typeface="Arial" panose="020B0604020202020204" pitchFamily="34" charset="0"/>
                <a:ea typeface="微软雅黑" panose="020B0503020204020204" charset="-122"/>
                <a:sym typeface="微软雅黑" panose="020B0503020204020204" charset="-122"/>
              </a:rPr>
              <a:t>考虑选择</a:t>
            </a:r>
            <a:endParaRPr lang="zh-CN" altLang="en-US" sz="2400">
              <a:latin typeface="Arial" panose="020B0604020202020204" pitchFamily="34" charset="0"/>
              <a:ea typeface="微软雅黑" panose="020B0503020204020204" charset="-122"/>
            </a:endParaRPr>
          </a:p>
        </p:txBody>
      </p:sp>
      <p:sp>
        <p:nvSpPr>
          <p:cNvPr id="120847" name="文本框 26"/>
          <p:cNvSpPr txBox="1"/>
          <p:nvPr/>
        </p:nvSpPr>
        <p:spPr>
          <a:xfrm>
            <a:off x="8461375" y="5505450"/>
            <a:ext cx="1403350" cy="460375"/>
          </a:xfrm>
          <a:prstGeom prst="rect">
            <a:avLst/>
          </a:prstGeom>
          <a:gradFill rotWithShape="1">
            <a:gsLst>
              <a:gs pos="0">
                <a:srgbClr val="FE4444"/>
              </a:gs>
              <a:gs pos="100000">
                <a:srgbClr val="832B2B"/>
              </a:gs>
            </a:gsLst>
            <a:lin ang="2700000"/>
            <a:tileRect/>
          </a:gradFill>
          <a:ln w="9525">
            <a:noFill/>
          </a:ln>
        </p:spPr>
        <p:txBody>
          <a:bodyPr wrap="none" anchor="t">
            <a:spAutoFit/>
          </a:bodyPr>
          <a:lstStyle/>
          <a:p>
            <a:pPr algn="ctr"/>
            <a:r>
              <a:rPr lang="zh-CN" altLang="en-US" sz="2400">
                <a:latin typeface="Arial" panose="020B0604020202020204" pitchFamily="34" charset="0"/>
                <a:ea typeface="微软雅黑" panose="020B0503020204020204" charset="-122"/>
                <a:sym typeface="微软雅黑" panose="020B0503020204020204" charset="-122"/>
              </a:rPr>
              <a:t>不予考虑</a:t>
            </a:r>
            <a:endParaRPr lang="zh-CN" altLang="en-US" sz="2400">
              <a:latin typeface="Arial" panose="020B0604020202020204" pitchFamily="34" charset="0"/>
              <a:ea typeface="微软雅黑" panose="020B0503020204020204" charset="-122"/>
            </a:endParaRPr>
          </a:p>
        </p:txBody>
      </p:sp>
      <p:grpSp>
        <p:nvGrpSpPr>
          <p:cNvPr id="120848" name="组合 127"/>
          <p:cNvGrpSpPr/>
          <p:nvPr/>
        </p:nvGrpSpPr>
        <p:grpSpPr>
          <a:xfrm>
            <a:off x="395288" y="1063625"/>
            <a:ext cx="4795837" cy="2913063"/>
            <a:chOff x="4927854" y="1619951"/>
            <a:chExt cx="1141399" cy="2699987"/>
          </a:xfrm>
        </p:grpSpPr>
        <p:sp>
          <p:nvSpPr>
            <p:cNvPr id="73" name="五边形 72"/>
            <p:cNvSpPr/>
            <p:nvPr/>
          </p:nvSpPr>
          <p:spPr>
            <a:xfrm>
              <a:off x="4927854" y="1725110"/>
              <a:ext cx="323121" cy="455162"/>
            </a:xfrm>
            <a:prstGeom prst="homePlate">
              <a:avLst/>
            </a:prstGeom>
            <a:solidFill>
              <a:schemeClr val="bg1"/>
            </a:solidFill>
            <a:ln>
              <a:solidFill>
                <a:srgbClr val="1F0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zh-CN" altLang="en-US" sz="1865" strike="noStrike" noProof="1">
                  <a:solidFill>
                    <a:schemeClr val="tx1"/>
                  </a:solidFill>
                  <a:cs typeface="+mn-ea"/>
                  <a:sym typeface="+mn-lt"/>
                </a:rPr>
                <a:t>人员属地</a:t>
              </a:r>
            </a:p>
          </p:txBody>
        </p:sp>
        <p:sp>
          <p:nvSpPr>
            <p:cNvPr id="78" name="五边形 77"/>
            <p:cNvSpPr/>
            <p:nvPr/>
          </p:nvSpPr>
          <p:spPr>
            <a:xfrm>
              <a:off x="4927854" y="2890550"/>
              <a:ext cx="323071" cy="324580"/>
            </a:xfrm>
            <a:prstGeom prst="homePlate">
              <a:avLst/>
            </a:prstGeom>
            <a:noFill/>
            <a:ln>
              <a:solidFill>
                <a:srgbClr val="1F0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95" strike="noStrike" noProof="1">
                <a:solidFill>
                  <a:schemeClr val="tx1"/>
                </a:solidFill>
                <a:cs typeface="+mn-ea"/>
                <a:sym typeface="+mn-lt"/>
              </a:endParaRPr>
            </a:p>
          </p:txBody>
        </p:sp>
        <p:sp>
          <p:nvSpPr>
            <p:cNvPr id="81" name="五边形 80"/>
            <p:cNvSpPr/>
            <p:nvPr/>
          </p:nvSpPr>
          <p:spPr>
            <a:xfrm>
              <a:off x="4927854" y="3918500"/>
              <a:ext cx="323071" cy="324580"/>
            </a:xfrm>
            <a:prstGeom prst="homePlate">
              <a:avLst/>
            </a:prstGeom>
            <a:noFill/>
            <a:ln>
              <a:solidFill>
                <a:srgbClr val="1F0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95" strike="noStrike" noProof="1">
                <a:solidFill>
                  <a:schemeClr val="tx1"/>
                </a:solidFill>
                <a:cs typeface="+mn-ea"/>
                <a:sym typeface="+mn-lt"/>
              </a:endParaRPr>
            </a:p>
          </p:txBody>
        </p:sp>
        <p:grpSp>
          <p:nvGrpSpPr>
            <p:cNvPr id="120852" name="组合 119"/>
            <p:cNvGrpSpPr/>
            <p:nvPr/>
          </p:nvGrpSpPr>
          <p:grpSpPr>
            <a:xfrm>
              <a:off x="5089389" y="2256591"/>
              <a:ext cx="885587" cy="2063347"/>
              <a:chOff x="5089389" y="2256591"/>
              <a:chExt cx="1024545" cy="2063347"/>
            </a:xfrm>
          </p:grpSpPr>
          <p:cxnSp>
            <p:nvCxnSpPr>
              <p:cNvPr id="74" name="直接连接符 73"/>
              <p:cNvCxnSpPr/>
              <p:nvPr/>
            </p:nvCxnSpPr>
            <p:spPr>
              <a:xfrm>
                <a:off x="5089389" y="2256591"/>
                <a:ext cx="1024545"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5089389" y="3291988"/>
                <a:ext cx="1024545"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5089389" y="4319938"/>
                <a:ext cx="1024545"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sp>
          <p:nvSpPr>
            <p:cNvPr id="120856" name="矩形 82"/>
            <p:cNvSpPr/>
            <p:nvPr/>
          </p:nvSpPr>
          <p:spPr>
            <a:xfrm>
              <a:off x="5296099" y="1619951"/>
              <a:ext cx="773154" cy="540964"/>
            </a:xfrm>
            <a:prstGeom prst="rect">
              <a:avLst/>
            </a:prstGeom>
            <a:noFill/>
            <a:ln w="9525">
              <a:noFill/>
            </a:ln>
          </p:spPr>
          <p:txBody>
            <a:bodyPr wrap="square" anchor="t">
              <a:spAutoFit/>
            </a:bodyPr>
            <a:lstStyle/>
            <a:p>
              <a:r>
                <a:rPr lang="zh-CN" altLang="en-US" sz="1600" b="1" dirty="0">
                  <a:latin typeface="微软雅黑" panose="020B0503020204020204" charset="-122"/>
                  <a:ea typeface="微软雅黑" panose="020B0503020204020204" charset="-122"/>
                  <a:sym typeface="Arial" panose="020B0604020202020204" pitchFamily="34" charset="0"/>
                </a:rPr>
                <a:t>本地人 </a:t>
              </a:r>
              <a:r>
                <a:rPr lang="en-US" altLang="zh-CN" sz="1600" b="1" dirty="0">
                  <a:latin typeface="微软雅黑" panose="020B0503020204020204" charset="-122"/>
                  <a:ea typeface="微软雅黑" panose="020B0503020204020204" charset="-122"/>
                  <a:sym typeface="Arial" panose="020B0604020202020204" pitchFamily="34" charset="0"/>
                </a:rPr>
                <a:t>----------- 30</a:t>
              </a:r>
              <a:r>
                <a:rPr lang="zh-CN" altLang="en-US" sz="1600" b="1" dirty="0">
                  <a:latin typeface="微软雅黑" panose="020B0503020204020204" charset="-122"/>
                  <a:ea typeface="微软雅黑" panose="020B0503020204020204" charset="-122"/>
                  <a:sym typeface="Arial" panose="020B0604020202020204" pitchFamily="34" charset="0"/>
                </a:rPr>
                <a:t>分计算</a:t>
              </a:r>
            </a:p>
            <a:p>
              <a:r>
                <a:rPr lang="zh-CN" altLang="en-US" sz="1600" b="1" dirty="0">
                  <a:latin typeface="微软雅黑" panose="020B0503020204020204" charset="-122"/>
                  <a:ea typeface="微软雅黑" panose="020B0503020204020204" charset="-122"/>
                  <a:sym typeface="Arial" panose="020B0604020202020204" pitchFamily="34" charset="0"/>
                </a:rPr>
                <a:t>非本地人</a:t>
              </a:r>
              <a:r>
                <a:rPr lang="en-US" altLang="zh-CN" sz="1600" b="1" dirty="0">
                  <a:latin typeface="微软雅黑" panose="020B0503020204020204" charset="-122"/>
                  <a:ea typeface="微软雅黑" panose="020B0503020204020204" charset="-122"/>
                  <a:sym typeface="Arial" panose="020B0604020202020204" pitchFamily="34" charset="0"/>
                </a:rPr>
                <a:t>--------   10</a:t>
              </a:r>
              <a:r>
                <a:rPr lang="zh-CN" altLang="en-US" sz="1600" b="1" dirty="0">
                  <a:latin typeface="微软雅黑" panose="020B0503020204020204" charset="-122"/>
                  <a:ea typeface="微软雅黑" panose="020B0503020204020204" charset="-122"/>
                  <a:sym typeface="Arial" panose="020B0604020202020204" pitchFamily="34" charset="0"/>
                </a:rPr>
                <a:t>分计算</a:t>
              </a:r>
            </a:p>
          </p:txBody>
        </p:sp>
      </p:grpSp>
      <p:grpSp>
        <p:nvGrpSpPr>
          <p:cNvPr id="120857" name="组合 27"/>
          <p:cNvGrpSpPr/>
          <p:nvPr/>
        </p:nvGrpSpPr>
        <p:grpSpPr>
          <a:xfrm>
            <a:off x="5824538" y="1262063"/>
            <a:ext cx="5008562" cy="2628900"/>
            <a:chOff x="4927854" y="3076576"/>
            <a:chExt cx="1116419" cy="1242597"/>
          </a:xfrm>
        </p:grpSpPr>
        <p:sp>
          <p:nvSpPr>
            <p:cNvPr id="29" name="五边形 28"/>
            <p:cNvSpPr/>
            <p:nvPr/>
          </p:nvSpPr>
          <p:spPr>
            <a:xfrm>
              <a:off x="4927854" y="3076576"/>
              <a:ext cx="323121" cy="236610"/>
            </a:xfrm>
            <a:prstGeom prst="homePlate">
              <a:avLst/>
            </a:prstGeom>
            <a:noFill/>
            <a:ln>
              <a:solidFill>
                <a:srgbClr val="1F0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zh-CN" altLang="en-US" sz="1795" strike="noStrike" noProof="1">
                  <a:solidFill>
                    <a:schemeClr val="tx1"/>
                  </a:solidFill>
                  <a:cs typeface="+mn-ea"/>
                  <a:sym typeface="+mn-lt"/>
                </a:rPr>
                <a:t>工作经历</a:t>
              </a:r>
            </a:p>
          </p:txBody>
        </p:sp>
        <p:sp>
          <p:nvSpPr>
            <p:cNvPr id="31" name="五边形 30"/>
            <p:cNvSpPr/>
            <p:nvPr/>
          </p:nvSpPr>
          <p:spPr>
            <a:xfrm>
              <a:off x="4927854" y="3922567"/>
              <a:ext cx="323121" cy="183196"/>
            </a:xfrm>
            <a:prstGeom prst="homePlate">
              <a:avLst/>
            </a:prstGeom>
            <a:noFill/>
            <a:ln>
              <a:solidFill>
                <a:srgbClr val="1F0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795" strike="noStrike" noProof="1">
                <a:solidFill>
                  <a:schemeClr val="tx1"/>
                </a:solidFill>
                <a:cs typeface="+mn-ea"/>
                <a:sym typeface="+mn-lt"/>
              </a:endParaRPr>
            </a:p>
          </p:txBody>
        </p:sp>
        <p:grpSp>
          <p:nvGrpSpPr>
            <p:cNvPr id="120860" name="组合 31"/>
            <p:cNvGrpSpPr/>
            <p:nvPr/>
          </p:nvGrpSpPr>
          <p:grpSpPr>
            <a:xfrm>
              <a:off x="5139348" y="3382703"/>
              <a:ext cx="904926" cy="936470"/>
              <a:chOff x="5147187" y="3382703"/>
              <a:chExt cx="1046918" cy="936470"/>
            </a:xfrm>
          </p:grpSpPr>
          <p:cxnSp>
            <p:nvCxnSpPr>
              <p:cNvPr id="33" name="直接连接符 32"/>
              <p:cNvCxnSpPr/>
              <p:nvPr/>
            </p:nvCxnSpPr>
            <p:spPr>
              <a:xfrm>
                <a:off x="5147187" y="3382703"/>
                <a:ext cx="1024545"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169560" y="4319173"/>
                <a:ext cx="1024545"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grpSp>
      <p:sp>
        <p:nvSpPr>
          <p:cNvPr id="120863" name="文本框 38"/>
          <p:cNvSpPr txBox="1"/>
          <p:nvPr/>
        </p:nvSpPr>
        <p:spPr>
          <a:xfrm>
            <a:off x="560388" y="2363788"/>
            <a:ext cx="792162" cy="460375"/>
          </a:xfrm>
          <a:prstGeom prst="rect">
            <a:avLst/>
          </a:prstGeom>
          <a:noFill/>
          <a:ln w="9525">
            <a:noFill/>
          </a:ln>
        </p:spPr>
        <p:txBody>
          <a:bodyPr wrap="none" anchor="t">
            <a:spAutoFit/>
          </a:bodyPr>
          <a:lstStyle/>
          <a:p>
            <a:r>
              <a:rPr lang="zh-CN" altLang="en-US" sz="2400">
                <a:latin typeface="Arial" panose="020B0604020202020204" pitchFamily="34" charset="0"/>
                <a:ea typeface="微软雅黑" panose="020B0503020204020204" charset="-122"/>
              </a:rPr>
              <a:t>年龄</a:t>
            </a:r>
          </a:p>
        </p:txBody>
      </p:sp>
      <p:sp>
        <p:nvSpPr>
          <p:cNvPr id="120864" name="矩形 40"/>
          <p:cNvSpPr/>
          <p:nvPr/>
        </p:nvSpPr>
        <p:spPr>
          <a:xfrm>
            <a:off x="1943100" y="1760538"/>
            <a:ext cx="3248025" cy="1076325"/>
          </a:xfrm>
          <a:prstGeom prst="rect">
            <a:avLst/>
          </a:prstGeom>
          <a:noFill/>
          <a:ln w="9525">
            <a:noFill/>
          </a:ln>
        </p:spPr>
        <p:txBody>
          <a:bodyPr wrap="square" anchor="t">
            <a:spAutoFit/>
          </a:bodyPr>
          <a:lstStyle/>
          <a:p>
            <a:r>
              <a:rPr lang="en-US" altLang="zh-CN" sz="1600" b="1" dirty="0">
                <a:latin typeface="微软雅黑" panose="020B0503020204020204" charset="-122"/>
                <a:ea typeface="微软雅黑" panose="020B0503020204020204" charset="-122"/>
                <a:sym typeface="Arial" panose="020B0604020202020204" pitchFamily="34" charset="0"/>
              </a:rPr>
              <a:t>30-45</a:t>
            </a:r>
            <a:r>
              <a:rPr lang="zh-CN" altLang="en-US" sz="1600" b="1" dirty="0">
                <a:latin typeface="微软雅黑" panose="020B0503020204020204" charset="-122"/>
                <a:ea typeface="微软雅黑" panose="020B0503020204020204" charset="-122"/>
                <a:sym typeface="Arial" panose="020B0604020202020204" pitchFamily="34" charset="0"/>
              </a:rPr>
              <a:t>岁</a:t>
            </a:r>
            <a:r>
              <a:rPr lang="en-US" altLang="zh-CN" sz="1600" b="1" dirty="0">
                <a:latin typeface="微软雅黑" panose="020B0503020204020204" charset="-122"/>
                <a:ea typeface="微软雅黑" panose="020B0503020204020204" charset="-122"/>
                <a:sym typeface="Arial" panose="020B0604020202020204" pitchFamily="34" charset="0"/>
              </a:rPr>
              <a:t>--------   20</a:t>
            </a:r>
            <a:r>
              <a:rPr lang="zh-CN" altLang="en-US" sz="1600" b="1" dirty="0">
                <a:latin typeface="微软雅黑" panose="020B0503020204020204" charset="-122"/>
                <a:ea typeface="微软雅黑" panose="020B0503020204020204" charset="-122"/>
                <a:sym typeface="Arial" panose="020B0604020202020204" pitchFamily="34" charset="0"/>
              </a:rPr>
              <a:t>分计算</a:t>
            </a:r>
          </a:p>
          <a:p>
            <a:r>
              <a:rPr lang="en-US" altLang="zh-CN" sz="1600" b="1" dirty="0">
                <a:latin typeface="微软雅黑" panose="020B0503020204020204" charset="-122"/>
                <a:ea typeface="微软雅黑" panose="020B0503020204020204" charset="-122"/>
                <a:sym typeface="Arial" panose="020B0604020202020204" pitchFamily="34" charset="0"/>
              </a:rPr>
              <a:t>25-29</a:t>
            </a:r>
            <a:r>
              <a:rPr lang="zh-CN" altLang="en-US" sz="1600" b="1" dirty="0">
                <a:latin typeface="微软雅黑" panose="020B0503020204020204" charset="-122"/>
                <a:ea typeface="微软雅黑" panose="020B0503020204020204" charset="-122"/>
                <a:sym typeface="Arial" panose="020B0604020202020204" pitchFamily="34" charset="0"/>
              </a:rPr>
              <a:t>岁</a:t>
            </a:r>
            <a:r>
              <a:rPr lang="en-US" altLang="zh-CN" sz="1600" b="1" dirty="0">
                <a:latin typeface="微软雅黑" panose="020B0503020204020204" charset="-122"/>
                <a:ea typeface="微软雅黑" panose="020B0503020204020204" charset="-122"/>
                <a:sym typeface="Arial" panose="020B0604020202020204" pitchFamily="34" charset="0"/>
              </a:rPr>
              <a:t>--------   15</a:t>
            </a:r>
            <a:r>
              <a:rPr lang="zh-CN" altLang="en-US" sz="1600" b="1" dirty="0">
                <a:latin typeface="微软雅黑" panose="020B0503020204020204" charset="-122"/>
                <a:ea typeface="微软雅黑" panose="020B0503020204020204" charset="-122"/>
                <a:sym typeface="Arial" panose="020B0604020202020204" pitchFamily="34" charset="0"/>
              </a:rPr>
              <a:t>分计算</a:t>
            </a:r>
          </a:p>
          <a:p>
            <a:r>
              <a:rPr lang="en-US" altLang="zh-CN" sz="1600" b="1" dirty="0">
                <a:latin typeface="微软雅黑" panose="020B0503020204020204" charset="-122"/>
                <a:ea typeface="微软雅黑" panose="020B0503020204020204" charset="-122"/>
                <a:sym typeface="Arial" panose="020B0604020202020204" pitchFamily="34" charset="0"/>
              </a:rPr>
              <a:t>20-24</a:t>
            </a:r>
            <a:r>
              <a:rPr lang="zh-CN" altLang="en-US" sz="1600" b="1" dirty="0">
                <a:latin typeface="微软雅黑" panose="020B0503020204020204" charset="-122"/>
                <a:ea typeface="微软雅黑" panose="020B0503020204020204" charset="-122"/>
                <a:sym typeface="Arial" panose="020B0604020202020204" pitchFamily="34" charset="0"/>
              </a:rPr>
              <a:t>岁</a:t>
            </a:r>
            <a:r>
              <a:rPr lang="en-US" altLang="zh-CN" sz="1600" b="1" dirty="0">
                <a:latin typeface="微软雅黑" panose="020B0503020204020204" charset="-122"/>
                <a:ea typeface="微软雅黑" panose="020B0503020204020204" charset="-122"/>
                <a:sym typeface="Arial" panose="020B0604020202020204" pitchFamily="34" charset="0"/>
              </a:rPr>
              <a:t>--------   10</a:t>
            </a:r>
            <a:r>
              <a:rPr lang="zh-CN" altLang="en-US" sz="1600" b="1" dirty="0">
                <a:latin typeface="微软雅黑" panose="020B0503020204020204" charset="-122"/>
                <a:ea typeface="微软雅黑" panose="020B0503020204020204" charset="-122"/>
                <a:sym typeface="Arial" panose="020B0604020202020204" pitchFamily="34" charset="0"/>
              </a:rPr>
              <a:t>分计算</a:t>
            </a:r>
          </a:p>
          <a:p>
            <a:r>
              <a:rPr lang="en-US" altLang="zh-CN" sz="1600" b="1" dirty="0">
                <a:latin typeface="微软雅黑" panose="020B0503020204020204" charset="-122"/>
                <a:ea typeface="微软雅黑" panose="020B0503020204020204" charset="-122"/>
                <a:sym typeface="Arial" panose="020B0604020202020204" pitchFamily="34" charset="0"/>
              </a:rPr>
              <a:t>20</a:t>
            </a:r>
            <a:r>
              <a:rPr lang="zh-CN" altLang="en-US" sz="1600" b="1" dirty="0">
                <a:latin typeface="微软雅黑" panose="020B0503020204020204" charset="-122"/>
                <a:ea typeface="微软雅黑" panose="020B0503020204020204" charset="-122"/>
                <a:sym typeface="Arial" panose="020B0604020202020204" pitchFamily="34" charset="0"/>
              </a:rPr>
              <a:t>岁以下</a:t>
            </a:r>
            <a:r>
              <a:rPr lang="en-US" altLang="zh-CN" sz="1600" b="1" dirty="0">
                <a:latin typeface="微软雅黑" panose="020B0503020204020204" charset="-122"/>
                <a:ea typeface="微软雅黑" panose="020B0503020204020204" charset="-122"/>
                <a:sym typeface="Arial" panose="020B0604020202020204" pitchFamily="34" charset="0"/>
              </a:rPr>
              <a:t>--------    5</a:t>
            </a:r>
            <a:r>
              <a:rPr lang="zh-CN" altLang="en-US" sz="1600" b="1" dirty="0">
                <a:latin typeface="微软雅黑" panose="020B0503020204020204" charset="-122"/>
                <a:ea typeface="微软雅黑" panose="020B0503020204020204" charset="-122"/>
                <a:sym typeface="Arial" panose="020B0604020202020204" pitchFamily="34" charset="0"/>
              </a:rPr>
              <a:t>分计算</a:t>
            </a:r>
          </a:p>
        </p:txBody>
      </p:sp>
      <p:sp>
        <p:nvSpPr>
          <p:cNvPr id="120865" name="文本框 41"/>
          <p:cNvSpPr txBox="1"/>
          <p:nvPr/>
        </p:nvSpPr>
        <p:spPr>
          <a:xfrm>
            <a:off x="449263" y="3471863"/>
            <a:ext cx="1096962" cy="460375"/>
          </a:xfrm>
          <a:prstGeom prst="rect">
            <a:avLst/>
          </a:prstGeom>
          <a:noFill/>
          <a:ln w="9525">
            <a:noFill/>
          </a:ln>
        </p:spPr>
        <p:txBody>
          <a:bodyPr wrap="none" anchor="t">
            <a:spAutoFit/>
          </a:bodyPr>
          <a:lstStyle/>
          <a:p>
            <a:r>
              <a:rPr lang="zh-CN" altLang="en-US" sz="2400">
                <a:latin typeface="Arial" panose="020B0604020202020204" pitchFamily="34" charset="0"/>
                <a:ea typeface="微软雅黑" panose="020B0503020204020204" charset="-122"/>
              </a:rPr>
              <a:t>亲和力</a:t>
            </a:r>
          </a:p>
        </p:txBody>
      </p:sp>
      <p:sp>
        <p:nvSpPr>
          <p:cNvPr id="120866" name="矩形 42"/>
          <p:cNvSpPr/>
          <p:nvPr/>
        </p:nvSpPr>
        <p:spPr>
          <a:xfrm>
            <a:off x="1943100" y="3103563"/>
            <a:ext cx="3248025" cy="830262"/>
          </a:xfrm>
          <a:prstGeom prst="rect">
            <a:avLst/>
          </a:prstGeom>
          <a:noFill/>
          <a:ln w="9525">
            <a:noFill/>
          </a:ln>
        </p:spPr>
        <p:txBody>
          <a:bodyPr wrap="square" anchor="t">
            <a:spAutoFit/>
          </a:bodyPr>
          <a:lstStyle/>
          <a:p>
            <a:r>
              <a:rPr lang="zh-CN" altLang="en-US" sz="1600" b="1" dirty="0">
                <a:latin typeface="微软雅黑" panose="020B0503020204020204" charset="-122"/>
                <a:ea typeface="微软雅黑" panose="020B0503020204020204" charset="-122"/>
                <a:sym typeface="Arial" panose="020B0604020202020204" pitchFamily="34" charset="0"/>
              </a:rPr>
              <a:t>好</a:t>
            </a:r>
            <a:r>
              <a:rPr lang="en-US" altLang="zh-CN" sz="1600" b="1" dirty="0">
                <a:latin typeface="微软雅黑" panose="020B0503020204020204" charset="-122"/>
                <a:ea typeface="微软雅黑" panose="020B0503020204020204" charset="-122"/>
                <a:sym typeface="Arial" panose="020B0604020202020204" pitchFamily="34" charset="0"/>
              </a:rPr>
              <a:t>-----------         20</a:t>
            </a:r>
            <a:r>
              <a:rPr lang="zh-CN" altLang="en-US" sz="1600" b="1" dirty="0">
                <a:latin typeface="微软雅黑" panose="020B0503020204020204" charset="-122"/>
                <a:ea typeface="微软雅黑" panose="020B0503020204020204" charset="-122"/>
                <a:sym typeface="Arial" panose="020B0604020202020204" pitchFamily="34" charset="0"/>
              </a:rPr>
              <a:t>分计算</a:t>
            </a:r>
          </a:p>
          <a:p>
            <a:r>
              <a:rPr lang="zh-CN" altLang="en-US" sz="1600" b="1" dirty="0">
                <a:latin typeface="微软雅黑" panose="020B0503020204020204" charset="-122"/>
                <a:ea typeface="微软雅黑" panose="020B0503020204020204" charset="-122"/>
                <a:sym typeface="Arial" panose="020B0604020202020204" pitchFamily="34" charset="0"/>
              </a:rPr>
              <a:t>一般</a:t>
            </a:r>
            <a:r>
              <a:rPr lang="en-US" altLang="zh-CN" sz="1600" b="1" dirty="0">
                <a:latin typeface="微软雅黑" panose="020B0503020204020204" charset="-122"/>
                <a:ea typeface="微软雅黑" panose="020B0503020204020204" charset="-122"/>
                <a:sym typeface="Arial" panose="020B0604020202020204" pitchFamily="34" charset="0"/>
              </a:rPr>
              <a:t>--------          15</a:t>
            </a:r>
            <a:r>
              <a:rPr lang="zh-CN" altLang="en-US" sz="1600" b="1" dirty="0">
                <a:latin typeface="微软雅黑" panose="020B0503020204020204" charset="-122"/>
                <a:ea typeface="微软雅黑" panose="020B0503020204020204" charset="-122"/>
                <a:sym typeface="Arial" panose="020B0604020202020204" pitchFamily="34" charset="0"/>
              </a:rPr>
              <a:t>分计算</a:t>
            </a:r>
          </a:p>
          <a:p>
            <a:r>
              <a:rPr lang="zh-CN" altLang="en-US" sz="1600" b="1" dirty="0">
                <a:latin typeface="微软雅黑" panose="020B0503020204020204" charset="-122"/>
                <a:ea typeface="微软雅黑" panose="020B0503020204020204" charset="-122"/>
                <a:sym typeface="Arial" panose="020B0604020202020204" pitchFamily="34" charset="0"/>
              </a:rPr>
              <a:t>较差</a:t>
            </a:r>
            <a:r>
              <a:rPr lang="en-US" altLang="zh-CN" sz="1600" b="1" dirty="0">
                <a:latin typeface="微软雅黑" panose="020B0503020204020204" charset="-122"/>
                <a:ea typeface="微软雅黑" panose="020B0503020204020204" charset="-122"/>
                <a:sym typeface="Arial" panose="020B0604020202020204" pitchFamily="34" charset="0"/>
              </a:rPr>
              <a:t>---------         10</a:t>
            </a:r>
            <a:r>
              <a:rPr lang="zh-CN" altLang="en-US" sz="1600" b="1" dirty="0">
                <a:latin typeface="微软雅黑" panose="020B0503020204020204" charset="-122"/>
                <a:ea typeface="微软雅黑" panose="020B0503020204020204" charset="-122"/>
                <a:sym typeface="Arial" panose="020B0604020202020204" pitchFamily="34" charset="0"/>
              </a:rPr>
              <a:t>分计算</a:t>
            </a:r>
          </a:p>
        </p:txBody>
      </p:sp>
      <p:sp>
        <p:nvSpPr>
          <p:cNvPr id="120867" name="文本框 43"/>
          <p:cNvSpPr txBox="1"/>
          <p:nvPr/>
        </p:nvSpPr>
        <p:spPr>
          <a:xfrm>
            <a:off x="7183438" y="939800"/>
            <a:ext cx="3827462" cy="830263"/>
          </a:xfrm>
          <a:prstGeom prst="rect">
            <a:avLst/>
          </a:prstGeom>
          <a:noFill/>
          <a:ln w="9525">
            <a:noFill/>
          </a:ln>
        </p:spPr>
        <p:txBody>
          <a:bodyPr wrap="none" anchor="t">
            <a:spAutoFit/>
          </a:bodyPr>
          <a:lstStyle/>
          <a:p>
            <a:r>
              <a:rPr lang="zh-CN" altLang="zh-CN" sz="1600" b="1">
                <a:solidFill>
                  <a:srgbClr val="000000"/>
                </a:solidFill>
                <a:latin typeface="微软雅黑" panose="020B0503020204020204" charset="-122"/>
                <a:ea typeface="微软雅黑" panose="020B0503020204020204" charset="-122"/>
                <a:sym typeface="微软雅黑" panose="020B0503020204020204" charset="-122"/>
              </a:rPr>
              <a:t>有医药相关经验</a:t>
            </a:r>
            <a:r>
              <a:rPr lang="en-US" altLang="zh-CN" sz="1600" b="1">
                <a:solidFill>
                  <a:srgbClr val="000000"/>
                </a:solidFill>
                <a:latin typeface="微软雅黑" panose="020B0503020204020204" charset="-122"/>
                <a:ea typeface="微软雅黑" panose="020B0503020204020204" charset="-122"/>
                <a:sym typeface="微软雅黑" panose="020B0503020204020204" charset="-122"/>
              </a:rPr>
              <a:t>-------------   20</a:t>
            </a:r>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分计算</a:t>
            </a:r>
          </a:p>
          <a:p>
            <a:r>
              <a:rPr lang="zh-CN" altLang="zh-CN" sz="1600" b="1">
                <a:solidFill>
                  <a:srgbClr val="000000"/>
                </a:solidFill>
                <a:latin typeface="微软雅黑" panose="020B0503020204020204" charset="-122"/>
                <a:ea typeface="微软雅黑" panose="020B0503020204020204" charset="-122"/>
                <a:sym typeface="微软雅黑" panose="020B0503020204020204" charset="-122"/>
              </a:rPr>
              <a:t>销售等相关工作经验</a:t>
            </a:r>
            <a:r>
              <a:rPr lang="en-US" altLang="zh-CN" sz="1600" b="1">
                <a:solidFill>
                  <a:srgbClr val="000000"/>
                </a:solidFill>
                <a:latin typeface="微软雅黑" panose="020B0503020204020204" charset="-122"/>
                <a:ea typeface="微软雅黑" panose="020B0503020204020204" charset="-122"/>
                <a:sym typeface="微软雅黑" panose="020B0503020204020204" charset="-122"/>
              </a:rPr>
              <a:t>------       10</a:t>
            </a:r>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分计算</a:t>
            </a:r>
          </a:p>
          <a:p>
            <a:r>
              <a:rPr lang="zh-CN" altLang="zh-CN" sz="1600" b="1">
                <a:solidFill>
                  <a:srgbClr val="000000"/>
                </a:solidFill>
                <a:latin typeface="微软雅黑" panose="020B0503020204020204" charset="-122"/>
                <a:ea typeface="微软雅黑" panose="020B0503020204020204" charset="-122"/>
                <a:sym typeface="微软雅黑" panose="020B0503020204020204" charset="-122"/>
              </a:rPr>
              <a:t>无工作经验</a:t>
            </a:r>
            <a:r>
              <a:rPr lang="en-US" altLang="zh-CN" sz="1600" b="1">
                <a:solidFill>
                  <a:srgbClr val="000000"/>
                </a:solidFill>
                <a:latin typeface="微软雅黑" panose="020B0503020204020204" charset="-122"/>
                <a:ea typeface="微软雅黑" panose="020B0503020204020204" charset="-122"/>
                <a:sym typeface="微软雅黑" panose="020B0503020204020204" charset="-122"/>
              </a:rPr>
              <a:t>---------------------5</a:t>
            </a:r>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分计算</a:t>
            </a:r>
          </a:p>
        </p:txBody>
      </p:sp>
      <p:sp>
        <p:nvSpPr>
          <p:cNvPr id="120868" name="文本框 44"/>
          <p:cNvSpPr txBox="1"/>
          <p:nvPr/>
        </p:nvSpPr>
        <p:spPr>
          <a:xfrm>
            <a:off x="7400925" y="2784475"/>
            <a:ext cx="3636963" cy="1076325"/>
          </a:xfrm>
          <a:prstGeom prst="rect">
            <a:avLst/>
          </a:prstGeom>
          <a:noFill/>
          <a:ln w="9525">
            <a:noFill/>
          </a:ln>
        </p:spPr>
        <p:txBody>
          <a:bodyPr wrap="none" anchor="t">
            <a:spAutoFit/>
          </a:bodyPr>
          <a:lstStyle/>
          <a:p>
            <a:r>
              <a:rPr lang="zh-CN" altLang="zh-CN" sz="1600" b="1">
                <a:solidFill>
                  <a:srgbClr val="000000"/>
                </a:solidFill>
                <a:latin typeface="微软雅黑" panose="020B0503020204020204" charset="-122"/>
                <a:ea typeface="微软雅黑" panose="020B0503020204020204" charset="-122"/>
                <a:sym typeface="微软雅黑" panose="020B0503020204020204" charset="-122"/>
              </a:rPr>
              <a:t>执业药师</a:t>
            </a:r>
            <a:r>
              <a:rPr lang="en-US" altLang="zh-CN" sz="1600" b="1">
                <a:solidFill>
                  <a:srgbClr val="000000"/>
                </a:solidFill>
                <a:latin typeface="微软雅黑" panose="020B0503020204020204" charset="-122"/>
                <a:ea typeface="微软雅黑" panose="020B0503020204020204" charset="-122"/>
                <a:sym typeface="微软雅黑" panose="020B0503020204020204" charset="-122"/>
              </a:rPr>
              <a:t>------------------   10</a:t>
            </a:r>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分计算</a:t>
            </a:r>
          </a:p>
          <a:p>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专科及以上</a:t>
            </a:r>
            <a:r>
              <a:rPr lang="en-US" altLang="zh-CN" sz="1600" b="1">
                <a:solidFill>
                  <a:srgbClr val="000000"/>
                </a:solidFill>
                <a:latin typeface="微软雅黑" panose="020B0503020204020204" charset="-122"/>
                <a:ea typeface="微软雅黑" panose="020B0503020204020204" charset="-122"/>
                <a:sym typeface="微软雅黑" panose="020B0503020204020204" charset="-122"/>
              </a:rPr>
              <a:t>-----------------   8</a:t>
            </a:r>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分计算</a:t>
            </a:r>
          </a:p>
          <a:p>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中专</a:t>
            </a:r>
            <a:r>
              <a:rPr lang="en-US" altLang="zh-CN" sz="1600" b="1">
                <a:solidFill>
                  <a:srgbClr val="000000"/>
                </a:solidFill>
                <a:latin typeface="微软雅黑" panose="020B0503020204020204" charset="-122"/>
                <a:ea typeface="微软雅黑" panose="020B0503020204020204" charset="-122"/>
                <a:sym typeface="微软雅黑" panose="020B0503020204020204" charset="-122"/>
              </a:rPr>
              <a:t>--------------------------5</a:t>
            </a:r>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分计算</a:t>
            </a:r>
          </a:p>
          <a:p>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非专员</a:t>
            </a:r>
            <a:r>
              <a:rPr lang="en-US" altLang="zh-CN" sz="1600" b="1">
                <a:solidFill>
                  <a:srgbClr val="000000"/>
                </a:solidFill>
                <a:latin typeface="微软雅黑" panose="020B0503020204020204" charset="-122"/>
                <a:ea typeface="微软雅黑" panose="020B0503020204020204" charset="-122"/>
                <a:sym typeface="微软雅黑" panose="020B0503020204020204" charset="-122"/>
              </a:rPr>
              <a:t>----------------------- 3</a:t>
            </a:r>
            <a:r>
              <a:rPr lang="zh-CN" altLang="en-US" sz="1600" b="1">
                <a:solidFill>
                  <a:srgbClr val="000000"/>
                </a:solidFill>
                <a:latin typeface="微软雅黑" panose="020B0503020204020204" charset="-122"/>
                <a:ea typeface="微软雅黑" panose="020B0503020204020204" charset="-122"/>
                <a:sym typeface="微软雅黑" panose="020B0503020204020204" charset="-122"/>
              </a:rPr>
              <a:t>分计算</a:t>
            </a:r>
          </a:p>
        </p:txBody>
      </p:sp>
      <p:sp>
        <p:nvSpPr>
          <p:cNvPr id="46" name="文本框 45"/>
          <p:cNvSpPr txBox="1"/>
          <p:nvPr/>
        </p:nvSpPr>
        <p:spPr>
          <a:xfrm>
            <a:off x="5754688" y="3030538"/>
            <a:ext cx="1370013" cy="377825"/>
          </a:xfrm>
          <a:prstGeom prst="rect">
            <a:avLst/>
          </a:prstGeom>
          <a:noFill/>
        </p:spPr>
        <p:txBody>
          <a:bodyPr wrap="none" rtlCol="0">
            <a:spAutoFit/>
          </a:bodyPr>
          <a:lstStyle/>
          <a:p>
            <a:pPr fontAlgn="auto"/>
            <a:r>
              <a:rPr lang="zh-CN" altLang="en-US" sz="1865" noProof="1">
                <a:latin typeface="+mn-lt"/>
                <a:ea typeface="+mn-ea"/>
                <a:cs typeface="+mn-cs"/>
              </a:rPr>
              <a:t>学历及职称</a:t>
            </a:r>
            <a:endParaRPr lang="zh-CN" altLang="en-US" sz="1865" noProof="1"/>
          </a:p>
        </p:txBody>
      </p:sp>
      <p:sp>
        <p:nvSpPr>
          <p:cNvPr id="120870" name="文本框 5"/>
          <p:cNvSpPr txBox="1"/>
          <p:nvPr/>
        </p:nvSpPr>
        <p:spPr>
          <a:xfrm>
            <a:off x="258763" y="6110288"/>
            <a:ext cx="11417300" cy="582612"/>
          </a:xfrm>
          <a:prstGeom prst="rect">
            <a:avLst/>
          </a:prstGeom>
          <a:noFill/>
          <a:ln w="9525">
            <a:noFill/>
          </a:ln>
        </p:spPr>
        <p:txBody>
          <a:bodyPr wrap="square" anchor="t">
            <a:spAutoFit/>
          </a:bodyPr>
          <a:lstStyle/>
          <a:p>
            <a:r>
              <a:rPr lang="zh-CN" altLang="en-US" sz="1600">
                <a:solidFill>
                  <a:srgbClr val="7F7F7F"/>
                </a:solidFill>
                <a:latin typeface="Arial" panose="020B0604020202020204" pitchFamily="34" charset="0"/>
                <a:ea typeface="微软雅黑" panose="020B0503020204020204" charset="-122"/>
              </a:rPr>
              <a:t>根据</a:t>
            </a:r>
            <a:r>
              <a:rPr lang="en-US" altLang="zh-CN" sz="1600">
                <a:solidFill>
                  <a:srgbClr val="7F7F7F"/>
                </a:solidFill>
                <a:latin typeface="Arial" panose="020B0604020202020204" pitchFamily="34" charset="0"/>
                <a:ea typeface="微软雅黑" panose="020B0503020204020204" charset="-122"/>
              </a:rPr>
              <a:t>18</a:t>
            </a:r>
            <a:r>
              <a:rPr lang="zh-CN" altLang="en-US" sz="1600">
                <a:solidFill>
                  <a:srgbClr val="7F7F7F"/>
                </a:solidFill>
                <a:latin typeface="Arial" panose="020B0604020202020204" pitchFamily="34" charset="0"/>
                <a:ea typeface="微软雅黑" panose="020B0503020204020204" charset="-122"/>
              </a:rPr>
              <a:t>年服务的慢病顾问，从人员属地、年龄、亲和力、工作经历、学历及职称五</a:t>
            </a:r>
            <a:r>
              <a:rPr lang="zh-CN" altLang="en-US" sz="1600" b="1">
                <a:solidFill>
                  <a:srgbClr val="7F7F7F"/>
                </a:solidFill>
                <a:latin typeface="Arial" panose="020B0604020202020204" pitchFamily="34" charset="0"/>
                <a:ea typeface="微软雅黑" panose="020B0503020204020204" charset="-122"/>
                <a:sym typeface="微软雅黑" panose="020B0503020204020204" charset="-122"/>
              </a:rPr>
              <a:t>个维度进行评分，</a:t>
            </a:r>
          </a:p>
          <a:p>
            <a:r>
              <a:rPr lang="zh-CN" altLang="en-US" sz="1600">
                <a:solidFill>
                  <a:srgbClr val="7F7F7F"/>
                </a:solidFill>
                <a:latin typeface="Arial" panose="020B0604020202020204" pitchFamily="34" charset="0"/>
                <a:ea typeface="微软雅黑" panose="020B0503020204020204" charset="-122"/>
              </a:rPr>
              <a:t>对留存率和客户（店长、片区主任）满意度进行判断</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zh-CN" sz="2400" b="1" i="0" u="none" strike="noStrike" kern="1200" cap="none" spc="200" normalizeH="0" baseline="0" noProof="1">
                <a:solidFill>
                  <a:schemeClr val="tx1"/>
                </a:solidFill>
                <a:uFillTx/>
                <a:latin typeface="+mj-lt"/>
                <a:ea typeface="+mj-ea"/>
                <a:cs typeface="+mj-cs"/>
                <a:sym typeface="微软雅黑" panose="020B0503020204020204" charset="-122"/>
              </a:rPr>
              <a:t>慢病顾问选择</a:t>
            </a:r>
          </a:p>
        </p:txBody>
      </p:sp>
      <p:graphicFrame>
        <p:nvGraphicFramePr>
          <p:cNvPr id="11" name="图表 10"/>
          <p:cNvGraphicFramePr/>
          <p:nvPr/>
        </p:nvGraphicFramePr>
        <p:xfrm>
          <a:off x="1196098" y="815238"/>
          <a:ext cx="9453560" cy="5178421"/>
        </p:xfrm>
        <a:graphic>
          <a:graphicData uri="http://schemas.openxmlformats.org/drawingml/2006/chart">
            <c:chart xmlns:c="http://schemas.openxmlformats.org/drawingml/2006/chart" xmlns:r="http://schemas.openxmlformats.org/officeDocument/2006/relationships" r:id="rId2"/>
          </a:graphicData>
        </a:graphic>
      </p:graphicFrame>
      <p:sp>
        <p:nvSpPr>
          <p:cNvPr id="12" name="文本框 11"/>
          <p:cNvSpPr txBox="1"/>
          <p:nvPr/>
        </p:nvSpPr>
        <p:spPr>
          <a:xfrm>
            <a:off x="4398963" y="2968625"/>
            <a:ext cx="3751263" cy="1408113"/>
          </a:xfrm>
          <a:prstGeom prst="rect">
            <a:avLst/>
          </a:prstGeom>
          <a:noFill/>
        </p:spPr>
        <p:txBody>
          <a:bodyPr wrap="square" rtlCol="0" anchor="t">
            <a:spAutoFit/>
          </a:bodyPr>
          <a:lstStyle/>
          <a:p>
            <a:pPr fontAlgn="auto"/>
            <a:r>
              <a:rPr lang="en-US" altLang="zh-CN" sz="2135" noProof="1">
                <a:latin typeface="微软雅黑" panose="020B0503020204020204" charset="-122"/>
                <a:ea typeface="微软雅黑" panose="020B0503020204020204" charset="-122"/>
                <a:cs typeface="微软雅黑" panose="020B0503020204020204" charset="-122"/>
              </a:rPr>
              <a:t>              </a:t>
            </a:r>
            <a:r>
              <a:rPr lang="zh-CN" altLang="en-US" sz="2135" noProof="1">
                <a:latin typeface="微软雅黑" panose="020B0503020204020204" charset="-122"/>
                <a:ea typeface="微软雅黑" panose="020B0503020204020204" charset="-122"/>
                <a:cs typeface="微软雅黑" panose="020B0503020204020204" charset="-122"/>
              </a:rPr>
              <a:t>122人</a:t>
            </a:r>
          </a:p>
          <a:p>
            <a:pPr algn="ctr" fontAlgn="auto"/>
            <a:r>
              <a:rPr lang="zh-CN" altLang="en-US" sz="2135" noProof="1">
                <a:latin typeface="微软雅黑" panose="020B0503020204020204" charset="-122"/>
                <a:ea typeface="微软雅黑" panose="020B0503020204020204" charset="-122"/>
                <a:cs typeface="微软雅黑" panose="020B0503020204020204" charset="-122"/>
              </a:rPr>
              <a:t>留存105人，</a:t>
            </a:r>
          </a:p>
          <a:p>
            <a:pPr algn="ctr" fontAlgn="auto"/>
            <a:r>
              <a:rPr lang="zh-CN" altLang="en-US" sz="2135" noProof="1">
                <a:latin typeface="微软雅黑" panose="020B0503020204020204" charset="-122"/>
                <a:ea typeface="微软雅黑" panose="020B0503020204020204" charset="-122"/>
                <a:cs typeface="微软雅黑" panose="020B0503020204020204" charset="-122"/>
              </a:rPr>
              <a:t>留存率86%， </a:t>
            </a:r>
          </a:p>
          <a:p>
            <a:pPr algn="ctr" fontAlgn="auto"/>
            <a:r>
              <a:rPr lang="zh-CN" altLang="en-US" sz="2135" noProof="1">
                <a:latin typeface="微软雅黑" panose="020B0503020204020204" charset="-122"/>
                <a:ea typeface="微软雅黑" panose="020B0503020204020204" charset="-122"/>
                <a:cs typeface="微软雅黑" panose="020B0503020204020204" charset="-122"/>
              </a:rPr>
              <a:t> 客户满意度95%</a:t>
            </a:r>
          </a:p>
        </p:txBody>
      </p:sp>
      <p:cxnSp>
        <p:nvCxnSpPr>
          <p:cNvPr id="13" name="直接连接符 12"/>
          <p:cNvCxnSpPr/>
          <p:nvPr/>
        </p:nvCxnSpPr>
        <p:spPr>
          <a:xfrm flipV="1">
            <a:off x="5813425" y="1506538"/>
            <a:ext cx="1928813" cy="327025"/>
          </a:xfrm>
          <a:prstGeom prst="line">
            <a:avLst/>
          </a:prstGeom>
          <a:ln>
            <a:solidFill>
              <a:srgbClr val="047832"/>
            </a:solidFill>
          </a:ln>
        </p:spPr>
        <p:style>
          <a:lnRef idx="1">
            <a:schemeClr val="accent1"/>
          </a:lnRef>
          <a:fillRef idx="0">
            <a:schemeClr val="accent1"/>
          </a:fillRef>
          <a:effectRef idx="0">
            <a:schemeClr val="accent1"/>
          </a:effectRef>
          <a:fontRef idx="minor">
            <a:schemeClr val="tx1"/>
          </a:fontRef>
        </p:style>
      </p:cxnSp>
      <p:sp>
        <p:nvSpPr>
          <p:cNvPr id="121861" name="文本框 13"/>
          <p:cNvSpPr txBox="1"/>
          <p:nvPr/>
        </p:nvSpPr>
        <p:spPr>
          <a:xfrm>
            <a:off x="7742238" y="1054100"/>
            <a:ext cx="3386137" cy="1200150"/>
          </a:xfrm>
          <a:prstGeom prst="rect">
            <a:avLst/>
          </a:prstGeom>
          <a:noFill/>
          <a:ln w="9525">
            <a:noFill/>
          </a:ln>
        </p:spPr>
        <p:txBody>
          <a:bodyPr wrap="square" anchor="t">
            <a:spAutoFit/>
          </a:bodyPr>
          <a:lstStyle/>
          <a:p>
            <a:r>
              <a:rPr lang="zh-CN" altLang="en-US" sz="2400">
                <a:latin typeface="Arial" panose="020B0604020202020204" pitchFamily="34" charset="0"/>
                <a:ea typeface="微软雅黑" panose="020B0503020204020204" charset="-122"/>
              </a:rPr>
              <a:t>5人</a:t>
            </a:r>
          </a:p>
          <a:p>
            <a:r>
              <a:rPr lang="zh-CN" altLang="en-US" sz="2400">
                <a:latin typeface="Arial" panose="020B0604020202020204" pitchFamily="34" charset="0"/>
                <a:ea typeface="微软雅黑" panose="020B0503020204020204" charset="-122"/>
              </a:rPr>
              <a:t>留存0人，</a:t>
            </a:r>
          </a:p>
          <a:p>
            <a:r>
              <a:rPr lang="zh-CN" altLang="en-US" sz="2400">
                <a:latin typeface="Arial" panose="020B0604020202020204" pitchFamily="34" charset="0"/>
                <a:ea typeface="微软雅黑" panose="020B0503020204020204" charset="-122"/>
              </a:rPr>
              <a:t>客户满意度75%</a:t>
            </a:r>
          </a:p>
        </p:txBody>
      </p:sp>
      <p:sp>
        <p:nvSpPr>
          <p:cNvPr id="121862" name="文本框 14"/>
          <p:cNvSpPr txBox="1"/>
          <p:nvPr/>
        </p:nvSpPr>
        <p:spPr>
          <a:xfrm>
            <a:off x="2114550" y="1247775"/>
            <a:ext cx="3386138" cy="1568450"/>
          </a:xfrm>
          <a:prstGeom prst="rect">
            <a:avLst/>
          </a:prstGeom>
          <a:noFill/>
          <a:ln w="9525">
            <a:noFill/>
          </a:ln>
        </p:spPr>
        <p:txBody>
          <a:bodyPr wrap="square" anchor="t">
            <a:spAutoFit/>
          </a:bodyPr>
          <a:lstStyle/>
          <a:p>
            <a:r>
              <a:rPr lang="zh-CN" altLang="en-US" sz="2400">
                <a:latin typeface="Arial" panose="020B0604020202020204" pitchFamily="34" charset="0"/>
                <a:ea typeface="微软雅黑" panose="020B0503020204020204" charset="-122"/>
              </a:rPr>
              <a:t>18人</a:t>
            </a:r>
          </a:p>
          <a:p>
            <a:r>
              <a:rPr lang="zh-CN" altLang="en-US" sz="2400">
                <a:latin typeface="Arial" panose="020B0604020202020204" pitchFamily="34" charset="0"/>
                <a:ea typeface="微软雅黑" panose="020B0503020204020204" charset="-122"/>
              </a:rPr>
              <a:t>留存7人,</a:t>
            </a:r>
          </a:p>
          <a:p>
            <a:r>
              <a:rPr lang="zh-CN" altLang="en-US" sz="2400">
                <a:latin typeface="Arial" panose="020B0604020202020204" pitchFamily="34" charset="0"/>
                <a:ea typeface="微软雅黑" panose="020B0503020204020204" charset="-122"/>
              </a:rPr>
              <a:t>留存率39%，</a:t>
            </a:r>
          </a:p>
          <a:p>
            <a:r>
              <a:rPr lang="zh-CN" altLang="en-US" sz="2400">
                <a:latin typeface="Arial" panose="020B0604020202020204" pitchFamily="34" charset="0"/>
                <a:ea typeface="微软雅黑" panose="020B0503020204020204" charset="-122"/>
              </a:rPr>
              <a:t>客户满意度84%</a:t>
            </a:r>
          </a:p>
        </p:txBody>
      </p:sp>
      <p:cxnSp>
        <p:nvCxnSpPr>
          <p:cNvPr id="16" name="直接连接符 15"/>
          <p:cNvCxnSpPr/>
          <p:nvPr/>
        </p:nvCxnSpPr>
        <p:spPr>
          <a:xfrm flipV="1">
            <a:off x="3986213" y="1833563"/>
            <a:ext cx="1116013" cy="190500"/>
          </a:xfrm>
          <a:prstGeom prst="line">
            <a:avLst/>
          </a:prstGeom>
          <a:ln>
            <a:solidFill>
              <a:srgbClr val="80BD01"/>
            </a:solidFill>
          </a:ln>
        </p:spPr>
        <p:style>
          <a:lnRef idx="1">
            <a:schemeClr val="accent1"/>
          </a:lnRef>
          <a:fillRef idx="0">
            <a:schemeClr val="accent1"/>
          </a:fillRef>
          <a:effectRef idx="0">
            <a:schemeClr val="accent1"/>
          </a:effectRef>
          <a:fontRef idx="minor">
            <a:schemeClr val="tx1"/>
          </a:fontRef>
        </p:style>
      </p:cxnSp>
      <p:sp>
        <p:nvSpPr>
          <p:cNvPr id="121864" name="文本框 16"/>
          <p:cNvSpPr txBox="1"/>
          <p:nvPr/>
        </p:nvSpPr>
        <p:spPr>
          <a:xfrm>
            <a:off x="258763" y="6110288"/>
            <a:ext cx="11417300" cy="582612"/>
          </a:xfrm>
          <a:prstGeom prst="rect">
            <a:avLst/>
          </a:prstGeom>
          <a:noFill/>
          <a:ln w="9525">
            <a:noFill/>
          </a:ln>
        </p:spPr>
        <p:txBody>
          <a:bodyPr wrap="square" anchor="t">
            <a:spAutoFit/>
          </a:bodyPr>
          <a:lstStyle/>
          <a:p>
            <a:r>
              <a:rPr lang="zh-CN" altLang="en-US" sz="1600">
                <a:solidFill>
                  <a:srgbClr val="7F7F7F"/>
                </a:solidFill>
                <a:latin typeface="Arial" panose="020B0604020202020204" pitchFamily="34" charset="0"/>
                <a:ea typeface="微软雅黑" panose="020B0503020204020204" charset="-122"/>
              </a:rPr>
              <a:t>根据</a:t>
            </a:r>
            <a:r>
              <a:rPr lang="en-US" altLang="zh-CN" sz="1600">
                <a:solidFill>
                  <a:srgbClr val="7F7F7F"/>
                </a:solidFill>
                <a:latin typeface="Arial" panose="020B0604020202020204" pitchFamily="34" charset="0"/>
                <a:ea typeface="微软雅黑" panose="020B0503020204020204" charset="-122"/>
              </a:rPr>
              <a:t>18</a:t>
            </a:r>
            <a:r>
              <a:rPr lang="zh-CN" altLang="en-US" sz="1600">
                <a:solidFill>
                  <a:srgbClr val="7F7F7F"/>
                </a:solidFill>
                <a:latin typeface="Arial" panose="020B0604020202020204" pitchFamily="34" charset="0"/>
                <a:ea typeface="微软雅黑" panose="020B0503020204020204" charset="-122"/>
              </a:rPr>
              <a:t>年服务的慢病顾问，从人员属地、年龄、亲和力、工作经历、学历及职称五</a:t>
            </a:r>
            <a:r>
              <a:rPr lang="zh-CN" altLang="en-US" sz="1600" b="1">
                <a:solidFill>
                  <a:srgbClr val="7F7F7F"/>
                </a:solidFill>
                <a:latin typeface="Arial" panose="020B0604020202020204" pitchFamily="34" charset="0"/>
                <a:ea typeface="微软雅黑" panose="020B0503020204020204" charset="-122"/>
                <a:sym typeface="微软雅黑" panose="020B0503020204020204" charset="-122"/>
              </a:rPr>
              <a:t>个维度进行评分，</a:t>
            </a:r>
          </a:p>
          <a:p>
            <a:r>
              <a:rPr lang="zh-CN" altLang="en-US" sz="1600">
                <a:solidFill>
                  <a:srgbClr val="7F7F7F"/>
                </a:solidFill>
                <a:latin typeface="Arial" panose="020B0604020202020204" pitchFamily="34" charset="0"/>
                <a:ea typeface="微软雅黑" panose="020B0503020204020204" charset="-122"/>
              </a:rPr>
              <a:t>对留存率和客户（店长、片区主任）满意度进行判断</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微软雅黑" panose="020B0503020204020204" charset="-122"/>
                <a:ea typeface="+mj-ea"/>
                <a:cs typeface="+mj-cs"/>
                <a:sym typeface="微软雅黑" panose="020B0503020204020204" charset="-122"/>
              </a:rPr>
              <a:t>慢病顾问成长体系</a:t>
            </a:r>
          </a:p>
        </p:txBody>
      </p:sp>
      <p:sp>
        <p:nvSpPr>
          <p:cNvPr id="8" name="圆角矩形 7"/>
          <p:cNvSpPr/>
          <p:nvPr/>
        </p:nvSpPr>
        <p:spPr>
          <a:xfrm>
            <a:off x="7962900" y="1892300"/>
            <a:ext cx="3932238" cy="238918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9" name="圆角矩形 8"/>
          <p:cNvSpPr/>
          <p:nvPr/>
        </p:nvSpPr>
        <p:spPr>
          <a:xfrm>
            <a:off x="4576763" y="3273425"/>
            <a:ext cx="3225800" cy="22860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0" name="圆角矩形 9"/>
          <p:cNvSpPr/>
          <p:nvPr/>
        </p:nvSpPr>
        <p:spPr>
          <a:xfrm>
            <a:off x="581025" y="4654550"/>
            <a:ext cx="3754438" cy="197008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23909" name="Freeform 5"/>
          <p:cNvSpPr/>
          <p:nvPr>
            <p:custDataLst>
              <p:tags r:id="rId1"/>
            </p:custDataLst>
          </p:nvPr>
        </p:nvSpPr>
        <p:spPr>
          <a:xfrm>
            <a:off x="946150" y="1042988"/>
            <a:ext cx="8678863" cy="3430587"/>
          </a:xfrm>
          <a:custGeom>
            <a:avLst/>
            <a:gdLst/>
            <a:ahLst/>
            <a:cxnLst>
              <a:cxn ang="0">
                <a:pos x="672512" y="2941650"/>
              </a:cxn>
              <a:cxn ang="0">
                <a:pos x="852053" y="2941243"/>
              </a:cxn>
              <a:cxn ang="0">
                <a:pos x="1072120" y="2936356"/>
              </a:cxn>
              <a:cxn ang="0">
                <a:pos x="1466086" y="2917622"/>
              </a:cxn>
              <a:cxn ang="0">
                <a:pos x="1889292" y="2880968"/>
              </a:cxn>
              <a:cxn ang="0">
                <a:pos x="2151936" y="2849202"/>
              </a:cxn>
              <a:cxn ang="0">
                <a:pos x="2581297" y="2743314"/>
              </a:cxn>
              <a:cxn ang="0">
                <a:pos x="2814701" y="2590998"/>
              </a:cxn>
              <a:cxn ang="0">
                <a:pos x="2924478" y="2411396"/>
              </a:cxn>
              <a:cxn ang="0">
                <a:pos x="2980393" y="2223648"/>
              </a:cxn>
              <a:cxn ang="0">
                <a:pos x="3052723" y="2048526"/>
              </a:cxn>
              <a:cxn ang="0">
                <a:pos x="3210719" y="1905984"/>
              </a:cxn>
              <a:cxn ang="0">
                <a:pos x="3504142" y="1811092"/>
              </a:cxn>
              <a:cxn ang="0">
                <a:pos x="3868868" y="1750410"/>
              </a:cxn>
              <a:cxn ang="0">
                <a:pos x="4426474" y="1678325"/>
              </a:cxn>
              <a:cxn ang="0">
                <a:pos x="4816849" y="1605832"/>
              </a:cxn>
              <a:cxn ang="0">
                <a:pos x="5163108" y="1490170"/>
              </a:cxn>
              <a:cxn ang="0">
                <a:pos x="5435498" y="1308124"/>
              </a:cxn>
              <a:cxn ang="0">
                <a:pos x="5639663" y="1072319"/>
              </a:cxn>
              <a:cxn ang="0">
                <a:pos x="5898716" y="905342"/>
              </a:cxn>
              <a:cxn ang="0">
                <a:pos x="6209067" y="802305"/>
              </a:cxn>
              <a:cxn ang="0">
                <a:pos x="6549683" y="744474"/>
              </a:cxn>
              <a:cxn ang="0">
                <a:pos x="6899533" y="712300"/>
              </a:cxn>
              <a:cxn ang="0">
                <a:pos x="7238098" y="686643"/>
              </a:cxn>
              <a:cxn ang="0">
                <a:pos x="7545883" y="647545"/>
              </a:cxn>
              <a:cxn ang="0">
                <a:pos x="7830072" y="561613"/>
              </a:cxn>
              <a:cxn ang="0">
                <a:pos x="8091690" y="435769"/>
              </a:cxn>
              <a:cxn ang="0">
                <a:pos x="8318426" y="292821"/>
              </a:cxn>
              <a:cxn ang="0">
                <a:pos x="8499507" y="157202"/>
              </a:cxn>
              <a:cxn ang="0">
                <a:pos x="8653913" y="24028"/>
              </a:cxn>
              <a:cxn ang="0">
                <a:pos x="8649809" y="46427"/>
              </a:cxn>
              <a:cxn ang="0">
                <a:pos x="8560551" y="165755"/>
              </a:cxn>
              <a:cxn ang="0">
                <a:pos x="8414866" y="330696"/>
              </a:cxn>
              <a:cxn ang="0">
                <a:pos x="8213779" y="510706"/>
              </a:cxn>
              <a:cxn ang="0">
                <a:pos x="7959856" y="677683"/>
              </a:cxn>
              <a:cxn ang="0">
                <a:pos x="7653609" y="802712"/>
              </a:cxn>
              <a:cxn ang="0">
                <a:pos x="7308888" y="867874"/>
              </a:cxn>
              <a:cxn ang="0">
                <a:pos x="6839002" y="926927"/>
              </a:cxn>
              <a:cxn ang="0">
                <a:pos x="6528138" y="979871"/>
              </a:cxn>
              <a:cxn ang="0">
                <a:pos x="6246514" y="1068247"/>
              </a:cxn>
              <a:cxn ang="0">
                <a:pos x="6002850" y="1213639"/>
              </a:cxn>
              <a:cxn ang="0">
                <a:pos x="5804328" y="1439262"/>
              </a:cxn>
              <a:cxn ang="0">
                <a:pos x="5614014" y="1723938"/>
              </a:cxn>
              <a:cxn ang="0">
                <a:pos x="5283657" y="1918609"/>
              </a:cxn>
              <a:cxn ang="0">
                <a:pos x="4862504" y="2039566"/>
              </a:cxn>
              <a:cxn ang="0">
                <a:pos x="4422370" y="2122647"/>
              </a:cxn>
              <a:cxn ang="0">
                <a:pos x="4032508" y="2204507"/>
              </a:cxn>
              <a:cxn ang="0">
                <a:pos x="3765760" y="2321391"/>
              </a:cxn>
              <a:cxn ang="0">
                <a:pos x="3685735" y="2506695"/>
              </a:cxn>
              <a:cxn ang="0">
                <a:pos x="3633412" y="2708697"/>
              </a:cxn>
              <a:cxn ang="0">
                <a:pos x="3514914" y="2889928"/>
              </a:cxn>
              <a:cxn ang="0">
                <a:pos x="3329217" y="3048760"/>
              </a:cxn>
              <a:cxn ang="0">
                <a:pos x="3078884" y="3180713"/>
              </a:cxn>
              <a:cxn ang="0">
                <a:pos x="2764430" y="3282936"/>
              </a:cxn>
              <a:cxn ang="0">
                <a:pos x="2386879" y="3352577"/>
              </a:cxn>
              <a:cxn ang="0">
                <a:pos x="2131930" y="3378642"/>
              </a:cxn>
              <a:cxn ang="0">
                <a:pos x="1903142" y="3394525"/>
              </a:cxn>
              <a:cxn ang="0">
                <a:pos x="1663069" y="3405929"/>
              </a:cxn>
              <a:cxn ang="0">
                <a:pos x="0" y="3430772"/>
              </a:cxn>
            </a:cxnLst>
            <a:rect l="0" t="0" r="0" b="0"/>
            <a:pathLst>
              <a:path w="16920" h="8424">
                <a:moveTo>
                  <a:pt x="0" y="7222"/>
                </a:moveTo>
                <a:lnTo>
                  <a:pt x="1115" y="7222"/>
                </a:lnTo>
                <a:lnTo>
                  <a:pt x="1179" y="7222"/>
                </a:lnTo>
                <a:lnTo>
                  <a:pt x="1245" y="7223"/>
                </a:lnTo>
                <a:lnTo>
                  <a:pt x="1311" y="7223"/>
                </a:lnTo>
                <a:lnTo>
                  <a:pt x="1379" y="7223"/>
                </a:lnTo>
                <a:lnTo>
                  <a:pt x="1448" y="7223"/>
                </a:lnTo>
                <a:lnTo>
                  <a:pt x="1519" y="7223"/>
                </a:lnTo>
                <a:lnTo>
                  <a:pt x="1589" y="7222"/>
                </a:lnTo>
                <a:lnTo>
                  <a:pt x="1661" y="7222"/>
                </a:lnTo>
                <a:lnTo>
                  <a:pt x="1665" y="7222"/>
                </a:lnTo>
                <a:lnTo>
                  <a:pt x="1665" y="7221"/>
                </a:lnTo>
                <a:lnTo>
                  <a:pt x="1803" y="7219"/>
                </a:lnTo>
                <a:lnTo>
                  <a:pt x="1945" y="7216"/>
                </a:lnTo>
                <a:lnTo>
                  <a:pt x="2090" y="7210"/>
                </a:lnTo>
                <a:lnTo>
                  <a:pt x="2238" y="7204"/>
                </a:lnTo>
                <a:lnTo>
                  <a:pt x="2389" y="7197"/>
                </a:lnTo>
                <a:lnTo>
                  <a:pt x="2543" y="7187"/>
                </a:lnTo>
                <a:lnTo>
                  <a:pt x="2700" y="7177"/>
                </a:lnTo>
                <a:lnTo>
                  <a:pt x="2858" y="7164"/>
                </a:lnTo>
                <a:lnTo>
                  <a:pt x="3019" y="7150"/>
                </a:lnTo>
                <a:lnTo>
                  <a:pt x="3183" y="7134"/>
                </a:lnTo>
                <a:lnTo>
                  <a:pt x="3348" y="7116"/>
                </a:lnTo>
                <a:lnTo>
                  <a:pt x="3515" y="7096"/>
                </a:lnTo>
                <a:lnTo>
                  <a:pt x="3683" y="7074"/>
                </a:lnTo>
                <a:lnTo>
                  <a:pt x="3852" y="7051"/>
                </a:lnTo>
                <a:lnTo>
                  <a:pt x="3938" y="7038"/>
                </a:lnTo>
                <a:lnTo>
                  <a:pt x="4024" y="7024"/>
                </a:lnTo>
                <a:lnTo>
                  <a:pt x="4109" y="7010"/>
                </a:lnTo>
                <a:lnTo>
                  <a:pt x="4195" y="6996"/>
                </a:lnTo>
                <a:lnTo>
                  <a:pt x="4399" y="6955"/>
                </a:lnTo>
                <a:lnTo>
                  <a:pt x="4584" y="6909"/>
                </a:lnTo>
                <a:lnTo>
                  <a:pt x="4750" y="6857"/>
                </a:lnTo>
                <a:lnTo>
                  <a:pt x="4898" y="6799"/>
                </a:lnTo>
                <a:lnTo>
                  <a:pt x="5032" y="6736"/>
                </a:lnTo>
                <a:lnTo>
                  <a:pt x="5148" y="6670"/>
                </a:lnTo>
                <a:lnTo>
                  <a:pt x="5252" y="6598"/>
                </a:lnTo>
                <a:lnTo>
                  <a:pt x="5341" y="6523"/>
                </a:lnTo>
                <a:lnTo>
                  <a:pt x="5420" y="6444"/>
                </a:lnTo>
                <a:lnTo>
                  <a:pt x="5487" y="6362"/>
                </a:lnTo>
                <a:lnTo>
                  <a:pt x="5546" y="6277"/>
                </a:lnTo>
                <a:lnTo>
                  <a:pt x="5594" y="6191"/>
                </a:lnTo>
                <a:lnTo>
                  <a:pt x="5636" y="6102"/>
                </a:lnTo>
                <a:lnTo>
                  <a:pt x="5671" y="6012"/>
                </a:lnTo>
                <a:lnTo>
                  <a:pt x="5701" y="5921"/>
                </a:lnTo>
                <a:lnTo>
                  <a:pt x="5727" y="5828"/>
                </a:lnTo>
                <a:lnTo>
                  <a:pt x="5750" y="5736"/>
                </a:lnTo>
                <a:lnTo>
                  <a:pt x="5770" y="5644"/>
                </a:lnTo>
                <a:lnTo>
                  <a:pt x="5790" y="5551"/>
                </a:lnTo>
                <a:lnTo>
                  <a:pt x="5810" y="5460"/>
                </a:lnTo>
                <a:lnTo>
                  <a:pt x="5831" y="5369"/>
                </a:lnTo>
                <a:lnTo>
                  <a:pt x="5854" y="5282"/>
                </a:lnTo>
                <a:lnTo>
                  <a:pt x="5882" y="5195"/>
                </a:lnTo>
                <a:lnTo>
                  <a:pt x="5912" y="5111"/>
                </a:lnTo>
                <a:lnTo>
                  <a:pt x="5951" y="5030"/>
                </a:lnTo>
                <a:lnTo>
                  <a:pt x="5994" y="4952"/>
                </a:lnTo>
                <a:lnTo>
                  <a:pt x="6046" y="4877"/>
                </a:lnTo>
                <a:lnTo>
                  <a:pt x="6106" y="4807"/>
                </a:lnTo>
                <a:lnTo>
                  <a:pt x="6177" y="4741"/>
                </a:lnTo>
                <a:lnTo>
                  <a:pt x="6259" y="4680"/>
                </a:lnTo>
                <a:lnTo>
                  <a:pt x="6353" y="4623"/>
                </a:lnTo>
                <a:lnTo>
                  <a:pt x="6460" y="4572"/>
                </a:lnTo>
                <a:lnTo>
                  <a:pt x="6579" y="4526"/>
                </a:lnTo>
                <a:lnTo>
                  <a:pt x="6702" y="4484"/>
                </a:lnTo>
                <a:lnTo>
                  <a:pt x="6831" y="4447"/>
                </a:lnTo>
                <a:lnTo>
                  <a:pt x="6965" y="4412"/>
                </a:lnTo>
                <a:lnTo>
                  <a:pt x="7103" y="4380"/>
                </a:lnTo>
                <a:lnTo>
                  <a:pt x="7246" y="4351"/>
                </a:lnTo>
                <a:lnTo>
                  <a:pt x="7392" y="4323"/>
                </a:lnTo>
                <a:lnTo>
                  <a:pt x="7542" y="4298"/>
                </a:lnTo>
                <a:lnTo>
                  <a:pt x="7847" y="4248"/>
                </a:lnTo>
                <a:lnTo>
                  <a:pt x="8159" y="4200"/>
                </a:lnTo>
                <a:lnTo>
                  <a:pt x="8315" y="4175"/>
                </a:lnTo>
                <a:lnTo>
                  <a:pt x="8473" y="4149"/>
                </a:lnTo>
                <a:lnTo>
                  <a:pt x="8629" y="4121"/>
                </a:lnTo>
                <a:lnTo>
                  <a:pt x="8785" y="4091"/>
                </a:lnTo>
                <a:lnTo>
                  <a:pt x="8939" y="4060"/>
                </a:lnTo>
                <a:lnTo>
                  <a:pt x="9091" y="4024"/>
                </a:lnTo>
                <a:lnTo>
                  <a:pt x="9241" y="3986"/>
                </a:lnTo>
                <a:lnTo>
                  <a:pt x="9390" y="3943"/>
                </a:lnTo>
                <a:lnTo>
                  <a:pt x="9533" y="3897"/>
                </a:lnTo>
                <a:lnTo>
                  <a:pt x="9673" y="3845"/>
                </a:lnTo>
                <a:lnTo>
                  <a:pt x="9808" y="3789"/>
                </a:lnTo>
                <a:lnTo>
                  <a:pt x="9939" y="3726"/>
                </a:lnTo>
                <a:lnTo>
                  <a:pt x="10065" y="3659"/>
                </a:lnTo>
                <a:lnTo>
                  <a:pt x="10185" y="3584"/>
                </a:lnTo>
                <a:lnTo>
                  <a:pt x="10299" y="3502"/>
                </a:lnTo>
                <a:lnTo>
                  <a:pt x="10406" y="3413"/>
                </a:lnTo>
                <a:lnTo>
                  <a:pt x="10505" y="3317"/>
                </a:lnTo>
                <a:lnTo>
                  <a:pt x="10596" y="3212"/>
                </a:lnTo>
                <a:lnTo>
                  <a:pt x="10680" y="3098"/>
                </a:lnTo>
                <a:lnTo>
                  <a:pt x="10755" y="2975"/>
                </a:lnTo>
                <a:lnTo>
                  <a:pt x="10828" y="2852"/>
                </a:lnTo>
                <a:lnTo>
                  <a:pt x="10908" y="2739"/>
                </a:lnTo>
                <a:lnTo>
                  <a:pt x="10994" y="2633"/>
                </a:lnTo>
                <a:lnTo>
                  <a:pt x="11085" y="2536"/>
                </a:lnTo>
                <a:lnTo>
                  <a:pt x="11181" y="2447"/>
                </a:lnTo>
                <a:lnTo>
                  <a:pt x="11282" y="2366"/>
                </a:lnTo>
                <a:lnTo>
                  <a:pt x="11388" y="2291"/>
                </a:lnTo>
                <a:lnTo>
                  <a:pt x="11499" y="2223"/>
                </a:lnTo>
                <a:lnTo>
                  <a:pt x="11613" y="2162"/>
                </a:lnTo>
                <a:lnTo>
                  <a:pt x="11731" y="2105"/>
                </a:lnTo>
                <a:lnTo>
                  <a:pt x="11852" y="2055"/>
                </a:lnTo>
                <a:lnTo>
                  <a:pt x="11977" y="2010"/>
                </a:lnTo>
                <a:lnTo>
                  <a:pt x="12104" y="1970"/>
                </a:lnTo>
                <a:lnTo>
                  <a:pt x="12233" y="1934"/>
                </a:lnTo>
                <a:lnTo>
                  <a:pt x="12364" y="1902"/>
                </a:lnTo>
                <a:lnTo>
                  <a:pt x="12498" y="1875"/>
                </a:lnTo>
                <a:lnTo>
                  <a:pt x="12633" y="1849"/>
                </a:lnTo>
                <a:lnTo>
                  <a:pt x="12768" y="1828"/>
                </a:lnTo>
                <a:lnTo>
                  <a:pt x="12905" y="1808"/>
                </a:lnTo>
                <a:lnTo>
                  <a:pt x="13041" y="1791"/>
                </a:lnTo>
                <a:lnTo>
                  <a:pt x="13178" y="1776"/>
                </a:lnTo>
                <a:lnTo>
                  <a:pt x="13315" y="1763"/>
                </a:lnTo>
                <a:lnTo>
                  <a:pt x="13450" y="1749"/>
                </a:lnTo>
                <a:lnTo>
                  <a:pt x="13586" y="1737"/>
                </a:lnTo>
                <a:lnTo>
                  <a:pt x="13720" y="1725"/>
                </a:lnTo>
                <a:lnTo>
                  <a:pt x="13852" y="1713"/>
                </a:lnTo>
                <a:lnTo>
                  <a:pt x="13982" y="1700"/>
                </a:lnTo>
                <a:lnTo>
                  <a:pt x="14110" y="1686"/>
                </a:lnTo>
                <a:lnTo>
                  <a:pt x="14236" y="1672"/>
                </a:lnTo>
                <a:lnTo>
                  <a:pt x="14360" y="1655"/>
                </a:lnTo>
                <a:lnTo>
                  <a:pt x="14479" y="1637"/>
                </a:lnTo>
                <a:lnTo>
                  <a:pt x="14596" y="1616"/>
                </a:lnTo>
                <a:lnTo>
                  <a:pt x="14710" y="1590"/>
                </a:lnTo>
                <a:lnTo>
                  <a:pt x="14823" y="1558"/>
                </a:lnTo>
                <a:lnTo>
                  <a:pt x="14935" y="1521"/>
                </a:lnTo>
                <a:lnTo>
                  <a:pt x="15046" y="1478"/>
                </a:lnTo>
                <a:lnTo>
                  <a:pt x="15156" y="1430"/>
                </a:lnTo>
                <a:lnTo>
                  <a:pt x="15264" y="1379"/>
                </a:lnTo>
                <a:lnTo>
                  <a:pt x="15370" y="1323"/>
                </a:lnTo>
                <a:lnTo>
                  <a:pt x="15474" y="1263"/>
                </a:lnTo>
                <a:lnTo>
                  <a:pt x="15576" y="1201"/>
                </a:lnTo>
                <a:lnTo>
                  <a:pt x="15676" y="1136"/>
                </a:lnTo>
                <a:lnTo>
                  <a:pt x="15774" y="1070"/>
                </a:lnTo>
                <a:lnTo>
                  <a:pt x="15868" y="1001"/>
                </a:lnTo>
                <a:lnTo>
                  <a:pt x="15960" y="931"/>
                </a:lnTo>
                <a:lnTo>
                  <a:pt x="16049" y="860"/>
                </a:lnTo>
                <a:lnTo>
                  <a:pt x="16133" y="789"/>
                </a:lnTo>
                <a:lnTo>
                  <a:pt x="16216" y="719"/>
                </a:lnTo>
                <a:lnTo>
                  <a:pt x="16294" y="650"/>
                </a:lnTo>
                <a:lnTo>
                  <a:pt x="16369" y="581"/>
                </a:lnTo>
                <a:lnTo>
                  <a:pt x="16440" y="514"/>
                </a:lnTo>
                <a:lnTo>
                  <a:pt x="16507" y="449"/>
                </a:lnTo>
                <a:lnTo>
                  <a:pt x="16569" y="386"/>
                </a:lnTo>
                <a:lnTo>
                  <a:pt x="16627" y="327"/>
                </a:lnTo>
                <a:lnTo>
                  <a:pt x="16680" y="271"/>
                </a:lnTo>
                <a:lnTo>
                  <a:pt x="16729" y="219"/>
                </a:lnTo>
                <a:lnTo>
                  <a:pt x="16810" y="129"/>
                </a:lnTo>
                <a:lnTo>
                  <a:pt x="16870" y="59"/>
                </a:lnTo>
                <a:lnTo>
                  <a:pt x="16907" y="16"/>
                </a:lnTo>
                <a:lnTo>
                  <a:pt x="16920" y="0"/>
                </a:lnTo>
                <a:lnTo>
                  <a:pt x="16910" y="19"/>
                </a:lnTo>
                <a:lnTo>
                  <a:pt x="16882" y="74"/>
                </a:lnTo>
                <a:lnTo>
                  <a:pt x="16862" y="114"/>
                </a:lnTo>
                <a:lnTo>
                  <a:pt x="16835" y="161"/>
                </a:lnTo>
                <a:lnTo>
                  <a:pt x="16806" y="214"/>
                </a:lnTo>
                <a:lnTo>
                  <a:pt x="16771" y="273"/>
                </a:lnTo>
                <a:lnTo>
                  <a:pt x="16732" y="338"/>
                </a:lnTo>
                <a:lnTo>
                  <a:pt x="16688" y="407"/>
                </a:lnTo>
                <a:lnTo>
                  <a:pt x="16640" y="482"/>
                </a:lnTo>
                <a:lnTo>
                  <a:pt x="16588" y="560"/>
                </a:lnTo>
                <a:lnTo>
                  <a:pt x="16531" y="641"/>
                </a:lnTo>
                <a:lnTo>
                  <a:pt x="16470" y="726"/>
                </a:lnTo>
                <a:lnTo>
                  <a:pt x="16404" y="812"/>
                </a:lnTo>
                <a:lnTo>
                  <a:pt x="16334" y="899"/>
                </a:lnTo>
                <a:lnTo>
                  <a:pt x="16260" y="988"/>
                </a:lnTo>
                <a:lnTo>
                  <a:pt x="16182" y="1077"/>
                </a:lnTo>
                <a:lnTo>
                  <a:pt x="16099" y="1166"/>
                </a:lnTo>
                <a:lnTo>
                  <a:pt x="16012" y="1254"/>
                </a:lnTo>
                <a:lnTo>
                  <a:pt x="15921" y="1341"/>
                </a:lnTo>
                <a:lnTo>
                  <a:pt x="15827" y="1425"/>
                </a:lnTo>
                <a:lnTo>
                  <a:pt x="15727" y="1509"/>
                </a:lnTo>
                <a:lnTo>
                  <a:pt x="15624" y="1588"/>
                </a:lnTo>
                <a:lnTo>
                  <a:pt x="15517" y="1664"/>
                </a:lnTo>
                <a:lnTo>
                  <a:pt x="15405" y="1736"/>
                </a:lnTo>
                <a:lnTo>
                  <a:pt x="15289" y="1803"/>
                </a:lnTo>
                <a:lnTo>
                  <a:pt x="15171" y="1865"/>
                </a:lnTo>
                <a:lnTo>
                  <a:pt x="15047" y="1921"/>
                </a:lnTo>
                <a:lnTo>
                  <a:pt x="14920" y="1971"/>
                </a:lnTo>
                <a:lnTo>
                  <a:pt x="14789" y="2014"/>
                </a:lnTo>
                <a:lnTo>
                  <a:pt x="14655" y="2049"/>
                </a:lnTo>
                <a:lnTo>
                  <a:pt x="14518" y="2079"/>
                </a:lnTo>
                <a:lnTo>
                  <a:pt x="14383" y="2107"/>
                </a:lnTo>
                <a:lnTo>
                  <a:pt x="14248" y="2131"/>
                </a:lnTo>
                <a:lnTo>
                  <a:pt x="14113" y="2154"/>
                </a:lnTo>
                <a:lnTo>
                  <a:pt x="13848" y="2195"/>
                </a:lnTo>
                <a:lnTo>
                  <a:pt x="13587" y="2236"/>
                </a:lnTo>
                <a:lnTo>
                  <a:pt x="13459" y="2255"/>
                </a:lnTo>
                <a:lnTo>
                  <a:pt x="13332" y="2276"/>
                </a:lnTo>
                <a:lnTo>
                  <a:pt x="13207" y="2298"/>
                </a:lnTo>
                <a:lnTo>
                  <a:pt x="13083" y="2321"/>
                </a:lnTo>
                <a:lnTo>
                  <a:pt x="12962" y="2347"/>
                </a:lnTo>
                <a:lnTo>
                  <a:pt x="12843" y="2375"/>
                </a:lnTo>
                <a:lnTo>
                  <a:pt x="12726" y="2406"/>
                </a:lnTo>
                <a:lnTo>
                  <a:pt x="12611" y="2441"/>
                </a:lnTo>
                <a:lnTo>
                  <a:pt x="12499" y="2480"/>
                </a:lnTo>
                <a:lnTo>
                  <a:pt x="12389" y="2522"/>
                </a:lnTo>
                <a:lnTo>
                  <a:pt x="12282" y="2570"/>
                </a:lnTo>
                <a:lnTo>
                  <a:pt x="12177" y="2623"/>
                </a:lnTo>
                <a:lnTo>
                  <a:pt x="12077" y="2681"/>
                </a:lnTo>
                <a:lnTo>
                  <a:pt x="11978" y="2746"/>
                </a:lnTo>
                <a:lnTo>
                  <a:pt x="11883" y="2816"/>
                </a:lnTo>
                <a:lnTo>
                  <a:pt x="11791" y="2895"/>
                </a:lnTo>
                <a:lnTo>
                  <a:pt x="11702" y="2980"/>
                </a:lnTo>
                <a:lnTo>
                  <a:pt x="11617" y="3074"/>
                </a:lnTo>
                <a:lnTo>
                  <a:pt x="11536" y="3175"/>
                </a:lnTo>
                <a:lnTo>
                  <a:pt x="11458" y="3285"/>
                </a:lnTo>
                <a:lnTo>
                  <a:pt x="11385" y="3405"/>
                </a:lnTo>
                <a:lnTo>
                  <a:pt x="11315" y="3534"/>
                </a:lnTo>
                <a:lnTo>
                  <a:pt x="11250" y="3673"/>
                </a:lnTo>
                <a:lnTo>
                  <a:pt x="11188" y="3823"/>
                </a:lnTo>
                <a:lnTo>
                  <a:pt x="11121" y="3972"/>
                </a:lnTo>
                <a:lnTo>
                  <a:pt x="11039" y="4108"/>
                </a:lnTo>
                <a:lnTo>
                  <a:pt x="10944" y="4233"/>
                </a:lnTo>
                <a:lnTo>
                  <a:pt x="10836" y="4347"/>
                </a:lnTo>
                <a:lnTo>
                  <a:pt x="10717" y="4452"/>
                </a:lnTo>
                <a:lnTo>
                  <a:pt x="10587" y="4547"/>
                </a:lnTo>
                <a:lnTo>
                  <a:pt x="10447" y="4633"/>
                </a:lnTo>
                <a:lnTo>
                  <a:pt x="10300" y="4711"/>
                </a:lnTo>
                <a:lnTo>
                  <a:pt x="10146" y="4782"/>
                </a:lnTo>
                <a:lnTo>
                  <a:pt x="9985" y="4847"/>
                </a:lnTo>
                <a:lnTo>
                  <a:pt x="9820" y="4905"/>
                </a:lnTo>
                <a:lnTo>
                  <a:pt x="9651" y="4959"/>
                </a:lnTo>
                <a:lnTo>
                  <a:pt x="9479" y="5008"/>
                </a:lnTo>
                <a:lnTo>
                  <a:pt x="9306" y="5053"/>
                </a:lnTo>
                <a:lnTo>
                  <a:pt x="9133" y="5095"/>
                </a:lnTo>
                <a:lnTo>
                  <a:pt x="8960" y="5136"/>
                </a:lnTo>
                <a:lnTo>
                  <a:pt x="8789" y="5175"/>
                </a:lnTo>
                <a:lnTo>
                  <a:pt x="8621" y="5212"/>
                </a:lnTo>
                <a:lnTo>
                  <a:pt x="8456" y="5250"/>
                </a:lnTo>
                <a:lnTo>
                  <a:pt x="8297" y="5288"/>
                </a:lnTo>
                <a:lnTo>
                  <a:pt x="8144" y="5327"/>
                </a:lnTo>
                <a:lnTo>
                  <a:pt x="7999" y="5369"/>
                </a:lnTo>
                <a:lnTo>
                  <a:pt x="7861" y="5413"/>
                </a:lnTo>
                <a:lnTo>
                  <a:pt x="7733" y="5460"/>
                </a:lnTo>
                <a:lnTo>
                  <a:pt x="7617" y="5512"/>
                </a:lnTo>
                <a:lnTo>
                  <a:pt x="7511" y="5569"/>
                </a:lnTo>
                <a:lnTo>
                  <a:pt x="7419" y="5631"/>
                </a:lnTo>
                <a:lnTo>
                  <a:pt x="7341" y="5700"/>
                </a:lnTo>
                <a:lnTo>
                  <a:pt x="7278" y="5775"/>
                </a:lnTo>
                <a:lnTo>
                  <a:pt x="7231" y="5858"/>
                </a:lnTo>
                <a:lnTo>
                  <a:pt x="7201" y="5949"/>
                </a:lnTo>
                <a:lnTo>
                  <a:pt x="7190" y="6050"/>
                </a:lnTo>
                <a:lnTo>
                  <a:pt x="7185" y="6155"/>
                </a:lnTo>
                <a:lnTo>
                  <a:pt x="7175" y="6257"/>
                </a:lnTo>
                <a:lnTo>
                  <a:pt x="7160" y="6358"/>
                </a:lnTo>
                <a:lnTo>
                  <a:pt x="7140" y="6457"/>
                </a:lnTo>
                <a:lnTo>
                  <a:pt x="7114" y="6554"/>
                </a:lnTo>
                <a:lnTo>
                  <a:pt x="7083" y="6651"/>
                </a:lnTo>
                <a:lnTo>
                  <a:pt x="7047" y="6744"/>
                </a:lnTo>
                <a:lnTo>
                  <a:pt x="7006" y="6835"/>
                </a:lnTo>
                <a:lnTo>
                  <a:pt x="6959" y="6925"/>
                </a:lnTo>
                <a:lnTo>
                  <a:pt x="6908" y="7012"/>
                </a:lnTo>
                <a:lnTo>
                  <a:pt x="6852" y="7096"/>
                </a:lnTo>
                <a:lnTo>
                  <a:pt x="6789" y="7180"/>
                </a:lnTo>
                <a:lnTo>
                  <a:pt x="6723" y="7260"/>
                </a:lnTo>
                <a:lnTo>
                  <a:pt x="6650" y="7337"/>
                </a:lnTo>
                <a:lnTo>
                  <a:pt x="6572" y="7413"/>
                </a:lnTo>
                <a:lnTo>
                  <a:pt x="6490" y="7486"/>
                </a:lnTo>
                <a:lnTo>
                  <a:pt x="6403" y="7556"/>
                </a:lnTo>
                <a:lnTo>
                  <a:pt x="6310" y="7624"/>
                </a:lnTo>
                <a:lnTo>
                  <a:pt x="6213" y="7689"/>
                </a:lnTo>
                <a:lnTo>
                  <a:pt x="6110" y="7751"/>
                </a:lnTo>
                <a:lnTo>
                  <a:pt x="6002" y="7810"/>
                </a:lnTo>
                <a:lnTo>
                  <a:pt x="5889" y="7866"/>
                </a:lnTo>
                <a:lnTo>
                  <a:pt x="5772" y="7919"/>
                </a:lnTo>
                <a:lnTo>
                  <a:pt x="5649" y="7970"/>
                </a:lnTo>
                <a:lnTo>
                  <a:pt x="5522" y="8018"/>
                </a:lnTo>
                <a:lnTo>
                  <a:pt x="5389" y="8061"/>
                </a:lnTo>
                <a:lnTo>
                  <a:pt x="5252" y="8102"/>
                </a:lnTo>
                <a:lnTo>
                  <a:pt x="5110" y="8140"/>
                </a:lnTo>
                <a:lnTo>
                  <a:pt x="4962" y="8174"/>
                </a:lnTo>
                <a:lnTo>
                  <a:pt x="4810" y="8205"/>
                </a:lnTo>
                <a:lnTo>
                  <a:pt x="4653" y="8232"/>
                </a:lnTo>
                <a:lnTo>
                  <a:pt x="4491" y="8257"/>
                </a:lnTo>
                <a:lnTo>
                  <a:pt x="4410" y="8267"/>
                </a:lnTo>
                <a:lnTo>
                  <a:pt x="4326" y="8278"/>
                </a:lnTo>
                <a:lnTo>
                  <a:pt x="4242" y="8288"/>
                </a:lnTo>
                <a:lnTo>
                  <a:pt x="4156" y="8296"/>
                </a:lnTo>
                <a:lnTo>
                  <a:pt x="4069" y="8304"/>
                </a:lnTo>
                <a:lnTo>
                  <a:pt x="3980" y="8313"/>
                </a:lnTo>
                <a:lnTo>
                  <a:pt x="3892" y="8320"/>
                </a:lnTo>
                <a:lnTo>
                  <a:pt x="3801" y="8328"/>
                </a:lnTo>
                <a:lnTo>
                  <a:pt x="3710" y="8335"/>
                </a:lnTo>
                <a:lnTo>
                  <a:pt x="3618" y="8341"/>
                </a:lnTo>
                <a:lnTo>
                  <a:pt x="3525" y="8347"/>
                </a:lnTo>
                <a:lnTo>
                  <a:pt x="3431" y="8353"/>
                </a:lnTo>
                <a:lnTo>
                  <a:pt x="3336" y="8357"/>
                </a:lnTo>
                <a:lnTo>
                  <a:pt x="3242" y="8363"/>
                </a:lnTo>
                <a:lnTo>
                  <a:pt x="3147" y="8367"/>
                </a:lnTo>
                <a:lnTo>
                  <a:pt x="3052" y="8371"/>
                </a:lnTo>
                <a:lnTo>
                  <a:pt x="3053" y="8371"/>
                </a:lnTo>
                <a:lnTo>
                  <a:pt x="2642" y="8399"/>
                </a:lnTo>
                <a:lnTo>
                  <a:pt x="0" y="8424"/>
                </a:lnTo>
                <a:lnTo>
                  <a:pt x="0" y="7222"/>
                </a:lnTo>
                <a:close/>
              </a:path>
            </a:pathLst>
          </a:custGeom>
          <a:solidFill>
            <a:srgbClr val="92D050"/>
          </a:solidFill>
          <a:ln w="9525">
            <a:noFill/>
          </a:ln>
        </p:spPr>
        <p:txBody>
          <a:bodyPr/>
          <a:lstStyle/>
          <a:p>
            <a:endParaRPr lang="zh-CN" altLang="en-US"/>
          </a:p>
        </p:txBody>
      </p:sp>
      <p:sp>
        <p:nvSpPr>
          <p:cNvPr id="12" name="TextBox 17"/>
          <p:cNvSpPr txBox="1"/>
          <p:nvPr>
            <p:custDataLst>
              <p:tags r:id="rId2"/>
            </p:custDataLst>
          </p:nvPr>
        </p:nvSpPr>
        <p:spPr>
          <a:xfrm>
            <a:off x="1911969" y="2628575"/>
            <a:ext cx="1383957" cy="381218"/>
          </a:xfrm>
          <a:prstGeom prst="rect">
            <a:avLst/>
          </a:prstGeom>
          <a:solidFill>
            <a:srgbClr val="5B9BD5"/>
          </a:solidFill>
        </p:spPr>
        <p:txBody>
          <a:bodyPr wrap="square" lIns="89988" tIns="46794" rIns="89988" bIns="0" rtlCol="0" anchor="b" anchorCtr="0">
            <a:noAutofit/>
            <a:scene3d>
              <a:camera prst="orthographicFront"/>
              <a:lightRig rig="threePt" dir="t"/>
            </a:scene3d>
          </a:bodyPr>
          <a:lstStyle/>
          <a:p>
            <a:pPr algn="ctr" fontAlgn="auto">
              <a:lnSpc>
                <a:spcPct val="120000"/>
              </a:lnSpc>
            </a:pPr>
            <a:r>
              <a:rPr lang="zh-CN" altLang="en-US" sz="2665" b="1" spc="300" noProof="1">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n-cs"/>
              </a:rPr>
              <a:t>育</a:t>
            </a:r>
            <a:endParaRPr lang="zh-CN" altLang="en-US" sz="2665" b="1" spc="300" noProof="1">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cxnSp>
        <p:nvCxnSpPr>
          <p:cNvPr id="13" name="Straight Connector 15"/>
          <p:cNvCxnSpPr/>
          <p:nvPr>
            <p:custDataLst>
              <p:tags r:id="rId3"/>
            </p:custDataLst>
          </p:nvPr>
        </p:nvCxnSpPr>
        <p:spPr>
          <a:xfrm flipH="1" flipV="1">
            <a:off x="1919288" y="2587625"/>
            <a:ext cx="0" cy="1416050"/>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sp>
        <p:nvSpPr>
          <p:cNvPr id="14" name="TextBox 28"/>
          <p:cNvSpPr txBox="1"/>
          <p:nvPr>
            <p:custDataLst>
              <p:tags r:id="rId4"/>
            </p:custDataLst>
          </p:nvPr>
        </p:nvSpPr>
        <p:spPr>
          <a:xfrm>
            <a:off x="4910138" y="1317625"/>
            <a:ext cx="1384300" cy="387350"/>
          </a:xfrm>
          <a:prstGeom prst="rect">
            <a:avLst/>
          </a:prstGeom>
          <a:solidFill>
            <a:srgbClr val="00B050"/>
          </a:solidFill>
        </p:spPr>
        <p:txBody>
          <a:bodyPr wrap="square" lIns="89988" tIns="46794" rIns="89988" bIns="0" rtlCol="0" anchor="b" anchorCtr="0">
            <a:noAutofit/>
          </a:bodyPr>
          <a:lstStyle/>
          <a:p>
            <a:pPr algn="ctr" fontAlgn="auto">
              <a:lnSpc>
                <a:spcPct val="120000"/>
              </a:lnSpc>
            </a:pPr>
            <a:r>
              <a:rPr lang="zh-CN" altLang="en-US" sz="2665" b="1" spc="300" noProof="1">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n-cs"/>
              </a:rPr>
              <a:t>用</a:t>
            </a:r>
            <a:endParaRPr lang="zh-CN" altLang="en-US" sz="2665" b="1" spc="300" noProof="1">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cxnSp>
        <p:nvCxnSpPr>
          <p:cNvPr id="15" name="Straight Connector 26"/>
          <p:cNvCxnSpPr/>
          <p:nvPr>
            <p:custDataLst>
              <p:tags r:id="rId5"/>
            </p:custDataLst>
          </p:nvPr>
        </p:nvCxnSpPr>
        <p:spPr>
          <a:xfrm flipV="1">
            <a:off x="4905375" y="1262063"/>
            <a:ext cx="12700" cy="1747838"/>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sp>
        <p:nvSpPr>
          <p:cNvPr id="17" name="TextBox 24"/>
          <p:cNvSpPr txBox="1"/>
          <p:nvPr>
            <p:custDataLst>
              <p:tags r:id="rId6"/>
            </p:custDataLst>
          </p:nvPr>
        </p:nvSpPr>
        <p:spPr>
          <a:xfrm>
            <a:off x="7883901" y="826315"/>
            <a:ext cx="1383957" cy="435361"/>
          </a:xfrm>
          <a:prstGeom prst="rect">
            <a:avLst/>
          </a:prstGeom>
          <a:solidFill>
            <a:srgbClr val="A5A5A5"/>
          </a:solidFill>
        </p:spPr>
        <p:txBody>
          <a:bodyPr wrap="square" lIns="89988" tIns="46794" rIns="89988" bIns="0" rtlCol="0" anchor="b" anchorCtr="0">
            <a:noAutofit/>
            <a:scene3d>
              <a:camera prst="orthographicFront"/>
              <a:lightRig rig="threePt" dir="t"/>
            </a:scene3d>
          </a:bodyPr>
          <a:lstStyle/>
          <a:p>
            <a:pPr algn="ctr" fontAlgn="auto">
              <a:lnSpc>
                <a:spcPct val="120000"/>
              </a:lnSpc>
            </a:pPr>
            <a:r>
              <a:rPr lang="zh-CN" altLang="en-US" sz="2665" b="1" spc="300" noProof="1">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mn-cs"/>
              </a:rPr>
              <a:t>留</a:t>
            </a:r>
            <a:endParaRPr lang="zh-CN" altLang="en-US" sz="2665" b="1" spc="300" noProof="1">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cxnSp>
        <p:nvCxnSpPr>
          <p:cNvPr id="23" name="Straight Connector 22"/>
          <p:cNvCxnSpPr/>
          <p:nvPr>
            <p:custDataLst>
              <p:tags r:id="rId7"/>
            </p:custDataLst>
          </p:nvPr>
        </p:nvCxnSpPr>
        <p:spPr>
          <a:xfrm flipH="1" flipV="1">
            <a:off x="7872413" y="750888"/>
            <a:ext cx="11113" cy="954088"/>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sp>
        <p:nvSpPr>
          <p:cNvPr id="123916" name="文本框 20"/>
          <p:cNvSpPr txBox="1"/>
          <p:nvPr/>
        </p:nvSpPr>
        <p:spPr>
          <a:xfrm>
            <a:off x="581025" y="4716463"/>
            <a:ext cx="4194175" cy="1816100"/>
          </a:xfrm>
          <a:prstGeom prst="rect">
            <a:avLst/>
          </a:prstGeom>
          <a:noFill/>
          <a:ln w="9525">
            <a:noFill/>
          </a:ln>
        </p:spPr>
        <p:txBody>
          <a:bodyPr wrap="square" anchor="t">
            <a:spAutoFit/>
          </a:bodyPr>
          <a:lstStyle/>
          <a:p>
            <a:r>
              <a:rPr lang="en-US" altLang="zh-CN" sz="1600">
                <a:solidFill>
                  <a:schemeClr val="tx2"/>
                </a:solidFill>
                <a:latin typeface="微软雅黑" panose="020B0503020204020204" charset="-122"/>
                <a:ea typeface="微软雅黑" panose="020B0503020204020204" charset="-122"/>
              </a:rPr>
              <a:t>1</a:t>
            </a:r>
            <a:r>
              <a:rPr lang="zh-CN" altLang="en-US" sz="1600">
                <a:solidFill>
                  <a:schemeClr val="tx2"/>
                </a:solidFill>
                <a:latin typeface="微软雅黑" panose="020B0503020204020204" charset="-122"/>
                <a:ea typeface="微软雅黑" panose="020B0503020204020204" charset="-122"/>
              </a:rPr>
              <a:t>、预备专员＞</a:t>
            </a:r>
            <a:r>
              <a:rPr lang="en-US" altLang="zh-CN" sz="1600">
                <a:solidFill>
                  <a:schemeClr val="tx2"/>
                </a:solidFill>
                <a:latin typeface="微软雅黑" panose="020B0503020204020204" charset="-122"/>
                <a:ea typeface="微软雅黑" panose="020B0503020204020204" charset="-122"/>
              </a:rPr>
              <a:t>10</a:t>
            </a:r>
            <a:r>
              <a:rPr lang="zh-CN" altLang="en-US" sz="1600">
                <a:solidFill>
                  <a:schemeClr val="tx2"/>
                </a:solidFill>
                <a:latin typeface="微软雅黑" panose="020B0503020204020204" charset="-122"/>
                <a:ea typeface="微软雅黑" panose="020B0503020204020204" charset="-122"/>
              </a:rPr>
              <a:t>人，统一培养模式</a:t>
            </a:r>
          </a:p>
          <a:p>
            <a:r>
              <a:rPr lang="zh-CN" altLang="en-US" sz="1600">
                <a:solidFill>
                  <a:schemeClr val="tx2"/>
                </a:solidFill>
                <a:latin typeface="微软雅黑" panose="020B0503020204020204" charset="-122"/>
                <a:ea typeface="微软雅黑" panose="020B0503020204020204" charset="-122"/>
              </a:rPr>
              <a:t>     不足</a:t>
            </a:r>
            <a:r>
              <a:rPr lang="en-US" altLang="zh-CN" sz="1600">
                <a:solidFill>
                  <a:schemeClr val="tx2"/>
                </a:solidFill>
                <a:latin typeface="微软雅黑" panose="020B0503020204020204" charset="-122"/>
                <a:ea typeface="微软雅黑" panose="020B0503020204020204" charset="-122"/>
              </a:rPr>
              <a:t>10</a:t>
            </a:r>
            <a:r>
              <a:rPr lang="zh-CN" altLang="en-US" sz="1600">
                <a:solidFill>
                  <a:schemeClr val="tx2"/>
                </a:solidFill>
                <a:latin typeface="微软雅黑" panose="020B0503020204020204" charset="-122"/>
                <a:ea typeface="微软雅黑" panose="020B0503020204020204" charset="-122"/>
              </a:rPr>
              <a:t>人时，单独绑定带教老师</a:t>
            </a:r>
          </a:p>
          <a:p>
            <a:r>
              <a:rPr lang="zh-CN" altLang="en-US" sz="1600">
                <a:solidFill>
                  <a:schemeClr val="tx2"/>
                </a:solidFill>
                <a:latin typeface="微软雅黑" panose="020B0503020204020204" charset="-122"/>
                <a:ea typeface="微软雅黑" panose="020B0503020204020204" charset="-122"/>
              </a:rPr>
              <a:t>现有</a:t>
            </a:r>
            <a:r>
              <a:rPr lang="en-US" altLang="zh-CN" sz="1600">
                <a:solidFill>
                  <a:schemeClr val="tx2"/>
                </a:solidFill>
                <a:latin typeface="微软雅黑" panose="020B0503020204020204" charset="-122"/>
                <a:ea typeface="微软雅黑" panose="020B0503020204020204" charset="-122"/>
              </a:rPr>
              <a:t>“</a:t>
            </a:r>
            <a:r>
              <a:rPr lang="zh-CN" altLang="en-US" sz="1600">
                <a:solidFill>
                  <a:schemeClr val="tx2"/>
                </a:solidFill>
                <a:latin typeface="微软雅黑" panose="020B0503020204020204" charset="-122"/>
                <a:ea typeface="微软雅黑" panose="020B0503020204020204" charset="-122"/>
                <a:sym typeface="微软雅黑" panose="020B0503020204020204" charset="-122"/>
              </a:rPr>
              <a:t>慢病启动会及“50天掌握糖病”</a:t>
            </a:r>
          </a:p>
          <a:p>
            <a:r>
              <a:rPr lang="zh-CN" altLang="en-US" sz="1600">
                <a:solidFill>
                  <a:schemeClr val="tx2"/>
                </a:solidFill>
                <a:latin typeface="微软雅黑" panose="020B0503020204020204" charset="-122"/>
                <a:ea typeface="微软雅黑" panose="020B0503020204020204" charset="-122"/>
                <a:sym typeface="微软雅黑" panose="020B0503020204020204" charset="-122"/>
              </a:rPr>
              <a:t>课程流程</a:t>
            </a:r>
            <a:r>
              <a:rPr lang="en-US" altLang="zh-CN" sz="1600">
                <a:solidFill>
                  <a:schemeClr val="tx2"/>
                </a:solidFill>
                <a:latin typeface="微软雅黑" panose="020B0503020204020204" charset="-122"/>
                <a:ea typeface="微软雅黑" panose="020B0503020204020204" charset="-122"/>
              </a:rPr>
              <a:t>”</a:t>
            </a:r>
          </a:p>
          <a:p>
            <a:r>
              <a:rPr lang="en-US" altLang="zh-CN" sz="1600">
                <a:solidFill>
                  <a:schemeClr val="tx2"/>
                </a:solidFill>
                <a:latin typeface="微软雅黑" panose="020B0503020204020204" charset="-122"/>
                <a:ea typeface="微软雅黑" panose="020B0503020204020204" charset="-122"/>
                <a:sym typeface="微软雅黑" panose="020B0503020204020204" charset="-122"/>
              </a:rPr>
              <a:t>”</a:t>
            </a:r>
            <a:r>
              <a:rPr lang="zh-CN" altLang="en-US" sz="1600">
                <a:solidFill>
                  <a:schemeClr val="tx2"/>
                </a:solidFill>
                <a:latin typeface="微软雅黑" panose="020B0503020204020204" charset="-122"/>
                <a:ea typeface="微软雅黑" panose="020B0503020204020204" charset="-122"/>
                <a:sym typeface="微软雅黑" panose="020B0503020204020204" charset="-122"/>
              </a:rPr>
              <a:t>慢病学员带教方案（2018年）</a:t>
            </a:r>
            <a:r>
              <a:rPr lang="en-US" altLang="zh-CN" sz="1600">
                <a:solidFill>
                  <a:schemeClr val="tx2"/>
                </a:solidFill>
                <a:latin typeface="微软雅黑" panose="020B0503020204020204" charset="-122"/>
                <a:ea typeface="微软雅黑" panose="020B0503020204020204" charset="-122"/>
                <a:sym typeface="微软雅黑" panose="020B0503020204020204" charset="-122"/>
              </a:rPr>
              <a:t>“</a:t>
            </a:r>
            <a:endParaRPr lang="zh-CN" altLang="en-US" sz="1600">
              <a:solidFill>
                <a:schemeClr val="tx2"/>
              </a:solidFill>
              <a:latin typeface="微软雅黑" panose="020B0503020204020204" charset="-122"/>
              <a:ea typeface="微软雅黑" panose="020B0503020204020204" charset="-122"/>
            </a:endParaRPr>
          </a:p>
          <a:p>
            <a:r>
              <a:rPr lang="en-US" altLang="zh-CN" sz="1600">
                <a:solidFill>
                  <a:schemeClr val="tx2"/>
                </a:solidFill>
                <a:latin typeface="微软雅黑" panose="020B0503020204020204" charset="-122"/>
                <a:ea typeface="微软雅黑" panose="020B0503020204020204" charset="-122"/>
              </a:rPr>
              <a:t>2</a:t>
            </a:r>
            <a:r>
              <a:rPr lang="zh-CN" altLang="en-US" sz="1600">
                <a:solidFill>
                  <a:schemeClr val="tx2"/>
                </a:solidFill>
                <a:latin typeface="微软雅黑" panose="020B0503020204020204" charset="-122"/>
                <a:ea typeface="微软雅黑" panose="020B0503020204020204" charset="-122"/>
              </a:rPr>
              <a:t>、外聘专业医生，每周线上直播授课</a:t>
            </a:r>
          </a:p>
          <a:p>
            <a:r>
              <a:rPr lang="en-US" altLang="zh-CN" sz="1600">
                <a:solidFill>
                  <a:schemeClr val="tx2"/>
                </a:solidFill>
                <a:latin typeface="微软雅黑" panose="020B0503020204020204" charset="-122"/>
                <a:ea typeface="微软雅黑" panose="020B0503020204020204" charset="-122"/>
              </a:rPr>
              <a:t>3</a:t>
            </a:r>
            <a:r>
              <a:rPr lang="zh-CN" altLang="en-US" sz="1600">
                <a:solidFill>
                  <a:schemeClr val="tx2"/>
                </a:solidFill>
                <a:latin typeface="微软雅黑" panose="020B0503020204020204" charset="-122"/>
                <a:ea typeface="微软雅黑" panose="020B0503020204020204" charset="-122"/>
              </a:rPr>
              <a:t>、每月排名靠后顾问加训</a:t>
            </a:r>
          </a:p>
        </p:txBody>
      </p:sp>
      <p:sp>
        <p:nvSpPr>
          <p:cNvPr id="22" name="文本框 21"/>
          <p:cNvSpPr txBox="1"/>
          <p:nvPr/>
        </p:nvSpPr>
        <p:spPr>
          <a:xfrm>
            <a:off x="4564063" y="3476625"/>
            <a:ext cx="3403600" cy="1814513"/>
          </a:xfrm>
          <a:prstGeom prst="rect">
            <a:avLst/>
          </a:prstGeom>
          <a:noFill/>
          <a:ln>
            <a:noFill/>
          </a:ln>
        </p:spPr>
        <p:txBody>
          <a:bodyPr wrap="square" rtlCol="0">
            <a:spAutoFit/>
          </a:bodyPr>
          <a:lstStyle/>
          <a:p>
            <a:pPr fontAlgn="auto">
              <a:buClrTx/>
              <a:buSzTx/>
            </a:pPr>
            <a:r>
              <a:rPr lang="en-US" altLang="zh-CN" sz="1600" noProof="1">
                <a:solidFill>
                  <a:schemeClr val="tx2"/>
                </a:solidFill>
                <a:latin typeface="微软雅黑" panose="020B0503020204020204" charset="-122"/>
                <a:ea typeface="微软雅黑" panose="020B0503020204020204" charset="-122"/>
                <a:cs typeface="微软雅黑" panose="020B0503020204020204" charset="-122"/>
              </a:rPr>
              <a:t>1</a:t>
            </a:r>
            <a:r>
              <a:rPr lang="zh-CN" altLang="en-US" sz="1600" noProof="1">
                <a:solidFill>
                  <a:schemeClr val="tx2"/>
                </a:solidFill>
                <a:latin typeface="微软雅黑" panose="020B0503020204020204" charset="-122"/>
                <a:ea typeface="微软雅黑" panose="020B0503020204020204" charset="-122"/>
                <a:cs typeface="微软雅黑" panose="020B0503020204020204" charset="-122"/>
              </a:rPr>
              <a:t>、标准化工作流程、工作话术</a:t>
            </a:r>
          </a:p>
          <a:p>
            <a:pPr fontAlgn="auto">
              <a:buClrTx/>
              <a:buSzTx/>
            </a:pPr>
            <a:r>
              <a:rPr lang="zh-CN" altLang="en-US" sz="1600" noProof="1">
                <a:solidFill>
                  <a:schemeClr val="tx2"/>
                </a:solidFill>
                <a:latin typeface="微软雅黑" panose="020B0503020204020204" charset="-122"/>
                <a:ea typeface="微软雅黑" panose="020B0503020204020204" charset="-122"/>
                <a:cs typeface="微软雅黑" panose="020B0503020204020204" charset="-122"/>
              </a:rPr>
              <a:t>2、明确工作职责、任务目标</a:t>
            </a:r>
          </a:p>
          <a:p>
            <a:pPr fontAlgn="auto">
              <a:buClrTx/>
              <a:buSzTx/>
            </a:pPr>
            <a:r>
              <a:rPr lang="zh-CN" altLang="en-US" sz="1600" noProof="1">
                <a:solidFill>
                  <a:schemeClr val="tx2"/>
                </a:solidFill>
                <a:latin typeface="微软雅黑" panose="020B0503020204020204" charset="-122"/>
                <a:ea typeface="微软雅黑" panose="020B0503020204020204" charset="-122"/>
                <a:cs typeface="微软雅黑" panose="020B0503020204020204" charset="-122"/>
              </a:rPr>
              <a:t>3、制定合理的考核激励制度</a:t>
            </a:r>
          </a:p>
          <a:p>
            <a:pPr fontAlgn="auto">
              <a:buClrTx/>
              <a:buSzTx/>
            </a:pPr>
            <a:r>
              <a:rPr lang="zh-CN" altLang="en-US" sz="1600" noProof="1">
                <a:solidFill>
                  <a:schemeClr val="tx2"/>
                </a:solidFill>
                <a:latin typeface="微软雅黑" panose="020B0503020204020204" charset="-122"/>
                <a:ea typeface="微软雅黑" panose="020B0503020204020204" charset="-122"/>
                <a:cs typeface="微软雅黑" panose="020B0503020204020204" charset="-122"/>
              </a:rPr>
              <a:t>现有“慢病专员组织架构与考核方案”</a:t>
            </a:r>
          </a:p>
          <a:p>
            <a:pPr fontAlgn="auto">
              <a:buClrTx/>
              <a:buSzTx/>
            </a:pPr>
            <a:r>
              <a:rPr lang="zh-CN" altLang="en-US" sz="1600" noProof="1">
                <a:solidFill>
                  <a:schemeClr val="tx2"/>
                </a:solidFill>
                <a:latin typeface="微软雅黑" panose="020B0503020204020204" charset="-122"/>
                <a:ea typeface="微软雅黑" panose="020B0503020204020204" charset="-122"/>
                <a:cs typeface="微软雅黑" panose="020B0503020204020204" charset="-122"/>
              </a:rPr>
              <a:t>4、根据意愿度、服务效应、学习、业绩制定淘汰机制</a:t>
            </a:r>
            <a:endParaRPr lang="zh-CN" altLang="en-US" sz="1865" noProof="1">
              <a:solidFill>
                <a:schemeClr val="tx2"/>
              </a:solidFill>
              <a:latin typeface="微软雅黑" panose="020B0503020204020204" charset="-122"/>
              <a:ea typeface="微软雅黑" panose="020B0503020204020204" charset="-122"/>
              <a:cs typeface="微软雅黑" panose="020B0503020204020204" charset="-122"/>
            </a:endParaRPr>
          </a:p>
        </p:txBody>
      </p:sp>
      <p:sp>
        <p:nvSpPr>
          <p:cNvPr id="123918" name="文本框 23"/>
          <p:cNvSpPr txBox="1"/>
          <p:nvPr/>
        </p:nvSpPr>
        <p:spPr>
          <a:xfrm>
            <a:off x="7962900" y="2030413"/>
            <a:ext cx="4271963" cy="2060575"/>
          </a:xfrm>
          <a:prstGeom prst="rect">
            <a:avLst/>
          </a:prstGeom>
          <a:noFill/>
          <a:ln w="9525">
            <a:noFill/>
          </a:ln>
        </p:spPr>
        <p:txBody>
          <a:bodyPr wrap="square" anchor="t">
            <a:spAutoFit/>
          </a:bodyPr>
          <a:lstStyle/>
          <a:p>
            <a:r>
              <a:rPr lang="en-US" altLang="zh-CN" sz="1600">
                <a:solidFill>
                  <a:schemeClr val="tx2"/>
                </a:solidFill>
                <a:latin typeface="Arial" panose="020B0604020202020204" pitchFamily="34" charset="0"/>
                <a:ea typeface="微软雅黑" panose="020B0503020204020204" charset="-122"/>
              </a:rPr>
              <a:t>1</a:t>
            </a:r>
            <a:r>
              <a:rPr lang="zh-CN" altLang="en-US" sz="1600">
                <a:solidFill>
                  <a:schemeClr val="tx2"/>
                </a:solidFill>
                <a:latin typeface="微软雅黑" panose="020B0503020204020204" charset="-122"/>
                <a:ea typeface="微软雅黑" panose="020B0503020204020204" charset="-122"/>
              </a:rPr>
              <a:t>、多线晋升通道</a:t>
            </a:r>
          </a:p>
          <a:p>
            <a:r>
              <a:rPr lang="zh-CN" altLang="en-US" sz="1600">
                <a:solidFill>
                  <a:schemeClr val="tx2"/>
                </a:solidFill>
                <a:latin typeface="微软雅黑" panose="020B0503020204020204" charset="-122"/>
                <a:ea typeface="微软雅黑" panose="020B0503020204020204" charset="-122"/>
              </a:rPr>
              <a:t>  专业线：普通顾问</a:t>
            </a:r>
            <a:r>
              <a:rPr lang="en-US" altLang="zh-CN" sz="1600">
                <a:solidFill>
                  <a:schemeClr val="tx2"/>
                </a:solidFill>
                <a:latin typeface="微软雅黑" panose="020B0503020204020204" charset="-122"/>
                <a:ea typeface="微软雅黑" panose="020B0503020204020204" charset="-122"/>
              </a:rPr>
              <a:t>--</a:t>
            </a:r>
            <a:r>
              <a:rPr lang="zh-CN" altLang="en-US" sz="1600">
                <a:solidFill>
                  <a:schemeClr val="tx2"/>
                </a:solidFill>
                <a:latin typeface="微软雅黑" panose="020B0503020204020204" charset="-122"/>
                <a:ea typeface="微软雅黑" panose="020B0503020204020204" charset="-122"/>
              </a:rPr>
              <a:t>带教老师</a:t>
            </a:r>
            <a:r>
              <a:rPr lang="en-US" altLang="zh-CN" sz="1600">
                <a:solidFill>
                  <a:schemeClr val="tx2"/>
                </a:solidFill>
                <a:latin typeface="微软雅黑" panose="020B0503020204020204" charset="-122"/>
                <a:ea typeface="微软雅黑" panose="020B0503020204020204" charset="-122"/>
              </a:rPr>
              <a:t>--</a:t>
            </a:r>
            <a:r>
              <a:rPr lang="zh-CN" altLang="en-US" sz="1600">
                <a:solidFill>
                  <a:schemeClr val="tx2"/>
                </a:solidFill>
                <a:latin typeface="微软雅黑" panose="020B0503020204020204" charset="-122"/>
                <a:ea typeface="微软雅黑" panose="020B0503020204020204" charset="-122"/>
              </a:rPr>
              <a:t>兼职讲师</a:t>
            </a:r>
          </a:p>
          <a:p>
            <a:r>
              <a:rPr lang="zh-CN" altLang="en-US" sz="1600">
                <a:solidFill>
                  <a:schemeClr val="tx2"/>
                </a:solidFill>
                <a:latin typeface="微软雅黑" panose="020B0503020204020204" charset="-122"/>
                <a:ea typeface="微软雅黑" panose="020B0503020204020204" charset="-122"/>
              </a:rPr>
              <a:t>  管理线：普通顾问</a:t>
            </a:r>
            <a:r>
              <a:rPr lang="en-US" altLang="zh-CN" sz="1600">
                <a:solidFill>
                  <a:schemeClr val="tx2"/>
                </a:solidFill>
                <a:latin typeface="微软雅黑" panose="020B0503020204020204" charset="-122"/>
                <a:ea typeface="微软雅黑" panose="020B0503020204020204" charset="-122"/>
              </a:rPr>
              <a:t>--</a:t>
            </a:r>
            <a:r>
              <a:rPr lang="zh-CN" altLang="en-US" sz="1600">
                <a:solidFill>
                  <a:schemeClr val="tx2"/>
                </a:solidFill>
                <a:latin typeface="微软雅黑" panose="020B0503020204020204" charset="-122"/>
                <a:ea typeface="微软雅黑" panose="020B0503020204020204" charset="-122"/>
              </a:rPr>
              <a:t>组长</a:t>
            </a:r>
            <a:r>
              <a:rPr lang="en-US" altLang="zh-CN" sz="1600">
                <a:solidFill>
                  <a:schemeClr val="tx2"/>
                </a:solidFill>
                <a:latin typeface="微软雅黑" panose="020B0503020204020204" charset="-122"/>
                <a:ea typeface="微软雅黑" panose="020B0503020204020204" charset="-122"/>
              </a:rPr>
              <a:t>--</a:t>
            </a:r>
            <a:r>
              <a:rPr lang="zh-CN" altLang="en-US" sz="1600">
                <a:solidFill>
                  <a:schemeClr val="tx2"/>
                </a:solidFill>
                <a:latin typeface="微软雅黑" panose="020B0503020204020204" charset="-122"/>
                <a:ea typeface="微软雅黑" panose="020B0503020204020204" charset="-122"/>
              </a:rPr>
              <a:t>项目经理</a:t>
            </a:r>
          </a:p>
          <a:p>
            <a:r>
              <a:rPr lang="en-US" altLang="zh-CN" sz="1600">
                <a:solidFill>
                  <a:schemeClr val="tx2"/>
                </a:solidFill>
                <a:latin typeface="微软雅黑" panose="020B0503020204020204" charset="-122"/>
                <a:ea typeface="微软雅黑" panose="020B0503020204020204" charset="-122"/>
              </a:rPr>
              <a:t>2</a:t>
            </a:r>
            <a:r>
              <a:rPr lang="zh-CN" altLang="en-US" sz="1600">
                <a:solidFill>
                  <a:schemeClr val="tx2"/>
                </a:solidFill>
                <a:latin typeface="微软雅黑" panose="020B0503020204020204" charset="-122"/>
                <a:ea typeface="微软雅黑" panose="020B0503020204020204" charset="-122"/>
              </a:rPr>
              <a:t>、薪酬体系</a:t>
            </a:r>
          </a:p>
          <a:p>
            <a:r>
              <a:rPr lang="zh-CN" altLang="en-US" sz="1600">
                <a:solidFill>
                  <a:schemeClr val="tx2"/>
                </a:solidFill>
                <a:latin typeface="微软雅黑" panose="020B0503020204020204" charset="-122"/>
                <a:ea typeface="微软雅黑" panose="020B0503020204020204" charset="-122"/>
              </a:rPr>
              <a:t>   略高于营销员的工资水平</a:t>
            </a:r>
          </a:p>
          <a:p>
            <a:r>
              <a:rPr lang="en-US" altLang="zh-CN" sz="1600">
                <a:solidFill>
                  <a:schemeClr val="tx2"/>
                </a:solidFill>
                <a:latin typeface="微软雅黑" panose="020B0503020204020204" charset="-122"/>
                <a:ea typeface="微软雅黑" panose="020B0503020204020204" charset="-122"/>
              </a:rPr>
              <a:t>3</a:t>
            </a:r>
            <a:r>
              <a:rPr lang="zh-CN" altLang="en-US" sz="1600">
                <a:solidFill>
                  <a:schemeClr val="tx2"/>
                </a:solidFill>
                <a:latin typeface="微软雅黑" panose="020B0503020204020204" charset="-122"/>
                <a:ea typeface="微软雅黑" panose="020B0503020204020204" charset="-122"/>
              </a:rPr>
              <a:t>、情感关怀</a:t>
            </a:r>
          </a:p>
          <a:p>
            <a:r>
              <a:rPr lang="zh-CN" altLang="en-US" sz="1600">
                <a:solidFill>
                  <a:schemeClr val="tx2"/>
                </a:solidFill>
                <a:latin typeface="微软雅黑" panose="020B0503020204020204" charset="-122"/>
                <a:ea typeface="微软雅黑" panose="020B0503020204020204" charset="-122"/>
              </a:rPr>
              <a:t>    定期思想沟通，给予个人关怀</a:t>
            </a:r>
          </a:p>
          <a:p>
            <a:r>
              <a:rPr lang="zh-CN" altLang="en-US" sz="1600">
                <a:solidFill>
                  <a:schemeClr val="tx2"/>
                </a:solidFill>
                <a:latin typeface="微软雅黑" panose="020B0503020204020204" charset="-122"/>
                <a:ea typeface="微软雅黑" panose="020B0503020204020204" charset="-122"/>
              </a:rPr>
              <a:t>    树优秀标杆，给予面子激励        </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项目门店的选择</a:t>
            </a:r>
          </a:p>
        </p:txBody>
      </p:sp>
      <p:graphicFrame>
        <p:nvGraphicFramePr>
          <p:cNvPr id="2" name="内容占位符 1"/>
          <p:cNvGraphicFramePr>
            <a:graphicFrameLocks noGrp="1"/>
          </p:cNvGraphicFramePr>
          <p:nvPr>
            <p:ph idx="1"/>
          </p:nvPr>
        </p:nvGraphicFramePr>
        <p:xfrm>
          <a:off x="-708660" y="1050290"/>
          <a:ext cx="7639050" cy="51181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表格 10"/>
          <p:cNvGraphicFramePr/>
          <p:nvPr/>
        </p:nvGraphicFramePr>
        <p:xfrm>
          <a:off x="6498590" y="1496060"/>
          <a:ext cx="4742815" cy="47574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val="20000"/>
                    </a:ext>
                  </a:extLst>
                </a:gridCol>
                <a:gridCol w="1561465">
                  <a:extLst>
                    <a:ext uri="{9D8B030D-6E8A-4147-A177-3AD203B41FA5}">
                      <a16:colId xmlns:a16="http://schemas.microsoft.com/office/drawing/2014/main" val="20001"/>
                    </a:ext>
                  </a:extLst>
                </a:gridCol>
                <a:gridCol w="1520190">
                  <a:extLst>
                    <a:ext uri="{9D8B030D-6E8A-4147-A177-3AD203B41FA5}">
                      <a16:colId xmlns:a16="http://schemas.microsoft.com/office/drawing/2014/main" val="20002"/>
                    </a:ext>
                  </a:extLst>
                </a:gridCol>
              </a:tblGrid>
              <a:tr h="447675">
                <a:tc>
                  <a:txBody>
                    <a:bodyPr/>
                    <a:lstStyle/>
                    <a:p>
                      <a:pPr indent="0" algn="ctr">
                        <a:buNone/>
                      </a:pPr>
                      <a:r>
                        <a:rPr lang="zh-CN" sz="1865" b="0">
                          <a:solidFill>
                            <a:srgbClr val="000000"/>
                          </a:solidFill>
                          <a:latin typeface="微软雅黑" panose="020B0503020204020204" charset="-122"/>
                          <a:ea typeface="微软雅黑" panose="020B0503020204020204" charset="-122"/>
                        </a:rPr>
                        <a:t>名称</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细项</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得分</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25450">
                <a:tc rowSpan="3">
                  <a:txBody>
                    <a:bodyPr/>
                    <a:lstStyle/>
                    <a:p>
                      <a:pPr indent="0" algn="ctr">
                        <a:buNone/>
                      </a:pPr>
                      <a:r>
                        <a:rPr lang="zh-CN" sz="1865" b="0">
                          <a:solidFill>
                            <a:srgbClr val="000000"/>
                          </a:solidFill>
                          <a:latin typeface="微软雅黑" panose="020B0503020204020204" charset="-122"/>
                          <a:ea typeface="微软雅黑" panose="020B0503020204020204" charset="-122"/>
                        </a:rPr>
                        <a:t>店型</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大</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40</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2545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中</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30</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24815">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小</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20</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58825">
                <a:tc rowSpan="3">
                  <a:txBody>
                    <a:bodyPr/>
                    <a:lstStyle/>
                    <a:p>
                      <a:pPr indent="0" algn="ctr">
                        <a:buNone/>
                      </a:pPr>
                      <a:r>
                        <a:rPr lang="zh-CN" sz="1865" b="0">
                          <a:solidFill>
                            <a:srgbClr val="000000"/>
                          </a:solidFill>
                          <a:latin typeface="微软雅黑" panose="020B0503020204020204" charset="-122"/>
                          <a:ea typeface="微软雅黑" panose="020B0503020204020204" charset="-122"/>
                        </a:rPr>
                        <a:t>品类销售</a:t>
                      </a:r>
                    </a:p>
                    <a:p>
                      <a:pPr indent="0" algn="ctr">
                        <a:buNone/>
                      </a:pPr>
                      <a:r>
                        <a:rPr lang="zh-CN" sz="1865" b="0">
                          <a:solidFill>
                            <a:srgbClr val="000000"/>
                          </a:solidFill>
                          <a:latin typeface="微软雅黑" panose="020B0503020204020204" charset="-122"/>
                          <a:ea typeface="微软雅黑" panose="020B0503020204020204" charset="-122"/>
                        </a:rPr>
                        <a:t>占比</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cs typeface="微软雅黑" panose="020B0503020204020204" charset="-122"/>
                        </a:rPr>
                        <a:t>20%及以上</a:t>
                      </a:r>
                      <a:endParaRPr lang="zh-CN" altLang="en-US" sz="1865"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40</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5819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15%~20%</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30</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04190">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10~15%</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20</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06730">
                <a:tc rowSpan="2">
                  <a:txBody>
                    <a:bodyPr/>
                    <a:lstStyle/>
                    <a:p>
                      <a:pPr indent="0" algn="ctr">
                        <a:buNone/>
                      </a:pPr>
                      <a:r>
                        <a:rPr lang="zh-CN" sz="1865" b="0">
                          <a:solidFill>
                            <a:srgbClr val="000000"/>
                          </a:solidFill>
                          <a:latin typeface="微软雅黑" panose="020B0503020204020204" charset="-122"/>
                          <a:ea typeface="微软雅黑" panose="020B0503020204020204" charset="-122"/>
                        </a:rPr>
                        <a:t>商圈</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社区店</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20</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506095">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商业店</a:t>
                      </a:r>
                      <a:endParaRPr lang="zh-CN"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865" b="0">
                          <a:solidFill>
                            <a:srgbClr val="000000"/>
                          </a:solidFill>
                          <a:latin typeface="微软雅黑" panose="020B0503020204020204" charset="-122"/>
                          <a:ea typeface="微软雅黑" panose="020B0503020204020204" charset="-122"/>
                        </a:rPr>
                        <a:t>10</a:t>
                      </a:r>
                      <a:endParaRPr lang="en-US" altLang="en-US" sz="1865" b="0">
                        <a:solidFill>
                          <a:srgbClr val="000000"/>
                        </a:solidFill>
                        <a:latin typeface="微软雅黑" panose="020B0503020204020204" charset="-122"/>
                        <a:ea typeface="微软雅黑" panose="020B0503020204020204" charset="-122"/>
                      </a:endParaRPr>
                    </a:p>
                  </a:txBody>
                  <a:tcPr marL="16931" marR="16931" marT="16931" marB="60952"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sp>
        <p:nvSpPr>
          <p:cNvPr id="8" name="文本框 7"/>
          <p:cNvSpPr txBox="1"/>
          <p:nvPr/>
        </p:nvSpPr>
        <p:spPr>
          <a:xfrm>
            <a:off x="6498751" y="928036"/>
            <a:ext cx="2926080" cy="460375"/>
          </a:xfrm>
          <a:prstGeom prst="rect">
            <a:avLst/>
          </a:prstGeom>
          <a:noFill/>
        </p:spPr>
        <p:txBody>
          <a:bodyPr wrap="none" rtlCol="0">
            <a:spAutoFit/>
          </a:bodyPr>
          <a:lstStyle/>
          <a:p>
            <a:r>
              <a:rPr lang="zh-CN" altLang="zh-CN" sz="2400"/>
              <a:t>项目门店筛选纬度：</a:t>
            </a:r>
          </a:p>
        </p:txBody>
      </p:sp>
      <p:sp>
        <p:nvSpPr>
          <p:cNvPr id="3" name="文本框 2"/>
          <p:cNvSpPr txBox="1"/>
          <p:nvPr/>
        </p:nvSpPr>
        <p:spPr>
          <a:xfrm>
            <a:off x="348690" y="6326359"/>
            <a:ext cx="10514302" cy="337185"/>
          </a:xfrm>
          <a:prstGeom prst="rect">
            <a:avLst/>
          </a:prstGeom>
          <a:noFill/>
        </p:spPr>
        <p:txBody>
          <a:bodyPr wrap="square" rtlCol="0" anchor="t">
            <a:spAutoFit/>
          </a:bodyPr>
          <a:lstStyle/>
          <a:p>
            <a:r>
              <a:rPr lang="zh-CN" altLang="en-US" sz="1600">
                <a:solidFill>
                  <a:schemeClr val="bg1">
                    <a:lumMod val="50000"/>
                  </a:schemeClr>
                </a:solidFill>
                <a:sym typeface="+mn-ea"/>
              </a:rPr>
              <a:t>根据</a:t>
            </a:r>
            <a:r>
              <a:rPr lang="en-US" altLang="zh-CN" sz="1600">
                <a:solidFill>
                  <a:schemeClr val="bg1">
                    <a:lumMod val="50000"/>
                  </a:schemeClr>
                </a:solidFill>
                <a:sym typeface="+mn-ea"/>
              </a:rPr>
              <a:t>18</a:t>
            </a:r>
            <a:r>
              <a:rPr lang="zh-CN" altLang="en-US" sz="1600">
                <a:solidFill>
                  <a:schemeClr val="bg1">
                    <a:lumMod val="50000"/>
                  </a:schemeClr>
                </a:solidFill>
                <a:sym typeface="+mn-ea"/>
              </a:rPr>
              <a:t>年以前开展的门店，从</a:t>
            </a:r>
            <a:r>
              <a:rPr lang="zh-CN" altLang="en-US" sz="1600" b="1">
                <a:solidFill>
                  <a:schemeClr val="bg1">
                    <a:lumMod val="50000"/>
                  </a:schemeClr>
                </a:solidFill>
                <a:effectLst>
                  <a:outerShdw blurRad="38100" dist="19050" dir="2700000" algn="tl" rotWithShape="0">
                    <a:schemeClr val="dk1">
                      <a:alpha val="40000"/>
                    </a:schemeClr>
                  </a:outerShdw>
                </a:effectLst>
                <a:sym typeface="+mn-ea"/>
              </a:rPr>
              <a:t>店型、慢病品类销售占比、门店商圈</a:t>
            </a:r>
            <a:r>
              <a:rPr lang="zh-CN" altLang="en-US" sz="1600" b="1">
                <a:solidFill>
                  <a:schemeClr val="bg1">
                    <a:lumMod val="50000"/>
                  </a:schemeClr>
                </a:solidFill>
                <a:sym typeface="+mn-ea"/>
              </a:rPr>
              <a:t>三个维度进行评分判断</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考核机制</a:t>
            </a:r>
          </a:p>
        </p:txBody>
      </p:sp>
      <p:sp>
        <p:nvSpPr>
          <p:cNvPr id="15" name="椭圆 14"/>
          <p:cNvSpPr/>
          <p:nvPr/>
        </p:nvSpPr>
        <p:spPr>
          <a:xfrm>
            <a:off x="3100388" y="4978400"/>
            <a:ext cx="927100" cy="847725"/>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8" name="椭圆 7"/>
          <p:cNvSpPr/>
          <p:nvPr/>
        </p:nvSpPr>
        <p:spPr>
          <a:xfrm>
            <a:off x="3043238" y="2860675"/>
            <a:ext cx="1041400" cy="963613"/>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graphicFrame>
        <p:nvGraphicFramePr>
          <p:cNvPr id="14" name="表格 13"/>
          <p:cNvGraphicFramePr/>
          <p:nvPr/>
        </p:nvGraphicFramePr>
        <p:xfrm>
          <a:off x="3043238" y="1543050"/>
          <a:ext cx="8235950" cy="4518025"/>
        </p:xfrm>
        <a:graphic>
          <a:graphicData uri="http://schemas.openxmlformats.org/drawingml/2006/table">
            <a:tbl>
              <a:tblPr firstRow="1" bandRow="1">
                <a:tableStyleId>{5C22544A-7EE6-4342-B048-85BDC9FD1C3A}</a:tableStyleId>
              </a:tblPr>
              <a:tblGrid>
                <a:gridCol w="1123950">
                  <a:extLst>
                    <a:ext uri="{9D8B030D-6E8A-4147-A177-3AD203B41FA5}">
                      <a16:colId xmlns:a16="http://schemas.microsoft.com/office/drawing/2014/main" val="20000"/>
                    </a:ext>
                  </a:extLst>
                </a:gridCol>
                <a:gridCol w="2307590">
                  <a:extLst>
                    <a:ext uri="{9D8B030D-6E8A-4147-A177-3AD203B41FA5}">
                      <a16:colId xmlns:a16="http://schemas.microsoft.com/office/drawing/2014/main" val="20001"/>
                    </a:ext>
                  </a:extLst>
                </a:gridCol>
                <a:gridCol w="4804410">
                  <a:extLst>
                    <a:ext uri="{9D8B030D-6E8A-4147-A177-3AD203B41FA5}">
                      <a16:colId xmlns:a16="http://schemas.microsoft.com/office/drawing/2014/main" val="20002"/>
                    </a:ext>
                  </a:extLst>
                </a:gridCol>
              </a:tblGrid>
              <a:tr h="435610">
                <a:tc>
                  <a:txBody>
                    <a:bodyPr/>
                    <a:lstStyle/>
                    <a:p>
                      <a:pPr indent="0" algn="ctr">
                        <a:buNone/>
                      </a:pPr>
                      <a:r>
                        <a:rPr lang="zh-CN" sz="1865" b="1">
                          <a:solidFill>
                            <a:srgbClr val="000000"/>
                          </a:solidFill>
                          <a:latin typeface="微软雅黑" panose="020B0503020204020204" charset="-122"/>
                          <a:ea typeface="微软雅黑" panose="020B0503020204020204" charset="-122"/>
                        </a:rPr>
                        <a:t>说明</a:t>
                      </a:r>
                      <a:endParaRPr lang="zh-CN" altLang="en-US" sz="1865" b="1">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1">
                          <a:solidFill>
                            <a:srgbClr val="000000"/>
                          </a:solidFill>
                          <a:latin typeface="微软雅黑" panose="020B0503020204020204" charset="-122"/>
                          <a:ea typeface="微软雅黑" panose="020B0503020204020204" charset="-122"/>
                        </a:rPr>
                        <a:t>考核指标</a:t>
                      </a:r>
                      <a:endParaRPr lang="zh-CN" altLang="en-US" sz="1865" b="1">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1">
                          <a:solidFill>
                            <a:srgbClr val="000000"/>
                          </a:solidFill>
                          <a:latin typeface="微软雅黑" panose="020B0503020204020204" charset="-122"/>
                          <a:ea typeface="微软雅黑" panose="020B0503020204020204" charset="-122"/>
                        </a:rPr>
                        <a:t>考核细项</a:t>
                      </a:r>
                      <a:endParaRPr lang="zh-CN" altLang="en-US" sz="1865" b="1">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34060">
                <a:tc rowSpan="4">
                  <a:txBody>
                    <a:bodyPr/>
                    <a:lstStyle/>
                    <a:p>
                      <a:pPr indent="0" algn="ctr">
                        <a:buNone/>
                      </a:pPr>
                      <a:r>
                        <a:rPr lang="zh-CN" sz="1865" b="0">
                          <a:solidFill>
                            <a:srgbClr val="000000"/>
                          </a:solidFill>
                          <a:latin typeface="微软雅黑" panose="020B0503020204020204" charset="-122"/>
                          <a:ea typeface="微软雅黑" panose="020B0503020204020204" charset="-122"/>
                        </a:rPr>
                        <a:t>好关系</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建档率</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cs typeface="微软雅黑" panose="020B0503020204020204" charset="-122"/>
                        </a:rPr>
                        <a:t>建档人数/当月该门店有消费但未建档人数</a:t>
                      </a:r>
                      <a:endParaRPr lang="zh-CN" altLang="en-US" sz="1865" b="0">
                        <a:solidFill>
                          <a:srgbClr val="000000"/>
                        </a:solidFill>
                        <a:latin typeface="微软雅黑" panose="020B0503020204020204" charset="-122"/>
                        <a:ea typeface="微软雅黑" panose="020B0503020204020204" charset="-122"/>
                        <a:cs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33425">
                <a:tc vMerge="1">
                  <a:txBody>
                    <a:bodyPr/>
                    <a:lstStyle/>
                    <a:p>
                      <a:endParaRPr lang="zh-CN"/>
                    </a:p>
                  </a:txBody>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活跃率</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cs typeface="微软雅黑" panose="020B0503020204020204" charset="-122"/>
                        </a:rPr>
                        <a:t>当月到店（购买及监测）建档会员/门店所有建档会员</a:t>
                      </a:r>
                      <a:endParaRPr lang="zh-CN" altLang="en-US" sz="1865" b="0">
                        <a:solidFill>
                          <a:srgbClr val="000000"/>
                        </a:solidFill>
                        <a:latin typeface="微软雅黑" panose="020B0503020204020204" charset="-122"/>
                        <a:ea typeface="微软雅黑" panose="020B0503020204020204" charset="-122"/>
                        <a:cs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34060">
                <a:tc vMerge="1">
                  <a:txBody>
                    <a:bodyPr/>
                    <a:lstStyle/>
                    <a:p>
                      <a:endParaRPr lang="zh-CN"/>
                    </a:p>
                  </a:txBody>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转化率</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cs typeface="微软雅黑" panose="020B0503020204020204" charset="-122"/>
                        </a:rPr>
                        <a:t>当月有消费建档会员/活跃建档会员</a:t>
                      </a:r>
                      <a:endParaRPr lang="zh-CN" altLang="en-US" sz="1865" b="0">
                        <a:solidFill>
                          <a:srgbClr val="000000"/>
                        </a:solidFill>
                        <a:latin typeface="微软雅黑" panose="020B0503020204020204" charset="-122"/>
                        <a:ea typeface="微软雅黑" panose="020B0503020204020204" charset="-122"/>
                        <a:cs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33425">
                <a:tc vMerge="1">
                  <a:txBody>
                    <a:bodyPr/>
                    <a:lstStyle/>
                    <a:p>
                      <a:endParaRPr lang="zh-CN"/>
                    </a:p>
                  </a:txBody>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B w="6350" cap="flat" cmpd="sng">
                      <a:solidFill>
                        <a:srgbClr val="000000"/>
                      </a:solidFill>
                      <a:prstDash val="solid"/>
                      <a:headEnd type="none" w="med" len="med"/>
                      <a:tailEnd type="none" w="med" len="med"/>
                    </a:lnB>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活跃会员到店频次</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cs typeface="微软雅黑" panose="020B0503020204020204" charset="-122"/>
                        </a:rPr>
                        <a:t>当月建档会员总到店次数/活跃建档会员</a:t>
                      </a:r>
                      <a:endParaRPr lang="zh-CN" altLang="en-US" sz="1865" b="0">
                        <a:solidFill>
                          <a:srgbClr val="000000"/>
                        </a:solidFill>
                        <a:latin typeface="微软雅黑" panose="020B0503020204020204" charset="-122"/>
                        <a:ea typeface="微软雅黑" panose="020B0503020204020204" charset="-122"/>
                        <a:cs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13080">
                <a:tc rowSpan="2">
                  <a:txBody>
                    <a:bodyPr/>
                    <a:lstStyle/>
                    <a:p>
                      <a:pPr indent="0" algn="ctr">
                        <a:buNone/>
                      </a:pPr>
                      <a:r>
                        <a:rPr lang="zh-CN" sz="1865" b="0">
                          <a:solidFill>
                            <a:srgbClr val="000000"/>
                          </a:solidFill>
                          <a:latin typeface="微软雅黑" panose="020B0503020204020204" charset="-122"/>
                          <a:ea typeface="微软雅黑" panose="020B0503020204020204" charset="-122"/>
                        </a:rPr>
                        <a:t>好交易</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品类占比提升</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项目门店品类占比同比提升</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34365">
                <a:tc vMerge="1">
                  <a:txBody>
                    <a:bodyPr/>
                    <a:lstStyle/>
                    <a:p>
                      <a:endParaRPr lang="zh-CN"/>
                    </a:p>
                  </a:txBody>
                  <a:tcP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B w="6350" cap="flat" cmpd="sng">
                      <a:solidFill>
                        <a:srgbClr val="000000"/>
                      </a:solidFill>
                      <a:prstDash val="solid"/>
                      <a:headEnd type="none" w="med" len="med"/>
                      <a:tailEnd type="none" w="med" len="med"/>
                    </a:lnB>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单客产值变化</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865" b="0">
                          <a:solidFill>
                            <a:srgbClr val="000000"/>
                          </a:solidFill>
                          <a:latin typeface="微软雅黑" panose="020B0503020204020204" charset="-122"/>
                          <a:ea typeface="微软雅黑" panose="020B0503020204020204" charset="-122"/>
                        </a:rPr>
                        <a:t>建档会员的当月全品产值同比提升</a:t>
                      </a:r>
                      <a:endParaRPr lang="zh-CN" altLang="en-US" sz="1865" b="0">
                        <a:solidFill>
                          <a:srgbClr val="000000"/>
                        </a:solidFill>
                        <a:latin typeface="微软雅黑" panose="020B0503020204020204" charset="-122"/>
                        <a:ea typeface="微软雅黑" panose="020B0503020204020204" charset="-122"/>
                      </a:endParaRPr>
                    </a:p>
                  </a:txBody>
                  <a:tcPr marL="12698" marR="12698" marT="12698" marB="45714"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graphicFrame>
        <p:nvGraphicFramePr>
          <p:cNvPr id="7" name="图示 6"/>
          <p:cNvGraphicFramePr/>
          <p:nvPr/>
        </p:nvGraphicFramePr>
        <p:xfrm>
          <a:off x="-319249" y="1864976"/>
          <a:ext cx="4095668" cy="37197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altLang="zh-CN"/>
              <a:t>慢病的工资制度</a:t>
            </a:r>
          </a:p>
        </p:txBody>
      </p:sp>
      <p:sp>
        <p:nvSpPr>
          <p:cNvPr id="2" name="页脚占位符 1"/>
          <p:cNvSpPr>
            <a:spLocks noGrp="1"/>
          </p:cNvSpPr>
          <p:nvPr>
            <p:ph type="ftr" sz="quarter" idx="13"/>
          </p:nvPr>
        </p:nvSpPr>
        <p:spPr/>
        <p:txBody>
          <a:bodyPr/>
          <a:lstStyle/>
          <a:p>
            <a:pPr fontAlgn="auto"/>
            <a:endParaRPr lang="zh-CN" altLang="en-US" strike="noStrike" noProof="1"/>
          </a:p>
        </p:txBody>
      </p:sp>
      <p:pic>
        <p:nvPicPr>
          <p:cNvPr id="6" name="图片 5"/>
          <p:cNvPicPr>
            <a:picLocks noChangeAspect="1"/>
          </p:cNvPicPr>
          <p:nvPr/>
        </p:nvPicPr>
        <p:blipFill>
          <a:blip r:embed="rId2"/>
          <a:stretch>
            <a:fillRect/>
          </a:stretch>
        </p:blipFill>
        <p:spPr>
          <a:xfrm>
            <a:off x="-7620" y="772795"/>
            <a:ext cx="12206605" cy="6174105"/>
          </a:xfrm>
          <a:prstGeom prst="rect">
            <a:avLst/>
          </a:prstGeom>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 </a:t>
            </a:r>
            <a:r>
              <a:rPr kumimoji="0" sz="2400" b="1" i="0" u="none" strike="noStrike" kern="1200" cap="none" spc="200" normalizeH="0" baseline="0" noProof="1">
                <a:solidFill>
                  <a:schemeClr val="tx1"/>
                </a:solidFill>
                <a:uFillTx/>
                <a:latin typeface="+mj-lt"/>
                <a:ea typeface="+mj-ea"/>
                <a:cs typeface="+mj-cs"/>
                <a:sym typeface="微软雅黑" panose="020B0503020204020204" charset="-122"/>
              </a:rPr>
              <a:t>场配置</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门店基础配置</a:t>
            </a:r>
          </a:p>
        </p:txBody>
      </p:sp>
      <p:pic>
        <p:nvPicPr>
          <p:cNvPr id="126978" name="图片 15"/>
          <p:cNvPicPr>
            <a:picLocks noChangeAspect="1"/>
          </p:cNvPicPr>
          <p:nvPr/>
        </p:nvPicPr>
        <p:blipFill>
          <a:blip r:embed="rId11"/>
          <a:stretch>
            <a:fillRect/>
          </a:stretch>
        </p:blipFill>
        <p:spPr>
          <a:xfrm>
            <a:off x="5554663" y="4592638"/>
            <a:ext cx="2543175" cy="2128837"/>
          </a:xfrm>
          <a:prstGeom prst="rect">
            <a:avLst/>
          </a:prstGeom>
          <a:noFill/>
          <a:ln w="9525">
            <a:noFill/>
          </a:ln>
        </p:spPr>
      </p:pic>
      <p:pic>
        <p:nvPicPr>
          <p:cNvPr id="126979" name="图片 16" descr="99"/>
          <p:cNvPicPr>
            <a:picLocks noChangeAspect="1"/>
          </p:cNvPicPr>
          <p:nvPr/>
        </p:nvPicPr>
        <p:blipFill>
          <a:blip r:embed="rId12"/>
          <a:stretch>
            <a:fillRect/>
          </a:stretch>
        </p:blipFill>
        <p:spPr>
          <a:xfrm>
            <a:off x="1601788" y="4592638"/>
            <a:ext cx="2465387" cy="2128837"/>
          </a:xfrm>
          <a:prstGeom prst="rect">
            <a:avLst/>
          </a:prstGeom>
          <a:noFill/>
          <a:ln w="9525">
            <a:noFill/>
          </a:ln>
        </p:spPr>
      </p:pic>
      <p:sp>
        <p:nvSpPr>
          <p:cNvPr id="126980" name="Freeform 17"/>
          <p:cNvSpPr/>
          <p:nvPr>
            <p:custDataLst>
              <p:tags r:id="rId1"/>
            </p:custDataLst>
          </p:nvPr>
        </p:nvSpPr>
        <p:spPr>
          <a:xfrm>
            <a:off x="-14287" y="3665538"/>
            <a:ext cx="1879600" cy="1931987"/>
          </a:xfrm>
          <a:custGeom>
            <a:avLst/>
            <a:gdLst/>
            <a:ahLst/>
            <a:cxnLst>
              <a:cxn ang="0">
                <a:pos x="941226" y="149909"/>
              </a:cxn>
              <a:cxn ang="0">
                <a:pos x="163993" y="808002"/>
              </a:cxn>
              <a:cxn ang="0">
                <a:pos x="941226" y="1466095"/>
              </a:cxn>
              <a:cxn ang="0">
                <a:pos x="1718459" y="808002"/>
              </a:cxn>
              <a:cxn ang="0">
                <a:pos x="941226" y="149909"/>
              </a:cxn>
              <a:cxn ang="0">
                <a:pos x="936289" y="0"/>
              </a:cxn>
              <a:cxn ang="0">
                <a:pos x="1805583" y="495840"/>
              </a:cxn>
              <a:cxn ang="0">
                <a:pos x="1608015" y="1369865"/>
              </a:cxn>
              <a:cxn ang="0">
                <a:pos x="936289" y="1932937"/>
              </a:cxn>
              <a:cxn ang="0">
                <a:pos x="274439" y="1369865"/>
              </a:cxn>
              <a:cxn ang="0">
                <a:pos x="66993" y="495840"/>
              </a:cxn>
              <a:cxn ang="0">
                <a:pos x="936289" y="0"/>
              </a:cxn>
            </a:cxnLst>
            <a:rect l="0" t="0" r="0" b="0"/>
            <a:pathLst>
              <a:path w="898766" h="1091661">
                <a:moveTo>
                  <a:pt x="450091" y="84664"/>
                </a:moveTo>
                <a:cubicBezTo>
                  <a:pt x="244823" y="84664"/>
                  <a:pt x="78421" y="251066"/>
                  <a:pt x="78421" y="456334"/>
                </a:cubicBezTo>
                <a:cubicBezTo>
                  <a:pt x="78421" y="661602"/>
                  <a:pt x="244823" y="828004"/>
                  <a:pt x="450091" y="828004"/>
                </a:cubicBezTo>
                <a:cubicBezTo>
                  <a:pt x="655359" y="828004"/>
                  <a:pt x="821761" y="661602"/>
                  <a:pt x="821761" y="456334"/>
                </a:cubicBezTo>
                <a:cubicBezTo>
                  <a:pt x="821761" y="251066"/>
                  <a:pt x="655359" y="84664"/>
                  <a:pt x="450091" y="84664"/>
                </a:cubicBezTo>
                <a:close/>
                <a:moveTo>
                  <a:pt x="447730" y="0"/>
                </a:moveTo>
                <a:cubicBezTo>
                  <a:pt x="631958" y="0"/>
                  <a:pt x="792566" y="109166"/>
                  <a:pt x="863423" y="280035"/>
                </a:cubicBezTo>
                <a:cubicBezTo>
                  <a:pt x="934280" y="446157"/>
                  <a:pt x="896490" y="640758"/>
                  <a:pt x="768947" y="773656"/>
                </a:cubicBezTo>
                <a:lnTo>
                  <a:pt x="447730" y="1091661"/>
                </a:lnTo>
                <a:cubicBezTo>
                  <a:pt x="447730" y="1091661"/>
                  <a:pt x="447730" y="1091661"/>
                  <a:pt x="131236" y="773656"/>
                </a:cubicBezTo>
                <a:cubicBezTo>
                  <a:pt x="3693" y="640758"/>
                  <a:pt x="-34097" y="446157"/>
                  <a:pt x="32036" y="280035"/>
                </a:cubicBezTo>
                <a:cubicBezTo>
                  <a:pt x="102893" y="109166"/>
                  <a:pt x="268226" y="0"/>
                  <a:pt x="447730" y="0"/>
                </a:cubicBezTo>
                <a:close/>
              </a:path>
            </a:pathLst>
          </a:custGeom>
          <a:solidFill>
            <a:srgbClr val="92D050"/>
          </a:solidFill>
          <a:ln w="3175">
            <a:noFill/>
          </a:ln>
        </p:spPr>
        <p:txBody>
          <a:bodyPr/>
          <a:lstStyle/>
          <a:p>
            <a:endParaRPr lang="zh-CN" altLang="en-US"/>
          </a:p>
        </p:txBody>
      </p:sp>
      <p:sp>
        <p:nvSpPr>
          <p:cNvPr id="67" name="文本框 66"/>
          <p:cNvSpPr txBox="1"/>
          <p:nvPr>
            <p:custDataLst>
              <p:tags r:id="rId2"/>
            </p:custDataLst>
          </p:nvPr>
        </p:nvSpPr>
        <p:spPr>
          <a:xfrm>
            <a:off x="258763" y="3960813"/>
            <a:ext cx="1333500" cy="1081088"/>
          </a:xfrm>
          <a:prstGeom prst="rect">
            <a:avLst/>
          </a:prstGeom>
          <a:noFill/>
        </p:spPr>
        <p:txBody>
          <a:bodyPr wrap="square" rtlCol="0">
            <a:noAutofit/>
          </a:bodyPr>
          <a:lstStyle/>
          <a:p>
            <a:pPr algn="ctr" defTabSz="457200" fontAlgn="auto">
              <a:lnSpc>
                <a:spcPct val="120000"/>
              </a:lnSpc>
            </a:pPr>
            <a:r>
              <a:rPr kumimoji="1" lang="zh-CN" altLang="en-US" sz="2800" b="1" spc="300" noProof="1">
                <a:solidFill>
                  <a:srgbClr val="222222"/>
                </a:solidFill>
                <a:latin typeface="微软雅黑" panose="020B0503020204020204" charset="-122"/>
                <a:ea typeface="微软雅黑" panose="020B0503020204020204" charset="-122"/>
                <a:cs typeface="+mn-cs"/>
              </a:rPr>
              <a:t>专业店</a:t>
            </a:r>
            <a:endParaRPr kumimoji="1" lang="zh-CN" altLang="en-US" sz="2800" b="1" spc="300" noProof="1">
              <a:solidFill>
                <a:srgbClr val="222222"/>
              </a:solidFill>
              <a:latin typeface="微软雅黑" panose="020B0503020204020204" charset="-122"/>
              <a:ea typeface="微软雅黑" panose="020B0503020204020204" charset="-122"/>
            </a:endParaRPr>
          </a:p>
        </p:txBody>
      </p:sp>
      <p:sp>
        <p:nvSpPr>
          <p:cNvPr id="126982" name="Freeform 56"/>
          <p:cNvSpPr/>
          <p:nvPr>
            <p:custDataLst>
              <p:tags r:id="rId3"/>
            </p:custDataLst>
          </p:nvPr>
        </p:nvSpPr>
        <p:spPr>
          <a:xfrm>
            <a:off x="4067175" y="3665538"/>
            <a:ext cx="1879600" cy="1931987"/>
          </a:xfrm>
          <a:custGeom>
            <a:avLst/>
            <a:gdLst/>
            <a:ahLst/>
            <a:cxnLst>
              <a:cxn ang="0">
                <a:pos x="941226" y="149840"/>
              </a:cxn>
              <a:cxn ang="0">
                <a:pos x="163993" y="807630"/>
              </a:cxn>
              <a:cxn ang="0">
                <a:pos x="941226" y="1465420"/>
              </a:cxn>
              <a:cxn ang="0">
                <a:pos x="1718459" y="807630"/>
              </a:cxn>
              <a:cxn ang="0">
                <a:pos x="941226" y="149840"/>
              </a:cxn>
              <a:cxn ang="0">
                <a:pos x="936289" y="0"/>
              </a:cxn>
              <a:cxn ang="0">
                <a:pos x="1805583" y="495612"/>
              </a:cxn>
              <a:cxn ang="0">
                <a:pos x="1608015" y="1369234"/>
              </a:cxn>
              <a:cxn ang="0">
                <a:pos x="936289" y="1932047"/>
              </a:cxn>
              <a:cxn ang="0">
                <a:pos x="274439" y="1369234"/>
              </a:cxn>
              <a:cxn ang="0">
                <a:pos x="66993" y="495612"/>
              </a:cxn>
              <a:cxn ang="0">
                <a:pos x="936289" y="0"/>
              </a:cxn>
            </a:cxnLst>
            <a:rect l="0" t="0" r="0" b="0"/>
            <a:pathLst>
              <a:path w="898766" h="1091661">
                <a:moveTo>
                  <a:pt x="450091" y="84664"/>
                </a:moveTo>
                <a:cubicBezTo>
                  <a:pt x="244823" y="84664"/>
                  <a:pt x="78421" y="251066"/>
                  <a:pt x="78421" y="456334"/>
                </a:cubicBezTo>
                <a:cubicBezTo>
                  <a:pt x="78421" y="661602"/>
                  <a:pt x="244823" y="828004"/>
                  <a:pt x="450091" y="828004"/>
                </a:cubicBezTo>
                <a:cubicBezTo>
                  <a:pt x="655359" y="828004"/>
                  <a:pt x="821761" y="661602"/>
                  <a:pt x="821761" y="456334"/>
                </a:cubicBezTo>
                <a:cubicBezTo>
                  <a:pt x="821761" y="251066"/>
                  <a:pt x="655359" y="84664"/>
                  <a:pt x="450091" y="84664"/>
                </a:cubicBezTo>
                <a:close/>
                <a:moveTo>
                  <a:pt x="447730" y="0"/>
                </a:moveTo>
                <a:cubicBezTo>
                  <a:pt x="631958" y="0"/>
                  <a:pt x="792566" y="109166"/>
                  <a:pt x="863423" y="280035"/>
                </a:cubicBezTo>
                <a:cubicBezTo>
                  <a:pt x="934280" y="446157"/>
                  <a:pt x="896490" y="640758"/>
                  <a:pt x="768947" y="773656"/>
                </a:cubicBezTo>
                <a:lnTo>
                  <a:pt x="447730" y="1091661"/>
                </a:lnTo>
                <a:cubicBezTo>
                  <a:pt x="447730" y="1091661"/>
                  <a:pt x="447730" y="1091661"/>
                  <a:pt x="131236" y="773656"/>
                </a:cubicBezTo>
                <a:cubicBezTo>
                  <a:pt x="3693" y="640758"/>
                  <a:pt x="-34097" y="446157"/>
                  <a:pt x="32036" y="280035"/>
                </a:cubicBezTo>
                <a:cubicBezTo>
                  <a:pt x="102893" y="109166"/>
                  <a:pt x="268226" y="0"/>
                  <a:pt x="447730" y="0"/>
                </a:cubicBezTo>
                <a:close/>
              </a:path>
            </a:pathLst>
          </a:custGeom>
          <a:solidFill>
            <a:srgbClr val="92D050"/>
          </a:solidFill>
          <a:ln w="3175">
            <a:noFill/>
          </a:ln>
        </p:spPr>
        <p:txBody>
          <a:bodyPr/>
          <a:lstStyle/>
          <a:p>
            <a:endParaRPr lang="zh-CN" altLang="en-US"/>
          </a:p>
        </p:txBody>
      </p:sp>
      <p:sp>
        <p:nvSpPr>
          <p:cNvPr id="58" name="文本框 57"/>
          <p:cNvSpPr txBox="1"/>
          <p:nvPr>
            <p:custDataLst>
              <p:tags r:id="rId4"/>
            </p:custDataLst>
          </p:nvPr>
        </p:nvSpPr>
        <p:spPr>
          <a:xfrm>
            <a:off x="3846513" y="755650"/>
            <a:ext cx="3632200" cy="3836988"/>
          </a:xfrm>
          <a:prstGeom prst="rect">
            <a:avLst/>
          </a:prstGeom>
          <a:noFill/>
        </p:spPr>
        <p:txBody>
          <a:bodyPr wrap="square" rtlCol="0">
            <a:noAutofit/>
          </a:bodyPr>
          <a:lstStyle>
            <a:defPPr>
              <a:defRPr lang="en-US"/>
            </a:defPPr>
            <a:lvl1pPr algn="ctr">
              <a:lnSpc>
                <a:spcPct val="130000"/>
              </a:lnSpc>
              <a:defRPr sz="1400">
                <a:solidFill>
                  <a:srgbClr val="222222">
                    <a:lumMod val="75000"/>
                    <a:lumOff val="25000"/>
                  </a:srgbClr>
                </a:solidFill>
              </a:defRPr>
            </a:lvl1pPr>
          </a:lstStyle>
          <a:p>
            <a:pPr algn="just" defTabSz="457200" fontAlgn="auto">
              <a:lnSpc>
                <a:spcPct val="120000"/>
              </a:lnSpc>
            </a:pPr>
            <a:r>
              <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基础配置</a:t>
            </a:r>
            <a:r>
              <a:rPr lang="en-US" altLang="zh-CN"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a:t>
            </a:r>
          </a:p>
          <a:p>
            <a:pPr algn="just" defTabSz="457200" fontAlgn="auto">
              <a:lnSpc>
                <a:spcPct val="120000"/>
              </a:lnSpc>
            </a:pPr>
            <a:r>
              <a:rPr lang="zh-CN" altLang="en-US" sz="1600" strike="noStrike" noProof="1">
                <a:latin typeface="微软雅黑" panose="020B0503020204020204" charset="-122"/>
                <a:ea typeface="微软雅黑" panose="020B0503020204020204" charset="-122"/>
                <a:cs typeface="微软雅黑" panose="020B0503020204020204" charset="-122"/>
                <a:sym typeface="+mn-ea"/>
              </a:rPr>
              <a:t>专业店基本配置</a:t>
            </a:r>
          </a:p>
          <a:p>
            <a:pPr algn="just" defTabSz="457200" fontAlgn="auto">
              <a:lnSpc>
                <a:spcPct val="120000"/>
              </a:lnSpc>
            </a:pPr>
            <a:r>
              <a:rPr lang="zh-CN" altLang="en-US" sz="1600" b="1" strike="noStrike" noProof="1">
                <a:solidFill>
                  <a:srgbClr val="029E42"/>
                </a:solidFill>
                <a:latin typeface="微软雅黑" panose="020B0503020204020204" charset="-122"/>
                <a:ea typeface="微软雅黑" panose="020B0503020204020204" charset="-122"/>
                <a:cs typeface="微软雅黑" panose="020B0503020204020204" charset="-122"/>
                <a:sym typeface="+mn-ea"/>
              </a:rPr>
              <a:t>有隔离单独服务区域（交流、休息区）</a:t>
            </a:r>
          </a:p>
          <a:p>
            <a:pPr algn="just" defTabSz="457200" fontAlgn="auto">
              <a:lnSpc>
                <a:spcPct val="120000"/>
              </a:lnSpc>
            </a:pPr>
            <a:r>
              <a:rPr lang="zh-CN" altLang="en-US" sz="1600" b="1" strike="noStrike" noProof="1">
                <a:solidFill>
                  <a:srgbClr val="029E42"/>
                </a:solidFill>
                <a:latin typeface="微软雅黑" panose="020B0503020204020204" charset="-122"/>
                <a:ea typeface="微软雅黑" panose="020B0503020204020204" charset="-122"/>
                <a:cs typeface="微软雅黑" panose="020B0503020204020204" charset="-122"/>
                <a:sym typeface="+mn-ea"/>
              </a:rPr>
              <a:t>可做患者教育与小班互动</a:t>
            </a:r>
          </a:p>
          <a:p>
            <a:pPr algn="just" defTabSz="457200" fontAlgn="auto">
              <a:lnSpc>
                <a:spcPct val="120000"/>
              </a:lnSpc>
            </a:pPr>
            <a:r>
              <a:rPr lang="zh-CN" altLang="en-US" sz="1600" b="1" strike="noStrike" noProof="1">
                <a:solidFill>
                  <a:srgbClr val="029E42"/>
                </a:solidFill>
                <a:latin typeface="微软雅黑" panose="020B0503020204020204" charset="-122"/>
                <a:ea typeface="微软雅黑" panose="020B0503020204020204" charset="-122"/>
                <a:cs typeface="微软雅黑" panose="020B0503020204020204" charset="-122"/>
                <a:sym typeface="+mn-ea"/>
              </a:rPr>
              <a:t>专业的顾客管理工具</a:t>
            </a:r>
          </a:p>
          <a:p>
            <a:pPr algn="just" defTabSz="457200" fontAlgn="auto">
              <a:lnSpc>
                <a:spcPct val="120000"/>
              </a:lnSpc>
            </a:pPr>
            <a:r>
              <a:rPr lang="zh-CN" altLang="en-US" sz="1600" b="1" strike="noStrike" noProof="1">
                <a:solidFill>
                  <a:srgbClr val="029E42"/>
                </a:solidFill>
                <a:latin typeface="微软雅黑" panose="020B0503020204020204" charset="-122"/>
                <a:ea typeface="微软雅黑" panose="020B0503020204020204" charset="-122"/>
                <a:cs typeface="微软雅黑" panose="020B0503020204020204" charset="-122"/>
                <a:sym typeface="+mn-ea"/>
              </a:rPr>
              <a:t>配置茶水、小食、老人娱乐工具</a:t>
            </a:r>
            <a:endParaRPr lang="zh-CN" altLang="en-US" sz="1600" strike="noStrike" noProof="1">
              <a:solidFill>
                <a:srgbClr val="029E42"/>
              </a:solidFill>
              <a:latin typeface="微软雅黑" panose="020B0503020204020204" charset="-122"/>
              <a:ea typeface="微软雅黑" panose="020B0503020204020204" charset="-122"/>
              <a:cs typeface="微软雅黑" panose="020B0503020204020204" charset="-122"/>
              <a:sym typeface="+mn-ea"/>
            </a:endParaRPr>
          </a:p>
          <a:p>
            <a:pPr algn="just" defTabSz="457200" fontAlgn="auto">
              <a:lnSpc>
                <a:spcPct val="120000"/>
              </a:lnSpc>
            </a:pPr>
            <a:r>
              <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专员配置</a:t>
            </a:r>
            <a:r>
              <a:rPr lang="zh-CN" altLang="en-US" sz="1600" strike="noStrike" noProof="1">
                <a:latin typeface="微软雅黑" panose="020B0503020204020204" charset="-122"/>
                <a:ea typeface="微软雅黑" panose="020B0503020204020204" charset="-122"/>
                <a:cs typeface="微软雅黑" panose="020B0503020204020204" charset="-122"/>
                <a:sym typeface="+mn-ea"/>
              </a:rPr>
              <a:t>：</a:t>
            </a:r>
          </a:p>
          <a:p>
            <a:pPr algn="just" defTabSz="457200" fontAlgn="auto">
              <a:lnSpc>
                <a:spcPct val="120000"/>
              </a:lnSpc>
            </a:pPr>
            <a:r>
              <a:rPr lang="zh-CN" altLang="en-US" sz="1600" strike="noStrike" noProof="1">
                <a:latin typeface="微软雅黑" panose="020B0503020204020204" charset="-122"/>
                <a:ea typeface="微软雅黑" panose="020B0503020204020204" charset="-122"/>
                <a:cs typeface="微软雅黑" panose="020B0503020204020204" charset="-122"/>
                <a:sym typeface="+mn-ea"/>
              </a:rPr>
              <a:t>有经验、较强的专业与服务能力</a:t>
            </a:r>
          </a:p>
          <a:p>
            <a:pPr algn="just" defTabSz="457200" fontAlgn="auto">
              <a:lnSpc>
                <a:spcPct val="120000"/>
              </a:lnSpc>
            </a:pPr>
            <a:r>
              <a:rPr lang="zh-CN" altLang="en-US" sz="1600" strike="noStrike" noProof="1">
                <a:latin typeface="微软雅黑" panose="020B0503020204020204" charset="-122"/>
                <a:ea typeface="微软雅黑" panose="020B0503020204020204" charset="-122"/>
                <a:cs typeface="微软雅黑" panose="020B0503020204020204" charset="-122"/>
                <a:sym typeface="+mn-ea"/>
              </a:rPr>
              <a:t>与门店同事配合紧密</a:t>
            </a:r>
          </a:p>
          <a:p>
            <a:pPr algn="just" defTabSz="457200" fontAlgn="auto">
              <a:lnSpc>
                <a:spcPct val="120000"/>
              </a:lnSpc>
            </a:pPr>
            <a:r>
              <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专区配置：</a:t>
            </a:r>
            <a:r>
              <a:rPr lang="en-US" altLang="zh-CN" sz="1600" b="1" strike="noStrike" spc="150" noProof="1">
                <a:solidFill>
                  <a:srgbClr val="222222">
                    <a:lumMod val="75000"/>
                    <a:lumOff val="25000"/>
                  </a:srgbClr>
                </a:solidFill>
                <a:latin typeface="微软雅黑" panose="020B0503020204020204" charset="-122"/>
                <a:ea typeface="微软雅黑" panose="020B0503020204020204" charset="-122"/>
                <a:cs typeface="微软雅黑" panose="020B0503020204020204" charset="-122"/>
                <a:sym typeface="+mn-ea"/>
              </a:rPr>
              <a:t>10~25</a:t>
            </a:r>
            <a:r>
              <a:rPr lang="zh-CN" altLang="en-US" sz="1600" b="1" strike="noStrike" spc="150" noProof="1">
                <a:solidFill>
                  <a:srgbClr val="222222">
                    <a:lumMod val="75000"/>
                    <a:lumOff val="25000"/>
                  </a:srgbClr>
                </a:solidFill>
                <a:latin typeface="微软雅黑" panose="020B0503020204020204" charset="-122"/>
                <a:ea typeface="微软雅黑" panose="020B0503020204020204" charset="-122"/>
                <a:cs typeface="微软雅黑" panose="020B0503020204020204" charset="-122"/>
                <a:sym typeface="+mn-ea"/>
              </a:rPr>
              <a:t>平米</a:t>
            </a:r>
          </a:p>
          <a:p>
            <a:pPr algn="just" defTabSz="457200" fontAlgn="auto">
              <a:lnSpc>
                <a:spcPct val="120000"/>
              </a:lnSpc>
            </a:pPr>
            <a:endParaRPr lang="zh-CN" altLang="en-US" sz="1135" strike="noStrike" spc="150" noProof="1">
              <a:solidFill>
                <a:srgbClr val="222222">
                  <a:lumMod val="75000"/>
                  <a:lumOff val="25000"/>
                </a:srgbClr>
              </a:solidFill>
              <a:latin typeface="微软雅黑" panose="020B0503020204020204" charset="-122"/>
              <a:ea typeface="微软雅黑" panose="020B0503020204020204" charset="-122"/>
              <a:cs typeface="微软雅黑" panose="020B0503020204020204" charset="-122"/>
              <a:sym typeface="+mn-ea"/>
            </a:endParaRPr>
          </a:p>
        </p:txBody>
      </p:sp>
      <p:sp>
        <p:nvSpPr>
          <p:cNvPr id="68" name="文本框 67"/>
          <p:cNvSpPr txBox="1"/>
          <p:nvPr>
            <p:custDataLst>
              <p:tags r:id="rId5"/>
            </p:custDataLst>
          </p:nvPr>
        </p:nvSpPr>
        <p:spPr>
          <a:xfrm>
            <a:off x="4379913" y="3960813"/>
            <a:ext cx="1333500" cy="1081088"/>
          </a:xfrm>
          <a:prstGeom prst="rect">
            <a:avLst/>
          </a:prstGeom>
          <a:noFill/>
        </p:spPr>
        <p:txBody>
          <a:bodyPr wrap="square" rtlCol="0">
            <a:noAutofit/>
          </a:bodyPr>
          <a:lstStyle/>
          <a:p>
            <a:pPr algn="ctr" defTabSz="457200" fontAlgn="auto">
              <a:lnSpc>
                <a:spcPct val="120000"/>
              </a:lnSpc>
            </a:pPr>
            <a:r>
              <a:rPr kumimoji="1" lang="zh-CN" altLang="en-US" sz="2800" b="1" spc="300" noProof="1">
                <a:solidFill>
                  <a:srgbClr val="222222"/>
                </a:solidFill>
                <a:latin typeface="微软雅黑" panose="020B0503020204020204" charset="-122"/>
                <a:ea typeface="微软雅黑" panose="020B0503020204020204" charset="-122"/>
                <a:cs typeface="+mn-cs"/>
              </a:rPr>
              <a:t>专区店</a:t>
            </a:r>
            <a:endParaRPr kumimoji="1" lang="zh-CN" altLang="en-US" sz="2800" b="1" spc="300" noProof="1">
              <a:solidFill>
                <a:srgbClr val="222222"/>
              </a:solidFill>
              <a:latin typeface="微软雅黑" panose="020B0503020204020204" charset="-122"/>
              <a:ea typeface="微软雅黑" panose="020B0503020204020204" charset="-122"/>
            </a:endParaRPr>
          </a:p>
        </p:txBody>
      </p:sp>
      <p:sp>
        <p:nvSpPr>
          <p:cNvPr id="69" name="文本框 68"/>
          <p:cNvSpPr txBox="1"/>
          <p:nvPr>
            <p:custDataLst>
              <p:tags r:id="rId6"/>
            </p:custDataLst>
          </p:nvPr>
        </p:nvSpPr>
        <p:spPr>
          <a:xfrm>
            <a:off x="8370888" y="3873500"/>
            <a:ext cx="1333500" cy="1081088"/>
          </a:xfrm>
          <a:prstGeom prst="rect">
            <a:avLst/>
          </a:prstGeom>
          <a:noFill/>
        </p:spPr>
        <p:txBody>
          <a:bodyPr wrap="square" rtlCol="0">
            <a:noAutofit/>
          </a:bodyPr>
          <a:lstStyle/>
          <a:p>
            <a:pPr algn="ctr" defTabSz="457200" fontAlgn="auto">
              <a:lnSpc>
                <a:spcPct val="120000"/>
              </a:lnSpc>
            </a:pPr>
            <a:r>
              <a:rPr kumimoji="1" lang="zh-CN" altLang="en-US" sz="2800" b="1" spc="300" noProof="1">
                <a:solidFill>
                  <a:srgbClr val="222222"/>
                </a:solidFill>
                <a:latin typeface="微软雅黑" panose="020B0503020204020204" charset="-122"/>
                <a:ea typeface="微软雅黑" panose="020B0503020204020204" charset="-122"/>
                <a:cs typeface="+mn-cs"/>
              </a:rPr>
              <a:t>健康驿站</a:t>
            </a:r>
            <a:endParaRPr kumimoji="1" lang="zh-CN" altLang="en-US" sz="2800" b="1" spc="300" noProof="1">
              <a:solidFill>
                <a:srgbClr val="222222"/>
              </a:solidFill>
              <a:latin typeface="微软雅黑" panose="020B0503020204020204" charset="-122"/>
              <a:ea typeface="微软雅黑" panose="020B0503020204020204" charset="-122"/>
            </a:endParaRPr>
          </a:p>
        </p:txBody>
      </p:sp>
      <p:sp>
        <p:nvSpPr>
          <p:cNvPr id="55" name="文本框 54"/>
          <p:cNvSpPr txBox="1"/>
          <p:nvPr>
            <p:custDataLst>
              <p:tags r:id="rId7"/>
            </p:custDataLst>
          </p:nvPr>
        </p:nvSpPr>
        <p:spPr>
          <a:xfrm>
            <a:off x="422275" y="684213"/>
            <a:ext cx="2533650" cy="3189288"/>
          </a:xfrm>
          <a:prstGeom prst="rect">
            <a:avLst/>
          </a:prstGeom>
          <a:noFill/>
        </p:spPr>
        <p:txBody>
          <a:bodyPr wrap="square" rtlCol="0">
            <a:normAutofit fontScale="92500" lnSpcReduction="10000"/>
          </a:bodyPr>
          <a:lstStyle>
            <a:defPPr>
              <a:defRPr lang="en-US"/>
            </a:defPPr>
            <a:lvl1pPr algn="ctr">
              <a:lnSpc>
                <a:spcPct val="130000"/>
              </a:lnSpc>
              <a:defRPr sz="1400">
                <a:solidFill>
                  <a:srgbClr val="222222">
                    <a:lumMod val="75000"/>
                    <a:lumOff val="25000"/>
                  </a:srgbClr>
                </a:solidFill>
              </a:defRPr>
            </a:lvl1pPr>
          </a:lstStyle>
          <a:p>
            <a:pPr algn="just" defTabSz="457200" fontAlgn="auto">
              <a:lnSpc>
                <a:spcPct val="120000"/>
              </a:lnSpc>
            </a:pPr>
            <a:endParaRPr lang="zh-CN" altLang="en-US" sz="1200" b="1" strike="noStrike" noProof="1">
              <a:sym typeface="+mn-ea"/>
            </a:endParaRPr>
          </a:p>
          <a:p>
            <a:pPr algn="just" defTabSz="457200" fontAlgn="auto">
              <a:lnSpc>
                <a:spcPct val="120000"/>
              </a:lnSpc>
            </a:pPr>
            <a:r>
              <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基础配置</a:t>
            </a:r>
            <a:r>
              <a:rPr lang="en-US" altLang="zh-CN"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a:t>
            </a:r>
          </a:p>
          <a:p>
            <a:pPr algn="just" defTabSz="457200" fontAlgn="auto">
              <a:lnSpc>
                <a:spcPct val="120000"/>
              </a:lnSpc>
            </a:pPr>
            <a:r>
              <a:rPr lang="zh-CN" altLang="en-US" sz="1600" strike="noStrike" noProof="1">
                <a:latin typeface="微软雅黑" panose="020B0503020204020204" charset="-122"/>
                <a:ea typeface="微软雅黑" panose="020B0503020204020204" charset="-122"/>
                <a:cs typeface="微软雅黑" panose="020B0503020204020204" charset="-122"/>
                <a:sym typeface="+mn-ea"/>
              </a:rPr>
              <a:t>检测工具、立牌、社区活动桌、易拉宝、宣传手册、服务明显标识、会员权益明显标识、</a:t>
            </a:r>
          </a:p>
          <a:p>
            <a:pPr algn="just" defTabSz="457200" fontAlgn="auto">
              <a:lnSpc>
                <a:spcPct val="120000"/>
              </a:lnSpc>
            </a:pPr>
            <a:r>
              <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专员配置</a:t>
            </a:r>
            <a:r>
              <a:rPr lang="zh-CN" altLang="en-US" sz="1600" strike="noStrike" noProof="1">
                <a:latin typeface="微软雅黑" panose="020B0503020204020204" charset="-122"/>
                <a:ea typeface="微软雅黑" panose="020B0503020204020204" charset="-122"/>
                <a:cs typeface="微软雅黑" panose="020B0503020204020204" charset="-122"/>
                <a:sym typeface="+mn-ea"/>
              </a:rPr>
              <a:t>：</a:t>
            </a:r>
          </a:p>
          <a:p>
            <a:pPr algn="just" defTabSz="457200" fontAlgn="auto">
              <a:lnSpc>
                <a:spcPct val="120000"/>
              </a:lnSpc>
            </a:pPr>
            <a:r>
              <a:rPr lang="zh-CN" altLang="en-US" sz="1600" strike="noStrike" noProof="1">
                <a:latin typeface="微软雅黑" panose="020B0503020204020204" charset="-122"/>
                <a:ea typeface="微软雅黑" panose="020B0503020204020204" charset="-122"/>
                <a:cs typeface="微软雅黑" panose="020B0503020204020204" charset="-122"/>
                <a:sym typeface="+mn-ea"/>
              </a:rPr>
              <a:t>初级专员，经过短期培训，有服务的心与专业技能</a:t>
            </a:r>
          </a:p>
          <a:p>
            <a:pPr algn="just" defTabSz="457200" fontAlgn="auto">
              <a:lnSpc>
                <a:spcPct val="120000"/>
              </a:lnSpc>
            </a:pPr>
            <a:r>
              <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专区配置：</a:t>
            </a:r>
            <a:endParaRPr lang="zh-CN" altLang="en-US" sz="1600" strike="noStrike" noProof="1">
              <a:latin typeface="微软雅黑" panose="020B0503020204020204" charset="-122"/>
              <a:ea typeface="微软雅黑" panose="020B0503020204020204" charset="-122"/>
              <a:cs typeface="微软雅黑" panose="020B0503020204020204" charset="-122"/>
              <a:sym typeface="+mn-ea"/>
            </a:endParaRPr>
          </a:p>
          <a:p>
            <a:pPr algn="just" defTabSz="457200" fontAlgn="auto">
              <a:lnSpc>
                <a:spcPct val="120000"/>
              </a:lnSpc>
            </a:pPr>
            <a:r>
              <a:rPr lang="zh-CN" altLang="en-US" sz="1600" strike="noStrike" noProof="1">
                <a:latin typeface="微软雅黑" panose="020B0503020204020204" charset="-122"/>
                <a:ea typeface="微软雅黑" panose="020B0503020204020204" charset="-122"/>
                <a:cs typeface="微软雅黑" panose="020B0503020204020204" charset="-122"/>
                <a:sym typeface="+mn-ea"/>
              </a:rPr>
              <a:t>靠商品区</a:t>
            </a:r>
          </a:p>
          <a:p>
            <a:pPr algn="just" defTabSz="457200" fontAlgn="auto">
              <a:lnSpc>
                <a:spcPct val="120000"/>
              </a:lnSpc>
            </a:pPr>
            <a:r>
              <a:rPr lang="zh-CN" altLang="en-US" sz="1600" strike="noStrike" noProof="1">
                <a:latin typeface="微软雅黑" panose="020B0503020204020204" charset="-122"/>
                <a:ea typeface="微软雅黑" panose="020B0503020204020204" charset="-122"/>
                <a:cs typeface="微软雅黑" panose="020B0503020204020204" charset="-122"/>
                <a:sym typeface="+mn-ea"/>
              </a:rPr>
              <a:t>专用服务台</a:t>
            </a:r>
          </a:p>
          <a:p>
            <a:pPr algn="just" defTabSz="457200" fontAlgn="auto">
              <a:lnSpc>
                <a:spcPct val="120000"/>
              </a:lnSpc>
            </a:pPr>
            <a:endParaRPr lang="zh-CN" altLang="en-US" sz="2135" b="1" strike="noStrike" noProof="1">
              <a:latin typeface="微软雅黑" panose="020B0503020204020204" charset="-122"/>
              <a:ea typeface="微软雅黑" panose="020B0503020204020204" charset="-122"/>
              <a:cs typeface="微软雅黑" panose="020B0503020204020204" charset="-122"/>
              <a:sym typeface="+mn-ea"/>
            </a:endParaRPr>
          </a:p>
          <a:p>
            <a:pPr algn="just" defTabSz="457200" fontAlgn="auto">
              <a:lnSpc>
                <a:spcPct val="120000"/>
              </a:lnSpc>
            </a:pPr>
            <a:endParaRPr lang="zh-CN" altLang="en-US" sz="1200" b="1" strike="noStrike" noProof="1">
              <a:sym typeface="+mn-ea"/>
            </a:endParaRPr>
          </a:p>
          <a:p>
            <a:pPr algn="just" defTabSz="457200" fontAlgn="auto">
              <a:lnSpc>
                <a:spcPct val="120000"/>
              </a:lnSpc>
            </a:pPr>
            <a:endParaRPr lang="zh-CN" altLang="en-US" sz="1200" b="1" strike="noStrike" noProof="1">
              <a:sym typeface="+mn-ea"/>
            </a:endParaRPr>
          </a:p>
          <a:p>
            <a:pPr algn="just" defTabSz="457200" fontAlgn="auto">
              <a:lnSpc>
                <a:spcPct val="120000"/>
              </a:lnSpc>
            </a:pPr>
            <a:endParaRPr lang="zh-CN" altLang="zh-CN" sz="1200" strike="noStrike" spc="150" noProof="1">
              <a:solidFill>
                <a:srgbClr val="222222">
                  <a:lumMod val="75000"/>
                  <a:lumOff val="25000"/>
                </a:srgbClr>
              </a:solidFill>
              <a:latin typeface="微软雅黑" panose="020B0503020204020204" charset="-122"/>
              <a:ea typeface="微软雅黑" panose="020B0503020204020204" charset="-122"/>
            </a:endParaRPr>
          </a:p>
        </p:txBody>
      </p:sp>
      <p:pic>
        <p:nvPicPr>
          <p:cNvPr id="126987" name="图片 10" descr="55"/>
          <p:cNvPicPr>
            <a:picLocks noChangeAspect="1"/>
          </p:cNvPicPr>
          <p:nvPr/>
        </p:nvPicPr>
        <p:blipFill>
          <a:blip r:embed="rId13"/>
          <a:stretch>
            <a:fillRect/>
          </a:stretch>
        </p:blipFill>
        <p:spPr>
          <a:xfrm>
            <a:off x="9599613" y="4592638"/>
            <a:ext cx="2636837" cy="2127250"/>
          </a:xfrm>
          <a:prstGeom prst="rect">
            <a:avLst/>
          </a:prstGeom>
          <a:noFill/>
          <a:ln w="9525">
            <a:noFill/>
          </a:ln>
        </p:spPr>
      </p:pic>
      <p:sp>
        <p:nvSpPr>
          <p:cNvPr id="126988" name="Freeform 60"/>
          <p:cNvSpPr/>
          <p:nvPr>
            <p:custDataLst>
              <p:tags r:id="rId8"/>
            </p:custDataLst>
          </p:nvPr>
        </p:nvSpPr>
        <p:spPr>
          <a:xfrm>
            <a:off x="8097838" y="3665538"/>
            <a:ext cx="1879600" cy="1920875"/>
          </a:xfrm>
          <a:custGeom>
            <a:avLst/>
            <a:gdLst/>
            <a:ahLst/>
            <a:cxnLst>
              <a:cxn ang="0">
                <a:pos x="941226" y="149011"/>
              </a:cxn>
              <a:cxn ang="0">
                <a:pos x="163993" y="803161"/>
              </a:cxn>
              <a:cxn ang="0">
                <a:pos x="941226" y="1457312"/>
              </a:cxn>
              <a:cxn ang="0">
                <a:pos x="1718459" y="803161"/>
              </a:cxn>
              <a:cxn ang="0">
                <a:pos x="941226" y="149011"/>
              </a:cxn>
              <a:cxn ang="0">
                <a:pos x="936289" y="0"/>
              </a:cxn>
              <a:cxn ang="0">
                <a:pos x="1805583" y="492870"/>
              </a:cxn>
              <a:cxn ang="0">
                <a:pos x="1608015" y="1361658"/>
              </a:cxn>
              <a:cxn ang="0">
                <a:pos x="936289" y="1921357"/>
              </a:cxn>
              <a:cxn ang="0">
                <a:pos x="274439" y="1361658"/>
              </a:cxn>
              <a:cxn ang="0">
                <a:pos x="66993" y="492870"/>
              </a:cxn>
              <a:cxn ang="0">
                <a:pos x="936289" y="0"/>
              </a:cxn>
            </a:cxnLst>
            <a:rect l="0" t="0" r="0" b="0"/>
            <a:pathLst>
              <a:path w="898766" h="1091661">
                <a:moveTo>
                  <a:pt x="450091" y="84664"/>
                </a:moveTo>
                <a:cubicBezTo>
                  <a:pt x="244823" y="84664"/>
                  <a:pt x="78421" y="251066"/>
                  <a:pt x="78421" y="456334"/>
                </a:cubicBezTo>
                <a:cubicBezTo>
                  <a:pt x="78421" y="661602"/>
                  <a:pt x="244823" y="828004"/>
                  <a:pt x="450091" y="828004"/>
                </a:cubicBezTo>
                <a:cubicBezTo>
                  <a:pt x="655359" y="828004"/>
                  <a:pt x="821761" y="661602"/>
                  <a:pt x="821761" y="456334"/>
                </a:cubicBezTo>
                <a:cubicBezTo>
                  <a:pt x="821761" y="251066"/>
                  <a:pt x="655359" y="84664"/>
                  <a:pt x="450091" y="84664"/>
                </a:cubicBezTo>
                <a:close/>
                <a:moveTo>
                  <a:pt x="447730" y="0"/>
                </a:moveTo>
                <a:cubicBezTo>
                  <a:pt x="631958" y="0"/>
                  <a:pt x="792566" y="109166"/>
                  <a:pt x="863423" y="280035"/>
                </a:cubicBezTo>
                <a:cubicBezTo>
                  <a:pt x="934280" y="446157"/>
                  <a:pt x="896490" y="640758"/>
                  <a:pt x="768947" y="773656"/>
                </a:cubicBezTo>
                <a:lnTo>
                  <a:pt x="447730" y="1091661"/>
                </a:lnTo>
                <a:cubicBezTo>
                  <a:pt x="447730" y="1091661"/>
                  <a:pt x="447730" y="1091661"/>
                  <a:pt x="131236" y="773656"/>
                </a:cubicBezTo>
                <a:cubicBezTo>
                  <a:pt x="3693" y="640758"/>
                  <a:pt x="-34097" y="446157"/>
                  <a:pt x="32036" y="280035"/>
                </a:cubicBezTo>
                <a:cubicBezTo>
                  <a:pt x="102893" y="109166"/>
                  <a:pt x="268226" y="0"/>
                  <a:pt x="447730" y="0"/>
                </a:cubicBezTo>
                <a:close/>
              </a:path>
            </a:pathLst>
          </a:custGeom>
          <a:solidFill>
            <a:srgbClr val="92D050"/>
          </a:solidFill>
          <a:ln w="3175">
            <a:noFill/>
          </a:ln>
        </p:spPr>
        <p:txBody>
          <a:bodyPr/>
          <a:lstStyle/>
          <a:p>
            <a:endParaRPr lang="zh-CN" altLang="en-US"/>
          </a:p>
        </p:txBody>
      </p:sp>
      <p:sp>
        <p:nvSpPr>
          <p:cNvPr id="4" name="文本框 3"/>
          <p:cNvSpPr txBox="1"/>
          <p:nvPr>
            <p:custDataLst>
              <p:tags r:id="rId9"/>
            </p:custDataLst>
          </p:nvPr>
        </p:nvSpPr>
        <p:spPr>
          <a:xfrm>
            <a:off x="8097838" y="846138"/>
            <a:ext cx="4003675" cy="3292475"/>
          </a:xfrm>
          <a:prstGeom prst="rect">
            <a:avLst/>
          </a:prstGeom>
          <a:noFill/>
        </p:spPr>
        <p:txBody>
          <a:bodyPr wrap="square" rtlCol="0">
            <a:noAutofit/>
          </a:bodyPr>
          <a:lstStyle>
            <a:defPPr>
              <a:defRPr lang="en-US"/>
            </a:defPPr>
            <a:lvl1pPr algn="ctr">
              <a:lnSpc>
                <a:spcPct val="130000"/>
              </a:lnSpc>
              <a:defRPr sz="1400">
                <a:solidFill>
                  <a:srgbClr val="222222">
                    <a:lumMod val="75000"/>
                    <a:lumOff val="25000"/>
                  </a:srgbClr>
                </a:solidFill>
              </a:defRPr>
            </a:lvl1pPr>
          </a:lstStyle>
          <a:p>
            <a:pPr algn="just" defTabSz="457200" fontAlgn="auto">
              <a:lnSpc>
                <a:spcPct val="120000"/>
              </a:lnSpc>
            </a:pPr>
            <a:r>
              <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基础配置</a:t>
            </a:r>
            <a:r>
              <a:rPr lang="en-US" altLang="zh-CN"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a:t>
            </a:r>
          </a:p>
          <a:p>
            <a:pPr algn="just" defTabSz="457200" fontAlgn="auto">
              <a:lnSpc>
                <a:spcPct val="120000"/>
              </a:lnSpc>
            </a:pPr>
            <a:r>
              <a:rPr lang="zh-CN" altLang="en-US" sz="1600" strike="noStrike" noProof="1">
                <a:latin typeface="微软雅黑" panose="020B0503020204020204" charset="-122"/>
                <a:ea typeface="微软雅黑" panose="020B0503020204020204" charset="-122"/>
                <a:cs typeface="微软雅黑" panose="020B0503020204020204" charset="-122"/>
                <a:sym typeface="+mn-ea"/>
              </a:rPr>
              <a:t>专区店基本配置</a:t>
            </a:r>
          </a:p>
          <a:p>
            <a:pPr algn="just" defTabSz="457200" fontAlgn="auto">
              <a:lnSpc>
                <a:spcPct val="120000"/>
              </a:lnSpc>
            </a:pPr>
            <a:r>
              <a:rPr lang="zh-CN" altLang="en-US" sz="1600" strike="noStrike" noProof="1">
                <a:solidFill>
                  <a:srgbClr val="029E42"/>
                </a:solidFill>
                <a:latin typeface="微软雅黑" panose="020B0503020204020204" charset="-122"/>
                <a:ea typeface="微软雅黑" panose="020B0503020204020204" charset="-122"/>
                <a:cs typeface="微软雅黑" panose="020B0503020204020204" charset="-122"/>
                <a:sym typeface="+mn-ea"/>
              </a:rPr>
              <a:t>培训工具</a:t>
            </a:r>
          </a:p>
          <a:p>
            <a:pPr algn="just" defTabSz="457200" fontAlgn="auto">
              <a:lnSpc>
                <a:spcPct val="120000"/>
              </a:lnSpc>
            </a:pPr>
            <a:r>
              <a:rPr lang="zh-CN" altLang="en-US" sz="1600" strike="noStrike" noProof="1">
                <a:solidFill>
                  <a:srgbClr val="029E42"/>
                </a:solidFill>
                <a:latin typeface="微软雅黑" panose="020B0503020204020204" charset="-122"/>
                <a:ea typeface="微软雅黑" panose="020B0503020204020204" charset="-122"/>
                <a:cs typeface="微软雅黑" panose="020B0503020204020204" charset="-122"/>
                <a:sym typeface="+mn-ea"/>
              </a:rPr>
              <a:t>电视机</a:t>
            </a:r>
          </a:p>
          <a:p>
            <a:pPr algn="just" defTabSz="457200" fontAlgn="auto">
              <a:lnSpc>
                <a:spcPct val="120000"/>
              </a:lnSpc>
            </a:pPr>
            <a:r>
              <a:rPr lang="zh-CN" altLang="en-US" sz="1600" strike="noStrike" noProof="1">
                <a:solidFill>
                  <a:srgbClr val="029E42"/>
                </a:solidFill>
                <a:latin typeface="微软雅黑" panose="020B0503020204020204" charset="-122"/>
                <a:ea typeface="微软雅黑" panose="020B0503020204020204" charset="-122"/>
                <a:cs typeface="微软雅黑" panose="020B0503020204020204" charset="-122"/>
                <a:sym typeface="+mn-ea"/>
              </a:rPr>
              <a:t>微体检中心</a:t>
            </a:r>
          </a:p>
          <a:p>
            <a:pPr algn="just" defTabSz="457200" fontAlgn="auto">
              <a:lnSpc>
                <a:spcPct val="120000"/>
              </a:lnSpc>
            </a:pPr>
            <a:r>
              <a:rPr lang="zh-CN" altLang="en-US" sz="1600" strike="noStrike" noProof="1">
                <a:solidFill>
                  <a:srgbClr val="029E42"/>
                </a:solidFill>
                <a:latin typeface="微软雅黑" panose="020B0503020204020204" charset="-122"/>
                <a:ea typeface="微软雅黑" panose="020B0503020204020204" charset="-122"/>
                <a:cs typeface="微软雅黑" panose="020B0503020204020204" charset="-122"/>
                <a:sym typeface="+mn-ea"/>
              </a:rPr>
              <a:t>小孩娱乐设施（有条件）</a:t>
            </a:r>
            <a:endPar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endParaRPr>
          </a:p>
          <a:p>
            <a:pPr algn="just" defTabSz="457200" fontAlgn="auto">
              <a:lnSpc>
                <a:spcPct val="120000"/>
              </a:lnSpc>
            </a:pPr>
            <a:r>
              <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专员配置</a:t>
            </a:r>
            <a:r>
              <a:rPr lang="zh-CN" altLang="en-US" sz="1600" strike="noStrike" noProof="1">
                <a:latin typeface="微软雅黑" panose="020B0503020204020204" charset="-122"/>
                <a:ea typeface="微软雅黑" panose="020B0503020204020204" charset="-122"/>
                <a:cs typeface="微软雅黑" panose="020B0503020204020204" charset="-122"/>
                <a:sym typeface="+mn-ea"/>
              </a:rPr>
              <a:t>：</a:t>
            </a:r>
          </a:p>
          <a:p>
            <a:pPr algn="just" defTabSz="457200" fontAlgn="auto">
              <a:lnSpc>
                <a:spcPct val="120000"/>
              </a:lnSpc>
            </a:pPr>
            <a:r>
              <a:rPr lang="zh-CN" altLang="en-US" sz="1600" strike="noStrike" noProof="1">
                <a:solidFill>
                  <a:schemeClr val="tx1"/>
                </a:solidFill>
                <a:latin typeface="微软雅黑" panose="020B0503020204020204" charset="-122"/>
                <a:ea typeface="微软雅黑" panose="020B0503020204020204" charset="-122"/>
                <a:cs typeface="微软雅黑" panose="020B0503020204020204" charset="-122"/>
                <a:sym typeface="+mn-ea"/>
              </a:rPr>
              <a:t>高级慢病专员，顾客依赖、信赖</a:t>
            </a:r>
          </a:p>
          <a:p>
            <a:pPr algn="just" defTabSz="457200" fontAlgn="auto">
              <a:lnSpc>
                <a:spcPct val="120000"/>
              </a:lnSpc>
            </a:pPr>
            <a:r>
              <a:rPr lang="zh-CN" altLang="en-US" sz="1600" strike="noStrike" noProof="1">
                <a:solidFill>
                  <a:schemeClr val="tx1"/>
                </a:solidFill>
                <a:latin typeface="微软雅黑" panose="020B0503020204020204" charset="-122"/>
                <a:ea typeface="微软雅黑" panose="020B0503020204020204" charset="-122"/>
                <a:cs typeface="微软雅黑" panose="020B0503020204020204" charset="-122"/>
                <a:sym typeface="+mn-ea"/>
              </a:rPr>
              <a:t>有大批粉丝跟随</a:t>
            </a:r>
          </a:p>
          <a:p>
            <a:pPr algn="just" defTabSz="457200" fontAlgn="auto">
              <a:lnSpc>
                <a:spcPct val="120000"/>
              </a:lnSpc>
            </a:pPr>
            <a:r>
              <a:rPr lang="zh-CN" altLang="en-US" sz="1600" strike="noStrike" noProof="1">
                <a:solidFill>
                  <a:srgbClr val="FF0000"/>
                </a:solidFill>
                <a:latin typeface="微软雅黑" panose="020B0503020204020204" charset="-122"/>
                <a:ea typeface="微软雅黑" panose="020B0503020204020204" charset="-122"/>
                <a:cs typeface="微软雅黑" panose="020B0503020204020204" charset="-122"/>
                <a:sym typeface="+mn-ea"/>
              </a:rPr>
              <a:t>专区配置：</a:t>
            </a:r>
            <a:r>
              <a:rPr lang="en-US" altLang="zh-CN" sz="1600" b="1" strike="noStrike" spc="150" noProof="1">
                <a:solidFill>
                  <a:srgbClr val="222222">
                    <a:lumMod val="75000"/>
                    <a:lumOff val="25000"/>
                  </a:srgbClr>
                </a:solidFill>
                <a:latin typeface="微软雅黑" panose="020B0503020204020204" charset="-122"/>
                <a:ea typeface="微软雅黑" panose="020B0503020204020204" charset="-122"/>
                <a:cs typeface="微软雅黑" panose="020B0503020204020204" charset="-122"/>
                <a:sym typeface="+mn-ea"/>
              </a:rPr>
              <a:t>25</a:t>
            </a:r>
            <a:r>
              <a:rPr lang="zh-CN" altLang="en-US" sz="1600" b="1" strike="noStrike" spc="150" noProof="1">
                <a:solidFill>
                  <a:srgbClr val="222222">
                    <a:lumMod val="75000"/>
                    <a:lumOff val="25000"/>
                  </a:srgbClr>
                </a:solidFill>
                <a:latin typeface="微软雅黑" panose="020B0503020204020204" charset="-122"/>
                <a:ea typeface="微软雅黑" panose="020B0503020204020204" charset="-122"/>
                <a:cs typeface="微软雅黑" panose="020B0503020204020204" charset="-122"/>
                <a:sym typeface="+mn-ea"/>
              </a:rPr>
              <a:t>平米以上</a:t>
            </a:r>
            <a:endParaRPr lang="zh-CN" altLang="en-US" sz="1600" strike="noStrike" spc="150" noProof="1">
              <a:solidFill>
                <a:srgbClr val="222222">
                  <a:lumMod val="75000"/>
                  <a:lumOff val="25000"/>
                </a:srgbClr>
              </a:solidFill>
              <a:latin typeface="微软雅黑" panose="020B0503020204020204" charset="-122"/>
              <a:ea typeface="微软雅黑" panose="020B0503020204020204" charset="-122"/>
              <a:cs typeface="微软雅黑" panose="020B0503020204020204" charset="-122"/>
              <a:sym typeface="+mn-ea"/>
            </a:endParaRPr>
          </a:p>
          <a:p>
            <a:pPr algn="just" defTabSz="457200" fontAlgn="auto">
              <a:lnSpc>
                <a:spcPct val="120000"/>
              </a:lnSpc>
            </a:pPr>
            <a:endParaRPr lang="zh-CN" altLang="en-US" sz="1600" strike="noStrike" spc="150" noProof="1">
              <a:solidFill>
                <a:srgbClr val="222222">
                  <a:lumMod val="75000"/>
                  <a:lumOff val="25000"/>
                </a:srgbClr>
              </a:solidFill>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场配置</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kumimoji="0" sz="2400" b="1" i="0" u="none" strike="noStrike" kern="1200" cap="none" spc="200" normalizeH="0" baseline="0" noProof="1">
                <a:solidFill>
                  <a:schemeClr val="tx1"/>
                </a:solidFill>
                <a:uFillTx/>
                <a:latin typeface="+mj-lt"/>
                <a:ea typeface="+mj-ea"/>
                <a:cs typeface="+mj-cs"/>
                <a:sym typeface="微软雅黑" panose="020B0503020204020204" charset="-122"/>
              </a:rPr>
              <a:t>门店特殊资源配置</a:t>
            </a:r>
          </a:p>
        </p:txBody>
      </p:sp>
      <p:pic>
        <p:nvPicPr>
          <p:cNvPr id="130050" name="图片 4"/>
          <p:cNvPicPr>
            <a:picLocks noChangeAspect="1"/>
          </p:cNvPicPr>
          <p:nvPr/>
        </p:nvPicPr>
        <p:blipFill>
          <a:blip r:embed="rId2"/>
          <a:stretch>
            <a:fillRect/>
          </a:stretch>
        </p:blipFill>
        <p:spPr>
          <a:xfrm>
            <a:off x="8231188" y="4027488"/>
            <a:ext cx="3740150" cy="2600325"/>
          </a:xfrm>
          <a:prstGeom prst="rect">
            <a:avLst/>
          </a:prstGeom>
          <a:noFill/>
          <a:ln w="9525">
            <a:noFill/>
          </a:ln>
        </p:spPr>
      </p:pic>
      <p:pic>
        <p:nvPicPr>
          <p:cNvPr id="130051" name="图片 7" descr="147a72a2-159f-4e71-a787-dd50cb0fa7a9"/>
          <p:cNvPicPr>
            <a:picLocks noChangeAspect="1"/>
          </p:cNvPicPr>
          <p:nvPr/>
        </p:nvPicPr>
        <p:blipFill>
          <a:blip r:embed="rId3"/>
          <a:stretch>
            <a:fillRect/>
          </a:stretch>
        </p:blipFill>
        <p:spPr>
          <a:xfrm>
            <a:off x="3778250" y="4027488"/>
            <a:ext cx="4076700" cy="2600325"/>
          </a:xfrm>
          <a:prstGeom prst="rect">
            <a:avLst/>
          </a:prstGeom>
          <a:noFill/>
          <a:ln w="9525">
            <a:noFill/>
          </a:ln>
        </p:spPr>
      </p:pic>
      <p:pic>
        <p:nvPicPr>
          <p:cNvPr id="130052" name="图片 9" descr="55"/>
          <p:cNvPicPr>
            <a:picLocks noChangeAspect="1"/>
          </p:cNvPicPr>
          <p:nvPr/>
        </p:nvPicPr>
        <p:blipFill>
          <a:blip r:embed="rId4"/>
          <a:stretch>
            <a:fillRect/>
          </a:stretch>
        </p:blipFill>
        <p:spPr>
          <a:xfrm>
            <a:off x="3778250" y="1549400"/>
            <a:ext cx="4076700" cy="2187575"/>
          </a:xfrm>
          <a:prstGeom prst="rect">
            <a:avLst/>
          </a:prstGeom>
          <a:noFill/>
          <a:ln w="9525">
            <a:noFill/>
          </a:ln>
        </p:spPr>
      </p:pic>
      <p:sp>
        <p:nvSpPr>
          <p:cNvPr id="130053" name="文本框 10"/>
          <p:cNvSpPr txBox="1"/>
          <p:nvPr/>
        </p:nvSpPr>
        <p:spPr>
          <a:xfrm>
            <a:off x="670878" y="846138"/>
            <a:ext cx="10848975" cy="460375"/>
          </a:xfrm>
          <a:prstGeom prst="rect">
            <a:avLst/>
          </a:prstGeom>
          <a:noFill/>
          <a:ln w="9525">
            <a:noFill/>
          </a:ln>
        </p:spPr>
        <p:txBody>
          <a:bodyPr wrap="square" anchor="t">
            <a:spAutoFit/>
          </a:bodyPr>
          <a:lstStyle/>
          <a:p>
            <a:r>
              <a:rPr lang="zh-CN" altLang="en-US" sz="2000">
                <a:latin typeface="微软雅黑" panose="020B0503020204020204" charset="-122"/>
                <a:ea typeface="微软雅黑" panose="020B0503020204020204" charset="-122"/>
              </a:rPr>
              <a:t>顾客检测区、顾客体验区、</a:t>
            </a:r>
            <a:r>
              <a:rPr lang="zh-CN" altLang="en-US" sz="2000">
                <a:latin typeface="微软雅黑" panose="020B0503020204020204" charset="-122"/>
                <a:ea typeface="微软雅黑" panose="020B0503020204020204" charset="-122"/>
                <a:sym typeface="微软雅黑" panose="020B0503020204020204" charset="-122"/>
              </a:rPr>
              <a:t>顾客休息区、</a:t>
            </a:r>
            <a:r>
              <a:rPr lang="zh-CN" altLang="en-US" sz="2000">
                <a:latin typeface="微软雅黑" panose="020B0503020204020204" charset="-122"/>
                <a:ea typeface="微软雅黑" panose="020B0503020204020204" charset="-122"/>
              </a:rPr>
              <a:t>顾客阅读区、顾客活动区</a:t>
            </a:r>
            <a:r>
              <a:rPr lang="en-US" altLang="zh-CN" sz="2000">
                <a:latin typeface="微软雅黑" panose="020B0503020204020204" charset="-122"/>
                <a:ea typeface="微软雅黑" panose="020B0503020204020204" charset="-122"/>
              </a:rPr>
              <a:t>..</a:t>
            </a:r>
            <a:r>
              <a:rPr lang="en-US" altLang="zh-CN" sz="2400">
                <a:latin typeface="Arial" panose="020B0604020202020204" pitchFamily="34" charset="0"/>
                <a:ea typeface="微软雅黑" panose="020B0503020204020204" charset="-122"/>
              </a:rPr>
              <a:t>.</a:t>
            </a:r>
          </a:p>
        </p:txBody>
      </p:sp>
      <p:pic>
        <p:nvPicPr>
          <p:cNvPr id="4" name="图片 9"/>
          <p:cNvPicPr>
            <a:picLocks noChangeAspect="1"/>
          </p:cNvPicPr>
          <p:nvPr/>
        </p:nvPicPr>
        <p:blipFill>
          <a:blip r:embed="rId5"/>
          <a:stretch>
            <a:fillRect/>
          </a:stretch>
        </p:blipFill>
        <p:spPr>
          <a:xfrm>
            <a:off x="8231188" y="1549400"/>
            <a:ext cx="3668713" cy="2187575"/>
          </a:xfrm>
          <a:prstGeom prst="rect">
            <a:avLst/>
          </a:prstGeom>
          <a:ln>
            <a:noFill/>
          </a:ln>
          <a:effectLst>
            <a:outerShdw blurRad="292100" dist="139700" dir="2700000" algn="tl" rotWithShape="0">
              <a:srgbClr val="333333">
                <a:alpha val="65000"/>
              </a:srgbClr>
            </a:outerShdw>
          </a:effectLst>
        </p:spPr>
      </p:pic>
      <p:pic>
        <p:nvPicPr>
          <p:cNvPr id="130055" name="图片 5"/>
          <p:cNvPicPr>
            <a:picLocks noChangeAspect="1"/>
          </p:cNvPicPr>
          <p:nvPr/>
        </p:nvPicPr>
        <p:blipFill>
          <a:blip r:embed="rId6"/>
          <a:stretch>
            <a:fillRect/>
          </a:stretch>
        </p:blipFill>
        <p:spPr>
          <a:xfrm>
            <a:off x="160338" y="1549400"/>
            <a:ext cx="3271837" cy="2187575"/>
          </a:xfrm>
          <a:prstGeom prst="rect">
            <a:avLst/>
          </a:prstGeom>
          <a:noFill/>
          <a:ln w="9525">
            <a:noFill/>
          </a:ln>
        </p:spPr>
      </p:pic>
      <p:pic>
        <p:nvPicPr>
          <p:cNvPr id="130056" name="Picture 2" descr="C:\Users\Air\Desktop\webwxgetmsgimg (1).jpg"/>
          <p:cNvPicPr>
            <a:picLocks noChangeAspect="1"/>
          </p:cNvPicPr>
          <p:nvPr/>
        </p:nvPicPr>
        <p:blipFill>
          <a:blip r:embed="rId7"/>
          <a:srcRect t="8948" b="13863"/>
          <a:stretch>
            <a:fillRect/>
          </a:stretch>
        </p:blipFill>
        <p:spPr>
          <a:xfrm>
            <a:off x="160338" y="4022725"/>
            <a:ext cx="3271837" cy="2605088"/>
          </a:xfrm>
          <a:prstGeom prst="rect">
            <a:avLst/>
          </a:prstGeom>
          <a:noFill/>
          <a:ln w="9525">
            <a:noFill/>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服务流程建设</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kumimoji="0" sz="2400" b="1" i="0" u="none" strike="noStrike" kern="1200" cap="none" spc="200" normalizeH="0" baseline="0" noProof="1">
                <a:solidFill>
                  <a:schemeClr val="tx1"/>
                </a:solidFill>
                <a:uFillTx/>
                <a:latin typeface="+mj-lt"/>
                <a:ea typeface="+mj-ea"/>
                <a:cs typeface="+mj-cs"/>
                <a:sym typeface="微软雅黑" panose="020B0503020204020204" charset="-122"/>
              </a:rPr>
              <a:t>基于到店服务</a:t>
            </a:r>
          </a:p>
        </p:txBody>
      </p:sp>
      <p:sp>
        <p:nvSpPr>
          <p:cNvPr id="15" name="圆角矩形 14"/>
          <p:cNvSpPr/>
          <p:nvPr/>
        </p:nvSpPr>
        <p:spPr>
          <a:xfrm>
            <a:off x="8189913" y="5086350"/>
            <a:ext cx="3506788" cy="1635125"/>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4" name="圆角矩形 13"/>
          <p:cNvSpPr/>
          <p:nvPr/>
        </p:nvSpPr>
        <p:spPr>
          <a:xfrm>
            <a:off x="9297988" y="2794000"/>
            <a:ext cx="2519363" cy="195738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10" name="圆角矩形 9"/>
          <p:cNvSpPr/>
          <p:nvPr/>
        </p:nvSpPr>
        <p:spPr>
          <a:xfrm>
            <a:off x="9097963" y="1333500"/>
            <a:ext cx="2719388" cy="12192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8" name="圆角矩形 7"/>
          <p:cNvSpPr/>
          <p:nvPr/>
        </p:nvSpPr>
        <p:spPr>
          <a:xfrm>
            <a:off x="777875" y="5033963"/>
            <a:ext cx="3838575" cy="179705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4" name="圆角矩形 3"/>
          <p:cNvSpPr/>
          <p:nvPr/>
        </p:nvSpPr>
        <p:spPr>
          <a:xfrm>
            <a:off x="777875" y="3243263"/>
            <a:ext cx="2400300" cy="12192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5" name="圆角矩形 4"/>
          <p:cNvSpPr/>
          <p:nvPr/>
        </p:nvSpPr>
        <p:spPr>
          <a:xfrm>
            <a:off x="865188" y="1331913"/>
            <a:ext cx="2409825" cy="1611313"/>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2400" strike="noStrike" noProof="1"/>
          </a:p>
        </p:txBody>
      </p:sp>
      <p:sp>
        <p:nvSpPr>
          <p:cNvPr id="32" name="PA-Loremipsumdolorsit amet, consectetur adipiscing elit. Khanhrau sam."/>
          <p:cNvSpPr txBox="1"/>
          <p:nvPr>
            <p:custDataLst>
              <p:tags r:id="rId1"/>
            </p:custDataLst>
          </p:nvPr>
        </p:nvSpPr>
        <p:spPr>
          <a:xfrm>
            <a:off x="866775" y="1263650"/>
            <a:ext cx="2408238" cy="1487488"/>
          </a:xfrm>
          <a:prstGeom prst="rect">
            <a:avLst/>
          </a:prstGeom>
          <a:noFill/>
          <a:ln w="12700" cap="flat">
            <a:noFill/>
            <a:miter lim="400000"/>
          </a:ln>
          <a:effectLst/>
          <a:extLst>
            <a:ext uri="{909E8E84-426E-40DD-AFC4-6F175D3DCCD1}">
              <a14:hiddenFill xmlns:a14="http://schemas.microsoft.com/office/drawing/2010/main">
                <a:solidFill>
                  <a:schemeClr val="bg2"/>
                </a:solidFill>
              </a14:hiddenFill>
            </a:ext>
          </a:extLst>
        </p:spPr>
        <p:txBody>
          <a:bodyPr wrap="square" lIns="45713" tIns="45713" rIns="45713" bIns="45713" numCol="1" anchor="t">
            <a:spAutoFit/>
          </a:bodyPr>
          <a:lstStyle>
            <a:lvl1pPr algn="r">
              <a:defRPr sz="1200">
                <a:solidFill>
                  <a:srgbClr val="44546A"/>
                </a:solidFill>
              </a:defRPr>
            </a:lvl1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1</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、店内或店外检测</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2</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、获取顾客基本信息</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3</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、建档</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4</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、对收集信息进行沟通</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5</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、邀约下次检测时间</a:t>
            </a:r>
          </a:p>
        </p:txBody>
      </p:sp>
      <p:sp>
        <p:nvSpPr>
          <p:cNvPr id="34" name="PA-Loremipsumdolorsit amet, consectetur adipiscing elit. Khanhrau sam."/>
          <p:cNvSpPr txBox="1"/>
          <p:nvPr>
            <p:custDataLst>
              <p:tags r:id="rId2"/>
            </p:custDataLst>
          </p:nvPr>
        </p:nvSpPr>
        <p:spPr>
          <a:xfrm>
            <a:off x="8212138" y="5308600"/>
            <a:ext cx="3625850" cy="1208088"/>
          </a:xfrm>
          <a:prstGeom prst="rect">
            <a:avLst/>
          </a:prstGeom>
          <a:noFill/>
          <a:ln w="12700" cap="flat">
            <a:noFill/>
            <a:miter lim="400000"/>
          </a:ln>
          <a:effectLst/>
        </p:spPr>
        <p:txBody>
          <a:bodyPr wrap="square" lIns="45713" tIns="45713" rIns="45713" bIns="45713" numCol="1" anchor="t">
            <a:spAutoFit/>
          </a:bodyPr>
          <a:lstStyle>
            <a:lvl1pPr algn="r">
              <a:defRPr sz="1200">
                <a:solidFill>
                  <a:srgbClr val="44546A"/>
                </a:solidFill>
              </a:defRPr>
            </a:lvl1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1</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、每二周电话回访服务一次</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2</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、建档</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2</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月内至少参加一次患教</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3</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、每二月至少推送一次健康信息</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4</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、前</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2</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月内顾客到店检测</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3</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次以上</a:t>
            </a:r>
          </a:p>
        </p:txBody>
      </p:sp>
      <p:sp>
        <p:nvSpPr>
          <p:cNvPr id="9" name="PA-圆角矩形 11"/>
          <p:cNvSpPr/>
          <p:nvPr>
            <p:custDataLst>
              <p:tags r:id="rId3"/>
            </p:custDataLst>
          </p:nvPr>
        </p:nvSpPr>
        <p:spPr>
          <a:xfrm>
            <a:off x="8510588" y="3484563"/>
            <a:ext cx="549275" cy="393700"/>
          </a:xfrm>
          <a:prstGeom prst="roundRect">
            <a:avLst/>
          </a:prstGeom>
          <a:solidFill>
            <a:srgbClr val="1AA3AA"/>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ea"/>
            </a:endParaRPr>
          </a:p>
        </p:txBody>
      </p:sp>
      <p:sp>
        <p:nvSpPr>
          <p:cNvPr id="13" name="PA-线条"/>
          <p:cNvSpPr/>
          <p:nvPr>
            <p:custDataLst>
              <p:tags r:id="rId4"/>
            </p:custDataLst>
          </p:nvPr>
        </p:nvSpPr>
        <p:spPr>
          <a:xfrm>
            <a:off x="7519988" y="4794250"/>
            <a:ext cx="787400" cy="0"/>
          </a:xfrm>
          <a:prstGeom prst="line">
            <a:avLst/>
          </a:prstGeom>
          <a:ln w="12700">
            <a:solidFill>
              <a:sysClr val="window" lastClr="FFFFFF">
                <a:lumMod val="65000"/>
              </a:sysClr>
            </a:solidFill>
            <a:prstDash val="sysDash"/>
            <a:miter/>
            <a:headEnd type="oval"/>
            <a:tailEnd type="oval"/>
          </a:ln>
        </p:spPr>
        <p:txBody>
          <a:bodyPr lIns="45713" rIns="45713"/>
          <a:lstStyle/>
          <a:p>
            <a:pPr marL="0" marR="0" lvl="0" indent="0" algn="l" defTabSz="914400" rtl="0" eaLnBrk="1" fontAlgn="auto" latinLnBrk="0" hangingPunct="1">
              <a:lnSpc>
                <a:spcPct val="100000"/>
              </a:lnSpc>
              <a:spcBef>
                <a:spcPts val="0"/>
              </a:spcBef>
              <a:spcAft>
                <a:spcPts val="0"/>
              </a:spcAft>
              <a:buClrTx/>
              <a:buSzTx/>
              <a:buFontTx/>
              <a:buNone/>
              <a:defRPr/>
            </a:pPr>
            <a:endParaRPr kumimoji="0" b="0" i="0" u="none" strike="noStrike" kern="1200" cap="none" spc="0" normalizeH="0" baseline="0" noProof="0">
              <a:ln>
                <a:noFill/>
              </a:ln>
              <a:solidFill>
                <a:srgbClr val="000000"/>
              </a:solidFill>
              <a:effectLst/>
              <a:uLnTx/>
              <a:uFillTx/>
              <a:latin typeface="Calibri" panose="020F0502020204030204"/>
              <a:ea typeface="微软雅黑" panose="020B0503020204020204" charset="-122"/>
              <a:cs typeface="+mn-ea"/>
            </a:endParaRPr>
          </a:p>
        </p:txBody>
      </p:sp>
      <p:sp>
        <p:nvSpPr>
          <p:cNvPr id="11" name="PA-任意多边形 65"/>
          <p:cNvSpPr>
            <a:spLocks noChangeArrowheads="1"/>
          </p:cNvSpPr>
          <p:nvPr>
            <p:custDataLst>
              <p:tags r:id="rId5"/>
            </p:custDataLst>
          </p:nvPr>
        </p:nvSpPr>
        <p:spPr bwMode="auto">
          <a:xfrm>
            <a:off x="8658225" y="3559175"/>
            <a:ext cx="255588" cy="254000"/>
          </a:xfrm>
          <a:custGeom>
            <a:avLst/>
            <a:gdLst>
              <a:gd name="T0" fmla="*/ 172604 w 417"/>
              <a:gd name="T1" fmla="*/ 91192 h 417"/>
              <a:gd name="T2" fmla="*/ 172604 w 417"/>
              <a:gd name="T3" fmla="*/ 91192 h 417"/>
              <a:gd name="T4" fmla="*/ 188460 w 417"/>
              <a:gd name="T5" fmla="*/ 63340 h 417"/>
              <a:gd name="T6" fmla="*/ 184836 w 417"/>
              <a:gd name="T7" fmla="*/ 47617 h 417"/>
              <a:gd name="T8" fmla="*/ 152671 w 417"/>
              <a:gd name="T9" fmla="*/ 35488 h 417"/>
              <a:gd name="T10" fmla="*/ 144516 w 417"/>
              <a:gd name="T11" fmla="*/ 7637 h 417"/>
              <a:gd name="T12" fmla="*/ 124583 w 417"/>
              <a:gd name="T13" fmla="*/ 0 h 417"/>
              <a:gd name="T14" fmla="*/ 96495 w 417"/>
              <a:gd name="T15" fmla="*/ 15723 h 417"/>
              <a:gd name="T16" fmla="*/ 68407 w 417"/>
              <a:gd name="T17" fmla="*/ 0 h 417"/>
              <a:gd name="T18" fmla="*/ 48474 w 417"/>
              <a:gd name="T19" fmla="*/ 7637 h 417"/>
              <a:gd name="T20" fmla="*/ 40320 w 417"/>
              <a:gd name="T21" fmla="*/ 35488 h 417"/>
              <a:gd name="T22" fmla="*/ 8155 w 417"/>
              <a:gd name="T23" fmla="*/ 47617 h 417"/>
              <a:gd name="T24" fmla="*/ 0 w 417"/>
              <a:gd name="T25" fmla="*/ 63340 h 417"/>
              <a:gd name="T26" fmla="*/ 19933 w 417"/>
              <a:gd name="T27" fmla="*/ 91192 h 417"/>
              <a:gd name="T28" fmla="*/ 0 w 417"/>
              <a:gd name="T29" fmla="*/ 123536 h 417"/>
              <a:gd name="T30" fmla="*/ 8155 w 417"/>
              <a:gd name="T31" fmla="*/ 139258 h 417"/>
              <a:gd name="T32" fmla="*/ 40320 w 417"/>
              <a:gd name="T33" fmla="*/ 147344 h 417"/>
              <a:gd name="T34" fmla="*/ 48474 w 417"/>
              <a:gd name="T35" fmla="*/ 178790 h 417"/>
              <a:gd name="T36" fmla="*/ 68407 w 417"/>
              <a:gd name="T37" fmla="*/ 186876 h 417"/>
              <a:gd name="T38" fmla="*/ 96495 w 417"/>
              <a:gd name="T39" fmla="*/ 167110 h 417"/>
              <a:gd name="T40" fmla="*/ 124583 w 417"/>
              <a:gd name="T41" fmla="*/ 186876 h 417"/>
              <a:gd name="T42" fmla="*/ 144516 w 417"/>
              <a:gd name="T43" fmla="*/ 178790 h 417"/>
              <a:gd name="T44" fmla="*/ 152671 w 417"/>
              <a:gd name="T45" fmla="*/ 147344 h 417"/>
              <a:gd name="T46" fmla="*/ 184836 w 417"/>
              <a:gd name="T47" fmla="*/ 139258 h 417"/>
              <a:gd name="T48" fmla="*/ 188460 w 417"/>
              <a:gd name="T49" fmla="*/ 119043 h 417"/>
              <a:gd name="T50" fmla="*/ 172604 w 417"/>
              <a:gd name="T51" fmla="*/ 91192 h 417"/>
              <a:gd name="T52" fmla="*/ 96495 w 417"/>
              <a:gd name="T53" fmla="*/ 131172 h 417"/>
              <a:gd name="T54" fmla="*/ 96495 w 417"/>
              <a:gd name="T55" fmla="*/ 131172 h 417"/>
              <a:gd name="T56" fmla="*/ 56629 w 417"/>
              <a:gd name="T57" fmla="*/ 91192 h 417"/>
              <a:gd name="T58" fmla="*/ 96495 w 417"/>
              <a:gd name="T59" fmla="*/ 51660 h 417"/>
              <a:gd name="T60" fmla="*/ 136362 w 417"/>
              <a:gd name="T61" fmla="*/ 91192 h 417"/>
              <a:gd name="T62" fmla="*/ 96495 w 417"/>
              <a:gd name="T63" fmla="*/ 131172 h 41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ysClr val="window" lastClr="FFFFFF"/>
          </a:solidFill>
          <a:ln>
            <a:noFill/>
          </a:ln>
          <a:effectLst/>
        </p:spPr>
        <p:txBody>
          <a:bodyPr wrap="none" lIns="34285" tIns="17141" rIns="34285" bIns="17141"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b="0" i="0" u="none" strike="noStrike" kern="1200" cap="none" spc="0" normalizeH="0" baseline="0" noProof="0">
              <a:ln>
                <a:noFill/>
              </a:ln>
              <a:solidFill>
                <a:prstClr val="black"/>
              </a:solidFill>
              <a:effectLst/>
              <a:uLnTx/>
              <a:uFillTx/>
              <a:latin typeface="等线" panose="02010600030101010101" pitchFamily="2" charset="-122"/>
              <a:ea typeface="微软雅黑" panose="020B0503020204020204" charset="-122"/>
              <a:cs typeface="+mn-ea"/>
            </a:endParaRPr>
          </a:p>
        </p:txBody>
      </p:sp>
      <p:sp>
        <p:nvSpPr>
          <p:cNvPr id="58" name="PA-任意多边形: 形状 57"/>
          <p:cNvSpPr/>
          <p:nvPr>
            <p:custDataLst>
              <p:tags r:id="rId6"/>
            </p:custDataLst>
          </p:nvPr>
        </p:nvSpPr>
        <p:spPr bwMode="auto">
          <a:xfrm rot="5502596" flipH="1">
            <a:off x="4156869" y="3061494"/>
            <a:ext cx="1654175" cy="1090613"/>
          </a:xfrm>
          <a:custGeom>
            <a:avLst/>
            <a:gdLst>
              <a:gd name="connsiteX0" fmla="*/ 2062970 w 2077085"/>
              <a:gd name="connsiteY0" fmla="*/ 1369396 h 1369396"/>
              <a:gd name="connsiteX1" fmla="*/ 2065268 w 2077085"/>
              <a:gd name="connsiteY1" fmla="*/ 825176 h 1369396"/>
              <a:gd name="connsiteX2" fmla="*/ 2077085 w 2077085"/>
              <a:gd name="connsiteY2" fmla="*/ 438371 h 1369396"/>
              <a:gd name="connsiteX3" fmla="*/ 1580630 w 2077085"/>
              <a:gd name="connsiteY3" fmla="*/ 171680 h 1369396"/>
              <a:gd name="connsiteX4" fmla="*/ 1276005 w 2077085"/>
              <a:gd name="connsiteY4" fmla="*/ 0 h 1369396"/>
              <a:gd name="connsiteX5" fmla="*/ 1399778 w 2077085"/>
              <a:gd name="connsiteY5" fmla="*/ 215377 h 1369396"/>
              <a:gd name="connsiteX6" fmla="*/ 1311899 w 2077085"/>
              <a:gd name="connsiteY6" fmla="*/ 245077 h 1369396"/>
              <a:gd name="connsiteX7" fmla="*/ 1153611 w 2077085"/>
              <a:gd name="connsiteY7" fmla="*/ 273282 h 1369396"/>
              <a:gd name="connsiteX8" fmla="*/ 1101136 w 2077085"/>
              <a:gd name="connsiteY8" fmla="*/ 275931 h 1369396"/>
              <a:gd name="connsiteX9" fmla="*/ 1077078 w 2077085"/>
              <a:gd name="connsiteY9" fmla="*/ 278470 h 1369396"/>
              <a:gd name="connsiteX10" fmla="*/ 1054454 w 2077085"/>
              <a:gd name="connsiteY10" fmla="*/ 278287 h 1369396"/>
              <a:gd name="connsiteX11" fmla="*/ 1044016 w 2077085"/>
              <a:gd name="connsiteY11" fmla="*/ 278814 h 1369396"/>
              <a:gd name="connsiteX12" fmla="*/ 1029597 w 2077085"/>
              <a:gd name="connsiteY12" fmla="*/ 278086 h 1369396"/>
              <a:gd name="connsiteX13" fmla="*/ 964181 w 2077085"/>
              <a:gd name="connsiteY13" fmla="*/ 277557 h 1369396"/>
              <a:gd name="connsiteX14" fmla="*/ 633835 w 2077085"/>
              <a:gd name="connsiteY14" fmla="*/ 198149 h 1369396"/>
              <a:gd name="connsiteX15" fmla="*/ 626485 w 2077085"/>
              <a:gd name="connsiteY15" fmla="*/ 194456 h 1369396"/>
              <a:gd name="connsiteX16" fmla="*/ 533088 w 2077085"/>
              <a:gd name="connsiteY16" fmla="*/ 149477 h 1369396"/>
              <a:gd name="connsiteX17" fmla="*/ 529551 w 2077085"/>
              <a:gd name="connsiteY17" fmla="*/ 147328 h 1369396"/>
              <a:gd name="connsiteX18" fmla="*/ 527969 w 2077085"/>
              <a:gd name="connsiteY18" fmla="*/ 150065 h 1369396"/>
              <a:gd name="connsiteX19" fmla="*/ 544842 w 2077085"/>
              <a:gd name="connsiteY19" fmla="*/ 770807 h 1369396"/>
              <a:gd name="connsiteX20" fmla="*/ 2636 w 2077085"/>
              <a:gd name="connsiteY20" fmla="*/ 1059730 h 1369396"/>
              <a:gd name="connsiteX21" fmla="*/ 0 w 2077085"/>
              <a:gd name="connsiteY21" fmla="*/ 1064295 h 1369396"/>
              <a:gd name="connsiteX22" fmla="*/ 1701638 w 2077085"/>
              <a:gd name="connsiteY22" fmla="*/ 1226767 h 1369396"/>
              <a:gd name="connsiteX23" fmla="*/ 1926994 w 2077085"/>
              <a:gd name="connsiteY23" fmla="*/ 1132786 h 136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77085" h="1369396">
                <a:moveTo>
                  <a:pt x="2062970" y="1369396"/>
                </a:moveTo>
                <a:lnTo>
                  <a:pt x="2065268" y="825176"/>
                </a:lnTo>
                <a:lnTo>
                  <a:pt x="2077085" y="438371"/>
                </a:lnTo>
                <a:lnTo>
                  <a:pt x="1580630" y="171680"/>
                </a:lnTo>
                <a:lnTo>
                  <a:pt x="1276005" y="0"/>
                </a:lnTo>
                <a:lnTo>
                  <a:pt x="1399778" y="215377"/>
                </a:lnTo>
                <a:lnTo>
                  <a:pt x="1311899" y="245077"/>
                </a:lnTo>
                <a:cubicBezTo>
                  <a:pt x="1260525" y="258292"/>
                  <a:pt x="1207662" y="267794"/>
                  <a:pt x="1153611" y="273282"/>
                </a:cubicBezTo>
                <a:lnTo>
                  <a:pt x="1101136" y="275931"/>
                </a:lnTo>
                <a:lnTo>
                  <a:pt x="1077078" y="278470"/>
                </a:lnTo>
                <a:lnTo>
                  <a:pt x="1054454" y="278287"/>
                </a:lnTo>
                <a:lnTo>
                  <a:pt x="1044016" y="278814"/>
                </a:lnTo>
                <a:lnTo>
                  <a:pt x="1029597" y="278086"/>
                </a:lnTo>
                <a:lnTo>
                  <a:pt x="964181" y="277557"/>
                </a:lnTo>
                <a:cubicBezTo>
                  <a:pt x="851416" y="270255"/>
                  <a:pt x="739615" y="243786"/>
                  <a:pt x="633835" y="198149"/>
                </a:cubicBezTo>
                <a:lnTo>
                  <a:pt x="626485" y="194456"/>
                </a:lnTo>
                <a:lnTo>
                  <a:pt x="533088" y="149477"/>
                </a:lnTo>
                <a:lnTo>
                  <a:pt x="529551" y="147328"/>
                </a:lnTo>
                <a:lnTo>
                  <a:pt x="527969" y="150065"/>
                </a:lnTo>
                <a:lnTo>
                  <a:pt x="544842" y="770807"/>
                </a:lnTo>
                <a:lnTo>
                  <a:pt x="2636" y="1059730"/>
                </a:lnTo>
                <a:lnTo>
                  <a:pt x="0" y="1064295"/>
                </a:lnTo>
                <a:cubicBezTo>
                  <a:pt x="522172" y="1365693"/>
                  <a:pt x="1143743" y="1419850"/>
                  <a:pt x="1701638" y="1226767"/>
                </a:cubicBezTo>
                <a:lnTo>
                  <a:pt x="1926994" y="1132786"/>
                </a:lnTo>
                <a:close/>
              </a:path>
            </a:pathLst>
          </a:custGeom>
          <a:solidFill>
            <a:srgbClr val="80BD01"/>
          </a:solidFill>
          <a:ln w="38100">
            <a:noFill/>
          </a:ln>
        </p:spPr>
        <p:style>
          <a:lnRef idx="2">
            <a:srgbClr val="000000"/>
          </a:lnRef>
          <a:fillRef idx="1">
            <a:sysClr val="window" lastClr="FFFFFF"/>
          </a:fillRef>
          <a:effectRef idx="0">
            <a:srgbClr val="000000"/>
          </a:effectRef>
          <a:fontRef idx="minor">
            <a:srgbClr val="000000"/>
          </a:fontRef>
        </p:style>
        <p:txBody>
          <a:bodyPr rot="0" spcFirstLastPara="0" vertOverflow="overflow" horzOverflow="overflow" vert="horz" wrap="square" lIns="91428" tIns="45714" rIns="91428" bIns="45714" numCol="1" spcCol="0" rtlCol="0" fromWordArt="0" anchor="ctr" anchorCtr="0" forceAA="0" compatLnSpc="1">
            <a:noAutofit/>
          </a:bodyPr>
          <a:lstStyle/>
          <a:p>
            <a:pPr algn="ctr" fontAlgn="auto"/>
            <a:endParaRPr lang="zh-CN" altLang="en-US" strike="noStrike" noProof="1">
              <a:latin typeface="微软雅黑" panose="020B0503020204020204" charset="-122"/>
              <a:ea typeface="微软雅黑" panose="020B0503020204020204" charset="-122"/>
            </a:endParaRPr>
          </a:p>
        </p:txBody>
      </p:sp>
      <p:sp>
        <p:nvSpPr>
          <p:cNvPr id="59" name="PA-任意多边形: 形状 58"/>
          <p:cNvSpPr/>
          <p:nvPr>
            <p:custDataLst>
              <p:tags r:id="rId7"/>
            </p:custDataLst>
          </p:nvPr>
        </p:nvSpPr>
        <p:spPr bwMode="auto">
          <a:xfrm rot="9072800" flipH="1">
            <a:off x="4775200" y="2047875"/>
            <a:ext cx="1655763" cy="1090613"/>
          </a:xfrm>
          <a:custGeom>
            <a:avLst/>
            <a:gdLst>
              <a:gd name="connsiteX0" fmla="*/ 2062970 w 2077085"/>
              <a:gd name="connsiteY0" fmla="*/ 1369396 h 1369396"/>
              <a:gd name="connsiteX1" fmla="*/ 2065268 w 2077085"/>
              <a:gd name="connsiteY1" fmla="*/ 825176 h 1369396"/>
              <a:gd name="connsiteX2" fmla="*/ 2077085 w 2077085"/>
              <a:gd name="connsiteY2" fmla="*/ 438371 h 1369396"/>
              <a:gd name="connsiteX3" fmla="*/ 1580630 w 2077085"/>
              <a:gd name="connsiteY3" fmla="*/ 171680 h 1369396"/>
              <a:gd name="connsiteX4" fmla="*/ 1276005 w 2077085"/>
              <a:gd name="connsiteY4" fmla="*/ 0 h 1369396"/>
              <a:gd name="connsiteX5" fmla="*/ 1399778 w 2077085"/>
              <a:gd name="connsiteY5" fmla="*/ 215377 h 1369396"/>
              <a:gd name="connsiteX6" fmla="*/ 1311899 w 2077085"/>
              <a:gd name="connsiteY6" fmla="*/ 245077 h 1369396"/>
              <a:gd name="connsiteX7" fmla="*/ 1153611 w 2077085"/>
              <a:gd name="connsiteY7" fmla="*/ 273282 h 1369396"/>
              <a:gd name="connsiteX8" fmla="*/ 1101136 w 2077085"/>
              <a:gd name="connsiteY8" fmla="*/ 275931 h 1369396"/>
              <a:gd name="connsiteX9" fmla="*/ 1077078 w 2077085"/>
              <a:gd name="connsiteY9" fmla="*/ 278470 h 1369396"/>
              <a:gd name="connsiteX10" fmla="*/ 1054454 w 2077085"/>
              <a:gd name="connsiteY10" fmla="*/ 278287 h 1369396"/>
              <a:gd name="connsiteX11" fmla="*/ 1044016 w 2077085"/>
              <a:gd name="connsiteY11" fmla="*/ 278814 h 1369396"/>
              <a:gd name="connsiteX12" fmla="*/ 1029597 w 2077085"/>
              <a:gd name="connsiteY12" fmla="*/ 278086 h 1369396"/>
              <a:gd name="connsiteX13" fmla="*/ 964181 w 2077085"/>
              <a:gd name="connsiteY13" fmla="*/ 277557 h 1369396"/>
              <a:gd name="connsiteX14" fmla="*/ 633835 w 2077085"/>
              <a:gd name="connsiteY14" fmla="*/ 198149 h 1369396"/>
              <a:gd name="connsiteX15" fmla="*/ 626485 w 2077085"/>
              <a:gd name="connsiteY15" fmla="*/ 194456 h 1369396"/>
              <a:gd name="connsiteX16" fmla="*/ 533088 w 2077085"/>
              <a:gd name="connsiteY16" fmla="*/ 149477 h 1369396"/>
              <a:gd name="connsiteX17" fmla="*/ 529551 w 2077085"/>
              <a:gd name="connsiteY17" fmla="*/ 147328 h 1369396"/>
              <a:gd name="connsiteX18" fmla="*/ 527969 w 2077085"/>
              <a:gd name="connsiteY18" fmla="*/ 150065 h 1369396"/>
              <a:gd name="connsiteX19" fmla="*/ 544842 w 2077085"/>
              <a:gd name="connsiteY19" fmla="*/ 770807 h 1369396"/>
              <a:gd name="connsiteX20" fmla="*/ 2636 w 2077085"/>
              <a:gd name="connsiteY20" fmla="*/ 1059730 h 1369396"/>
              <a:gd name="connsiteX21" fmla="*/ 0 w 2077085"/>
              <a:gd name="connsiteY21" fmla="*/ 1064295 h 1369396"/>
              <a:gd name="connsiteX22" fmla="*/ 1701638 w 2077085"/>
              <a:gd name="connsiteY22" fmla="*/ 1226767 h 1369396"/>
              <a:gd name="connsiteX23" fmla="*/ 1926994 w 2077085"/>
              <a:gd name="connsiteY23" fmla="*/ 1132786 h 136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77085" h="1369396">
                <a:moveTo>
                  <a:pt x="2062970" y="1369396"/>
                </a:moveTo>
                <a:lnTo>
                  <a:pt x="2065268" y="825176"/>
                </a:lnTo>
                <a:lnTo>
                  <a:pt x="2077085" y="438371"/>
                </a:lnTo>
                <a:lnTo>
                  <a:pt x="1580630" y="171680"/>
                </a:lnTo>
                <a:lnTo>
                  <a:pt x="1276005" y="0"/>
                </a:lnTo>
                <a:lnTo>
                  <a:pt x="1399778" y="215377"/>
                </a:lnTo>
                <a:lnTo>
                  <a:pt x="1311899" y="245077"/>
                </a:lnTo>
                <a:cubicBezTo>
                  <a:pt x="1260525" y="258292"/>
                  <a:pt x="1207662" y="267794"/>
                  <a:pt x="1153611" y="273282"/>
                </a:cubicBezTo>
                <a:lnTo>
                  <a:pt x="1101136" y="275931"/>
                </a:lnTo>
                <a:lnTo>
                  <a:pt x="1077078" y="278470"/>
                </a:lnTo>
                <a:lnTo>
                  <a:pt x="1054454" y="278287"/>
                </a:lnTo>
                <a:lnTo>
                  <a:pt x="1044016" y="278814"/>
                </a:lnTo>
                <a:lnTo>
                  <a:pt x="1029597" y="278086"/>
                </a:lnTo>
                <a:lnTo>
                  <a:pt x="964181" y="277557"/>
                </a:lnTo>
                <a:cubicBezTo>
                  <a:pt x="851416" y="270255"/>
                  <a:pt x="739615" y="243786"/>
                  <a:pt x="633835" y="198149"/>
                </a:cubicBezTo>
                <a:lnTo>
                  <a:pt x="626485" y="194456"/>
                </a:lnTo>
                <a:lnTo>
                  <a:pt x="533088" y="149477"/>
                </a:lnTo>
                <a:lnTo>
                  <a:pt x="529551" y="147328"/>
                </a:lnTo>
                <a:lnTo>
                  <a:pt x="527969" y="150065"/>
                </a:lnTo>
                <a:lnTo>
                  <a:pt x="544842" y="770807"/>
                </a:lnTo>
                <a:lnTo>
                  <a:pt x="2636" y="1059730"/>
                </a:lnTo>
                <a:lnTo>
                  <a:pt x="0" y="1064295"/>
                </a:lnTo>
                <a:cubicBezTo>
                  <a:pt x="522172" y="1365693"/>
                  <a:pt x="1143743" y="1419850"/>
                  <a:pt x="1701638" y="1226767"/>
                </a:cubicBezTo>
                <a:lnTo>
                  <a:pt x="1926994" y="1132786"/>
                </a:lnTo>
                <a:close/>
              </a:path>
            </a:pathLst>
          </a:custGeom>
          <a:solidFill>
            <a:schemeClr val="accent6">
              <a:lumMod val="40000"/>
              <a:lumOff val="60000"/>
            </a:schemeClr>
          </a:solidFill>
          <a:ln w="38100">
            <a:noFill/>
          </a:ln>
        </p:spPr>
        <p:style>
          <a:lnRef idx="2">
            <a:srgbClr val="000000"/>
          </a:lnRef>
          <a:fillRef idx="1">
            <a:sysClr val="window" lastClr="FFFFFF"/>
          </a:fillRef>
          <a:effectRef idx="0">
            <a:srgbClr val="000000"/>
          </a:effectRef>
          <a:fontRef idx="minor">
            <a:srgbClr val="000000"/>
          </a:fontRef>
        </p:style>
        <p:txBody>
          <a:bodyPr rot="0" spcFirstLastPara="0" vertOverflow="overflow" horzOverflow="overflow" vert="horz" wrap="square" lIns="91428" tIns="45714" rIns="91428" bIns="45714" numCol="1" spcCol="0" rtlCol="0" fromWordArt="0" anchor="ctr" anchorCtr="0" forceAA="0" compatLnSpc="1">
            <a:noAutofit/>
          </a:bodyPr>
          <a:lstStyle/>
          <a:p>
            <a:pPr algn="ctr" fontAlgn="auto"/>
            <a:endParaRPr lang="zh-CN" altLang="en-US" strike="noStrike" noProof="1">
              <a:latin typeface="微软雅黑" panose="020B0503020204020204" charset="-122"/>
              <a:ea typeface="微软雅黑" panose="020B0503020204020204" charset="-122"/>
            </a:endParaRPr>
          </a:p>
        </p:txBody>
      </p:sp>
      <p:sp>
        <p:nvSpPr>
          <p:cNvPr id="62" name="PA-任意多边形: 形状 61"/>
          <p:cNvSpPr/>
          <p:nvPr>
            <p:custDataLst>
              <p:tags r:id="rId8"/>
            </p:custDataLst>
          </p:nvPr>
        </p:nvSpPr>
        <p:spPr bwMode="auto">
          <a:xfrm rot="12672800" flipH="1">
            <a:off x="5959475" y="2098675"/>
            <a:ext cx="1655763" cy="1090613"/>
          </a:xfrm>
          <a:custGeom>
            <a:avLst/>
            <a:gdLst>
              <a:gd name="connsiteX0" fmla="*/ 2062970 w 2077085"/>
              <a:gd name="connsiteY0" fmla="*/ 1369396 h 1369396"/>
              <a:gd name="connsiteX1" fmla="*/ 2065268 w 2077085"/>
              <a:gd name="connsiteY1" fmla="*/ 825176 h 1369396"/>
              <a:gd name="connsiteX2" fmla="*/ 2077085 w 2077085"/>
              <a:gd name="connsiteY2" fmla="*/ 438371 h 1369396"/>
              <a:gd name="connsiteX3" fmla="*/ 1580630 w 2077085"/>
              <a:gd name="connsiteY3" fmla="*/ 171680 h 1369396"/>
              <a:gd name="connsiteX4" fmla="*/ 1276005 w 2077085"/>
              <a:gd name="connsiteY4" fmla="*/ 0 h 1369396"/>
              <a:gd name="connsiteX5" fmla="*/ 1399778 w 2077085"/>
              <a:gd name="connsiteY5" fmla="*/ 215377 h 1369396"/>
              <a:gd name="connsiteX6" fmla="*/ 1311899 w 2077085"/>
              <a:gd name="connsiteY6" fmla="*/ 245077 h 1369396"/>
              <a:gd name="connsiteX7" fmla="*/ 1153611 w 2077085"/>
              <a:gd name="connsiteY7" fmla="*/ 273282 h 1369396"/>
              <a:gd name="connsiteX8" fmla="*/ 1101136 w 2077085"/>
              <a:gd name="connsiteY8" fmla="*/ 275931 h 1369396"/>
              <a:gd name="connsiteX9" fmla="*/ 1077078 w 2077085"/>
              <a:gd name="connsiteY9" fmla="*/ 278470 h 1369396"/>
              <a:gd name="connsiteX10" fmla="*/ 1054454 w 2077085"/>
              <a:gd name="connsiteY10" fmla="*/ 278287 h 1369396"/>
              <a:gd name="connsiteX11" fmla="*/ 1044016 w 2077085"/>
              <a:gd name="connsiteY11" fmla="*/ 278814 h 1369396"/>
              <a:gd name="connsiteX12" fmla="*/ 1029597 w 2077085"/>
              <a:gd name="connsiteY12" fmla="*/ 278086 h 1369396"/>
              <a:gd name="connsiteX13" fmla="*/ 964181 w 2077085"/>
              <a:gd name="connsiteY13" fmla="*/ 277557 h 1369396"/>
              <a:gd name="connsiteX14" fmla="*/ 633835 w 2077085"/>
              <a:gd name="connsiteY14" fmla="*/ 198149 h 1369396"/>
              <a:gd name="connsiteX15" fmla="*/ 626485 w 2077085"/>
              <a:gd name="connsiteY15" fmla="*/ 194456 h 1369396"/>
              <a:gd name="connsiteX16" fmla="*/ 533088 w 2077085"/>
              <a:gd name="connsiteY16" fmla="*/ 149477 h 1369396"/>
              <a:gd name="connsiteX17" fmla="*/ 529551 w 2077085"/>
              <a:gd name="connsiteY17" fmla="*/ 147328 h 1369396"/>
              <a:gd name="connsiteX18" fmla="*/ 527969 w 2077085"/>
              <a:gd name="connsiteY18" fmla="*/ 150065 h 1369396"/>
              <a:gd name="connsiteX19" fmla="*/ 544842 w 2077085"/>
              <a:gd name="connsiteY19" fmla="*/ 770807 h 1369396"/>
              <a:gd name="connsiteX20" fmla="*/ 2636 w 2077085"/>
              <a:gd name="connsiteY20" fmla="*/ 1059730 h 1369396"/>
              <a:gd name="connsiteX21" fmla="*/ 0 w 2077085"/>
              <a:gd name="connsiteY21" fmla="*/ 1064295 h 1369396"/>
              <a:gd name="connsiteX22" fmla="*/ 1701638 w 2077085"/>
              <a:gd name="connsiteY22" fmla="*/ 1226767 h 1369396"/>
              <a:gd name="connsiteX23" fmla="*/ 1926994 w 2077085"/>
              <a:gd name="connsiteY23" fmla="*/ 1132786 h 136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77085" h="1369396">
                <a:moveTo>
                  <a:pt x="2062970" y="1369396"/>
                </a:moveTo>
                <a:lnTo>
                  <a:pt x="2065268" y="825176"/>
                </a:lnTo>
                <a:lnTo>
                  <a:pt x="2077085" y="438371"/>
                </a:lnTo>
                <a:lnTo>
                  <a:pt x="1580630" y="171680"/>
                </a:lnTo>
                <a:lnTo>
                  <a:pt x="1276005" y="0"/>
                </a:lnTo>
                <a:lnTo>
                  <a:pt x="1399778" y="215377"/>
                </a:lnTo>
                <a:lnTo>
                  <a:pt x="1311899" y="245077"/>
                </a:lnTo>
                <a:cubicBezTo>
                  <a:pt x="1260525" y="258292"/>
                  <a:pt x="1207662" y="267794"/>
                  <a:pt x="1153611" y="273282"/>
                </a:cubicBezTo>
                <a:lnTo>
                  <a:pt x="1101136" y="275931"/>
                </a:lnTo>
                <a:lnTo>
                  <a:pt x="1077078" y="278470"/>
                </a:lnTo>
                <a:lnTo>
                  <a:pt x="1054454" y="278287"/>
                </a:lnTo>
                <a:lnTo>
                  <a:pt x="1044016" y="278814"/>
                </a:lnTo>
                <a:lnTo>
                  <a:pt x="1029597" y="278086"/>
                </a:lnTo>
                <a:lnTo>
                  <a:pt x="964181" y="277557"/>
                </a:lnTo>
                <a:cubicBezTo>
                  <a:pt x="851416" y="270255"/>
                  <a:pt x="739615" y="243786"/>
                  <a:pt x="633835" y="198149"/>
                </a:cubicBezTo>
                <a:lnTo>
                  <a:pt x="626485" y="194456"/>
                </a:lnTo>
                <a:lnTo>
                  <a:pt x="533088" y="149477"/>
                </a:lnTo>
                <a:lnTo>
                  <a:pt x="529551" y="147328"/>
                </a:lnTo>
                <a:lnTo>
                  <a:pt x="527969" y="150065"/>
                </a:lnTo>
                <a:lnTo>
                  <a:pt x="544842" y="770807"/>
                </a:lnTo>
                <a:lnTo>
                  <a:pt x="2636" y="1059730"/>
                </a:lnTo>
                <a:lnTo>
                  <a:pt x="0" y="1064295"/>
                </a:lnTo>
                <a:cubicBezTo>
                  <a:pt x="522172" y="1365693"/>
                  <a:pt x="1143743" y="1419850"/>
                  <a:pt x="1701638" y="1226767"/>
                </a:cubicBezTo>
                <a:lnTo>
                  <a:pt x="1926994" y="1132786"/>
                </a:lnTo>
                <a:close/>
              </a:path>
            </a:pathLst>
          </a:custGeom>
          <a:solidFill>
            <a:srgbClr val="92D050"/>
          </a:solidFill>
          <a:ln w="38100">
            <a:noFill/>
          </a:ln>
        </p:spPr>
        <p:style>
          <a:lnRef idx="2">
            <a:srgbClr val="000000"/>
          </a:lnRef>
          <a:fillRef idx="1">
            <a:sysClr val="window" lastClr="FFFFFF"/>
          </a:fillRef>
          <a:effectRef idx="0">
            <a:srgbClr val="000000"/>
          </a:effectRef>
          <a:fontRef idx="minor">
            <a:srgbClr val="000000"/>
          </a:fontRef>
        </p:style>
        <p:txBody>
          <a:bodyPr rot="0" spcFirstLastPara="0" vertOverflow="overflow" horzOverflow="overflow" vert="horz" wrap="square" lIns="91428" tIns="45714" rIns="91428" bIns="45714" numCol="1" spcCol="0" rtlCol="0" fromWordArt="0" anchor="ctr" anchorCtr="0" forceAA="0" compatLnSpc="1">
            <a:noAutofit/>
          </a:bodyPr>
          <a:lstStyle/>
          <a:p>
            <a:pPr algn="ctr" fontAlgn="auto"/>
            <a:endParaRPr lang="zh-CN" altLang="en-US" strike="noStrike" noProof="1">
              <a:latin typeface="微软雅黑" panose="020B0503020204020204" charset="-122"/>
              <a:ea typeface="微软雅黑" panose="020B0503020204020204" charset="-122"/>
            </a:endParaRPr>
          </a:p>
        </p:txBody>
      </p:sp>
      <p:sp>
        <p:nvSpPr>
          <p:cNvPr id="36" name="PA-任意多边形: 形状 62"/>
          <p:cNvSpPr/>
          <p:nvPr>
            <p:custDataLst>
              <p:tags r:id="rId9"/>
            </p:custDataLst>
          </p:nvPr>
        </p:nvSpPr>
        <p:spPr bwMode="auto">
          <a:xfrm rot="16272799" flipH="1">
            <a:off x="6515100" y="3135313"/>
            <a:ext cx="1655763" cy="1090613"/>
          </a:xfrm>
          <a:custGeom>
            <a:avLst/>
            <a:gdLst>
              <a:gd name="connsiteX0" fmla="*/ 2062970 w 2077085"/>
              <a:gd name="connsiteY0" fmla="*/ 1369396 h 1369396"/>
              <a:gd name="connsiteX1" fmla="*/ 2065268 w 2077085"/>
              <a:gd name="connsiteY1" fmla="*/ 825176 h 1369396"/>
              <a:gd name="connsiteX2" fmla="*/ 2077085 w 2077085"/>
              <a:gd name="connsiteY2" fmla="*/ 438371 h 1369396"/>
              <a:gd name="connsiteX3" fmla="*/ 1580630 w 2077085"/>
              <a:gd name="connsiteY3" fmla="*/ 171680 h 1369396"/>
              <a:gd name="connsiteX4" fmla="*/ 1276005 w 2077085"/>
              <a:gd name="connsiteY4" fmla="*/ 0 h 1369396"/>
              <a:gd name="connsiteX5" fmla="*/ 1399778 w 2077085"/>
              <a:gd name="connsiteY5" fmla="*/ 215377 h 1369396"/>
              <a:gd name="connsiteX6" fmla="*/ 1311899 w 2077085"/>
              <a:gd name="connsiteY6" fmla="*/ 245077 h 1369396"/>
              <a:gd name="connsiteX7" fmla="*/ 1153611 w 2077085"/>
              <a:gd name="connsiteY7" fmla="*/ 273282 h 1369396"/>
              <a:gd name="connsiteX8" fmla="*/ 1101136 w 2077085"/>
              <a:gd name="connsiteY8" fmla="*/ 275931 h 1369396"/>
              <a:gd name="connsiteX9" fmla="*/ 1077078 w 2077085"/>
              <a:gd name="connsiteY9" fmla="*/ 278470 h 1369396"/>
              <a:gd name="connsiteX10" fmla="*/ 1054454 w 2077085"/>
              <a:gd name="connsiteY10" fmla="*/ 278287 h 1369396"/>
              <a:gd name="connsiteX11" fmla="*/ 1044016 w 2077085"/>
              <a:gd name="connsiteY11" fmla="*/ 278814 h 1369396"/>
              <a:gd name="connsiteX12" fmla="*/ 1029597 w 2077085"/>
              <a:gd name="connsiteY12" fmla="*/ 278086 h 1369396"/>
              <a:gd name="connsiteX13" fmla="*/ 964181 w 2077085"/>
              <a:gd name="connsiteY13" fmla="*/ 277557 h 1369396"/>
              <a:gd name="connsiteX14" fmla="*/ 633835 w 2077085"/>
              <a:gd name="connsiteY14" fmla="*/ 198149 h 1369396"/>
              <a:gd name="connsiteX15" fmla="*/ 626485 w 2077085"/>
              <a:gd name="connsiteY15" fmla="*/ 194456 h 1369396"/>
              <a:gd name="connsiteX16" fmla="*/ 533088 w 2077085"/>
              <a:gd name="connsiteY16" fmla="*/ 149477 h 1369396"/>
              <a:gd name="connsiteX17" fmla="*/ 529551 w 2077085"/>
              <a:gd name="connsiteY17" fmla="*/ 147328 h 1369396"/>
              <a:gd name="connsiteX18" fmla="*/ 527969 w 2077085"/>
              <a:gd name="connsiteY18" fmla="*/ 150065 h 1369396"/>
              <a:gd name="connsiteX19" fmla="*/ 544842 w 2077085"/>
              <a:gd name="connsiteY19" fmla="*/ 770807 h 1369396"/>
              <a:gd name="connsiteX20" fmla="*/ 2636 w 2077085"/>
              <a:gd name="connsiteY20" fmla="*/ 1059730 h 1369396"/>
              <a:gd name="connsiteX21" fmla="*/ 0 w 2077085"/>
              <a:gd name="connsiteY21" fmla="*/ 1064295 h 1369396"/>
              <a:gd name="connsiteX22" fmla="*/ 1701638 w 2077085"/>
              <a:gd name="connsiteY22" fmla="*/ 1226767 h 1369396"/>
              <a:gd name="connsiteX23" fmla="*/ 1926994 w 2077085"/>
              <a:gd name="connsiteY23" fmla="*/ 1132786 h 136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77085" h="1369396">
                <a:moveTo>
                  <a:pt x="2062970" y="1369396"/>
                </a:moveTo>
                <a:lnTo>
                  <a:pt x="2065268" y="825176"/>
                </a:lnTo>
                <a:lnTo>
                  <a:pt x="2077085" y="438371"/>
                </a:lnTo>
                <a:lnTo>
                  <a:pt x="1580630" y="171680"/>
                </a:lnTo>
                <a:lnTo>
                  <a:pt x="1276005" y="0"/>
                </a:lnTo>
                <a:lnTo>
                  <a:pt x="1399778" y="215377"/>
                </a:lnTo>
                <a:lnTo>
                  <a:pt x="1311899" y="245077"/>
                </a:lnTo>
                <a:cubicBezTo>
                  <a:pt x="1260525" y="258292"/>
                  <a:pt x="1207662" y="267794"/>
                  <a:pt x="1153611" y="273282"/>
                </a:cubicBezTo>
                <a:lnTo>
                  <a:pt x="1101136" y="275931"/>
                </a:lnTo>
                <a:lnTo>
                  <a:pt x="1077078" y="278470"/>
                </a:lnTo>
                <a:lnTo>
                  <a:pt x="1054454" y="278287"/>
                </a:lnTo>
                <a:lnTo>
                  <a:pt x="1044016" y="278814"/>
                </a:lnTo>
                <a:lnTo>
                  <a:pt x="1029597" y="278086"/>
                </a:lnTo>
                <a:lnTo>
                  <a:pt x="964181" y="277557"/>
                </a:lnTo>
                <a:cubicBezTo>
                  <a:pt x="851416" y="270255"/>
                  <a:pt x="739615" y="243786"/>
                  <a:pt x="633835" y="198149"/>
                </a:cubicBezTo>
                <a:lnTo>
                  <a:pt x="626485" y="194456"/>
                </a:lnTo>
                <a:lnTo>
                  <a:pt x="533088" y="149477"/>
                </a:lnTo>
                <a:lnTo>
                  <a:pt x="529551" y="147328"/>
                </a:lnTo>
                <a:lnTo>
                  <a:pt x="527969" y="150065"/>
                </a:lnTo>
                <a:lnTo>
                  <a:pt x="544842" y="770807"/>
                </a:lnTo>
                <a:lnTo>
                  <a:pt x="2636" y="1059730"/>
                </a:lnTo>
                <a:lnTo>
                  <a:pt x="0" y="1064295"/>
                </a:lnTo>
                <a:cubicBezTo>
                  <a:pt x="522172" y="1365693"/>
                  <a:pt x="1143743" y="1419850"/>
                  <a:pt x="1701638" y="1226767"/>
                </a:cubicBezTo>
                <a:lnTo>
                  <a:pt x="1926994" y="1132786"/>
                </a:lnTo>
                <a:close/>
              </a:path>
            </a:pathLst>
          </a:custGeom>
          <a:solidFill>
            <a:schemeClr val="accent6">
              <a:lumMod val="40000"/>
              <a:lumOff val="60000"/>
            </a:schemeClr>
          </a:solidFill>
          <a:ln w="38100">
            <a:noFill/>
          </a:ln>
        </p:spPr>
        <p:style>
          <a:lnRef idx="2">
            <a:srgbClr val="000000"/>
          </a:lnRef>
          <a:fillRef idx="1">
            <a:sysClr val="window" lastClr="FFFFFF"/>
          </a:fillRef>
          <a:effectRef idx="0">
            <a:srgbClr val="000000"/>
          </a:effectRef>
          <a:fontRef idx="minor">
            <a:srgbClr val="000000"/>
          </a:fontRef>
        </p:style>
        <p:txBody>
          <a:bodyPr rot="0" spcFirstLastPara="0" vertOverflow="overflow" horzOverflow="overflow" vert="horz" wrap="square" lIns="91428" tIns="45714" rIns="91428" bIns="45714" numCol="1" spcCol="0" rtlCol="0" fromWordArt="0" anchor="ctr" anchorCtr="0" forceAA="0" compatLnSpc="1">
            <a:noAutofit/>
          </a:bodyPr>
          <a:lstStyle/>
          <a:p>
            <a:pPr algn="ctr" fontAlgn="auto"/>
            <a:endParaRPr lang="zh-CN" altLang="en-US" strike="noStrike" noProof="1">
              <a:latin typeface="微软雅黑" panose="020B0503020204020204" charset="-122"/>
              <a:ea typeface="微软雅黑" panose="020B0503020204020204" charset="-122"/>
            </a:endParaRPr>
          </a:p>
        </p:txBody>
      </p:sp>
      <p:sp>
        <p:nvSpPr>
          <p:cNvPr id="64" name="PA-任意多边形: 形状 63"/>
          <p:cNvSpPr/>
          <p:nvPr>
            <p:custDataLst>
              <p:tags r:id="rId10"/>
            </p:custDataLst>
          </p:nvPr>
        </p:nvSpPr>
        <p:spPr bwMode="auto">
          <a:xfrm rot="1872800" flipH="1">
            <a:off x="4722813" y="4094163"/>
            <a:ext cx="1655763" cy="1090613"/>
          </a:xfrm>
          <a:custGeom>
            <a:avLst/>
            <a:gdLst>
              <a:gd name="connsiteX0" fmla="*/ 2062970 w 2077085"/>
              <a:gd name="connsiteY0" fmla="*/ 1369396 h 1369396"/>
              <a:gd name="connsiteX1" fmla="*/ 2065268 w 2077085"/>
              <a:gd name="connsiteY1" fmla="*/ 825176 h 1369396"/>
              <a:gd name="connsiteX2" fmla="*/ 2077085 w 2077085"/>
              <a:gd name="connsiteY2" fmla="*/ 438371 h 1369396"/>
              <a:gd name="connsiteX3" fmla="*/ 1580630 w 2077085"/>
              <a:gd name="connsiteY3" fmla="*/ 171680 h 1369396"/>
              <a:gd name="connsiteX4" fmla="*/ 1276005 w 2077085"/>
              <a:gd name="connsiteY4" fmla="*/ 0 h 1369396"/>
              <a:gd name="connsiteX5" fmla="*/ 1399778 w 2077085"/>
              <a:gd name="connsiteY5" fmla="*/ 215377 h 1369396"/>
              <a:gd name="connsiteX6" fmla="*/ 1311899 w 2077085"/>
              <a:gd name="connsiteY6" fmla="*/ 245077 h 1369396"/>
              <a:gd name="connsiteX7" fmla="*/ 1153611 w 2077085"/>
              <a:gd name="connsiteY7" fmla="*/ 273282 h 1369396"/>
              <a:gd name="connsiteX8" fmla="*/ 1101136 w 2077085"/>
              <a:gd name="connsiteY8" fmla="*/ 275931 h 1369396"/>
              <a:gd name="connsiteX9" fmla="*/ 1077078 w 2077085"/>
              <a:gd name="connsiteY9" fmla="*/ 278470 h 1369396"/>
              <a:gd name="connsiteX10" fmla="*/ 1054454 w 2077085"/>
              <a:gd name="connsiteY10" fmla="*/ 278287 h 1369396"/>
              <a:gd name="connsiteX11" fmla="*/ 1044016 w 2077085"/>
              <a:gd name="connsiteY11" fmla="*/ 278814 h 1369396"/>
              <a:gd name="connsiteX12" fmla="*/ 1029597 w 2077085"/>
              <a:gd name="connsiteY12" fmla="*/ 278086 h 1369396"/>
              <a:gd name="connsiteX13" fmla="*/ 964181 w 2077085"/>
              <a:gd name="connsiteY13" fmla="*/ 277557 h 1369396"/>
              <a:gd name="connsiteX14" fmla="*/ 633835 w 2077085"/>
              <a:gd name="connsiteY14" fmla="*/ 198149 h 1369396"/>
              <a:gd name="connsiteX15" fmla="*/ 626485 w 2077085"/>
              <a:gd name="connsiteY15" fmla="*/ 194456 h 1369396"/>
              <a:gd name="connsiteX16" fmla="*/ 533088 w 2077085"/>
              <a:gd name="connsiteY16" fmla="*/ 149477 h 1369396"/>
              <a:gd name="connsiteX17" fmla="*/ 529551 w 2077085"/>
              <a:gd name="connsiteY17" fmla="*/ 147328 h 1369396"/>
              <a:gd name="connsiteX18" fmla="*/ 527969 w 2077085"/>
              <a:gd name="connsiteY18" fmla="*/ 150065 h 1369396"/>
              <a:gd name="connsiteX19" fmla="*/ 544842 w 2077085"/>
              <a:gd name="connsiteY19" fmla="*/ 770807 h 1369396"/>
              <a:gd name="connsiteX20" fmla="*/ 2636 w 2077085"/>
              <a:gd name="connsiteY20" fmla="*/ 1059730 h 1369396"/>
              <a:gd name="connsiteX21" fmla="*/ 0 w 2077085"/>
              <a:gd name="connsiteY21" fmla="*/ 1064295 h 1369396"/>
              <a:gd name="connsiteX22" fmla="*/ 1701638 w 2077085"/>
              <a:gd name="connsiteY22" fmla="*/ 1226767 h 1369396"/>
              <a:gd name="connsiteX23" fmla="*/ 1926994 w 2077085"/>
              <a:gd name="connsiteY23" fmla="*/ 1132786 h 136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77085" h="1369396">
                <a:moveTo>
                  <a:pt x="2062970" y="1369396"/>
                </a:moveTo>
                <a:lnTo>
                  <a:pt x="2065268" y="825176"/>
                </a:lnTo>
                <a:lnTo>
                  <a:pt x="2077085" y="438371"/>
                </a:lnTo>
                <a:lnTo>
                  <a:pt x="1580630" y="171680"/>
                </a:lnTo>
                <a:lnTo>
                  <a:pt x="1276005" y="0"/>
                </a:lnTo>
                <a:lnTo>
                  <a:pt x="1399778" y="215377"/>
                </a:lnTo>
                <a:lnTo>
                  <a:pt x="1311899" y="245077"/>
                </a:lnTo>
                <a:cubicBezTo>
                  <a:pt x="1260525" y="258292"/>
                  <a:pt x="1207662" y="267794"/>
                  <a:pt x="1153611" y="273282"/>
                </a:cubicBezTo>
                <a:lnTo>
                  <a:pt x="1101136" y="275931"/>
                </a:lnTo>
                <a:lnTo>
                  <a:pt x="1077078" y="278470"/>
                </a:lnTo>
                <a:lnTo>
                  <a:pt x="1054454" y="278287"/>
                </a:lnTo>
                <a:lnTo>
                  <a:pt x="1044016" y="278814"/>
                </a:lnTo>
                <a:lnTo>
                  <a:pt x="1029597" y="278086"/>
                </a:lnTo>
                <a:lnTo>
                  <a:pt x="964181" y="277557"/>
                </a:lnTo>
                <a:cubicBezTo>
                  <a:pt x="851416" y="270255"/>
                  <a:pt x="739615" y="243786"/>
                  <a:pt x="633835" y="198149"/>
                </a:cubicBezTo>
                <a:lnTo>
                  <a:pt x="626485" y="194456"/>
                </a:lnTo>
                <a:lnTo>
                  <a:pt x="533088" y="149477"/>
                </a:lnTo>
                <a:lnTo>
                  <a:pt x="529551" y="147328"/>
                </a:lnTo>
                <a:lnTo>
                  <a:pt x="527969" y="150065"/>
                </a:lnTo>
                <a:lnTo>
                  <a:pt x="544842" y="770807"/>
                </a:lnTo>
                <a:lnTo>
                  <a:pt x="2636" y="1059730"/>
                </a:lnTo>
                <a:lnTo>
                  <a:pt x="0" y="1064295"/>
                </a:lnTo>
                <a:cubicBezTo>
                  <a:pt x="522172" y="1365693"/>
                  <a:pt x="1143743" y="1419850"/>
                  <a:pt x="1701638" y="1226767"/>
                </a:cubicBezTo>
                <a:lnTo>
                  <a:pt x="1926994" y="1132786"/>
                </a:lnTo>
                <a:close/>
              </a:path>
            </a:pathLst>
          </a:custGeom>
          <a:solidFill>
            <a:schemeClr val="accent6">
              <a:lumMod val="40000"/>
              <a:lumOff val="60000"/>
            </a:schemeClr>
          </a:solidFill>
          <a:ln w="38100">
            <a:noFill/>
          </a:ln>
        </p:spPr>
        <p:style>
          <a:lnRef idx="2">
            <a:srgbClr val="000000"/>
          </a:lnRef>
          <a:fillRef idx="1">
            <a:sysClr val="window" lastClr="FFFFFF"/>
          </a:fillRef>
          <a:effectRef idx="0">
            <a:srgbClr val="000000"/>
          </a:effectRef>
          <a:fontRef idx="minor">
            <a:srgbClr val="000000"/>
          </a:fontRef>
        </p:style>
        <p:txBody>
          <a:bodyPr rot="0" spcFirstLastPara="0" vertOverflow="overflow" horzOverflow="overflow" vert="horz" wrap="square" lIns="91428" tIns="45714" rIns="91428" bIns="45714" numCol="1" spcCol="0" rtlCol="0" fromWordArt="0" anchor="ctr" anchorCtr="0" forceAA="0" compatLnSpc="1">
            <a:noAutofit/>
          </a:bodyPr>
          <a:lstStyle/>
          <a:p>
            <a:pPr algn="ctr" fontAlgn="auto"/>
            <a:endParaRPr lang="zh-CN" altLang="en-US" strike="noStrike" noProof="1">
              <a:latin typeface="微软雅黑" panose="020B0503020204020204" charset="-122"/>
              <a:ea typeface="微软雅黑" panose="020B0503020204020204" charset="-122"/>
            </a:endParaRPr>
          </a:p>
        </p:txBody>
      </p:sp>
      <p:sp>
        <p:nvSpPr>
          <p:cNvPr id="65" name="PA-任意多边形: 形状 64"/>
          <p:cNvSpPr/>
          <p:nvPr>
            <p:custDataLst>
              <p:tags r:id="rId11"/>
            </p:custDataLst>
          </p:nvPr>
        </p:nvSpPr>
        <p:spPr bwMode="auto">
          <a:xfrm rot="19872800" flipH="1">
            <a:off x="5899150" y="4122738"/>
            <a:ext cx="1655763" cy="1090613"/>
          </a:xfrm>
          <a:custGeom>
            <a:avLst/>
            <a:gdLst>
              <a:gd name="connsiteX0" fmla="*/ 2062970 w 2077085"/>
              <a:gd name="connsiteY0" fmla="*/ 1369396 h 1369396"/>
              <a:gd name="connsiteX1" fmla="*/ 2065268 w 2077085"/>
              <a:gd name="connsiteY1" fmla="*/ 825176 h 1369396"/>
              <a:gd name="connsiteX2" fmla="*/ 2077085 w 2077085"/>
              <a:gd name="connsiteY2" fmla="*/ 438371 h 1369396"/>
              <a:gd name="connsiteX3" fmla="*/ 1580630 w 2077085"/>
              <a:gd name="connsiteY3" fmla="*/ 171680 h 1369396"/>
              <a:gd name="connsiteX4" fmla="*/ 1276005 w 2077085"/>
              <a:gd name="connsiteY4" fmla="*/ 0 h 1369396"/>
              <a:gd name="connsiteX5" fmla="*/ 1399778 w 2077085"/>
              <a:gd name="connsiteY5" fmla="*/ 215377 h 1369396"/>
              <a:gd name="connsiteX6" fmla="*/ 1311899 w 2077085"/>
              <a:gd name="connsiteY6" fmla="*/ 245077 h 1369396"/>
              <a:gd name="connsiteX7" fmla="*/ 1153611 w 2077085"/>
              <a:gd name="connsiteY7" fmla="*/ 273282 h 1369396"/>
              <a:gd name="connsiteX8" fmla="*/ 1101136 w 2077085"/>
              <a:gd name="connsiteY8" fmla="*/ 275931 h 1369396"/>
              <a:gd name="connsiteX9" fmla="*/ 1077078 w 2077085"/>
              <a:gd name="connsiteY9" fmla="*/ 278470 h 1369396"/>
              <a:gd name="connsiteX10" fmla="*/ 1054454 w 2077085"/>
              <a:gd name="connsiteY10" fmla="*/ 278287 h 1369396"/>
              <a:gd name="connsiteX11" fmla="*/ 1044016 w 2077085"/>
              <a:gd name="connsiteY11" fmla="*/ 278814 h 1369396"/>
              <a:gd name="connsiteX12" fmla="*/ 1029597 w 2077085"/>
              <a:gd name="connsiteY12" fmla="*/ 278086 h 1369396"/>
              <a:gd name="connsiteX13" fmla="*/ 964181 w 2077085"/>
              <a:gd name="connsiteY13" fmla="*/ 277557 h 1369396"/>
              <a:gd name="connsiteX14" fmla="*/ 633835 w 2077085"/>
              <a:gd name="connsiteY14" fmla="*/ 198149 h 1369396"/>
              <a:gd name="connsiteX15" fmla="*/ 626485 w 2077085"/>
              <a:gd name="connsiteY15" fmla="*/ 194456 h 1369396"/>
              <a:gd name="connsiteX16" fmla="*/ 533088 w 2077085"/>
              <a:gd name="connsiteY16" fmla="*/ 149477 h 1369396"/>
              <a:gd name="connsiteX17" fmla="*/ 529551 w 2077085"/>
              <a:gd name="connsiteY17" fmla="*/ 147328 h 1369396"/>
              <a:gd name="connsiteX18" fmla="*/ 527969 w 2077085"/>
              <a:gd name="connsiteY18" fmla="*/ 150065 h 1369396"/>
              <a:gd name="connsiteX19" fmla="*/ 544842 w 2077085"/>
              <a:gd name="connsiteY19" fmla="*/ 770807 h 1369396"/>
              <a:gd name="connsiteX20" fmla="*/ 2636 w 2077085"/>
              <a:gd name="connsiteY20" fmla="*/ 1059730 h 1369396"/>
              <a:gd name="connsiteX21" fmla="*/ 0 w 2077085"/>
              <a:gd name="connsiteY21" fmla="*/ 1064295 h 1369396"/>
              <a:gd name="connsiteX22" fmla="*/ 1701638 w 2077085"/>
              <a:gd name="connsiteY22" fmla="*/ 1226767 h 1369396"/>
              <a:gd name="connsiteX23" fmla="*/ 1926994 w 2077085"/>
              <a:gd name="connsiteY23" fmla="*/ 1132786 h 136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77085" h="1369396">
                <a:moveTo>
                  <a:pt x="2062970" y="1369396"/>
                </a:moveTo>
                <a:lnTo>
                  <a:pt x="2065268" y="825176"/>
                </a:lnTo>
                <a:lnTo>
                  <a:pt x="2077085" y="438371"/>
                </a:lnTo>
                <a:lnTo>
                  <a:pt x="1580630" y="171680"/>
                </a:lnTo>
                <a:lnTo>
                  <a:pt x="1276005" y="0"/>
                </a:lnTo>
                <a:lnTo>
                  <a:pt x="1399778" y="215377"/>
                </a:lnTo>
                <a:lnTo>
                  <a:pt x="1311899" y="245077"/>
                </a:lnTo>
                <a:cubicBezTo>
                  <a:pt x="1260525" y="258292"/>
                  <a:pt x="1207662" y="267794"/>
                  <a:pt x="1153611" y="273282"/>
                </a:cubicBezTo>
                <a:lnTo>
                  <a:pt x="1101136" y="275931"/>
                </a:lnTo>
                <a:lnTo>
                  <a:pt x="1077078" y="278470"/>
                </a:lnTo>
                <a:lnTo>
                  <a:pt x="1054454" y="278287"/>
                </a:lnTo>
                <a:lnTo>
                  <a:pt x="1044016" y="278814"/>
                </a:lnTo>
                <a:lnTo>
                  <a:pt x="1029597" y="278086"/>
                </a:lnTo>
                <a:lnTo>
                  <a:pt x="964181" y="277557"/>
                </a:lnTo>
                <a:cubicBezTo>
                  <a:pt x="851416" y="270255"/>
                  <a:pt x="739615" y="243786"/>
                  <a:pt x="633835" y="198149"/>
                </a:cubicBezTo>
                <a:lnTo>
                  <a:pt x="626485" y="194456"/>
                </a:lnTo>
                <a:lnTo>
                  <a:pt x="533088" y="149477"/>
                </a:lnTo>
                <a:lnTo>
                  <a:pt x="529551" y="147328"/>
                </a:lnTo>
                <a:lnTo>
                  <a:pt x="527969" y="150065"/>
                </a:lnTo>
                <a:lnTo>
                  <a:pt x="544842" y="770807"/>
                </a:lnTo>
                <a:lnTo>
                  <a:pt x="2636" y="1059730"/>
                </a:lnTo>
                <a:lnTo>
                  <a:pt x="0" y="1064295"/>
                </a:lnTo>
                <a:cubicBezTo>
                  <a:pt x="522172" y="1365693"/>
                  <a:pt x="1143743" y="1419850"/>
                  <a:pt x="1701638" y="1226767"/>
                </a:cubicBezTo>
                <a:lnTo>
                  <a:pt x="1926994" y="1132786"/>
                </a:lnTo>
                <a:close/>
              </a:path>
            </a:pathLst>
          </a:custGeom>
          <a:solidFill>
            <a:srgbClr val="92D050"/>
          </a:solidFill>
          <a:ln w="38100">
            <a:noFill/>
          </a:ln>
        </p:spPr>
        <p:style>
          <a:lnRef idx="2">
            <a:srgbClr val="000000"/>
          </a:lnRef>
          <a:fillRef idx="1">
            <a:sysClr val="window" lastClr="FFFFFF"/>
          </a:fillRef>
          <a:effectRef idx="0">
            <a:srgbClr val="000000"/>
          </a:effectRef>
          <a:fontRef idx="minor">
            <a:srgbClr val="000000"/>
          </a:fontRef>
        </p:style>
        <p:txBody>
          <a:bodyPr rot="0" spcFirstLastPara="0" vertOverflow="overflow" horzOverflow="overflow" vert="horz" wrap="square" lIns="91428" tIns="45714" rIns="91428" bIns="45714" numCol="1" spcCol="0" rtlCol="0" fromWordArt="0" anchor="ctr" anchorCtr="0" forceAA="0" compatLnSpc="1">
            <a:noAutofit/>
          </a:bodyPr>
          <a:lstStyle/>
          <a:p>
            <a:pPr algn="ctr" fontAlgn="auto"/>
            <a:endParaRPr lang="zh-CN" altLang="en-US" strike="noStrike" noProof="1">
              <a:latin typeface="微软雅黑" panose="020B0503020204020204" charset="-122"/>
              <a:ea typeface="微软雅黑" panose="020B0503020204020204" charset="-122"/>
            </a:endParaRPr>
          </a:p>
        </p:txBody>
      </p:sp>
      <p:sp>
        <p:nvSpPr>
          <p:cNvPr id="130" name="PA-圆角矩形 57"/>
          <p:cNvSpPr/>
          <p:nvPr>
            <p:custDataLst>
              <p:tags r:id="rId12"/>
            </p:custDataLst>
          </p:nvPr>
        </p:nvSpPr>
        <p:spPr>
          <a:xfrm>
            <a:off x="3275013" y="4691063"/>
            <a:ext cx="550863" cy="395288"/>
          </a:xfrm>
          <a:prstGeom prst="roundRect">
            <a:avLst/>
          </a:prstGeom>
          <a:solidFill>
            <a:srgbClr val="9BBB59"/>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endParaRPr>
          </a:p>
        </p:txBody>
      </p:sp>
      <p:sp>
        <p:nvSpPr>
          <p:cNvPr id="131" name="PA-形状 11125"/>
          <p:cNvSpPr/>
          <p:nvPr>
            <p:custDataLst>
              <p:tags r:id="rId13"/>
            </p:custDataLst>
          </p:nvPr>
        </p:nvSpPr>
        <p:spPr>
          <a:xfrm>
            <a:off x="3405188" y="4795838"/>
            <a:ext cx="123825" cy="92075"/>
          </a:xfrm>
          <a:custGeom>
            <a:avLst/>
            <a:gdLst/>
            <a:ahLst/>
            <a:cxnLst>
              <a:cxn ang="0">
                <a:pos x="wd2" y="hd2"/>
              </a:cxn>
              <a:cxn ang="5400000">
                <a:pos x="wd2" y="hd2"/>
              </a:cxn>
              <a:cxn ang="10800000">
                <a:pos x="wd2" y="hd2"/>
              </a:cxn>
              <a:cxn ang="16200000">
                <a:pos x="wd2" y="hd2"/>
              </a:cxn>
            </a:cxnLst>
            <a:rect l="0" t="0" r="r" b="b"/>
            <a:pathLst>
              <a:path w="21600" h="21600" extrusionOk="0">
                <a:moveTo>
                  <a:pt x="0" y="1386"/>
                </a:moveTo>
                <a:lnTo>
                  <a:pt x="0" y="9715"/>
                </a:lnTo>
                <a:cubicBezTo>
                  <a:pt x="0" y="10494"/>
                  <a:pt x="446" y="11102"/>
                  <a:pt x="1036" y="11102"/>
                </a:cubicBezTo>
                <a:lnTo>
                  <a:pt x="8298" y="11102"/>
                </a:lnTo>
                <a:cubicBezTo>
                  <a:pt x="13203" y="11102"/>
                  <a:pt x="15275" y="16350"/>
                  <a:pt x="17157" y="21600"/>
                </a:cubicBezTo>
                <a:cubicBezTo>
                  <a:pt x="18455" y="17522"/>
                  <a:pt x="19783" y="13486"/>
                  <a:pt x="21600" y="9759"/>
                </a:cubicBezTo>
                <a:cubicBezTo>
                  <a:pt x="18327" y="3601"/>
                  <a:pt x="14075" y="0"/>
                  <a:pt x="8298" y="0"/>
                </a:cubicBezTo>
                <a:lnTo>
                  <a:pt x="1036" y="0"/>
                </a:lnTo>
                <a:cubicBezTo>
                  <a:pt x="446" y="0"/>
                  <a:pt x="0" y="610"/>
                  <a:pt x="0" y="1386"/>
                </a:cubicBezTo>
                <a:close/>
              </a:path>
            </a:pathLst>
          </a:custGeom>
          <a:solidFill>
            <a:sysClr val="window" lastClr="FFFFFF"/>
          </a:solidFill>
          <a:ln w="12700">
            <a:miter lim="400000"/>
          </a:ln>
        </p:spPr>
        <p:txBody>
          <a:bodyPr lIns="19046" tIns="19046" rIns="19046" bIns="19046" anchor="ctr"/>
          <a:lstStyle/>
          <a:p>
            <a:pPr marL="0" marR="0" lvl="0" indent="0" algn="l" defTabSz="228600" rtl="0"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微软雅黑" panose="020B0503020204020204" charset="-122"/>
              <a:ea typeface="微软雅黑" panose="020B0503020204020204" charset="-122"/>
              <a:sym typeface="Gill Sans"/>
            </a:endParaRPr>
          </a:p>
        </p:txBody>
      </p:sp>
      <p:sp>
        <p:nvSpPr>
          <p:cNvPr id="132" name="PA-形状 11126"/>
          <p:cNvSpPr/>
          <p:nvPr>
            <p:custDataLst>
              <p:tags r:id="rId14"/>
            </p:custDataLst>
          </p:nvPr>
        </p:nvSpPr>
        <p:spPr>
          <a:xfrm>
            <a:off x="3390900" y="4751388"/>
            <a:ext cx="333375" cy="255588"/>
          </a:xfrm>
          <a:custGeom>
            <a:avLst/>
            <a:gdLst/>
            <a:ahLst/>
            <a:cxnLst>
              <a:cxn ang="0">
                <a:pos x="wd2" y="hd2"/>
              </a:cxn>
              <a:cxn ang="5400000">
                <a:pos x="wd2" y="hd2"/>
              </a:cxn>
              <a:cxn ang="10800000">
                <a:pos x="wd2" y="hd2"/>
              </a:cxn>
              <a:cxn ang="16200000">
                <a:pos x="wd2" y="hd2"/>
              </a:cxn>
            </a:cxnLst>
            <a:rect l="0" t="0" r="r" b="b"/>
            <a:pathLst>
              <a:path w="21600" h="21600" extrusionOk="0">
                <a:moveTo>
                  <a:pt x="21492" y="5165"/>
                </a:moveTo>
                <a:lnTo>
                  <a:pt x="17646" y="157"/>
                </a:lnTo>
                <a:cubicBezTo>
                  <a:pt x="17562" y="63"/>
                  <a:pt x="17467" y="0"/>
                  <a:pt x="17359" y="0"/>
                </a:cubicBezTo>
                <a:cubicBezTo>
                  <a:pt x="17140" y="0"/>
                  <a:pt x="16971" y="220"/>
                  <a:pt x="16971" y="502"/>
                </a:cubicBezTo>
                <a:lnTo>
                  <a:pt x="16971" y="3517"/>
                </a:lnTo>
                <a:lnTo>
                  <a:pt x="13885" y="3517"/>
                </a:lnTo>
                <a:cubicBezTo>
                  <a:pt x="9968" y="3517"/>
                  <a:pt x="8401" y="7723"/>
                  <a:pt x="7064" y="11774"/>
                </a:cubicBezTo>
                <a:cubicBezTo>
                  <a:pt x="6773" y="12670"/>
                  <a:pt x="6473" y="13578"/>
                  <a:pt x="6122" y="14458"/>
                </a:cubicBezTo>
                <a:cubicBezTo>
                  <a:pt x="5447" y="16155"/>
                  <a:pt x="4687" y="17584"/>
                  <a:pt x="3083" y="17584"/>
                </a:cubicBezTo>
                <a:lnTo>
                  <a:pt x="385" y="17584"/>
                </a:lnTo>
                <a:cubicBezTo>
                  <a:pt x="166" y="17584"/>
                  <a:pt x="0" y="17802"/>
                  <a:pt x="0" y="18085"/>
                </a:cubicBezTo>
                <a:lnTo>
                  <a:pt x="0" y="21099"/>
                </a:lnTo>
                <a:cubicBezTo>
                  <a:pt x="0" y="21381"/>
                  <a:pt x="166" y="21600"/>
                  <a:pt x="385" y="21600"/>
                </a:cubicBezTo>
                <a:lnTo>
                  <a:pt x="3083" y="21600"/>
                </a:lnTo>
                <a:cubicBezTo>
                  <a:pt x="7003" y="21600"/>
                  <a:pt x="8570" y="17393"/>
                  <a:pt x="9907" y="13343"/>
                </a:cubicBezTo>
                <a:cubicBezTo>
                  <a:pt x="10197" y="12449"/>
                  <a:pt x="10498" y="11537"/>
                  <a:pt x="10849" y="10659"/>
                </a:cubicBezTo>
                <a:cubicBezTo>
                  <a:pt x="11521" y="8963"/>
                  <a:pt x="12281" y="7535"/>
                  <a:pt x="13885" y="7535"/>
                </a:cubicBezTo>
                <a:lnTo>
                  <a:pt x="16971" y="7535"/>
                </a:lnTo>
                <a:lnTo>
                  <a:pt x="16971" y="10550"/>
                </a:lnTo>
                <a:cubicBezTo>
                  <a:pt x="16971" y="10832"/>
                  <a:pt x="17153" y="11052"/>
                  <a:pt x="17359" y="11052"/>
                </a:cubicBezTo>
                <a:cubicBezTo>
                  <a:pt x="17454" y="11052"/>
                  <a:pt x="17562" y="11004"/>
                  <a:pt x="17636" y="10910"/>
                </a:cubicBezTo>
                <a:lnTo>
                  <a:pt x="21492" y="5888"/>
                </a:lnTo>
                <a:cubicBezTo>
                  <a:pt x="21564" y="5793"/>
                  <a:pt x="21600" y="5651"/>
                  <a:pt x="21600" y="5526"/>
                </a:cubicBezTo>
                <a:cubicBezTo>
                  <a:pt x="21600" y="5400"/>
                  <a:pt x="21564" y="5260"/>
                  <a:pt x="21492" y="5165"/>
                </a:cubicBezTo>
                <a:close/>
              </a:path>
            </a:pathLst>
          </a:custGeom>
          <a:solidFill>
            <a:sysClr val="window" lastClr="FFFFFF"/>
          </a:solidFill>
          <a:ln w="12700">
            <a:miter lim="400000"/>
          </a:ln>
        </p:spPr>
        <p:txBody>
          <a:bodyPr lIns="19046" tIns="19046" rIns="19046" bIns="19046" anchor="ctr"/>
          <a:lstStyle/>
          <a:p>
            <a:pPr marL="0" marR="0" lvl="0" indent="0" algn="l" defTabSz="228600" rtl="0"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微软雅黑" panose="020B0503020204020204" charset="-122"/>
              <a:ea typeface="微软雅黑" panose="020B0503020204020204" charset="-122"/>
              <a:sym typeface="Gill Sans"/>
            </a:endParaRPr>
          </a:p>
        </p:txBody>
      </p:sp>
      <p:sp>
        <p:nvSpPr>
          <p:cNvPr id="135" name="PA-形状 11127"/>
          <p:cNvSpPr/>
          <p:nvPr>
            <p:custDataLst>
              <p:tags r:id="rId15"/>
            </p:custDataLst>
          </p:nvPr>
        </p:nvSpPr>
        <p:spPr>
          <a:xfrm>
            <a:off x="3519488" y="4899025"/>
            <a:ext cx="195263" cy="134938"/>
          </a:xfrm>
          <a:custGeom>
            <a:avLst/>
            <a:gdLst/>
            <a:ahLst/>
            <a:cxnLst>
              <a:cxn ang="0">
                <a:pos x="wd2" y="hd2"/>
              </a:cxn>
              <a:cxn ang="5400000">
                <a:pos x="wd2" y="hd2"/>
              </a:cxn>
              <a:cxn ang="10800000">
                <a:pos x="wd2" y="hd2"/>
              </a:cxn>
              <a:cxn ang="16200000">
                <a:pos x="wd2" y="hd2"/>
              </a:cxn>
            </a:cxnLst>
            <a:rect l="0" t="0" r="r" b="b"/>
            <a:pathLst>
              <a:path w="21600" h="21600" extrusionOk="0">
                <a:moveTo>
                  <a:pt x="21600" y="11072"/>
                </a:moveTo>
                <a:cubicBezTo>
                  <a:pt x="21600" y="10829"/>
                  <a:pt x="21538" y="10562"/>
                  <a:pt x="21416" y="10382"/>
                </a:cubicBezTo>
                <a:lnTo>
                  <a:pt x="14847" y="837"/>
                </a:lnTo>
                <a:cubicBezTo>
                  <a:pt x="14702" y="660"/>
                  <a:pt x="14540" y="539"/>
                  <a:pt x="14355" y="539"/>
                </a:cubicBezTo>
                <a:cubicBezTo>
                  <a:pt x="13981" y="539"/>
                  <a:pt x="13693" y="958"/>
                  <a:pt x="13693" y="1495"/>
                </a:cubicBezTo>
                <a:lnTo>
                  <a:pt x="13693" y="7243"/>
                </a:lnTo>
                <a:lnTo>
                  <a:pt x="8421" y="7243"/>
                </a:lnTo>
                <a:cubicBezTo>
                  <a:pt x="5313" y="7243"/>
                  <a:pt x="3997" y="3623"/>
                  <a:pt x="2803" y="0"/>
                </a:cubicBezTo>
                <a:cubicBezTo>
                  <a:pt x="1979" y="2812"/>
                  <a:pt x="1136" y="5595"/>
                  <a:pt x="0" y="8166"/>
                </a:cubicBezTo>
                <a:cubicBezTo>
                  <a:pt x="3813" y="15945"/>
                  <a:pt x="7579" y="14897"/>
                  <a:pt x="13693" y="14897"/>
                </a:cubicBezTo>
                <a:lnTo>
                  <a:pt x="13693" y="20647"/>
                </a:lnTo>
                <a:cubicBezTo>
                  <a:pt x="13693" y="21152"/>
                  <a:pt x="14004" y="21600"/>
                  <a:pt x="14355" y="21600"/>
                </a:cubicBezTo>
                <a:cubicBezTo>
                  <a:pt x="14517" y="21600"/>
                  <a:pt x="14702" y="21512"/>
                  <a:pt x="14828" y="21333"/>
                </a:cubicBezTo>
                <a:lnTo>
                  <a:pt x="21416" y="11758"/>
                </a:lnTo>
                <a:cubicBezTo>
                  <a:pt x="21538" y="11578"/>
                  <a:pt x="21600" y="11311"/>
                  <a:pt x="21600" y="11072"/>
                </a:cubicBezTo>
                <a:close/>
              </a:path>
            </a:pathLst>
          </a:custGeom>
          <a:solidFill>
            <a:sysClr val="window" lastClr="FFFFFF"/>
          </a:solidFill>
          <a:ln w="12700">
            <a:miter lim="400000"/>
          </a:ln>
        </p:spPr>
        <p:txBody>
          <a:bodyPr lIns="19046" tIns="19046" rIns="19046" bIns="19046" anchor="ctr"/>
          <a:lstStyle/>
          <a:p>
            <a:pPr marL="0" marR="0" lvl="0" indent="0" algn="l" defTabSz="228600" rtl="0"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微软雅黑" panose="020B0503020204020204" charset="-122"/>
              <a:ea typeface="微软雅黑" panose="020B0503020204020204" charset="-122"/>
              <a:sym typeface="Gill Sans"/>
            </a:endParaRPr>
          </a:p>
        </p:txBody>
      </p:sp>
      <p:sp>
        <p:nvSpPr>
          <p:cNvPr id="38" name="PA-线条"/>
          <p:cNvSpPr/>
          <p:nvPr>
            <p:custDataLst>
              <p:tags r:id="rId16"/>
            </p:custDataLst>
          </p:nvPr>
        </p:nvSpPr>
        <p:spPr>
          <a:xfrm>
            <a:off x="4005263" y="4870450"/>
            <a:ext cx="790575" cy="0"/>
          </a:xfrm>
          <a:prstGeom prst="line">
            <a:avLst/>
          </a:prstGeom>
          <a:ln w="12700">
            <a:solidFill>
              <a:sysClr val="window" lastClr="FFFFFF">
                <a:lumMod val="65000"/>
              </a:sysClr>
            </a:solidFill>
            <a:prstDash val="sysDash"/>
            <a:miter/>
            <a:headEnd type="oval"/>
            <a:tailEnd type="oval"/>
          </a:ln>
        </p:spPr>
        <p:txBody>
          <a:bodyPr lIns="45713" rIns="45713"/>
          <a:lstStyle/>
          <a:p>
            <a:pPr marL="0" marR="0" lvl="0" indent="0" algn="l" defTabSz="914400" rtl="0" eaLnBrk="1" fontAlgn="auto" latinLnBrk="0" hangingPunct="1">
              <a:lnSpc>
                <a:spcPct val="100000"/>
              </a:lnSpc>
              <a:spcBef>
                <a:spcPts val="0"/>
              </a:spcBef>
              <a:spcAft>
                <a:spcPts val="0"/>
              </a:spcAft>
              <a:buClrTx/>
              <a:buSzTx/>
              <a:buFontTx/>
              <a:buNone/>
              <a:defRPr/>
            </a:pPr>
            <a:endParaRPr kumimoji="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endParaRPr>
          </a:p>
        </p:txBody>
      </p:sp>
      <p:sp>
        <p:nvSpPr>
          <p:cNvPr id="141" name="PA-线条"/>
          <p:cNvSpPr/>
          <p:nvPr>
            <p:custDataLst>
              <p:tags r:id="rId17"/>
            </p:custDataLst>
          </p:nvPr>
        </p:nvSpPr>
        <p:spPr>
          <a:xfrm>
            <a:off x="4005263" y="3676650"/>
            <a:ext cx="279400" cy="0"/>
          </a:xfrm>
          <a:prstGeom prst="line">
            <a:avLst/>
          </a:prstGeom>
          <a:ln w="12700">
            <a:solidFill>
              <a:sysClr val="window" lastClr="FFFFFF">
                <a:lumMod val="65000"/>
              </a:sysClr>
            </a:solidFill>
            <a:prstDash val="sysDash"/>
            <a:miter/>
            <a:headEnd type="oval"/>
            <a:tailEnd type="oval"/>
          </a:ln>
        </p:spPr>
        <p:txBody>
          <a:bodyPr lIns="45713" rIns="45713"/>
          <a:lstStyle/>
          <a:p>
            <a:pPr marL="0" marR="0" lvl="0" indent="0" algn="l" defTabSz="914400" rtl="0" eaLnBrk="1" fontAlgn="auto" latinLnBrk="0" hangingPunct="1">
              <a:lnSpc>
                <a:spcPct val="100000"/>
              </a:lnSpc>
              <a:spcBef>
                <a:spcPts val="0"/>
              </a:spcBef>
              <a:spcAft>
                <a:spcPts val="0"/>
              </a:spcAft>
              <a:buClrTx/>
              <a:buSzTx/>
              <a:buFontTx/>
              <a:buNone/>
              <a:defRPr/>
            </a:pPr>
            <a:endParaRPr kumimoji="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endParaRPr>
          </a:p>
        </p:txBody>
      </p:sp>
      <p:sp>
        <p:nvSpPr>
          <p:cNvPr id="142" name="PA-线条"/>
          <p:cNvSpPr/>
          <p:nvPr>
            <p:custDataLst>
              <p:tags r:id="rId18"/>
            </p:custDataLst>
          </p:nvPr>
        </p:nvSpPr>
        <p:spPr>
          <a:xfrm flipV="1">
            <a:off x="7994650" y="3676650"/>
            <a:ext cx="285750" cy="0"/>
          </a:xfrm>
          <a:prstGeom prst="line">
            <a:avLst/>
          </a:prstGeom>
          <a:ln w="12700">
            <a:solidFill>
              <a:sysClr val="window" lastClr="FFFFFF">
                <a:lumMod val="65000"/>
              </a:sysClr>
            </a:solidFill>
            <a:prstDash val="sysDash"/>
            <a:miter/>
            <a:headEnd type="oval"/>
            <a:tailEnd type="oval"/>
          </a:ln>
        </p:spPr>
        <p:txBody>
          <a:bodyPr lIns="45713" rIns="45713"/>
          <a:lstStyle/>
          <a:p>
            <a:pPr marL="0" marR="0" lvl="0" indent="0" algn="l" defTabSz="914400" rtl="0" eaLnBrk="1" fontAlgn="auto" latinLnBrk="0" hangingPunct="1">
              <a:lnSpc>
                <a:spcPct val="100000"/>
              </a:lnSpc>
              <a:spcBef>
                <a:spcPts val="0"/>
              </a:spcBef>
              <a:spcAft>
                <a:spcPts val="0"/>
              </a:spcAft>
              <a:buClrTx/>
              <a:buSzTx/>
              <a:buFontTx/>
              <a:buNone/>
              <a:defRPr/>
            </a:pPr>
            <a:endParaRPr kumimoji="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endParaRPr>
          </a:p>
        </p:txBody>
      </p:sp>
      <p:sp>
        <p:nvSpPr>
          <p:cNvPr id="128026" name="PA-desk-printer_74081"/>
          <p:cNvSpPr>
            <a:spLocks noChangeAspect="1"/>
          </p:cNvSpPr>
          <p:nvPr>
            <p:custDataLst>
              <p:tags r:id="rId19"/>
            </p:custDataLst>
          </p:nvPr>
        </p:nvSpPr>
        <p:spPr>
          <a:xfrm>
            <a:off x="3263900" y="3470275"/>
            <a:ext cx="561975" cy="384175"/>
          </a:xfrm>
          <a:custGeom>
            <a:avLst/>
            <a:gdLst/>
            <a:ahLst/>
            <a:cxnLst>
              <a:cxn ang="0">
                <a:pos x="422793" y="422793"/>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556611" y="556611"/>
              </a:cxn>
              <a:cxn ang="0">
                <a:pos x="422793" y="422793"/>
              </a:cxn>
              <a:cxn ang="0">
                <a:pos x="556611" y="556611"/>
              </a:cxn>
              <a:cxn ang="0">
                <a:pos x="556611" y="556611"/>
              </a:cxn>
              <a:cxn ang="0">
                <a:pos x="556611" y="556611"/>
              </a:cxn>
              <a:cxn ang="0">
                <a:pos x="556611" y="556611"/>
              </a:cxn>
              <a:cxn ang="0">
                <a:pos x="556611" y="556611"/>
              </a:cxn>
              <a:cxn ang="0">
                <a:pos x="422793" y="422793"/>
              </a:cxn>
              <a:cxn ang="0">
                <a:pos x="556611" y="556611"/>
              </a:cxn>
              <a:cxn ang="0">
                <a:pos x="556611" y="556611"/>
              </a:cxn>
              <a:cxn ang="0">
                <a:pos x="556611" y="556611"/>
              </a:cxn>
              <a:cxn ang="0">
                <a:pos x="556611" y="556611"/>
              </a:cxn>
              <a:cxn ang="0">
                <a:pos x="422793" y="422793"/>
              </a:cxn>
              <a:cxn ang="0">
                <a:pos x="556611" y="556611"/>
              </a:cxn>
              <a:cxn ang="0">
                <a:pos x="556611" y="556611"/>
              </a:cxn>
              <a:cxn ang="0">
                <a:pos x="556611" y="556611"/>
              </a:cxn>
              <a:cxn ang="0">
                <a:pos x="556611" y="556611"/>
              </a:cxn>
            </a:cxnLst>
            <a:rect l="0" t="0" r="0" b="0"/>
            <a:pathLst>
              <a:path w="2786" h="2248">
                <a:moveTo>
                  <a:pt x="2417" y="923"/>
                </a:moveTo>
                <a:lnTo>
                  <a:pt x="2404" y="923"/>
                </a:lnTo>
                <a:cubicBezTo>
                  <a:pt x="2404" y="922"/>
                  <a:pt x="2404" y="922"/>
                  <a:pt x="2404" y="922"/>
                </a:cubicBezTo>
                <a:lnTo>
                  <a:pt x="2404" y="308"/>
                </a:lnTo>
                <a:cubicBezTo>
                  <a:pt x="2404" y="271"/>
                  <a:pt x="2374" y="241"/>
                  <a:pt x="2337" y="241"/>
                </a:cubicBezTo>
                <a:lnTo>
                  <a:pt x="2158" y="241"/>
                </a:lnTo>
                <a:lnTo>
                  <a:pt x="2158" y="67"/>
                </a:lnTo>
                <a:cubicBezTo>
                  <a:pt x="2158" y="30"/>
                  <a:pt x="2128" y="0"/>
                  <a:pt x="2091" y="0"/>
                </a:cubicBezTo>
                <a:lnTo>
                  <a:pt x="695" y="0"/>
                </a:lnTo>
                <a:cubicBezTo>
                  <a:pt x="658" y="0"/>
                  <a:pt x="628" y="30"/>
                  <a:pt x="628" y="67"/>
                </a:cubicBezTo>
                <a:lnTo>
                  <a:pt x="628" y="241"/>
                </a:lnTo>
                <a:lnTo>
                  <a:pt x="439" y="241"/>
                </a:lnTo>
                <a:cubicBezTo>
                  <a:pt x="402" y="241"/>
                  <a:pt x="372" y="271"/>
                  <a:pt x="372" y="308"/>
                </a:cubicBezTo>
                <a:lnTo>
                  <a:pt x="372" y="922"/>
                </a:lnTo>
                <a:cubicBezTo>
                  <a:pt x="372" y="922"/>
                  <a:pt x="372" y="922"/>
                  <a:pt x="372" y="923"/>
                </a:cubicBezTo>
                <a:lnTo>
                  <a:pt x="369" y="923"/>
                </a:lnTo>
                <a:cubicBezTo>
                  <a:pt x="165" y="923"/>
                  <a:pt x="0" y="1088"/>
                  <a:pt x="0" y="1292"/>
                </a:cubicBezTo>
                <a:lnTo>
                  <a:pt x="0" y="2182"/>
                </a:lnTo>
                <a:cubicBezTo>
                  <a:pt x="0" y="2218"/>
                  <a:pt x="30" y="2248"/>
                  <a:pt x="67" y="2248"/>
                </a:cubicBezTo>
                <a:lnTo>
                  <a:pt x="439" y="2248"/>
                </a:lnTo>
                <a:lnTo>
                  <a:pt x="2347" y="2248"/>
                </a:lnTo>
                <a:lnTo>
                  <a:pt x="2720" y="2248"/>
                </a:lnTo>
                <a:cubicBezTo>
                  <a:pt x="2756" y="2248"/>
                  <a:pt x="2786" y="2218"/>
                  <a:pt x="2786" y="2182"/>
                </a:cubicBezTo>
                <a:lnTo>
                  <a:pt x="2786" y="1292"/>
                </a:lnTo>
                <a:cubicBezTo>
                  <a:pt x="2786" y="1088"/>
                  <a:pt x="2621" y="923"/>
                  <a:pt x="2417" y="923"/>
                </a:cubicBezTo>
                <a:close/>
                <a:moveTo>
                  <a:pt x="762" y="133"/>
                </a:moveTo>
                <a:lnTo>
                  <a:pt x="2024" y="133"/>
                </a:lnTo>
                <a:lnTo>
                  <a:pt x="2024" y="308"/>
                </a:lnTo>
                <a:lnTo>
                  <a:pt x="2024" y="854"/>
                </a:lnTo>
                <a:lnTo>
                  <a:pt x="762" y="854"/>
                </a:lnTo>
                <a:lnTo>
                  <a:pt x="762" y="133"/>
                </a:lnTo>
                <a:close/>
                <a:moveTo>
                  <a:pt x="2281" y="2115"/>
                </a:moveTo>
                <a:lnTo>
                  <a:pt x="506" y="2115"/>
                </a:lnTo>
                <a:lnTo>
                  <a:pt x="506" y="1932"/>
                </a:lnTo>
                <a:lnTo>
                  <a:pt x="2281" y="1932"/>
                </a:lnTo>
                <a:lnTo>
                  <a:pt x="2281" y="2115"/>
                </a:lnTo>
                <a:close/>
                <a:moveTo>
                  <a:pt x="2281" y="1799"/>
                </a:moveTo>
                <a:lnTo>
                  <a:pt x="506" y="1799"/>
                </a:lnTo>
                <a:lnTo>
                  <a:pt x="506" y="1616"/>
                </a:lnTo>
                <a:lnTo>
                  <a:pt x="2281" y="1616"/>
                </a:lnTo>
                <a:lnTo>
                  <a:pt x="2281" y="1799"/>
                </a:lnTo>
                <a:close/>
              </a:path>
            </a:pathLst>
          </a:custGeom>
          <a:solidFill>
            <a:srgbClr val="FFC000"/>
          </a:solidFill>
          <a:ln w="9525">
            <a:noFill/>
          </a:ln>
        </p:spPr>
        <p:txBody>
          <a:bodyPr/>
          <a:lstStyle/>
          <a:p>
            <a:endParaRPr lang="zh-CN" altLang="en-US"/>
          </a:p>
        </p:txBody>
      </p:sp>
      <p:sp>
        <p:nvSpPr>
          <p:cNvPr id="128027" name="PA-open-office-folder_74337"/>
          <p:cNvSpPr>
            <a:spLocks noChangeAspect="1"/>
          </p:cNvSpPr>
          <p:nvPr>
            <p:custDataLst>
              <p:tags r:id="rId20"/>
            </p:custDataLst>
          </p:nvPr>
        </p:nvSpPr>
        <p:spPr>
          <a:xfrm>
            <a:off x="8537575" y="4641850"/>
            <a:ext cx="495300" cy="365125"/>
          </a:xfrm>
          <a:custGeom>
            <a:avLst/>
            <a:gdLst/>
            <a:ahLst/>
            <a:cxnLst>
              <a:cxn ang="0">
                <a:pos x="95623" y="108576"/>
              </a:cxn>
              <a:cxn ang="0">
                <a:pos x="494962" y="108576"/>
              </a:cxn>
              <a:cxn ang="0">
                <a:pos x="453905" y="365019"/>
              </a:cxn>
              <a:cxn ang="0">
                <a:pos x="95623" y="365019"/>
              </a:cxn>
              <a:cxn ang="0">
                <a:pos x="0" y="0"/>
              </a:cxn>
              <a:cxn ang="0">
                <a:pos x="112070" y="0"/>
              </a:cxn>
              <a:cxn ang="0">
                <a:pos x="125568" y="22884"/>
              </a:cxn>
              <a:cxn ang="0">
                <a:pos x="358331" y="22884"/>
              </a:cxn>
              <a:cxn ang="0">
                <a:pos x="358331" y="74770"/>
              </a:cxn>
              <a:cxn ang="0">
                <a:pos x="56942" y="74770"/>
              </a:cxn>
              <a:cxn ang="0">
                <a:pos x="56942" y="365019"/>
              </a:cxn>
              <a:cxn ang="0">
                <a:pos x="0" y="365019"/>
              </a:cxn>
            </a:cxnLst>
            <a:rect l="0" t="0" r="0" b="0"/>
            <a:pathLst>
              <a:path w="605592" h="446468">
                <a:moveTo>
                  <a:pt x="116997" y="132804"/>
                </a:moveTo>
                <a:lnTo>
                  <a:pt x="605592" y="132804"/>
                </a:lnTo>
                <a:lnTo>
                  <a:pt x="555359" y="446468"/>
                </a:lnTo>
                <a:lnTo>
                  <a:pt x="116997" y="446468"/>
                </a:lnTo>
                <a:close/>
                <a:moveTo>
                  <a:pt x="0" y="0"/>
                </a:moveTo>
                <a:lnTo>
                  <a:pt x="137120" y="0"/>
                </a:lnTo>
                <a:lnTo>
                  <a:pt x="153635" y="27991"/>
                </a:lnTo>
                <a:lnTo>
                  <a:pt x="438423" y="27991"/>
                </a:lnTo>
                <a:lnTo>
                  <a:pt x="438423" y="91455"/>
                </a:lnTo>
                <a:lnTo>
                  <a:pt x="69670" y="91455"/>
                </a:lnTo>
                <a:lnTo>
                  <a:pt x="69670" y="446468"/>
                </a:lnTo>
                <a:lnTo>
                  <a:pt x="0" y="446468"/>
                </a:lnTo>
                <a:close/>
              </a:path>
            </a:pathLst>
          </a:custGeom>
          <a:solidFill>
            <a:srgbClr val="69A35B"/>
          </a:solidFill>
          <a:ln w="9525">
            <a:noFill/>
          </a:ln>
        </p:spPr>
        <p:txBody>
          <a:bodyPr/>
          <a:lstStyle/>
          <a:p>
            <a:endParaRPr lang="zh-CN" altLang="en-US"/>
          </a:p>
        </p:txBody>
      </p:sp>
      <p:sp>
        <p:nvSpPr>
          <p:cNvPr id="128028" name="PA-文本框 145"/>
          <p:cNvSpPr txBox="1"/>
          <p:nvPr>
            <p:custDataLst>
              <p:tags r:id="rId21"/>
            </p:custDataLst>
          </p:nvPr>
        </p:nvSpPr>
        <p:spPr>
          <a:xfrm>
            <a:off x="4560888" y="3030538"/>
            <a:ext cx="866775" cy="830262"/>
          </a:xfrm>
          <a:prstGeom prst="rect">
            <a:avLst/>
          </a:prstGeom>
          <a:noFill/>
          <a:ln w="9525">
            <a:noFill/>
          </a:ln>
        </p:spPr>
        <p:txBody>
          <a:bodyPr wrap="square" anchor="t">
            <a:spAutoFit/>
          </a:bodyPr>
          <a:lstStyle/>
          <a:p>
            <a:pPr>
              <a:buSzTx/>
            </a:pPr>
            <a:r>
              <a:rPr lang="en-US" altLang="zh-CN" sz="1600">
                <a:latin typeface="Arial" panose="020B0604020202020204" pitchFamily="34" charset="0"/>
                <a:ea typeface="微软雅黑" panose="020B0503020204020204" charset="-122"/>
                <a:sym typeface="微软雅黑" panose="020B0503020204020204" charset="-122"/>
              </a:rPr>
              <a:t>6</a:t>
            </a:r>
            <a:r>
              <a:rPr lang="zh-CN" altLang="en-US" sz="1600">
                <a:latin typeface="Arial" panose="020B0604020202020204" pitchFamily="34" charset="0"/>
                <a:ea typeface="微软雅黑" panose="020B0503020204020204" charset="-122"/>
                <a:sym typeface="微软雅黑" panose="020B0503020204020204" charset="-122"/>
              </a:rPr>
              <a:t>、成为忠实顾客</a:t>
            </a:r>
            <a:endParaRPr lang="zh-CN" altLang="en-US" sz="1600" b="1" baseline="0" dirty="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28029" name="PA-文本框 146"/>
          <p:cNvSpPr txBox="1"/>
          <p:nvPr>
            <p:custDataLst>
              <p:tags r:id="rId22"/>
            </p:custDataLst>
          </p:nvPr>
        </p:nvSpPr>
        <p:spPr>
          <a:xfrm rot="-840000">
            <a:off x="5046663" y="2189163"/>
            <a:ext cx="1231900" cy="582612"/>
          </a:xfrm>
          <a:prstGeom prst="rect">
            <a:avLst/>
          </a:prstGeom>
          <a:noFill/>
          <a:ln w="9525">
            <a:noFill/>
          </a:ln>
        </p:spPr>
        <p:txBody>
          <a:bodyPr wrap="square" anchor="t">
            <a:spAutoFit/>
          </a:bodyPr>
          <a:lstStyle/>
          <a:p>
            <a:pPr>
              <a:buSzTx/>
            </a:pPr>
            <a:r>
              <a:rPr lang="en-US" altLang="zh-CN" sz="1600">
                <a:latin typeface="Arial" panose="020B0604020202020204" pitchFamily="34" charset="0"/>
                <a:ea typeface="微软雅黑" panose="020B0503020204020204" charset="-122"/>
                <a:sym typeface="微软雅黑" panose="020B0503020204020204" charset="-122"/>
              </a:rPr>
              <a:t>1</a:t>
            </a:r>
            <a:r>
              <a:rPr lang="zh-CN" altLang="en-US" sz="1600">
                <a:latin typeface="Arial" panose="020B0604020202020204" pitchFamily="34" charset="0"/>
                <a:ea typeface="微软雅黑" panose="020B0503020204020204" charset="-122"/>
                <a:sym typeface="微软雅黑" panose="020B0503020204020204" charset="-122"/>
              </a:rPr>
              <a:t>、建档及</a:t>
            </a:r>
          </a:p>
          <a:p>
            <a:pPr>
              <a:buSzTx/>
            </a:pPr>
            <a:r>
              <a:rPr lang="zh-CN" altLang="en-US" sz="1600">
                <a:latin typeface="Arial" panose="020B0604020202020204" pitchFamily="34" charset="0"/>
                <a:ea typeface="微软雅黑" panose="020B0503020204020204" charset="-122"/>
                <a:sym typeface="微软雅黑" panose="020B0503020204020204" charset="-122"/>
              </a:rPr>
              <a:t>首次检测</a:t>
            </a:r>
            <a:endParaRPr lang="zh-CN" altLang="en-US" sz="1600" b="1" baseline="0" dirty="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28030" name="PA-文本框 5"/>
          <p:cNvSpPr txBox="1"/>
          <p:nvPr>
            <p:custDataLst>
              <p:tags r:id="rId23"/>
            </p:custDataLst>
          </p:nvPr>
        </p:nvSpPr>
        <p:spPr>
          <a:xfrm rot="2460000">
            <a:off x="6334125" y="2405063"/>
            <a:ext cx="1187450" cy="398462"/>
          </a:xfrm>
          <a:prstGeom prst="rect">
            <a:avLst/>
          </a:prstGeom>
          <a:noFill/>
          <a:ln w="9525">
            <a:noFill/>
          </a:ln>
        </p:spPr>
        <p:txBody>
          <a:bodyPr wrap="square" anchor="t">
            <a:spAutoFit/>
          </a:bodyPr>
          <a:lstStyle/>
          <a:p>
            <a:pPr>
              <a:buSzTx/>
            </a:pPr>
            <a:r>
              <a:rPr lang="en-US" altLang="zh-CN" sz="2000">
                <a:latin typeface="Arial" panose="020B0604020202020204" pitchFamily="34" charset="0"/>
                <a:ea typeface="微软雅黑" panose="020B0503020204020204" charset="-122"/>
                <a:sym typeface="微软雅黑" panose="020B0503020204020204" charset="-122"/>
              </a:rPr>
              <a:t>2</a:t>
            </a:r>
            <a:r>
              <a:rPr lang="zh-CN" altLang="en-US" sz="2000">
                <a:latin typeface="Arial" panose="020B0604020202020204" pitchFamily="34" charset="0"/>
                <a:ea typeface="微软雅黑" panose="020B0503020204020204" charset="-122"/>
                <a:sym typeface="微软雅黑" panose="020B0503020204020204" charset="-122"/>
              </a:rPr>
              <a:t>、回访</a:t>
            </a:r>
            <a:endParaRPr lang="zh-CN" altLang="en-US" sz="2000" b="1" baseline="0" dirty="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28031" name="PA-文本框 6"/>
          <p:cNvSpPr txBox="1"/>
          <p:nvPr>
            <p:custDataLst>
              <p:tags r:id="rId24"/>
            </p:custDataLst>
          </p:nvPr>
        </p:nvSpPr>
        <p:spPr>
          <a:xfrm>
            <a:off x="6858000" y="3343275"/>
            <a:ext cx="1136650" cy="830263"/>
          </a:xfrm>
          <a:prstGeom prst="rect">
            <a:avLst/>
          </a:prstGeom>
          <a:noFill/>
          <a:ln w="9525">
            <a:noFill/>
          </a:ln>
        </p:spPr>
        <p:txBody>
          <a:bodyPr wrap="square" anchor="t">
            <a:spAutoFit/>
          </a:bodyPr>
          <a:lstStyle/>
          <a:p>
            <a:pPr>
              <a:buSzTx/>
            </a:pPr>
            <a:r>
              <a:rPr lang="en-US" altLang="zh-CN" sz="1600">
                <a:latin typeface="Arial" panose="020B0604020202020204" pitchFamily="34" charset="0"/>
                <a:ea typeface="微软雅黑" panose="020B0503020204020204" charset="-122"/>
                <a:sym typeface="微软雅黑" panose="020B0503020204020204" charset="-122"/>
              </a:rPr>
              <a:t>3</a:t>
            </a:r>
            <a:r>
              <a:rPr lang="zh-CN" altLang="en-US" sz="1600">
                <a:latin typeface="Arial" panose="020B0604020202020204" pitchFamily="34" charset="0"/>
                <a:ea typeface="微软雅黑" panose="020B0503020204020204" charset="-122"/>
                <a:sym typeface="微软雅黑" panose="020B0503020204020204" charset="-122"/>
              </a:rPr>
              <a:t>、到店接受一对一服务</a:t>
            </a:r>
            <a:endParaRPr lang="zh-CN" altLang="en-US" sz="1600" b="1" baseline="0" dirty="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28032" name="PA-文本框 15"/>
          <p:cNvSpPr txBox="1"/>
          <p:nvPr>
            <p:custDataLst>
              <p:tags r:id="rId25"/>
            </p:custDataLst>
          </p:nvPr>
        </p:nvSpPr>
        <p:spPr>
          <a:xfrm rot="-1140000">
            <a:off x="6069013" y="4394200"/>
            <a:ext cx="1347787" cy="644525"/>
          </a:xfrm>
          <a:prstGeom prst="rect">
            <a:avLst/>
          </a:prstGeom>
          <a:noFill/>
          <a:ln w="9525">
            <a:noFill/>
          </a:ln>
        </p:spPr>
        <p:txBody>
          <a:bodyPr wrap="square" anchor="t">
            <a:spAutoFit/>
          </a:bodyPr>
          <a:lstStyle/>
          <a:p>
            <a:pPr>
              <a:buSzTx/>
            </a:pPr>
            <a:r>
              <a:rPr lang="en-US" altLang="zh-CN">
                <a:latin typeface="Arial" panose="020B0604020202020204" pitchFamily="34" charset="0"/>
                <a:ea typeface="微软雅黑" panose="020B0503020204020204" charset="-122"/>
                <a:sym typeface="微软雅黑" panose="020B0503020204020204" charset="-122"/>
              </a:rPr>
              <a:t>4</a:t>
            </a:r>
            <a:r>
              <a:rPr lang="zh-CN" altLang="en-US">
                <a:latin typeface="Arial" panose="020B0604020202020204" pitchFamily="34" charset="0"/>
                <a:ea typeface="微软雅黑" panose="020B0503020204020204" charset="-122"/>
                <a:sym typeface="微软雅黑" panose="020B0503020204020204" charset="-122"/>
              </a:rPr>
              <a:t>、产生初步信任</a:t>
            </a:r>
            <a:endParaRPr lang="zh-CN" altLang="en-US" b="1" baseline="0" dirty="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42" name="PA-文本框 16"/>
          <p:cNvSpPr txBox="1"/>
          <p:nvPr>
            <p:custDataLst>
              <p:tags r:id="rId26"/>
            </p:custDataLst>
          </p:nvPr>
        </p:nvSpPr>
        <p:spPr>
          <a:xfrm rot="660000">
            <a:off x="4953000" y="4232275"/>
            <a:ext cx="1090613" cy="954088"/>
          </a:xfrm>
          <a:prstGeom prst="rect">
            <a:avLst/>
          </a:prstGeom>
          <a:noFill/>
        </p:spPr>
        <p:txBody>
          <a:bodyPr wrap="square" rtlCol="0">
            <a:spAutoFit/>
          </a:bodyPr>
          <a:lstStyle/>
          <a:p>
            <a:pPr marR="0" defTabSz="914400" fontAlgn="auto">
              <a:spcBef>
                <a:spcPts val="0"/>
              </a:spcBef>
              <a:spcAft>
                <a:spcPts val="0"/>
              </a:spcAft>
              <a:buClrTx/>
              <a:buSzTx/>
              <a:buFontTx/>
              <a:defRPr/>
            </a:pPr>
            <a:r>
              <a:rPr lang="en-US" altLang="zh-CN" sz="1865" noProof="1">
                <a:latin typeface="+mn-ea"/>
                <a:ea typeface="+mn-ea"/>
                <a:cs typeface="+mn-ea"/>
                <a:sym typeface="+mn-ea"/>
              </a:rPr>
              <a:t>5</a:t>
            </a:r>
            <a:r>
              <a:rPr lang="zh-CN" altLang="en-US" sz="1865" noProof="1">
                <a:latin typeface="+mn-ea"/>
                <a:ea typeface="+mn-ea"/>
                <a:cs typeface="+mn-ea"/>
                <a:sym typeface="+mn-ea"/>
              </a:rPr>
              <a:t>、调整药物改善指标</a:t>
            </a:r>
            <a:endParaRPr kumimoji="0" lang="zh-CN" altLang="en-US" sz="1865" i="0" kern="1200" cap="none" spc="0" normalizeH="0" baseline="0" noProof="0" dirty="0">
              <a:latin typeface="+mn-ea"/>
              <a:cs typeface="+mn-ea"/>
              <a:sym typeface="+mn-ea"/>
            </a:endParaRPr>
          </a:p>
        </p:txBody>
      </p:sp>
      <p:sp>
        <p:nvSpPr>
          <p:cNvPr id="43" name="PA-形状 11364"/>
          <p:cNvSpPr/>
          <p:nvPr>
            <p:custDataLst>
              <p:tags r:id="rId27"/>
            </p:custDataLst>
          </p:nvPr>
        </p:nvSpPr>
        <p:spPr>
          <a:xfrm>
            <a:off x="8564563" y="2455863"/>
            <a:ext cx="496888" cy="177800"/>
          </a:xfrm>
          <a:custGeom>
            <a:avLst/>
            <a:gdLst/>
            <a:ahLst/>
            <a:cxnLst>
              <a:cxn ang="0">
                <a:pos x="wd2" y="hd2"/>
              </a:cxn>
              <a:cxn ang="5400000">
                <a:pos x="wd2" y="hd2"/>
              </a:cxn>
              <a:cxn ang="10800000">
                <a:pos x="wd2" y="hd2"/>
              </a:cxn>
              <a:cxn ang="16200000">
                <a:pos x="wd2" y="hd2"/>
              </a:cxn>
            </a:cxnLst>
            <a:rect l="0" t="0" r="r" b="b"/>
            <a:pathLst>
              <a:path w="21600" h="21600" extrusionOk="0">
                <a:moveTo>
                  <a:pt x="0" y="16199"/>
                </a:moveTo>
                <a:cubicBezTo>
                  <a:pt x="0" y="19169"/>
                  <a:pt x="868" y="21600"/>
                  <a:pt x="1929" y="21600"/>
                </a:cubicBezTo>
                <a:lnTo>
                  <a:pt x="19673" y="21600"/>
                </a:lnTo>
                <a:cubicBezTo>
                  <a:pt x="20733" y="21600"/>
                  <a:pt x="21600" y="19169"/>
                  <a:pt x="21600" y="16199"/>
                </a:cubicBezTo>
                <a:lnTo>
                  <a:pt x="21600" y="0"/>
                </a:lnTo>
                <a:lnTo>
                  <a:pt x="13500" y="0"/>
                </a:lnTo>
                <a:lnTo>
                  <a:pt x="13500" y="5397"/>
                </a:lnTo>
                <a:cubicBezTo>
                  <a:pt x="13500" y="6580"/>
                  <a:pt x="13150" y="7560"/>
                  <a:pt x="12730" y="7560"/>
                </a:cubicBezTo>
                <a:lnTo>
                  <a:pt x="8872" y="7560"/>
                </a:lnTo>
                <a:cubicBezTo>
                  <a:pt x="8449" y="7560"/>
                  <a:pt x="8100" y="6580"/>
                  <a:pt x="8100" y="5397"/>
                </a:cubicBezTo>
                <a:lnTo>
                  <a:pt x="8100" y="0"/>
                </a:lnTo>
                <a:lnTo>
                  <a:pt x="0" y="0"/>
                </a:lnTo>
                <a:cubicBezTo>
                  <a:pt x="0" y="0"/>
                  <a:pt x="0" y="16199"/>
                  <a:pt x="0" y="16199"/>
                </a:cubicBezTo>
                <a:close/>
              </a:path>
            </a:pathLst>
          </a:custGeom>
          <a:solidFill>
            <a:srgbClr val="3498DB"/>
          </a:solidFill>
          <a:ln w="12700">
            <a:miter lim="400000"/>
          </a:ln>
        </p:spPr>
        <p:txBody>
          <a:bodyPr lIns="19046" tIns="19046" rIns="19046" bIns="19046" anchor="ctr"/>
          <a:lstStyle/>
          <a:p>
            <a:pPr marL="0" marR="0" lvl="0" indent="0" algn="l" defTabSz="228600" rtl="0"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微软雅黑" panose="020B0503020204020204" charset="-122"/>
              <a:ea typeface="微软雅黑" panose="020B0503020204020204" charset="-122"/>
              <a:sym typeface="Gill Sans"/>
            </a:endParaRPr>
          </a:p>
        </p:txBody>
      </p:sp>
      <p:sp>
        <p:nvSpPr>
          <p:cNvPr id="44" name="PA-形状 11365"/>
          <p:cNvSpPr/>
          <p:nvPr>
            <p:custDataLst>
              <p:tags r:id="rId28"/>
            </p:custDataLst>
          </p:nvPr>
        </p:nvSpPr>
        <p:spPr>
          <a:xfrm>
            <a:off x="8770938" y="2455863"/>
            <a:ext cx="71438" cy="3651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lnTo>
                  <a:pt x="0" y="21600"/>
                </a:lnTo>
                <a:cubicBezTo>
                  <a:pt x="0" y="21600"/>
                  <a:pt x="21600" y="21600"/>
                  <a:pt x="21600" y="21600"/>
                </a:cubicBezTo>
                <a:close/>
              </a:path>
            </a:pathLst>
          </a:custGeom>
          <a:solidFill>
            <a:srgbClr val="3498DB"/>
          </a:solidFill>
          <a:ln w="12700">
            <a:miter lim="400000"/>
          </a:ln>
        </p:spPr>
        <p:txBody>
          <a:bodyPr lIns="19046" tIns="19046" rIns="19046" bIns="19046" anchor="ctr"/>
          <a:lstStyle/>
          <a:p>
            <a:pPr marL="0" marR="0" lvl="0" indent="0" algn="l" defTabSz="228600" rtl="0"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微软雅黑" panose="020B0503020204020204" charset="-122"/>
              <a:ea typeface="微软雅黑" panose="020B0503020204020204" charset="-122"/>
              <a:sym typeface="Gill Sans"/>
            </a:endParaRPr>
          </a:p>
        </p:txBody>
      </p:sp>
      <p:sp>
        <p:nvSpPr>
          <p:cNvPr id="45" name="PA-形状 11366"/>
          <p:cNvSpPr/>
          <p:nvPr>
            <p:custDataLst>
              <p:tags r:id="rId29"/>
            </p:custDataLst>
          </p:nvPr>
        </p:nvSpPr>
        <p:spPr>
          <a:xfrm>
            <a:off x="8564563" y="2203450"/>
            <a:ext cx="496888" cy="222250"/>
          </a:xfrm>
          <a:custGeom>
            <a:avLst/>
            <a:gdLst/>
            <a:ahLst/>
            <a:cxnLst>
              <a:cxn ang="0">
                <a:pos x="wd2" y="hd2"/>
              </a:cxn>
              <a:cxn ang="5400000">
                <a:pos x="wd2" y="hd2"/>
              </a:cxn>
              <a:cxn ang="10800000">
                <a:pos x="wd2" y="hd2"/>
              </a:cxn>
              <a:cxn ang="16200000">
                <a:pos x="wd2" y="hd2"/>
              </a:cxn>
            </a:cxnLst>
            <a:rect l="0" t="0" r="r" b="b"/>
            <a:pathLst>
              <a:path w="21600" h="21600" extrusionOk="0">
                <a:moveTo>
                  <a:pt x="7715" y="3456"/>
                </a:moveTo>
                <a:lnTo>
                  <a:pt x="13886" y="3456"/>
                </a:lnTo>
                <a:lnTo>
                  <a:pt x="13886" y="6912"/>
                </a:lnTo>
                <a:lnTo>
                  <a:pt x="7715" y="6912"/>
                </a:lnTo>
                <a:cubicBezTo>
                  <a:pt x="7715" y="6912"/>
                  <a:pt x="7715" y="3456"/>
                  <a:pt x="7715" y="3456"/>
                </a:cubicBezTo>
                <a:close/>
                <a:moveTo>
                  <a:pt x="0" y="21600"/>
                </a:moveTo>
                <a:lnTo>
                  <a:pt x="21600" y="21600"/>
                </a:lnTo>
                <a:lnTo>
                  <a:pt x="21600" y="11231"/>
                </a:lnTo>
                <a:cubicBezTo>
                  <a:pt x="21600" y="8858"/>
                  <a:pt x="20733" y="6912"/>
                  <a:pt x="19673" y="6912"/>
                </a:cubicBezTo>
                <a:lnTo>
                  <a:pt x="15431" y="6912"/>
                </a:lnTo>
                <a:lnTo>
                  <a:pt x="15431" y="2591"/>
                </a:lnTo>
                <a:cubicBezTo>
                  <a:pt x="15431" y="1162"/>
                  <a:pt x="14910" y="0"/>
                  <a:pt x="14273" y="0"/>
                </a:cubicBezTo>
                <a:lnTo>
                  <a:pt x="7329" y="0"/>
                </a:lnTo>
                <a:cubicBezTo>
                  <a:pt x="6689" y="0"/>
                  <a:pt x="6171" y="1162"/>
                  <a:pt x="6171" y="2591"/>
                </a:cubicBezTo>
                <a:lnTo>
                  <a:pt x="6171" y="6912"/>
                </a:lnTo>
                <a:lnTo>
                  <a:pt x="1929" y="6912"/>
                </a:lnTo>
                <a:cubicBezTo>
                  <a:pt x="868" y="6912"/>
                  <a:pt x="0" y="8858"/>
                  <a:pt x="0" y="11231"/>
                </a:cubicBezTo>
                <a:cubicBezTo>
                  <a:pt x="0" y="11231"/>
                  <a:pt x="0" y="21600"/>
                  <a:pt x="0" y="21600"/>
                </a:cubicBezTo>
                <a:close/>
              </a:path>
            </a:pathLst>
          </a:custGeom>
          <a:solidFill>
            <a:srgbClr val="3498DB"/>
          </a:solidFill>
          <a:ln w="12700">
            <a:miter lim="400000"/>
          </a:ln>
        </p:spPr>
        <p:txBody>
          <a:bodyPr lIns="19046" tIns="19046" rIns="19046" bIns="19046" anchor="ctr"/>
          <a:lstStyle/>
          <a:p>
            <a:pPr marL="0" marR="0" lvl="0" indent="0" algn="l" defTabSz="228600" rtl="0"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微软雅黑" panose="020B0503020204020204" charset="-122"/>
              <a:ea typeface="微软雅黑" panose="020B0503020204020204" charset="-122"/>
              <a:sym typeface="Gill Sans"/>
            </a:endParaRPr>
          </a:p>
        </p:txBody>
      </p:sp>
      <p:sp>
        <p:nvSpPr>
          <p:cNvPr id="47" name="PA-Loremipsumdolorsit amet, consectetur adipiscing elit. Khanhrau sam."/>
          <p:cNvSpPr txBox="1"/>
          <p:nvPr>
            <p:custDataLst>
              <p:tags r:id="rId30"/>
            </p:custDataLst>
          </p:nvPr>
        </p:nvSpPr>
        <p:spPr>
          <a:xfrm>
            <a:off x="9297988" y="1333500"/>
            <a:ext cx="2398713" cy="1208088"/>
          </a:xfrm>
          <a:prstGeom prst="rect">
            <a:avLst/>
          </a:prstGeom>
          <a:solidFill>
            <a:schemeClr val="bg2"/>
          </a:solidFill>
          <a:ln w="12700" cap="flat">
            <a:noFill/>
            <a:miter lim="400000"/>
          </a:ln>
          <a:effectLst/>
        </p:spPr>
        <p:txBody>
          <a:bodyPr wrap="square" lIns="45713" tIns="45713" rIns="45713" bIns="45713" numCol="1" anchor="t">
            <a:spAutoFit/>
          </a:bodyPr>
          <a:lstStyle>
            <a:lvl1pPr algn="r">
              <a:defRPr sz="1200">
                <a:solidFill>
                  <a:srgbClr val="44546A"/>
                </a:solidFill>
              </a:defRPr>
            </a:lvl1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1</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、检测后</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1~2</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周内根据顾客信息就身体状况进行电话、微信等跟进</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2</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、邀约到店时间</a:t>
            </a:r>
          </a:p>
        </p:txBody>
      </p:sp>
      <p:sp>
        <p:nvSpPr>
          <p:cNvPr id="49" name="PA-Loremipsumdolorsit amet, consectetur adipiscing elit. Khanhrau sam."/>
          <p:cNvSpPr txBox="1"/>
          <p:nvPr>
            <p:custDataLst>
              <p:tags r:id="rId31"/>
            </p:custDataLst>
          </p:nvPr>
        </p:nvSpPr>
        <p:spPr>
          <a:xfrm>
            <a:off x="9297988" y="2824163"/>
            <a:ext cx="2517775" cy="1766888"/>
          </a:xfrm>
          <a:prstGeom prst="rect">
            <a:avLst/>
          </a:prstGeom>
          <a:noFill/>
          <a:ln w="12700" cap="flat">
            <a:noFill/>
            <a:miter lim="400000"/>
          </a:ln>
          <a:effectLst/>
        </p:spPr>
        <p:txBody>
          <a:bodyPr wrap="square" lIns="45713" tIns="45713" rIns="45713" bIns="45713" numCol="1" anchor="t">
            <a:spAutoFit/>
          </a:bodyPr>
          <a:lstStyle>
            <a:lvl1pPr algn="r">
              <a:defRPr sz="1200">
                <a:solidFill>
                  <a:srgbClr val="44546A"/>
                </a:solidFill>
              </a:defRPr>
            </a:lvl1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1</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、顾客接受回访建议到店接受服务</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2</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、对指标进行解读</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3</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、指导用药饮食运动</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4</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、推荐公众号</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5</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、邀约下次到店时间</a:t>
            </a:r>
          </a:p>
        </p:txBody>
      </p:sp>
      <p:sp>
        <p:nvSpPr>
          <p:cNvPr id="51" name="PA-Loremipsumdolorsit amet, consectetur adipiscing elit. Khanhrau sam."/>
          <p:cNvSpPr txBox="1"/>
          <p:nvPr>
            <p:custDataLst>
              <p:tags r:id="rId32"/>
            </p:custDataLst>
          </p:nvPr>
        </p:nvSpPr>
        <p:spPr>
          <a:xfrm>
            <a:off x="777875" y="3243263"/>
            <a:ext cx="2398713" cy="928688"/>
          </a:xfrm>
          <a:prstGeom prst="rect">
            <a:avLst/>
          </a:prstGeom>
          <a:noFill/>
          <a:ln w="12700" cap="flat">
            <a:noFill/>
            <a:miter lim="400000"/>
          </a:ln>
          <a:effectLst/>
        </p:spPr>
        <p:txBody>
          <a:bodyPr wrap="square" lIns="45713" tIns="45713" rIns="45713" bIns="45713" numCol="1" anchor="t">
            <a:spAutoFit/>
          </a:bodyPr>
          <a:lstStyle>
            <a:lvl1pPr algn="r">
              <a:defRPr sz="1200">
                <a:solidFill>
                  <a:srgbClr val="44546A"/>
                </a:solidFill>
              </a:defRPr>
            </a:lvl1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1</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、给予特殊权益（特定优惠劵、特殊检测等）</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2</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、稳定维护</a:t>
            </a:r>
          </a:p>
        </p:txBody>
      </p:sp>
      <p:sp>
        <p:nvSpPr>
          <p:cNvPr id="52" name="PA-形状"/>
          <p:cNvSpPr/>
          <p:nvPr>
            <p:custDataLst>
              <p:tags r:id="rId33"/>
            </p:custDataLst>
          </p:nvPr>
        </p:nvSpPr>
        <p:spPr>
          <a:xfrm>
            <a:off x="3346450" y="2260600"/>
            <a:ext cx="476250" cy="350838"/>
          </a:xfrm>
          <a:custGeom>
            <a:avLst/>
            <a:gdLst/>
            <a:ahLst/>
            <a:cxnLst>
              <a:cxn ang="0">
                <a:pos x="wd2" y="hd2"/>
              </a:cxn>
              <a:cxn ang="5400000">
                <a:pos x="wd2" y="hd2"/>
              </a:cxn>
              <a:cxn ang="10800000">
                <a:pos x="wd2" y="hd2"/>
              </a:cxn>
              <a:cxn ang="16200000">
                <a:pos x="wd2" y="hd2"/>
              </a:cxn>
            </a:cxnLst>
            <a:rect l="0" t="0" r="r" b="b"/>
            <a:pathLst>
              <a:path w="21600" h="21600" extrusionOk="0">
                <a:moveTo>
                  <a:pt x="9404" y="13188"/>
                </a:moveTo>
                <a:cubicBezTo>
                  <a:pt x="9003" y="12815"/>
                  <a:pt x="8329" y="12268"/>
                  <a:pt x="8056" y="11720"/>
                </a:cubicBezTo>
                <a:cubicBezTo>
                  <a:pt x="674" y="2563"/>
                  <a:pt x="674" y="2563"/>
                  <a:pt x="674" y="2563"/>
                </a:cubicBezTo>
                <a:cubicBezTo>
                  <a:pt x="417" y="2191"/>
                  <a:pt x="144" y="1271"/>
                  <a:pt x="273" y="723"/>
                </a:cubicBezTo>
                <a:cubicBezTo>
                  <a:pt x="546" y="372"/>
                  <a:pt x="818" y="0"/>
                  <a:pt x="1476" y="0"/>
                </a:cubicBezTo>
                <a:cubicBezTo>
                  <a:pt x="20140" y="0"/>
                  <a:pt x="20140" y="0"/>
                  <a:pt x="20140" y="0"/>
                </a:cubicBezTo>
                <a:cubicBezTo>
                  <a:pt x="20140" y="0"/>
                  <a:pt x="20942" y="0"/>
                  <a:pt x="21343" y="898"/>
                </a:cubicBezTo>
                <a:cubicBezTo>
                  <a:pt x="21600" y="1468"/>
                  <a:pt x="21343" y="2366"/>
                  <a:pt x="20942" y="2738"/>
                </a:cubicBezTo>
                <a:cubicBezTo>
                  <a:pt x="12886" y="12618"/>
                  <a:pt x="12886" y="12618"/>
                  <a:pt x="12886" y="12618"/>
                </a:cubicBezTo>
                <a:cubicBezTo>
                  <a:pt x="12886" y="12618"/>
                  <a:pt x="11410" y="14283"/>
                  <a:pt x="9404" y="13188"/>
                </a:cubicBezTo>
                <a:close/>
                <a:moveTo>
                  <a:pt x="1476" y="21600"/>
                </a:moveTo>
                <a:cubicBezTo>
                  <a:pt x="1476" y="21600"/>
                  <a:pt x="0" y="21425"/>
                  <a:pt x="0" y="19585"/>
                </a:cubicBezTo>
                <a:cubicBezTo>
                  <a:pt x="0" y="4929"/>
                  <a:pt x="0" y="4929"/>
                  <a:pt x="0" y="4929"/>
                </a:cubicBezTo>
                <a:cubicBezTo>
                  <a:pt x="0" y="4381"/>
                  <a:pt x="273" y="4206"/>
                  <a:pt x="674" y="4754"/>
                </a:cubicBezTo>
                <a:cubicBezTo>
                  <a:pt x="3755" y="8960"/>
                  <a:pt x="3755" y="8960"/>
                  <a:pt x="3755" y="8960"/>
                </a:cubicBezTo>
                <a:cubicBezTo>
                  <a:pt x="4172" y="9332"/>
                  <a:pt x="4301" y="10252"/>
                  <a:pt x="4028" y="10800"/>
                </a:cubicBezTo>
                <a:cubicBezTo>
                  <a:pt x="1749" y="18117"/>
                  <a:pt x="1749" y="18117"/>
                  <a:pt x="1749" y="18117"/>
                </a:cubicBezTo>
                <a:cubicBezTo>
                  <a:pt x="1621" y="18686"/>
                  <a:pt x="1749" y="18686"/>
                  <a:pt x="2022" y="18117"/>
                </a:cubicBezTo>
                <a:cubicBezTo>
                  <a:pt x="5103" y="12618"/>
                  <a:pt x="5103" y="12618"/>
                  <a:pt x="5103" y="12618"/>
                </a:cubicBezTo>
                <a:cubicBezTo>
                  <a:pt x="5504" y="12092"/>
                  <a:pt x="5905" y="12092"/>
                  <a:pt x="6307" y="12443"/>
                </a:cubicBezTo>
                <a:cubicBezTo>
                  <a:pt x="7655" y="14086"/>
                  <a:pt x="7655" y="14086"/>
                  <a:pt x="7655" y="14086"/>
                </a:cubicBezTo>
                <a:cubicBezTo>
                  <a:pt x="8056" y="14458"/>
                  <a:pt x="8730" y="15006"/>
                  <a:pt x="9131" y="15203"/>
                </a:cubicBezTo>
                <a:cubicBezTo>
                  <a:pt x="10206" y="15554"/>
                  <a:pt x="11939" y="16101"/>
                  <a:pt x="13159" y="14831"/>
                </a:cubicBezTo>
                <a:cubicBezTo>
                  <a:pt x="15165" y="12443"/>
                  <a:pt x="15165" y="12443"/>
                  <a:pt x="15165" y="12443"/>
                </a:cubicBezTo>
                <a:cubicBezTo>
                  <a:pt x="15566" y="12092"/>
                  <a:pt x="16112" y="12092"/>
                  <a:pt x="16368" y="12618"/>
                </a:cubicBezTo>
                <a:cubicBezTo>
                  <a:pt x="19722" y="18686"/>
                  <a:pt x="19722" y="18686"/>
                  <a:pt x="19722" y="18686"/>
                </a:cubicBezTo>
                <a:cubicBezTo>
                  <a:pt x="19995" y="19212"/>
                  <a:pt x="19995" y="19037"/>
                  <a:pt x="19867" y="18489"/>
                </a:cubicBezTo>
                <a:cubicBezTo>
                  <a:pt x="17588" y="10800"/>
                  <a:pt x="17588" y="10800"/>
                  <a:pt x="17588" y="10800"/>
                </a:cubicBezTo>
                <a:cubicBezTo>
                  <a:pt x="17315" y="10252"/>
                  <a:pt x="17444" y="9508"/>
                  <a:pt x="17845" y="8960"/>
                </a:cubicBezTo>
                <a:cubicBezTo>
                  <a:pt x="21070" y="4754"/>
                  <a:pt x="21070" y="4754"/>
                  <a:pt x="21070" y="4754"/>
                </a:cubicBezTo>
                <a:cubicBezTo>
                  <a:pt x="21343" y="4206"/>
                  <a:pt x="21600" y="4381"/>
                  <a:pt x="21600" y="4929"/>
                </a:cubicBezTo>
                <a:cubicBezTo>
                  <a:pt x="21600" y="19782"/>
                  <a:pt x="21600" y="19782"/>
                  <a:pt x="21600" y="19782"/>
                </a:cubicBezTo>
                <a:cubicBezTo>
                  <a:pt x="21600" y="19782"/>
                  <a:pt x="21472" y="21600"/>
                  <a:pt x="19995" y="21600"/>
                </a:cubicBezTo>
                <a:cubicBezTo>
                  <a:pt x="1476" y="21600"/>
                  <a:pt x="1476" y="21600"/>
                  <a:pt x="1476" y="21600"/>
                </a:cubicBezTo>
                <a:close/>
              </a:path>
            </a:pathLst>
          </a:custGeom>
          <a:solidFill>
            <a:srgbClr val="1F74AD"/>
          </a:solidFill>
          <a:ln w="12700">
            <a:miter lim="400000"/>
          </a:ln>
        </p:spPr>
        <p:txBody>
          <a:bodyPr lIns="45713" rIns="45713" anchor="ctr"/>
          <a:lstStyle/>
          <a:p>
            <a:pPr marL="0" marR="0" lvl="0" indent="0" algn="l" defTabSz="914400" rtl="0" eaLnBrk="1" fontAlgn="auto" latinLnBrk="0" hangingPunct="1">
              <a:lnSpc>
                <a:spcPct val="100000"/>
              </a:lnSpc>
              <a:spcBef>
                <a:spcPts val="0"/>
              </a:spcBef>
              <a:spcAft>
                <a:spcPts val="0"/>
              </a:spcAft>
              <a:buClrTx/>
              <a:buSzTx/>
              <a:buFontTx/>
              <a:buNone/>
              <a:defRPr sz="1000"/>
            </a:pPr>
            <a:endParaRPr kumimoji="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endParaRPr>
          </a:p>
        </p:txBody>
      </p:sp>
      <p:sp>
        <p:nvSpPr>
          <p:cNvPr id="53" name="PA-线条"/>
          <p:cNvSpPr/>
          <p:nvPr>
            <p:custDataLst>
              <p:tags r:id="rId34"/>
            </p:custDataLst>
          </p:nvPr>
        </p:nvSpPr>
        <p:spPr>
          <a:xfrm>
            <a:off x="4002088" y="2409825"/>
            <a:ext cx="796925" cy="0"/>
          </a:xfrm>
          <a:prstGeom prst="line">
            <a:avLst/>
          </a:prstGeom>
          <a:ln w="12700">
            <a:solidFill>
              <a:sysClr val="window" lastClr="FFFFFF">
                <a:lumMod val="65000"/>
              </a:sysClr>
            </a:solidFill>
            <a:prstDash val="sysDash"/>
            <a:miter/>
            <a:headEnd type="oval"/>
            <a:tailEnd type="oval"/>
          </a:ln>
        </p:spPr>
        <p:txBody>
          <a:bodyPr lIns="45713" rIns="45713"/>
          <a:lstStyle/>
          <a:p>
            <a:pPr marL="0" marR="0" lvl="0" indent="0" algn="l" defTabSz="914400" rtl="0" eaLnBrk="1" fontAlgn="auto" latinLnBrk="0" hangingPunct="1">
              <a:lnSpc>
                <a:spcPct val="100000"/>
              </a:lnSpc>
              <a:spcBef>
                <a:spcPts val="0"/>
              </a:spcBef>
              <a:spcAft>
                <a:spcPts val="0"/>
              </a:spcAft>
              <a:buClrTx/>
              <a:buSzTx/>
              <a:buFontTx/>
              <a:buNone/>
              <a:defRPr/>
            </a:pPr>
            <a:endParaRPr kumimoji="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endParaRPr>
          </a:p>
        </p:txBody>
      </p:sp>
      <p:sp>
        <p:nvSpPr>
          <p:cNvPr id="55" name="PA-线条"/>
          <p:cNvSpPr/>
          <p:nvPr>
            <p:custDataLst>
              <p:tags r:id="rId35"/>
            </p:custDataLst>
          </p:nvPr>
        </p:nvSpPr>
        <p:spPr>
          <a:xfrm>
            <a:off x="7416800" y="2370138"/>
            <a:ext cx="795338" cy="0"/>
          </a:xfrm>
          <a:prstGeom prst="line">
            <a:avLst/>
          </a:prstGeom>
          <a:ln w="12700">
            <a:solidFill>
              <a:sysClr val="window" lastClr="FFFFFF">
                <a:lumMod val="65000"/>
              </a:sysClr>
            </a:solidFill>
            <a:prstDash val="sysDash"/>
            <a:miter/>
            <a:headEnd type="oval"/>
            <a:tailEnd type="oval"/>
          </a:ln>
        </p:spPr>
        <p:txBody>
          <a:bodyPr lIns="45713" rIns="45713"/>
          <a:lstStyle/>
          <a:p>
            <a:pPr marL="0" marR="0" lvl="0" indent="0" algn="l" defTabSz="914400" rtl="0" eaLnBrk="1" fontAlgn="auto" latinLnBrk="0" hangingPunct="1">
              <a:lnSpc>
                <a:spcPct val="100000"/>
              </a:lnSpc>
              <a:spcBef>
                <a:spcPts val="0"/>
              </a:spcBef>
              <a:spcAft>
                <a:spcPts val="0"/>
              </a:spcAft>
              <a:buClrTx/>
              <a:buSzTx/>
              <a:buFontTx/>
              <a:buNone/>
              <a:defRPr/>
            </a:pPr>
            <a:endParaRPr kumimoji="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endParaRPr>
          </a:p>
        </p:txBody>
      </p:sp>
      <p:sp>
        <p:nvSpPr>
          <p:cNvPr id="128043" name="文本框 53"/>
          <p:cNvSpPr txBox="1"/>
          <p:nvPr/>
        </p:nvSpPr>
        <p:spPr>
          <a:xfrm>
            <a:off x="5602288" y="3284538"/>
            <a:ext cx="1208087" cy="644525"/>
          </a:xfrm>
          <a:prstGeom prst="rect">
            <a:avLst/>
          </a:prstGeom>
          <a:noFill/>
          <a:ln w="9525">
            <a:noFill/>
          </a:ln>
        </p:spPr>
        <p:txBody>
          <a:bodyPr wrap="square" anchor="t">
            <a:spAutoFit/>
          </a:bodyPr>
          <a:lstStyle/>
          <a:p>
            <a:r>
              <a:rPr lang="zh-CN" altLang="en-US">
                <a:latin typeface="Arial" panose="020B0604020202020204" pitchFamily="34" charset="0"/>
                <a:ea typeface="微软雅黑" panose="020B0503020204020204" charset="-122"/>
                <a:sym typeface="微软雅黑" panose="020B0503020204020204" charset="-122"/>
              </a:rPr>
              <a:t>基于顾客生命周期</a:t>
            </a:r>
            <a:endParaRPr lang="zh-CN" altLang="en-US">
              <a:latin typeface="Arial" panose="020B0604020202020204" pitchFamily="34" charset="0"/>
              <a:ea typeface="微软雅黑" panose="020B0503020204020204" charset="-122"/>
            </a:endParaRPr>
          </a:p>
        </p:txBody>
      </p:sp>
      <p:sp>
        <p:nvSpPr>
          <p:cNvPr id="37" name="PA-Loremipsumdolorsit amet, consectetur adipiscing elit. Khanhrau sam."/>
          <p:cNvSpPr txBox="1"/>
          <p:nvPr>
            <p:custDataLst>
              <p:tags r:id="rId36"/>
            </p:custDataLst>
          </p:nvPr>
        </p:nvSpPr>
        <p:spPr>
          <a:xfrm>
            <a:off x="915988" y="5086350"/>
            <a:ext cx="3497263" cy="2046288"/>
          </a:xfrm>
          <a:prstGeom prst="rect">
            <a:avLst/>
          </a:prstGeom>
          <a:noFill/>
          <a:ln w="12700" cap="flat">
            <a:noFill/>
            <a:miter lim="400000"/>
          </a:ln>
          <a:effectLst/>
          <a:extLst>
            <a:ext uri="{909E8E84-426E-40DD-AFC4-6F175D3DCCD1}">
              <a14:hiddenFill xmlns:a14="http://schemas.microsoft.com/office/drawing/2010/main">
                <a:solidFill>
                  <a:schemeClr val="bg2"/>
                </a:solidFill>
              </a14:hiddenFill>
            </a:ext>
          </a:extLst>
        </p:spPr>
        <p:txBody>
          <a:bodyPr wrap="square" lIns="45713" tIns="45713" rIns="45713" bIns="45713" numCol="1" anchor="t">
            <a:spAutoFit/>
          </a:bodyPr>
          <a:lstStyle>
            <a:lvl1pPr algn="r">
              <a:defRPr sz="1200">
                <a:solidFill>
                  <a:srgbClr val="44546A"/>
                </a:solidFill>
              </a:defRPr>
            </a:lvl1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1</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、告知</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加、改</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药物或大保健等对身体各项指标的益处，由顾客选择</a:t>
            </a: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2</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、改药物，明确用药方案</a:t>
            </a:r>
          </a:p>
          <a:p>
            <a:pPr marL="0" marR="0" lvl="0" indent="0" algn="l" defTabSz="914400" rtl="0" eaLnBrk="1" fontAlgn="auto" latinLnBrk="0" hangingPunct="1">
              <a:lnSpc>
                <a:spcPct val="130000"/>
              </a:lnSpc>
              <a:spcBef>
                <a:spcPts val="0"/>
              </a:spcBef>
              <a:spcAft>
                <a:spcPts val="0"/>
              </a:spcAft>
              <a:buClrTx/>
              <a:buSzTx/>
              <a:buFontTx/>
              <a:buNone/>
              <a:defRPr/>
            </a:pPr>
            <a:r>
              <a:rPr lang="en-US" altLang="zh-CN" sz="1400" strike="noStrike" spc="130" noProof="0">
                <a:ln>
                  <a:noFill/>
                </a:ln>
                <a:solidFill>
                  <a:schemeClr val="tx1"/>
                </a:solidFill>
                <a:effectLst/>
                <a:uLnTx/>
                <a:uFillTx/>
                <a:latin typeface="Arial" panose="020B0604020202020204" pitchFamily="34" charset="0"/>
                <a:ea typeface="微软雅黑" panose="020B0503020204020204" charset="-122"/>
                <a:cs typeface="+mn-ea"/>
                <a:sym typeface="+mn-ea"/>
              </a:rPr>
              <a:t>3</a:t>
            </a:r>
            <a:r>
              <a:rPr lang="zh-CN" altLang="en-US" sz="1400" strike="noStrike" spc="130" noProof="0">
                <a:ln>
                  <a:noFill/>
                </a:ln>
                <a:solidFill>
                  <a:schemeClr val="tx1"/>
                </a:solidFill>
                <a:effectLst/>
                <a:uLnTx/>
                <a:uFillTx/>
                <a:latin typeface="Arial" panose="020B0604020202020204" pitchFamily="34" charset="0"/>
                <a:ea typeface="微软雅黑" panose="020B0503020204020204" charset="-122"/>
                <a:cs typeface="+mn-ea"/>
                <a:sym typeface="+mn-ea"/>
              </a:rPr>
              <a:t>、加大保健、中药等</a:t>
            </a:r>
            <a:endPar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4</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改、加</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后</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3</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天、</a:t>
            </a:r>
            <a:r>
              <a:rPr kumimoji="0" lang="en-US" altLang="zh-CN"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1</a:t>
            </a:r>
            <a:r>
              <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rPr>
              <a:t>周分别电话跟进情况</a:t>
            </a:r>
          </a:p>
          <a:p>
            <a:pPr marL="0" marR="0" lvl="0" indent="0" algn="l" defTabSz="914400"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130" normalizeH="0" noProof="0">
              <a:ln>
                <a:noFill/>
              </a:ln>
              <a:solidFill>
                <a:schemeClr val="tx1"/>
              </a:solidFill>
              <a:effectLst/>
              <a:uLnTx/>
              <a:uFillTx/>
              <a:latin typeface="Arial" panose="020B0604020202020204" pitchFamily="34" charset="0"/>
              <a:ea typeface="微软雅黑" panose="020B0503020204020204" charset="-122"/>
              <a:cs typeface="+mn-ea"/>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标题 2"/>
          <p:cNvSpPr>
            <a:spLocks noGrp="1"/>
          </p:cNvSpPr>
          <p:nvPr>
            <p:ph type="title" hasCustomPrompt="1"/>
          </p:nvPr>
        </p:nvSpPr>
        <p:spPr>
          <a:xfrm>
            <a:off x="171450" y="198755"/>
            <a:ext cx="9850120"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服务流程的建设</a:t>
            </a:r>
            <a:r>
              <a:rPr kumimoji="0" lang="en-US" altLang="zh-CN" sz="2400" b="1" i="0" u="none" strike="noStrike" kern="1200" cap="none" spc="200" normalizeH="0" baseline="0" noProof="1">
                <a:solidFill>
                  <a:schemeClr val="tx1"/>
                </a:solidFill>
                <a:uFillTx/>
                <a:latin typeface="+mj-lt"/>
                <a:ea typeface="+mj-ea"/>
                <a:cs typeface="+mj-cs"/>
                <a:sym typeface="微软雅黑" panose="020B0503020204020204" charset="-122"/>
              </a:rPr>
              <a:t>——</a:t>
            </a:r>
            <a:r>
              <a:rPr>
                <a:latin typeface="Arial" panose="020B0604020202020204" pitchFamily="34" charset="0"/>
                <a:ea typeface="微软雅黑" panose="020B0503020204020204" charset="-122"/>
                <a:sym typeface="+mn-ea"/>
              </a:rPr>
              <a:t>基于疾病发展周期：（周期</a:t>
            </a:r>
            <a:r>
              <a:rPr lang="en-US" altLang="zh-CN">
                <a:latin typeface="Arial" panose="020B0604020202020204" pitchFamily="34" charset="0"/>
                <a:ea typeface="微软雅黑" panose="020B0503020204020204" charset="-122"/>
                <a:sym typeface="+mn-ea"/>
              </a:rPr>
              <a:t>10-30</a:t>
            </a:r>
            <a:r>
              <a:rPr>
                <a:latin typeface="Arial" panose="020B0604020202020204" pitchFamily="34" charset="0"/>
                <a:ea typeface="微软雅黑" panose="020B0503020204020204" charset="-122"/>
                <a:sym typeface="+mn-ea"/>
              </a:rPr>
              <a:t>年）</a:t>
            </a:r>
            <a:endPar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endParaRPr>
          </a:p>
        </p:txBody>
      </p:sp>
      <p:grpSp>
        <p:nvGrpSpPr>
          <p:cNvPr id="129026" name="组合 51"/>
          <p:cNvGrpSpPr/>
          <p:nvPr/>
        </p:nvGrpSpPr>
        <p:grpSpPr>
          <a:xfrm>
            <a:off x="393700" y="1682750"/>
            <a:ext cx="3144838" cy="1819275"/>
            <a:chOff x="1564508" y="2343150"/>
            <a:chExt cx="1036536" cy="658100"/>
          </a:xfrm>
        </p:grpSpPr>
        <p:sp>
          <p:nvSpPr>
            <p:cNvPr id="53" name="圆角矩形 52"/>
            <p:cNvSpPr/>
            <p:nvPr>
              <p:custDataLst>
                <p:tags r:id="rId35"/>
              </p:custDataLst>
            </p:nvPr>
          </p:nvSpPr>
          <p:spPr>
            <a:xfrm>
              <a:off x="1564508" y="2343150"/>
              <a:ext cx="1028700" cy="6581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54" name="圆角矩形 53"/>
            <p:cNvSpPr/>
            <p:nvPr>
              <p:custDataLst>
                <p:tags r:id="rId36"/>
              </p:custDataLst>
            </p:nvPr>
          </p:nvSpPr>
          <p:spPr>
            <a:xfrm>
              <a:off x="1636879" y="2353250"/>
              <a:ext cx="964165" cy="617220"/>
            </a:xfrm>
            <a:prstGeom prst="roundRect">
              <a:avLst>
                <a:gd name="adj" fmla="val 40741"/>
              </a:avLst>
            </a:prstGeom>
            <a:solidFill>
              <a:srgbClr val="E779A3"/>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lnSpcReduction="10000"/>
            </a:bodyPr>
            <a:lstStyle/>
            <a:p>
              <a:pPr algn="just" fontAlgn="auto"/>
              <a:r>
                <a:rPr lang="en-US" altLang="zh-CN" sz="1865" b="1" strike="noStrike" noProof="1">
                  <a:sym typeface="Arial" panose="020B0604020202020204" pitchFamily="34" charset="0"/>
                </a:rPr>
                <a:t>1</a:t>
              </a:r>
              <a:r>
                <a:rPr lang="zh-CN" altLang="en-US" sz="1865" b="1" strike="noStrike" noProof="1">
                  <a:sym typeface="Arial" panose="020B0604020202020204" pitchFamily="34" charset="0"/>
                </a:rPr>
                <a:t>、顾客出现症状或无明显症状前往门店检测发现异常</a:t>
              </a:r>
            </a:p>
            <a:p>
              <a:pPr algn="just" fontAlgn="auto"/>
              <a:r>
                <a:rPr lang="en-US" altLang="zh-CN" sz="1865" b="1" strike="noStrike" noProof="1">
                  <a:sym typeface="Arial" panose="020B0604020202020204" pitchFamily="34" charset="0"/>
                </a:rPr>
                <a:t>2</a:t>
              </a:r>
              <a:r>
                <a:rPr lang="zh-CN" altLang="en-US" sz="1865" b="1" strike="noStrike" noProof="1">
                  <a:sym typeface="Arial" panose="020B0604020202020204" pitchFamily="34" charset="0"/>
                </a:rPr>
                <a:t>、告知异常值</a:t>
              </a:r>
            </a:p>
            <a:p>
              <a:pPr algn="just" fontAlgn="auto"/>
              <a:r>
                <a:rPr lang="en-US" altLang="zh-CN" sz="1865" b="1" strike="noStrike" noProof="1">
                  <a:sym typeface="Arial" panose="020B0604020202020204" pitchFamily="34" charset="0"/>
                </a:rPr>
                <a:t>3</a:t>
              </a:r>
              <a:r>
                <a:rPr lang="zh-CN" altLang="en-US" sz="1865" b="1" strike="noStrike" noProof="1">
                  <a:sym typeface="Arial" panose="020B0604020202020204" pitchFamily="34" charset="0"/>
                </a:rPr>
                <a:t>、告知可能情况及危险</a:t>
              </a:r>
              <a:endParaRPr lang="zh-CN" altLang="en-US" sz="1865" b="1" strike="noStrike" noProof="1">
                <a:solidFill>
                  <a:schemeClr val="tx1"/>
                </a:solidFill>
                <a:latin typeface="Calibri Light" panose="020F0302020204030204" charset="0"/>
                <a:ea typeface="宋体" panose="02010600030101010101" pitchFamily="2" charset="-122"/>
                <a:cs typeface="+mn-ea"/>
                <a:sym typeface="Arial" panose="020B0604020202020204" pitchFamily="34" charset="0"/>
              </a:endParaRPr>
            </a:p>
          </p:txBody>
        </p:sp>
      </p:grpSp>
      <p:grpSp>
        <p:nvGrpSpPr>
          <p:cNvPr id="129029" name="组合 48"/>
          <p:cNvGrpSpPr/>
          <p:nvPr/>
        </p:nvGrpSpPr>
        <p:grpSpPr>
          <a:xfrm>
            <a:off x="3960813" y="1822450"/>
            <a:ext cx="3373437" cy="1730375"/>
            <a:chOff x="1430735" y="2343150"/>
            <a:chExt cx="1028700" cy="1028700"/>
          </a:xfrm>
        </p:grpSpPr>
        <p:sp>
          <p:nvSpPr>
            <p:cNvPr id="50" name="圆角矩形 49"/>
            <p:cNvSpPr/>
            <p:nvPr>
              <p:custDataLst>
                <p:tags r:id="rId33"/>
              </p:custDataLst>
            </p:nvPr>
          </p:nvSpPr>
          <p:spPr>
            <a:xfrm>
              <a:off x="1430735"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51" name="圆角矩形 50"/>
            <p:cNvSpPr/>
            <p:nvPr>
              <p:custDataLst>
                <p:tags r:id="rId34"/>
              </p:custDataLst>
            </p:nvPr>
          </p:nvSpPr>
          <p:spPr>
            <a:xfrm>
              <a:off x="1484821" y="2343150"/>
              <a:ext cx="967658" cy="1028700"/>
            </a:xfrm>
            <a:prstGeom prst="roundRect">
              <a:avLst>
                <a:gd name="adj" fmla="val 40741"/>
              </a:avLst>
            </a:prstGeom>
            <a:solidFill>
              <a:srgbClr val="FFC91D"/>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a:bodyPr>
            <a:lstStyle/>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、建议</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陪顾客到医院确诊</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、建档记录</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、预约下次检测</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关怀时间</a:t>
              </a:r>
              <a:endParaRPr lang="zh-CN" altLang="en-US" sz="1865"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cxnSp>
        <p:nvCxnSpPr>
          <p:cNvPr id="14" name="Straight Arrow Connector 20"/>
          <p:cNvCxnSpPr/>
          <p:nvPr/>
        </p:nvCxnSpPr>
        <p:spPr>
          <a:xfrm>
            <a:off x="3463925" y="2617788"/>
            <a:ext cx="690563" cy="76200"/>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20"/>
          <p:cNvCxnSpPr/>
          <p:nvPr/>
        </p:nvCxnSpPr>
        <p:spPr>
          <a:xfrm>
            <a:off x="7251700" y="2617788"/>
            <a:ext cx="692150" cy="76200"/>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29034" name="组合 45"/>
          <p:cNvGrpSpPr/>
          <p:nvPr/>
        </p:nvGrpSpPr>
        <p:grpSpPr>
          <a:xfrm>
            <a:off x="7953375" y="1558925"/>
            <a:ext cx="3933825" cy="1995488"/>
            <a:chOff x="1440390" y="2343150"/>
            <a:chExt cx="1029404" cy="1028700"/>
          </a:xfrm>
        </p:grpSpPr>
        <p:sp>
          <p:nvSpPr>
            <p:cNvPr id="47" name="圆角矩形 46"/>
            <p:cNvSpPr/>
            <p:nvPr>
              <p:custDataLst>
                <p:tags r:id="rId31"/>
              </p:custDataLst>
            </p:nvPr>
          </p:nvSpPr>
          <p:spPr>
            <a:xfrm>
              <a:off x="1440742"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48" name="圆角矩形 47"/>
            <p:cNvSpPr/>
            <p:nvPr>
              <p:custDataLst>
                <p:tags r:id="rId32"/>
              </p:custDataLst>
            </p:nvPr>
          </p:nvSpPr>
          <p:spPr>
            <a:xfrm>
              <a:off x="1440390" y="2398448"/>
              <a:ext cx="1029404" cy="938294"/>
            </a:xfrm>
            <a:prstGeom prst="roundRect">
              <a:avLst>
                <a:gd name="adj" fmla="val 40741"/>
              </a:avLst>
            </a:prstGeom>
            <a:solidFill>
              <a:srgbClr val="B7DC50"/>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lnSpcReduction="10000"/>
            </a:bodyPr>
            <a:lstStyle/>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、根据预约时间提前</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天邀约</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、顾客到店接受检测</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、根据检测情况建议购买相应商品</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4</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、进行生活饮食运动针对性指导</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5</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、根据指标进行生命周期管理</a:t>
              </a:r>
              <a:endParaRPr lang="zh-CN" altLang="en-US" sz="1865"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grpSp>
        <p:nvGrpSpPr>
          <p:cNvPr id="129037" name="组合 42"/>
          <p:cNvGrpSpPr/>
          <p:nvPr/>
        </p:nvGrpSpPr>
        <p:grpSpPr>
          <a:xfrm>
            <a:off x="8528050" y="4313238"/>
            <a:ext cx="3465513" cy="2343150"/>
            <a:chOff x="1514475" y="2343150"/>
            <a:chExt cx="1106231" cy="1028700"/>
          </a:xfrm>
        </p:grpSpPr>
        <p:sp>
          <p:nvSpPr>
            <p:cNvPr id="44" name="圆角矩形 43"/>
            <p:cNvSpPr/>
            <p:nvPr>
              <p:custDataLst>
                <p:tags r:id="rId29"/>
              </p:custDataLst>
            </p:nvPr>
          </p:nvSpPr>
          <p:spPr>
            <a:xfrm>
              <a:off x="1514475"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45" name="圆角矩形 44"/>
            <p:cNvSpPr/>
            <p:nvPr>
              <p:custDataLst>
                <p:tags r:id="rId30"/>
              </p:custDataLst>
            </p:nvPr>
          </p:nvSpPr>
          <p:spPr>
            <a:xfrm>
              <a:off x="1514745" y="2377354"/>
              <a:ext cx="1105961" cy="994441"/>
            </a:xfrm>
            <a:prstGeom prst="roundRect">
              <a:avLst>
                <a:gd name="adj" fmla="val 40741"/>
              </a:avLst>
            </a:prstGeom>
            <a:solidFill>
              <a:srgbClr val="F99C77"/>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lstStyle/>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、判断并发症</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、建议</a:t>
              </a:r>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陪同顾客前往医院接受诊断</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、根据并发症情况记录，指导用药，并进行生活饮食运动针对性指导</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4</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、拉入相同症状人群社群统一管理</a:t>
              </a:r>
              <a:endParaRPr lang="zh-CN" altLang="en-US" sz="1600"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cxnSp>
        <p:nvCxnSpPr>
          <p:cNvPr id="12" name="Straight Arrow Connector 20"/>
          <p:cNvCxnSpPr/>
          <p:nvPr/>
        </p:nvCxnSpPr>
        <p:spPr>
          <a:xfrm>
            <a:off x="11050588" y="3665538"/>
            <a:ext cx="76200" cy="584200"/>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29041" name="组合 39"/>
          <p:cNvGrpSpPr/>
          <p:nvPr/>
        </p:nvGrpSpPr>
        <p:grpSpPr>
          <a:xfrm>
            <a:off x="4641850" y="4311650"/>
            <a:ext cx="3490913" cy="2497138"/>
            <a:chOff x="2023236" y="2385283"/>
            <a:chExt cx="1032962" cy="1028700"/>
          </a:xfrm>
        </p:grpSpPr>
        <p:sp>
          <p:nvSpPr>
            <p:cNvPr id="41" name="圆角矩形 40"/>
            <p:cNvSpPr/>
            <p:nvPr>
              <p:custDataLst>
                <p:tags r:id="rId27"/>
              </p:custDataLst>
            </p:nvPr>
          </p:nvSpPr>
          <p:spPr>
            <a:xfrm>
              <a:off x="2023236" y="2385283"/>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42" name="圆角矩形 41"/>
            <p:cNvSpPr/>
            <p:nvPr>
              <p:custDataLst>
                <p:tags r:id="rId28"/>
              </p:custDataLst>
            </p:nvPr>
          </p:nvSpPr>
          <p:spPr>
            <a:xfrm>
              <a:off x="2078357" y="2418419"/>
              <a:ext cx="977841" cy="953702"/>
            </a:xfrm>
            <a:prstGeom prst="roundRect">
              <a:avLst>
                <a:gd name="adj" fmla="val 40741"/>
              </a:avLst>
            </a:prstGeom>
            <a:solidFill>
              <a:srgbClr val="76B1CC"/>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a:bodyPr>
            <a:lstStyle/>
            <a:p>
              <a:pPr algn="just" fontAlgn="auto"/>
              <a:r>
                <a:rPr lang="en-US" altLang="zh-CN" b="1" strike="noStrike" noProof="1">
                  <a:sym typeface="Arial" panose="020B0604020202020204" pitchFamily="34" charset="0"/>
                </a:rPr>
                <a:t>1</a:t>
              </a:r>
              <a:r>
                <a:rPr lang="zh-CN" altLang="en-US" b="1" strike="noStrike" noProof="1">
                  <a:sym typeface="Arial" panose="020B0604020202020204" pitchFamily="34" charset="0"/>
                </a:rPr>
                <a:t>、通过回访</a:t>
              </a:r>
              <a:r>
                <a:rPr lang="en-US" altLang="zh-CN" b="1" strike="noStrike" noProof="1">
                  <a:sym typeface="Arial" panose="020B0604020202020204" pitchFamily="34" charset="0"/>
                </a:rPr>
                <a:t>/</a:t>
              </a:r>
              <a:r>
                <a:rPr lang="zh-CN" altLang="en-US" b="1" strike="noStrike" noProof="1">
                  <a:sym typeface="Arial" panose="020B0604020202020204" pitchFamily="34" charset="0"/>
                </a:rPr>
                <a:t>顾客到店得知情况</a:t>
              </a:r>
            </a:p>
            <a:p>
              <a:pPr algn="just" fontAlgn="auto"/>
              <a:r>
                <a:rPr lang="en-US" altLang="zh-CN" b="1" strike="noStrike" noProof="1">
                  <a:sym typeface="Arial" panose="020B0604020202020204" pitchFamily="34" charset="0"/>
                </a:rPr>
                <a:t>2</a:t>
              </a:r>
              <a:r>
                <a:rPr lang="zh-CN" altLang="en-US" b="1" strike="noStrike" noProof="1">
                  <a:sym typeface="Arial" panose="020B0604020202020204" pitchFamily="34" charset="0"/>
                </a:rPr>
                <a:t>、上门拜访</a:t>
              </a:r>
            </a:p>
            <a:p>
              <a:pPr algn="just" fontAlgn="auto"/>
              <a:r>
                <a:rPr lang="en-US" altLang="zh-CN" b="1" strike="noStrike" noProof="1">
                  <a:sym typeface="Arial" panose="020B0604020202020204" pitchFamily="34" charset="0"/>
                </a:rPr>
                <a:t>3</a:t>
              </a:r>
              <a:r>
                <a:rPr lang="zh-CN" altLang="en-US" b="1" strike="noStrike" noProof="1">
                  <a:sym typeface="Arial" panose="020B0604020202020204" pitchFamily="34" charset="0"/>
                </a:rPr>
                <a:t>、针对顾客疾病情况提供对家属叮嘱注意事项</a:t>
              </a:r>
            </a:p>
            <a:p>
              <a:pPr algn="just" fontAlgn="auto"/>
              <a:r>
                <a:rPr lang="en-US" altLang="zh-CN" b="1" strike="noStrike" noProof="1">
                  <a:sym typeface="Arial" panose="020B0604020202020204" pitchFamily="34" charset="0"/>
                </a:rPr>
                <a:t>4</a:t>
              </a:r>
              <a:r>
                <a:rPr lang="zh-CN" altLang="en-US" b="1" strike="noStrike" noProof="1">
                  <a:sym typeface="Arial" panose="020B0604020202020204" pitchFamily="34" charset="0"/>
                </a:rPr>
                <a:t>、每周定期一次电话关怀</a:t>
              </a:r>
              <a:endParaRPr lang="zh-CN" altLang="en-US" b="1" strike="noStrike" noProof="1">
                <a:solidFill>
                  <a:schemeClr val="tx1"/>
                </a:solidFill>
                <a:latin typeface="Calibri Light" panose="020F0302020204030204" charset="0"/>
                <a:ea typeface="宋体" panose="02010600030101010101" pitchFamily="2" charset="-122"/>
                <a:cs typeface="+mn-ea"/>
                <a:sym typeface="Arial" panose="020B0604020202020204" pitchFamily="34" charset="0"/>
              </a:endParaRPr>
            </a:p>
          </p:txBody>
        </p:sp>
      </p:grpSp>
      <p:cxnSp>
        <p:nvCxnSpPr>
          <p:cNvPr id="13" name="Straight Arrow Connector 20"/>
          <p:cNvCxnSpPr/>
          <p:nvPr/>
        </p:nvCxnSpPr>
        <p:spPr>
          <a:xfrm>
            <a:off x="8118475" y="5387975"/>
            <a:ext cx="488950" cy="76200"/>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29045" name="组合 36"/>
          <p:cNvGrpSpPr/>
          <p:nvPr/>
        </p:nvGrpSpPr>
        <p:grpSpPr>
          <a:xfrm>
            <a:off x="169863" y="4476750"/>
            <a:ext cx="4052887" cy="2354263"/>
            <a:chOff x="1514475" y="2335094"/>
            <a:chExt cx="1037154" cy="1119728"/>
          </a:xfrm>
        </p:grpSpPr>
        <p:sp>
          <p:nvSpPr>
            <p:cNvPr id="38" name="圆角矩形 37"/>
            <p:cNvSpPr/>
            <p:nvPr>
              <p:custDataLst>
                <p:tags r:id="rId25"/>
              </p:custDataLst>
            </p:nvPr>
          </p:nvSpPr>
          <p:spPr>
            <a:xfrm>
              <a:off x="1514475"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39" name="圆角矩形 38"/>
            <p:cNvSpPr/>
            <p:nvPr>
              <p:custDataLst>
                <p:tags r:id="rId26"/>
              </p:custDataLst>
            </p:nvPr>
          </p:nvSpPr>
          <p:spPr>
            <a:xfrm>
              <a:off x="1553694" y="2335094"/>
              <a:ext cx="997935" cy="1119728"/>
            </a:xfrm>
            <a:prstGeom prst="roundRect">
              <a:avLst>
                <a:gd name="adj" fmla="val 40741"/>
              </a:avLst>
            </a:prstGeom>
            <a:solidFill>
              <a:srgbClr val="AFB2B4"/>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lstStyle/>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、通过回访获知</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、前往探望，必须携带礼节性礼品</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、对病情进行了解，病房病友打招呼</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4</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、病房留问候性卡片及顾问名片</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5</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、跟进病情发展，出院时间</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6</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、出院</a:t>
              </a:r>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天内上门拜访</a:t>
              </a:r>
              <a:endParaRPr lang="zh-CN" altLang="en-US" sz="1600"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sp>
        <p:nvSpPr>
          <p:cNvPr id="129048" name="文本框 15"/>
          <p:cNvSpPr txBox="1"/>
          <p:nvPr/>
        </p:nvSpPr>
        <p:spPr>
          <a:xfrm>
            <a:off x="1177925" y="1138238"/>
            <a:ext cx="1258888" cy="460375"/>
          </a:xfrm>
          <a:prstGeom prst="rect">
            <a:avLst/>
          </a:prstGeom>
          <a:noFill/>
          <a:ln w="9525">
            <a:noFill/>
          </a:ln>
        </p:spPr>
        <p:txBody>
          <a:bodyPr wrap="none" anchor="t">
            <a:spAutoFit/>
          </a:bodyPr>
          <a:lstStyle/>
          <a:p>
            <a:r>
              <a:rPr lang="en-US" altLang="zh-CN" sz="2400">
                <a:latin typeface="Arial" panose="020B0604020202020204" pitchFamily="34" charset="0"/>
                <a:ea typeface="微软雅黑" panose="020B0503020204020204" charset="-122"/>
              </a:rPr>
              <a:t>1</a:t>
            </a:r>
            <a:r>
              <a:rPr lang="zh-CN" altLang="en-US" sz="2400">
                <a:latin typeface="Arial" panose="020B0604020202020204" pitchFamily="34" charset="0"/>
                <a:ea typeface="微软雅黑" panose="020B0503020204020204" charset="-122"/>
              </a:rPr>
              <a:t>、筛查</a:t>
            </a:r>
          </a:p>
        </p:txBody>
      </p:sp>
      <p:sp>
        <p:nvSpPr>
          <p:cNvPr id="129049" name="文本框 16"/>
          <p:cNvSpPr txBox="1"/>
          <p:nvPr/>
        </p:nvSpPr>
        <p:spPr>
          <a:xfrm>
            <a:off x="4972050" y="1227138"/>
            <a:ext cx="2184400" cy="460375"/>
          </a:xfrm>
          <a:prstGeom prst="rect">
            <a:avLst/>
          </a:prstGeom>
          <a:noFill/>
          <a:ln w="9525">
            <a:noFill/>
          </a:ln>
        </p:spPr>
        <p:txBody>
          <a:bodyPr wrap="square" anchor="t">
            <a:spAutoFit/>
          </a:bodyPr>
          <a:lstStyle/>
          <a:p>
            <a:r>
              <a:rPr lang="en-US" altLang="zh-CN" sz="2400">
                <a:latin typeface="Arial" panose="020B0604020202020204" pitchFamily="34" charset="0"/>
                <a:ea typeface="微软雅黑" panose="020B0503020204020204" charset="-122"/>
              </a:rPr>
              <a:t>2</a:t>
            </a:r>
            <a:r>
              <a:rPr lang="zh-CN" altLang="en-US" sz="2400">
                <a:latin typeface="Arial" panose="020B0604020202020204" pitchFamily="34" charset="0"/>
                <a:ea typeface="微软雅黑" panose="020B0503020204020204" charset="-122"/>
              </a:rPr>
              <a:t>、确诊</a:t>
            </a:r>
          </a:p>
        </p:txBody>
      </p:sp>
      <p:sp>
        <p:nvSpPr>
          <p:cNvPr id="129050" name="文本框 18"/>
          <p:cNvSpPr txBox="1"/>
          <p:nvPr/>
        </p:nvSpPr>
        <p:spPr>
          <a:xfrm>
            <a:off x="1182688" y="4003675"/>
            <a:ext cx="2914650" cy="460375"/>
          </a:xfrm>
          <a:prstGeom prst="rect">
            <a:avLst/>
          </a:prstGeom>
          <a:noFill/>
          <a:ln w="9525">
            <a:noFill/>
          </a:ln>
        </p:spPr>
        <p:txBody>
          <a:bodyPr wrap="square" anchor="t">
            <a:spAutoFit/>
          </a:bodyPr>
          <a:lstStyle/>
          <a:p>
            <a:r>
              <a:rPr lang="en-US" altLang="zh-CN" sz="2400">
                <a:latin typeface="Arial" panose="020B0604020202020204" pitchFamily="34" charset="0"/>
                <a:ea typeface="微软雅黑" panose="020B0503020204020204" charset="-122"/>
              </a:rPr>
              <a:t>6</a:t>
            </a:r>
            <a:r>
              <a:rPr lang="zh-CN" altLang="en-US" sz="2400">
                <a:latin typeface="Arial" panose="020B0604020202020204" pitchFamily="34" charset="0"/>
                <a:ea typeface="微软雅黑" panose="020B0503020204020204" charset="-122"/>
              </a:rPr>
              <a:t>、住院治疗</a:t>
            </a:r>
          </a:p>
        </p:txBody>
      </p:sp>
      <p:sp>
        <p:nvSpPr>
          <p:cNvPr id="129051" name="文本框 19"/>
          <p:cNvSpPr txBox="1"/>
          <p:nvPr/>
        </p:nvSpPr>
        <p:spPr>
          <a:xfrm>
            <a:off x="8955088" y="1138238"/>
            <a:ext cx="1866900" cy="460375"/>
          </a:xfrm>
          <a:prstGeom prst="rect">
            <a:avLst/>
          </a:prstGeom>
          <a:noFill/>
          <a:ln w="9525">
            <a:noFill/>
          </a:ln>
        </p:spPr>
        <p:txBody>
          <a:bodyPr wrap="none" anchor="t">
            <a:spAutoFit/>
          </a:bodyPr>
          <a:lstStyle/>
          <a:p>
            <a:r>
              <a:rPr lang="en-US" altLang="zh-CN" sz="2400">
                <a:latin typeface="Arial" panose="020B0604020202020204" pitchFamily="34" charset="0"/>
                <a:ea typeface="微软雅黑" panose="020B0503020204020204" charset="-122"/>
              </a:rPr>
              <a:t>3</a:t>
            </a:r>
            <a:r>
              <a:rPr lang="zh-CN" altLang="en-US" sz="2400">
                <a:latin typeface="Arial" panose="020B0604020202020204" pitchFamily="34" charset="0"/>
                <a:ea typeface="微软雅黑" panose="020B0503020204020204" charset="-122"/>
              </a:rPr>
              <a:t>、药物治疗</a:t>
            </a:r>
          </a:p>
        </p:txBody>
      </p:sp>
      <p:sp>
        <p:nvSpPr>
          <p:cNvPr id="129052" name="文本框 20"/>
          <p:cNvSpPr txBox="1"/>
          <p:nvPr/>
        </p:nvSpPr>
        <p:spPr>
          <a:xfrm>
            <a:off x="5289550" y="3868738"/>
            <a:ext cx="2638425" cy="460375"/>
          </a:xfrm>
          <a:prstGeom prst="rect">
            <a:avLst/>
          </a:prstGeom>
          <a:noFill/>
          <a:ln w="9525">
            <a:noFill/>
          </a:ln>
        </p:spPr>
        <p:txBody>
          <a:bodyPr wrap="square" anchor="t">
            <a:spAutoFit/>
          </a:bodyPr>
          <a:lstStyle/>
          <a:p>
            <a:r>
              <a:rPr lang="en-US" altLang="zh-CN" sz="2400">
                <a:latin typeface="Arial" panose="020B0604020202020204" pitchFamily="34" charset="0"/>
                <a:ea typeface="微软雅黑" panose="020B0503020204020204" charset="-122"/>
              </a:rPr>
              <a:t>5</a:t>
            </a:r>
            <a:r>
              <a:rPr lang="zh-CN" altLang="en-US" sz="2400">
                <a:latin typeface="Arial" panose="020B0604020202020204" pitchFamily="34" charset="0"/>
                <a:ea typeface="微软雅黑" panose="020B0503020204020204" charset="-122"/>
              </a:rPr>
              <a:t>、疾病加重</a:t>
            </a:r>
          </a:p>
        </p:txBody>
      </p:sp>
      <p:sp>
        <p:nvSpPr>
          <p:cNvPr id="129053" name="文本框 21"/>
          <p:cNvSpPr txBox="1"/>
          <p:nvPr/>
        </p:nvSpPr>
        <p:spPr>
          <a:xfrm>
            <a:off x="9136063" y="3819525"/>
            <a:ext cx="2166937" cy="828675"/>
          </a:xfrm>
          <a:prstGeom prst="rect">
            <a:avLst/>
          </a:prstGeom>
          <a:noFill/>
          <a:ln w="9525">
            <a:noFill/>
          </a:ln>
        </p:spPr>
        <p:txBody>
          <a:bodyPr wrap="square" anchor="t">
            <a:spAutoFit/>
          </a:bodyPr>
          <a:lstStyle/>
          <a:p>
            <a:r>
              <a:rPr lang="en-US" altLang="zh-CN" sz="2400">
                <a:latin typeface="Arial" panose="020B0604020202020204" pitchFamily="34" charset="0"/>
                <a:ea typeface="微软雅黑" panose="020B0503020204020204" charset="-122"/>
              </a:rPr>
              <a:t>4</a:t>
            </a:r>
            <a:r>
              <a:rPr lang="zh-CN" altLang="en-US" sz="2400">
                <a:latin typeface="Arial" panose="020B0604020202020204" pitchFamily="34" charset="0"/>
                <a:ea typeface="微软雅黑" panose="020B0503020204020204" charset="-122"/>
              </a:rPr>
              <a:t>、出现并发症</a:t>
            </a:r>
          </a:p>
        </p:txBody>
      </p:sp>
      <p:cxnSp>
        <p:nvCxnSpPr>
          <p:cNvPr id="11" name="Straight Arrow Connector 20"/>
          <p:cNvCxnSpPr/>
          <p:nvPr/>
        </p:nvCxnSpPr>
        <p:spPr>
          <a:xfrm>
            <a:off x="4198938" y="5381625"/>
            <a:ext cx="627063" cy="76200"/>
          </a:xfrm>
          <a:prstGeom prst="straightConnector1">
            <a:avLst/>
          </a:prstGeom>
          <a:ln w="2857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29055" name="组合 3"/>
          <p:cNvGrpSpPr/>
          <p:nvPr/>
        </p:nvGrpSpPr>
        <p:grpSpPr>
          <a:xfrm>
            <a:off x="393700" y="1703388"/>
            <a:ext cx="3144838" cy="1819275"/>
            <a:chOff x="1564508" y="2343150"/>
            <a:chExt cx="1036536" cy="658100"/>
          </a:xfrm>
        </p:grpSpPr>
        <p:sp>
          <p:nvSpPr>
            <p:cNvPr id="5" name="圆角矩形 4"/>
            <p:cNvSpPr/>
            <p:nvPr>
              <p:custDataLst>
                <p:tags r:id="rId23"/>
              </p:custDataLst>
            </p:nvPr>
          </p:nvSpPr>
          <p:spPr>
            <a:xfrm>
              <a:off x="1564508" y="2343150"/>
              <a:ext cx="1028700" cy="6581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6" name="圆角矩形 5"/>
            <p:cNvSpPr/>
            <p:nvPr>
              <p:custDataLst>
                <p:tags r:id="rId24"/>
              </p:custDataLst>
            </p:nvPr>
          </p:nvSpPr>
          <p:spPr>
            <a:xfrm>
              <a:off x="1636879" y="2353250"/>
              <a:ext cx="964165" cy="617220"/>
            </a:xfrm>
            <a:prstGeom prst="roundRect">
              <a:avLst>
                <a:gd name="adj" fmla="val 40741"/>
              </a:avLst>
            </a:prstGeom>
            <a:solidFill>
              <a:srgbClr val="E779A3"/>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lnSpcReduction="10000"/>
            </a:bodyPr>
            <a:lstStyle/>
            <a:p>
              <a:pPr algn="just" fontAlgn="auto"/>
              <a:r>
                <a:rPr lang="en-US" altLang="zh-CN" sz="1865" b="1" strike="noStrike" noProof="1">
                  <a:sym typeface="Arial" panose="020B0604020202020204" pitchFamily="34" charset="0"/>
                </a:rPr>
                <a:t>1</a:t>
              </a:r>
              <a:r>
                <a:rPr lang="zh-CN" altLang="en-US" sz="1865" b="1" strike="noStrike" noProof="1">
                  <a:sym typeface="Arial" panose="020B0604020202020204" pitchFamily="34" charset="0"/>
                </a:rPr>
                <a:t>、顾客出现症状或无明显症状前往门店检测发现异常</a:t>
              </a:r>
            </a:p>
            <a:p>
              <a:pPr algn="just" fontAlgn="auto"/>
              <a:r>
                <a:rPr lang="en-US" altLang="zh-CN" sz="1865" b="1" strike="noStrike" noProof="1">
                  <a:sym typeface="Arial" panose="020B0604020202020204" pitchFamily="34" charset="0"/>
                </a:rPr>
                <a:t>2</a:t>
              </a:r>
              <a:r>
                <a:rPr lang="zh-CN" altLang="en-US" sz="1865" b="1" strike="noStrike" noProof="1">
                  <a:sym typeface="Arial" panose="020B0604020202020204" pitchFamily="34" charset="0"/>
                </a:rPr>
                <a:t>、告知异常值</a:t>
              </a:r>
            </a:p>
            <a:p>
              <a:pPr algn="just" fontAlgn="auto"/>
              <a:r>
                <a:rPr lang="en-US" altLang="zh-CN" sz="1865" b="1" strike="noStrike" noProof="1">
                  <a:sym typeface="Arial" panose="020B0604020202020204" pitchFamily="34" charset="0"/>
                </a:rPr>
                <a:t>3</a:t>
              </a:r>
              <a:r>
                <a:rPr lang="zh-CN" altLang="en-US" sz="1865" b="1" strike="noStrike" noProof="1">
                  <a:sym typeface="Arial" panose="020B0604020202020204" pitchFamily="34" charset="0"/>
                </a:rPr>
                <a:t>、告知可能情况及危险</a:t>
              </a:r>
              <a:endParaRPr lang="zh-CN" altLang="en-US" sz="1865" b="1" strike="noStrike" noProof="1">
                <a:solidFill>
                  <a:schemeClr val="tx1"/>
                </a:solidFill>
                <a:latin typeface="Calibri Light" panose="020F0302020204030204" charset="0"/>
                <a:ea typeface="宋体" panose="02010600030101010101" pitchFamily="2" charset="-122"/>
                <a:cs typeface="+mn-ea"/>
                <a:sym typeface="Arial" panose="020B0604020202020204" pitchFamily="34" charset="0"/>
              </a:endParaRPr>
            </a:p>
          </p:txBody>
        </p:sp>
      </p:grpSp>
      <p:grpSp>
        <p:nvGrpSpPr>
          <p:cNvPr id="129058" name="组合 6"/>
          <p:cNvGrpSpPr/>
          <p:nvPr/>
        </p:nvGrpSpPr>
        <p:grpSpPr>
          <a:xfrm>
            <a:off x="3960813" y="1843088"/>
            <a:ext cx="3373437" cy="1730375"/>
            <a:chOff x="1430735" y="2343150"/>
            <a:chExt cx="1028700" cy="1028700"/>
          </a:xfrm>
        </p:grpSpPr>
        <p:sp>
          <p:nvSpPr>
            <p:cNvPr id="8" name="圆角矩形 7"/>
            <p:cNvSpPr/>
            <p:nvPr>
              <p:custDataLst>
                <p:tags r:id="rId21"/>
              </p:custDataLst>
            </p:nvPr>
          </p:nvSpPr>
          <p:spPr>
            <a:xfrm>
              <a:off x="1430735"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9" name="圆角矩形 8"/>
            <p:cNvSpPr/>
            <p:nvPr>
              <p:custDataLst>
                <p:tags r:id="rId22"/>
              </p:custDataLst>
            </p:nvPr>
          </p:nvSpPr>
          <p:spPr>
            <a:xfrm>
              <a:off x="1484821" y="2343150"/>
              <a:ext cx="967658" cy="1028700"/>
            </a:xfrm>
            <a:prstGeom prst="roundRect">
              <a:avLst>
                <a:gd name="adj" fmla="val 40741"/>
              </a:avLst>
            </a:prstGeom>
            <a:solidFill>
              <a:srgbClr val="FFC91D"/>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a:bodyPr>
            <a:lstStyle/>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、建议</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陪顾客到医院确诊</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、建档记录</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、预约下次检测</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关怀时间</a:t>
              </a:r>
              <a:endParaRPr lang="zh-CN" altLang="en-US" sz="1865"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grpSp>
        <p:nvGrpSpPr>
          <p:cNvPr id="129061" name="组合 17"/>
          <p:cNvGrpSpPr/>
          <p:nvPr/>
        </p:nvGrpSpPr>
        <p:grpSpPr>
          <a:xfrm>
            <a:off x="7953375" y="1581150"/>
            <a:ext cx="3933825" cy="1993900"/>
            <a:chOff x="1440390" y="2343150"/>
            <a:chExt cx="1029404" cy="1028700"/>
          </a:xfrm>
        </p:grpSpPr>
        <p:sp>
          <p:nvSpPr>
            <p:cNvPr id="23" name="圆角矩形 22"/>
            <p:cNvSpPr/>
            <p:nvPr>
              <p:custDataLst>
                <p:tags r:id="rId19"/>
              </p:custDataLst>
            </p:nvPr>
          </p:nvSpPr>
          <p:spPr>
            <a:xfrm>
              <a:off x="1440742"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24" name="圆角矩形 23"/>
            <p:cNvSpPr/>
            <p:nvPr>
              <p:custDataLst>
                <p:tags r:id="rId20"/>
              </p:custDataLst>
            </p:nvPr>
          </p:nvSpPr>
          <p:spPr>
            <a:xfrm>
              <a:off x="1440390" y="2398448"/>
              <a:ext cx="1029404" cy="938294"/>
            </a:xfrm>
            <a:prstGeom prst="roundRect">
              <a:avLst>
                <a:gd name="adj" fmla="val 40741"/>
              </a:avLst>
            </a:prstGeom>
            <a:solidFill>
              <a:srgbClr val="B7DC50"/>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lnSpcReduction="10000"/>
            </a:bodyPr>
            <a:lstStyle/>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、根据预约时间提前</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天邀约</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、顾客到店接受检测</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、根据检测情况建议购买相应商品</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4</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、进行生活饮食运动针对性指导</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5</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、根据指标进行生命周期管理</a:t>
              </a:r>
              <a:endParaRPr lang="zh-CN" altLang="en-US" sz="1865"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grpSp>
        <p:nvGrpSpPr>
          <p:cNvPr id="129064" name="组合 24"/>
          <p:cNvGrpSpPr/>
          <p:nvPr/>
        </p:nvGrpSpPr>
        <p:grpSpPr>
          <a:xfrm>
            <a:off x="8509000" y="4251325"/>
            <a:ext cx="3457575" cy="2354263"/>
            <a:chOff x="1514475" y="2343150"/>
            <a:chExt cx="1106231" cy="1028700"/>
          </a:xfrm>
        </p:grpSpPr>
        <p:sp>
          <p:nvSpPr>
            <p:cNvPr id="26" name="圆角矩形 25"/>
            <p:cNvSpPr/>
            <p:nvPr>
              <p:custDataLst>
                <p:tags r:id="rId17"/>
              </p:custDataLst>
            </p:nvPr>
          </p:nvSpPr>
          <p:spPr>
            <a:xfrm>
              <a:off x="1514475"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27" name="圆角矩形 26"/>
            <p:cNvSpPr/>
            <p:nvPr>
              <p:custDataLst>
                <p:tags r:id="rId18"/>
              </p:custDataLst>
            </p:nvPr>
          </p:nvSpPr>
          <p:spPr>
            <a:xfrm>
              <a:off x="1514745" y="2377354"/>
              <a:ext cx="1105961" cy="994441"/>
            </a:xfrm>
            <a:prstGeom prst="roundRect">
              <a:avLst>
                <a:gd name="adj" fmla="val 40741"/>
              </a:avLst>
            </a:prstGeom>
            <a:solidFill>
              <a:srgbClr val="F99C77"/>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lstStyle/>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、判断并发症</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、建议</a:t>
              </a:r>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陪同顾客前往医院接受诊断</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、根据并发症情况记录，指导用药，并进行生活饮食运动针对性指导</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4</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、拉入相同症状人群社群统一管理</a:t>
              </a:r>
              <a:endParaRPr lang="zh-CN" altLang="en-US" sz="1600"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grpSp>
        <p:nvGrpSpPr>
          <p:cNvPr id="129067" name="组合 27"/>
          <p:cNvGrpSpPr/>
          <p:nvPr/>
        </p:nvGrpSpPr>
        <p:grpSpPr>
          <a:xfrm>
            <a:off x="368300" y="1641475"/>
            <a:ext cx="3143250" cy="1819275"/>
            <a:chOff x="1564508" y="2343150"/>
            <a:chExt cx="1036536" cy="658100"/>
          </a:xfrm>
        </p:grpSpPr>
        <p:sp>
          <p:nvSpPr>
            <p:cNvPr id="29" name="圆角矩形 28"/>
            <p:cNvSpPr/>
            <p:nvPr>
              <p:custDataLst>
                <p:tags r:id="rId15"/>
              </p:custDataLst>
            </p:nvPr>
          </p:nvSpPr>
          <p:spPr>
            <a:xfrm>
              <a:off x="1564508" y="2343150"/>
              <a:ext cx="1028700" cy="6581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30" name="圆角矩形 29"/>
            <p:cNvSpPr/>
            <p:nvPr>
              <p:custDataLst>
                <p:tags r:id="rId16"/>
              </p:custDataLst>
            </p:nvPr>
          </p:nvSpPr>
          <p:spPr>
            <a:xfrm>
              <a:off x="1636879" y="2353250"/>
              <a:ext cx="964165" cy="617220"/>
            </a:xfrm>
            <a:prstGeom prst="roundRect">
              <a:avLst>
                <a:gd name="adj" fmla="val 40741"/>
              </a:avLst>
            </a:prstGeom>
            <a:solidFill>
              <a:srgbClr val="E779A3"/>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lnSpcReduction="10000"/>
            </a:bodyPr>
            <a:lstStyle/>
            <a:p>
              <a:pPr algn="just" fontAlgn="auto"/>
              <a:r>
                <a:rPr lang="en-US" altLang="zh-CN" sz="1865" b="1" strike="noStrike" noProof="1">
                  <a:sym typeface="Arial" panose="020B0604020202020204" pitchFamily="34" charset="0"/>
                </a:rPr>
                <a:t>1</a:t>
              </a:r>
              <a:r>
                <a:rPr lang="zh-CN" altLang="en-US" sz="1865" b="1" strike="noStrike" noProof="1">
                  <a:sym typeface="Arial" panose="020B0604020202020204" pitchFamily="34" charset="0"/>
                </a:rPr>
                <a:t>、顾客出现症状或无明显症状前往门店检测发现异常</a:t>
              </a:r>
            </a:p>
            <a:p>
              <a:pPr algn="just" fontAlgn="auto"/>
              <a:r>
                <a:rPr lang="en-US" altLang="zh-CN" sz="1865" b="1" strike="noStrike" noProof="1">
                  <a:sym typeface="Arial" panose="020B0604020202020204" pitchFamily="34" charset="0"/>
                </a:rPr>
                <a:t>2</a:t>
              </a:r>
              <a:r>
                <a:rPr lang="zh-CN" altLang="en-US" sz="1865" b="1" strike="noStrike" noProof="1">
                  <a:sym typeface="Arial" panose="020B0604020202020204" pitchFamily="34" charset="0"/>
                </a:rPr>
                <a:t>、告知异常值</a:t>
              </a:r>
            </a:p>
            <a:p>
              <a:pPr algn="just" fontAlgn="auto"/>
              <a:r>
                <a:rPr lang="en-US" altLang="zh-CN" sz="1865" b="1" strike="noStrike" noProof="1">
                  <a:sym typeface="Arial" panose="020B0604020202020204" pitchFamily="34" charset="0"/>
                </a:rPr>
                <a:t>3</a:t>
              </a:r>
              <a:r>
                <a:rPr lang="zh-CN" altLang="en-US" sz="1865" b="1" strike="noStrike" noProof="1">
                  <a:sym typeface="Arial" panose="020B0604020202020204" pitchFamily="34" charset="0"/>
                </a:rPr>
                <a:t>、告知可能情况及危险</a:t>
              </a:r>
              <a:endParaRPr lang="zh-CN" altLang="en-US" sz="1865" b="1" strike="noStrike" noProof="1">
                <a:solidFill>
                  <a:schemeClr val="tx1"/>
                </a:solidFill>
                <a:latin typeface="Calibri Light" panose="020F0302020204030204" charset="0"/>
                <a:ea typeface="宋体" panose="02010600030101010101" pitchFamily="2" charset="-122"/>
                <a:cs typeface="+mn-ea"/>
                <a:sym typeface="Arial" panose="020B0604020202020204" pitchFamily="34" charset="0"/>
              </a:endParaRPr>
            </a:p>
          </p:txBody>
        </p:sp>
      </p:grpSp>
      <p:grpSp>
        <p:nvGrpSpPr>
          <p:cNvPr id="129070" name="组合 30"/>
          <p:cNvGrpSpPr/>
          <p:nvPr/>
        </p:nvGrpSpPr>
        <p:grpSpPr>
          <a:xfrm>
            <a:off x="3933825" y="1781175"/>
            <a:ext cx="3373438" cy="1730375"/>
            <a:chOff x="1430735" y="2343150"/>
            <a:chExt cx="1028700" cy="1028700"/>
          </a:xfrm>
        </p:grpSpPr>
        <p:sp>
          <p:nvSpPr>
            <p:cNvPr id="32" name="圆角矩形 31"/>
            <p:cNvSpPr/>
            <p:nvPr>
              <p:custDataLst>
                <p:tags r:id="rId13"/>
              </p:custDataLst>
            </p:nvPr>
          </p:nvSpPr>
          <p:spPr>
            <a:xfrm>
              <a:off x="1430735"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33" name="圆角矩形 32"/>
            <p:cNvSpPr/>
            <p:nvPr>
              <p:custDataLst>
                <p:tags r:id="rId14"/>
              </p:custDataLst>
            </p:nvPr>
          </p:nvSpPr>
          <p:spPr>
            <a:xfrm>
              <a:off x="1484821" y="2343150"/>
              <a:ext cx="967658" cy="1028700"/>
            </a:xfrm>
            <a:prstGeom prst="roundRect">
              <a:avLst>
                <a:gd name="adj" fmla="val 40741"/>
              </a:avLst>
            </a:prstGeom>
            <a:solidFill>
              <a:srgbClr val="FFC91D"/>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a:bodyPr>
            <a:lstStyle/>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、建议</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陪顾客到医院确诊</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、建档记录</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、预约下次检测</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关怀时间</a:t>
              </a:r>
              <a:endParaRPr lang="zh-CN" altLang="en-US" sz="1865"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grpSp>
        <p:nvGrpSpPr>
          <p:cNvPr id="129073" name="组合 33"/>
          <p:cNvGrpSpPr/>
          <p:nvPr/>
        </p:nvGrpSpPr>
        <p:grpSpPr>
          <a:xfrm>
            <a:off x="7927975" y="1517650"/>
            <a:ext cx="3933825" cy="1995488"/>
            <a:chOff x="1440390" y="2343150"/>
            <a:chExt cx="1029404" cy="1028700"/>
          </a:xfrm>
        </p:grpSpPr>
        <p:sp>
          <p:nvSpPr>
            <p:cNvPr id="35" name="圆角矩形 34"/>
            <p:cNvSpPr/>
            <p:nvPr>
              <p:custDataLst>
                <p:tags r:id="rId11"/>
              </p:custDataLst>
            </p:nvPr>
          </p:nvSpPr>
          <p:spPr>
            <a:xfrm>
              <a:off x="1440742"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36" name="圆角矩形 35"/>
            <p:cNvSpPr/>
            <p:nvPr>
              <p:custDataLst>
                <p:tags r:id="rId12"/>
              </p:custDataLst>
            </p:nvPr>
          </p:nvSpPr>
          <p:spPr>
            <a:xfrm>
              <a:off x="1440390" y="2398448"/>
              <a:ext cx="1029404" cy="938294"/>
            </a:xfrm>
            <a:prstGeom prst="roundRect">
              <a:avLst>
                <a:gd name="adj" fmla="val 40741"/>
              </a:avLst>
            </a:prstGeom>
            <a:solidFill>
              <a:srgbClr val="B7DC50"/>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lnSpcReduction="10000"/>
            </a:bodyPr>
            <a:lstStyle/>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、根据预约时间提前</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天邀约</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、顾客到店接受检测</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、根据检测情况建议购买相应商品</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4</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、进行生活饮食运动针对性指导</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5</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、根据指标进行生命周期管理</a:t>
              </a:r>
              <a:endParaRPr lang="zh-CN" altLang="en-US" sz="1865"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grpSp>
        <p:nvGrpSpPr>
          <p:cNvPr id="129076" name="组合 54"/>
          <p:cNvGrpSpPr/>
          <p:nvPr/>
        </p:nvGrpSpPr>
        <p:grpSpPr>
          <a:xfrm>
            <a:off x="4627563" y="4337050"/>
            <a:ext cx="3490912" cy="2497138"/>
            <a:chOff x="2023236" y="2385283"/>
            <a:chExt cx="1032962" cy="1028700"/>
          </a:xfrm>
        </p:grpSpPr>
        <p:sp>
          <p:nvSpPr>
            <p:cNvPr id="56" name="圆角矩形 55"/>
            <p:cNvSpPr/>
            <p:nvPr>
              <p:custDataLst>
                <p:tags r:id="rId9"/>
              </p:custDataLst>
            </p:nvPr>
          </p:nvSpPr>
          <p:spPr>
            <a:xfrm>
              <a:off x="2023236" y="2385283"/>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57" name="圆角矩形 56"/>
            <p:cNvSpPr/>
            <p:nvPr>
              <p:custDataLst>
                <p:tags r:id="rId10"/>
              </p:custDataLst>
            </p:nvPr>
          </p:nvSpPr>
          <p:spPr>
            <a:xfrm>
              <a:off x="2078357" y="2418419"/>
              <a:ext cx="977841" cy="953702"/>
            </a:xfrm>
            <a:prstGeom prst="roundRect">
              <a:avLst>
                <a:gd name="adj" fmla="val 40741"/>
              </a:avLst>
            </a:prstGeom>
            <a:solidFill>
              <a:srgbClr val="76B1CC"/>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a:bodyPr>
            <a:lstStyle/>
            <a:p>
              <a:pPr algn="just" fontAlgn="auto"/>
              <a:r>
                <a:rPr lang="en-US" altLang="zh-CN" b="1" strike="noStrike" noProof="1">
                  <a:sym typeface="Arial" panose="020B0604020202020204" pitchFamily="34" charset="0"/>
                </a:rPr>
                <a:t>1</a:t>
              </a:r>
              <a:r>
                <a:rPr lang="zh-CN" altLang="en-US" b="1" strike="noStrike" noProof="1">
                  <a:sym typeface="Arial" panose="020B0604020202020204" pitchFamily="34" charset="0"/>
                </a:rPr>
                <a:t>、通过回访</a:t>
              </a:r>
              <a:r>
                <a:rPr lang="en-US" altLang="zh-CN" b="1" strike="noStrike" noProof="1">
                  <a:sym typeface="Arial" panose="020B0604020202020204" pitchFamily="34" charset="0"/>
                </a:rPr>
                <a:t>/</a:t>
              </a:r>
              <a:r>
                <a:rPr lang="zh-CN" altLang="en-US" b="1" strike="noStrike" noProof="1">
                  <a:sym typeface="Arial" panose="020B0604020202020204" pitchFamily="34" charset="0"/>
                </a:rPr>
                <a:t>顾客到店得知情况</a:t>
              </a:r>
            </a:p>
            <a:p>
              <a:pPr algn="just" fontAlgn="auto"/>
              <a:r>
                <a:rPr lang="en-US" altLang="zh-CN" b="1" strike="noStrike" noProof="1">
                  <a:sym typeface="Arial" panose="020B0604020202020204" pitchFamily="34" charset="0"/>
                </a:rPr>
                <a:t>2</a:t>
              </a:r>
              <a:r>
                <a:rPr lang="zh-CN" altLang="en-US" b="1" strike="noStrike" noProof="1">
                  <a:sym typeface="Arial" panose="020B0604020202020204" pitchFamily="34" charset="0"/>
                </a:rPr>
                <a:t>、上门拜访</a:t>
              </a:r>
            </a:p>
            <a:p>
              <a:pPr algn="just" fontAlgn="auto"/>
              <a:r>
                <a:rPr lang="en-US" altLang="zh-CN" b="1" strike="noStrike" noProof="1">
                  <a:sym typeface="Arial" panose="020B0604020202020204" pitchFamily="34" charset="0"/>
                </a:rPr>
                <a:t>3</a:t>
              </a:r>
              <a:r>
                <a:rPr lang="zh-CN" altLang="en-US" b="1" strike="noStrike" noProof="1">
                  <a:sym typeface="Arial" panose="020B0604020202020204" pitchFamily="34" charset="0"/>
                </a:rPr>
                <a:t>、针对顾客疾病情况提供对家属叮嘱注意事项</a:t>
              </a:r>
            </a:p>
            <a:p>
              <a:pPr algn="just" fontAlgn="auto"/>
              <a:r>
                <a:rPr lang="en-US" altLang="zh-CN" b="1" strike="noStrike" noProof="1">
                  <a:sym typeface="Arial" panose="020B0604020202020204" pitchFamily="34" charset="0"/>
                </a:rPr>
                <a:t>4</a:t>
              </a:r>
              <a:r>
                <a:rPr lang="zh-CN" altLang="en-US" b="1" strike="noStrike" noProof="1">
                  <a:sym typeface="Arial" panose="020B0604020202020204" pitchFamily="34" charset="0"/>
                </a:rPr>
                <a:t>、每周定期一次电话关怀</a:t>
              </a:r>
              <a:endParaRPr lang="zh-CN" altLang="en-US" b="1" strike="noStrike" noProof="1">
                <a:solidFill>
                  <a:schemeClr val="tx1"/>
                </a:solidFill>
                <a:latin typeface="Calibri Light" panose="020F0302020204030204" charset="0"/>
                <a:ea typeface="宋体" panose="02010600030101010101" pitchFamily="2" charset="-122"/>
                <a:cs typeface="+mn-ea"/>
                <a:sym typeface="Arial" panose="020B0604020202020204" pitchFamily="34" charset="0"/>
              </a:endParaRPr>
            </a:p>
          </p:txBody>
        </p:sp>
      </p:grpSp>
      <p:grpSp>
        <p:nvGrpSpPr>
          <p:cNvPr id="129079" name="组合 57"/>
          <p:cNvGrpSpPr/>
          <p:nvPr/>
        </p:nvGrpSpPr>
        <p:grpSpPr>
          <a:xfrm>
            <a:off x="8486775" y="4276725"/>
            <a:ext cx="3467100" cy="2343150"/>
            <a:chOff x="1514475" y="2343150"/>
            <a:chExt cx="1106231" cy="1028700"/>
          </a:xfrm>
        </p:grpSpPr>
        <p:sp>
          <p:nvSpPr>
            <p:cNvPr id="59" name="圆角矩形 58"/>
            <p:cNvSpPr/>
            <p:nvPr>
              <p:custDataLst>
                <p:tags r:id="rId7"/>
              </p:custDataLst>
            </p:nvPr>
          </p:nvSpPr>
          <p:spPr>
            <a:xfrm>
              <a:off x="1514475"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60" name="圆角矩形 59"/>
            <p:cNvSpPr/>
            <p:nvPr>
              <p:custDataLst>
                <p:tags r:id="rId8"/>
              </p:custDataLst>
            </p:nvPr>
          </p:nvSpPr>
          <p:spPr>
            <a:xfrm>
              <a:off x="1514745" y="2377354"/>
              <a:ext cx="1105961" cy="994441"/>
            </a:xfrm>
            <a:prstGeom prst="roundRect">
              <a:avLst>
                <a:gd name="adj" fmla="val 40741"/>
              </a:avLst>
            </a:prstGeom>
            <a:solidFill>
              <a:srgbClr val="F99C77"/>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lstStyle/>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、判断并发症</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、建议</a:t>
              </a:r>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陪同顾客前往医院接受诊断</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、根据并发症情况记录，指导用药，并进行生活饮食运动针对性指导</a:t>
              </a:r>
            </a:p>
            <a:p>
              <a:pPr algn="just" fontAlgn="auto"/>
              <a:r>
                <a:rPr lang="en-US" altLang="zh-CN"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4</a:t>
              </a:r>
              <a:r>
                <a:rPr lang="zh-CN" altLang="en-US" sz="1600"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、拉入相同症状人群社群统一管理</a:t>
              </a:r>
              <a:endParaRPr lang="zh-CN" altLang="en-US" sz="1600"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grpSp>
        <p:nvGrpSpPr>
          <p:cNvPr id="129082" name="组合 60"/>
          <p:cNvGrpSpPr/>
          <p:nvPr/>
        </p:nvGrpSpPr>
        <p:grpSpPr>
          <a:xfrm>
            <a:off x="354013" y="1666875"/>
            <a:ext cx="3144837" cy="1819275"/>
            <a:chOff x="1564508" y="2343150"/>
            <a:chExt cx="1036536" cy="658100"/>
          </a:xfrm>
        </p:grpSpPr>
        <p:sp>
          <p:nvSpPr>
            <p:cNvPr id="62" name="圆角矩形 61"/>
            <p:cNvSpPr/>
            <p:nvPr>
              <p:custDataLst>
                <p:tags r:id="rId5"/>
              </p:custDataLst>
            </p:nvPr>
          </p:nvSpPr>
          <p:spPr>
            <a:xfrm>
              <a:off x="1564508" y="2343150"/>
              <a:ext cx="1028700" cy="6581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63" name="圆角矩形 62"/>
            <p:cNvSpPr/>
            <p:nvPr>
              <p:custDataLst>
                <p:tags r:id="rId6"/>
              </p:custDataLst>
            </p:nvPr>
          </p:nvSpPr>
          <p:spPr>
            <a:xfrm>
              <a:off x="1636879" y="2353250"/>
              <a:ext cx="964165" cy="617220"/>
            </a:xfrm>
            <a:prstGeom prst="roundRect">
              <a:avLst>
                <a:gd name="adj" fmla="val 40741"/>
              </a:avLst>
            </a:prstGeom>
            <a:solidFill>
              <a:srgbClr val="E779A3"/>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lnSpcReduction="10000"/>
            </a:bodyPr>
            <a:lstStyle/>
            <a:p>
              <a:pPr algn="just" fontAlgn="auto"/>
              <a:r>
                <a:rPr lang="en-US" altLang="zh-CN" sz="1865" b="1" strike="noStrike" noProof="1">
                  <a:sym typeface="Arial" panose="020B0604020202020204" pitchFamily="34" charset="0"/>
                </a:rPr>
                <a:t>1</a:t>
              </a:r>
              <a:r>
                <a:rPr lang="zh-CN" altLang="en-US" sz="1865" b="1" strike="noStrike" noProof="1">
                  <a:sym typeface="Arial" panose="020B0604020202020204" pitchFamily="34" charset="0"/>
                </a:rPr>
                <a:t>、顾客出现症状或无明显症状前往门店检测发现异常</a:t>
              </a:r>
            </a:p>
            <a:p>
              <a:pPr algn="just" fontAlgn="auto"/>
              <a:r>
                <a:rPr lang="en-US" altLang="zh-CN" sz="1865" b="1" strike="noStrike" noProof="1">
                  <a:sym typeface="Arial" panose="020B0604020202020204" pitchFamily="34" charset="0"/>
                </a:rPr>
                <a:t>2</a:t>
              </a:r>
              <a:r>
                <a:rPr lang="zh-CN" altLang="en-US" sz="1865" b="1" strike="noStrike" noProof="1">
                  <a:sym typeface="Arial" panose="020B0604020202020204" pitchFamily="34" charset="0"/>
                </a:rPr>
                <a:t>、告知异常值</a:t>
              </a:r>
            </a:p>
            <a:p>
              <a:pPr algn="just" fontAlgn="auto"/>
              <a:r>
                <a:rPr lang="en-US" altLang="zh-CN" sz="1865" b="1" strike="noStrike" noProof="1">
                  <a:sym typeface="Arial" panose="020B0604020202020204" pitchFamily="34" charset="0"/>
                </a:rPr>
                <a:t>3</a:t>
              </a:r>
              <a:r>
                <a:rPr lang="zh-CN" altLang="en-US" sz="1865" b="1" strike="noStrike" noProof="1">
                  <a:sym typeface="Arial" panose="020B0604020202020204" pitchFamily="34" charset="0"/>
                </a:rPr>
                <a:t>、告知可能情况及危险</a:t>
              </a:r>
              <a:endParaRPr lang="zh-CN" altLang="en-US" sz="1865" b="1" strike="noStrike" noProof="1">
                <a:solidFill>
                  <a:schemeClr val="tx1"/>
                </a:solidFill>
                <a:latin typeface="Calibri Light" panose="020F0302020204030204" charset="0"/>
                <a:ea typeface="宋体" panose="02010600030101010101" pitchFamily="2" charset="-122"/>
                <a:cs typeface="+mn-ea"/>
                <a:sym typeface="Arial" panose="020B0604020202020204" pitchFamily="34" charset="0"/>
              </a:endParaRPr>
            </a:p>
          </p:txBody>
        </p:sp>
      </p:grpSp>
      <p:grpSp>
        <p:nvGrpSpPr>
          <p:cNvPr id="129085" name="组合 63"/>
          <p:cNvGrpSpPr/>
          <p:nvPr/>
        </p:nvGrpSpPr>
        <p:grpSpPr>
          <a:xfrm>
            <a:off x="3921125" y="1806575"/>
            <a:ext cx="3371850" cy="1730375"/>
            <a:chOff x="1430735" y="2343150"/>
            <a:chExt cx="1028700" cy="1028700"/>
          </a:xfrm>
        </p:grpSpPr>
        <p:sp>
          <p:nvSpPr>
            <p:cNvPr id="65" name="圆角矩形 64"/>
            <p:cNvSpPr/>
            <p:nvPr>
              <p:custDataLst>
                <p:tags r:id="rId3"/>
              </p:custDataLst>
            </p:nvPr>
          </p:nvSpPr>
          <p:spPr>
            <a:xfrm>
              <a:off x="1430735"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66" name="圆角矩形 65"/>
            <p:cNvSpPr/>
            <p:nvPr>
              <p:custDataLst>
                <p:tags r:id="rId4"/>
              </p:custDataLst>
            </p:nvPr>
          </p:nvSpPr>
          <p:spPr>
            <a:xfrm>
              <a:off x="1484821" y="2343150"/>
              <a:ext cx="967658" cy="1028700"/>
            </a:xfrm>
            <a:prstGeom prst="roundRect">
              <a:avLst>
                <a:gd name="adj" fmla="val 40741"/>
              </a:avLst>
            </a:prstGeom>
            <a:solidFill>
              <a:srgbClr val="FFC91D"/>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a:bodyPr>
            <a:lstStyle/>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、建议</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陪顾客到医院确诊</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、建档记录</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、预约下次检测</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关怀时间</a:t>
              </a:r>
              <a:endParaRPr lang="zh-CN" altLang="en-US" sz="1865"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grpSp>
        <p:nvGrpSpPr>
          <p:cNvPr id="129088" name="组合 66"/>
          <p:cNvGrpSpPr/>
          <p:nvPr/>
        </p:nvGrpSpPr>
        <p:grpSpPr>
          <a:xfrm>
            <a:off x="7913688" y="1543050"/>
            <a:ext cx="3933825" cy="1995488"/>
            <a:chOff x="1440390" y="2343150"/>
            <a:chExt cx="1029404" cy="1028700"/>
          </a:xfrm>
        </p:grpSpPr>
        <p:sp>
          <p:nvSpPr>
            <p:cNvPr id="68" name="圆角矩形 67"/>
            <p:cNvSpPr/>
            <p:nvPr>
              <p:custDataLst>
                <p:tags r:id="rId1"/>
              </p:custDataLst>
            </p:nvPr>
          </p:nvSpPr>
          <p:spPr>
            <a:xfrm>
              <a:off x="1440742" y="2343150"/>
              <a:ext cx="1028700" cy="1028700"/>
            </a:xfrm>
            <a:prstGeom prst="roundRect">
              <a:avLst>
                <a:gd name="adj" fmla="val 40741"/>
              </a:avLst>
            </a:prstGeom>
            <a:solidFill>
              <a:srgbClr val="FFFFFF"/>
            </a:solidFill>
            <a:ln w="76200">
              <a:noFill/>
            </a:ln>
            <a:effectLst>
              <a:outerShdw blurRad="50800" dist="38100" algn="l" rotWithShape="0">
                <a:prstClr val="black">
                  <a:alpha val="40000"/>
                </a:prstClr>
              </a:outerShdw>
            </a:effectLst>
          </p:spPr>
          <p:style>
            <a:lnRef idx="2">
              <a:srgbClr val="E779A3">
                <a:shade val="50000"/>
              </a:srgbClr>
            </a:lnRef>
            <a:fillRef idx="1">
              <a:srgbClr val="E779A3"/>
            </a:fillRef>
            <a:effectRef idx="0">
              <a:srgbClr val="E779A3"/>
            </a:effectRef>
            <a:fontRef idx="minor">
              <a:srgbClr val="FFFFFF"/>
            </a:fontRef>
          </p:style>
          <p:txBody>
            <a:bodyPr rtlCol="0" anchor="ctr">
              <a:normAutofit/>
            </a:bodyPr>
            <a:lstStyle/>
            <a:p>
              <a:pPr algn="ctr" fontAlgn="auto"/>
              <a:endParaRPr lang="zh-CN" altLang="en-US" strike="noStrike" noProof="1">
                <a:solidFill>
                  <a:srgbClr val="FFFFFF"/>
                </a:solidFill>
                <a:sym typeface="Arial" panose="020B0604020202020204" pitchFamily="34" charset="0"/>
              </a:endParaRPr>
            </a:p>
          </p:txBody>
        </p:sp>
        <p:sp>
          <p:nvSpPr>
            <p:cNvPr id="69" name="圆角矩形 68"/>
            <p:cNvSpPr/>
            <p:nvPr>
              <p:custDataLst>
                <p:tags r:id="rId2"/>
              </p:custDataLst>
            </p:nvPr>
          </p:nvSpPr>
          <p:spPr>
            <a:xfrm>
              <a:off x="1440390" y="2398448"/>
              <a:ext cx="1029404" cy="938294"/>
            </a:xfrm>
            <a:prstGeom prst="roundRect">
              <a:avLst>
                <a:gd name="adj" fmla="val 40741"/>
              </a:avLst>
            </a:prstGeom>
            <a:solidFill>
              <a:srgbClr val="B7DC50"/>
            </a:solidFill>
            <a:ln w="76200">
              <a:noFill/>
            </a:ln>
          </p:spPr>
          <p:style>
            <a:lnRef idx="2">
              <a:srgbClr val="E779A3">
                <a:shade val="50000"/>
              </a:srgbClr>
            </a:lnRef>
            <a:fillRef idx="1">
              <a:srgbClr val="E779A3"/>
            </a:fillRef>
            <a:effectRef idx="0">
              <a:srgbClr val="E779A3"/>
            </a:effectRef>
            <a:fontRef idx="minor">
              <a:srgbClr val="FFFFFF"/>
            </a:fontRef>
          </p:style>
          <p:txBody>
            <a:bodyPr lIns="0" rIns="0" rtlCol="0" anchor="ctr">
              <a:normAutofit fontScale="90000" lnSpcReduction="10000"/>
            </a:bodyPr>
            <a:lstStyle/>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、根据预约时间提前</a:t>
              </a:r>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1~2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天邀约</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2</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、顾客到店接受检测</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3</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、根据检测情况建议购买相应商品</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4</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、进行生活饮食运动针对性指导</a:t>
              </a:r>
            </a:p>
            <a:p>
              <a:pPr algn="just" fontAlgn="auto"/>
              <a:r>
                <a:rPr lang="en-US" altLang="zh-CN"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5</a:t>
              </a:r>
              <a:r>
                <a:rPr lang="zh-CN" altLang="en-US" sz="1865" b="1" strike="noStrike" noProof="1">
                  <a:latin typeface="微软雅黑" panose="020B0503020204020204" charset="-122"/>
                  <a:ea typeface="微软雅黑" panose="020B0503020204020204" charset="-122"/>
                  <a:cs typeface="微软雅黑" panose="020B0503020204020204" charset="-122"/>
                  <a:sym typeface="Arial" panose="020B0604020202020204" pitchFamily="34" charset="0"/>
                </a:rPr>
                <a:t>、根据指标进行生命周期管理</a:t>
              </a:r>
              <a:endParaRPr lang="zh-CN" altLang="en-US" sz="1865" b="1" strike="noStrike" noProof="1">
                <a:solidFill>
                  <a:schemeClr val="tx1"/>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latin typeface="微软雅黑" panose="020B0503020204020204" charset="-122"/>
                <a:ea typeface="微软雅黑" panose="020B0503020204020204" charset="-122"/>
              </a:rPr>
              <a:t>会员现状</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39072"/>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8</a:t>
            </a:fld>
            <a:endParaRPr lang="zh-HK" altLang="en-US" sz="1400" dirty="0"/>
          </a:p>
        </p:txBody>
      </p:sp>
      <p:pic>
        <p:nvPicPr>
          <p:cNvPr id="7" name="图片 6"/>
          <p:cNvPicPr>
            <a:picLocks noChangeAspect="1"/>
          </p:cNvPicPr>
          <p:nvPr/>
        </p:nvPicPr>
        <p:blipFill>
          <a:blip r:embed="rId4"/>
          <a:stretch>
            <a:fillRect/>
          </a:stretch>
        </p:blipFill>
        <p:spPr>
          <a:xfrm>
            <a:off x="6832897" y="1791179"/>
            <a:ext cx="537345" cy="545741"/>
          </a:xfrm>
          <a:prstGeom prst="rect">
            <a:avLst/>
          </a:prstGeom>
        </p:spPr>
      </p:pic>
      <p:pic>
        <p:nvPicPr>
          <p:cNvPr id="8" name="图片 7"/>
          <p:cNvPicPr>
            <a:picLocks noChangeAspect="1"/>
          </p:cNvPicPr>
          <p:nvPr/>
        </p:nvPicPr>
        <p:blipFill>
          <a:blip r:embed="rId4"/>
          <a:stretch>
            <a:fillRect/>
          </a:stretch>
        </p:blipFill>
        <p:spPr>
          <a:xfrm>
            <a:off x="8566540" y="1825814"/>
            <a:ext cx="537345" cy="545741"/>
          </a:xfrm>
          <a:prstGeom prst="rect">
            <a:avLst/>
          </a:prstGeom>
        </p:spPr>
      </p:pic>
      <p:pic>
        <p:nvPicPr>
          <p:cNvPr id="9" name="图片 8"/>
          <p:cNvPicPr>
            <a:picLocks noChangeAspect="1"/>
          </p:cNvPicPr>
          <p:nvPr/>
        </p:nvPicPr>
        <p:blipFill>
          <a:blip r:embed="rId4"/>
          <a:stretch>
            <a:fillRect/>
          </a:stretch>
        </p:blipFill>
        <p:spPr>
          <a:xfrm>
            <a:off x="6832897" y="3125461"/>
            <a:ext cx="537345" cy="545741"/>
          </a:xfrm>
          <a:prstGeom prst="rect">
            <a:avLst/>
          </a:prstGeom>
        </p:spPr>
      </p:pic>
      <p:pic>
        <p:nvPicPr>
          <p:cNvPr id="10" name="图片 9"/>
          <p:cNvPicPr>
            <a:picLocks noChangeAspect="1"/>
          </p:cNvPicPr>
          <p:nvPr/>
        </p:nvPicPr>
        <p:blipFill>
          <a:blip r:embed="rId4"/>
          <a:stretch>
            <a:fillRect/>
          </a:stretch>
        </p:blipFill>
        <p:spPr>
          <a:xfrm>
            <a:off x="8566540" y="3125461"/>
            <a:ext cx="537345" cy="545741"/>
          </a:xfrm>
          <a:prstGeom prst="rect">
            <a:avLst/>
          </a:prstGeom>
        </p:spPr>
      </p:pic>
      <p:pic>
        <p:nvPicPr>
          <p:cNvPr id="11" name="图片 10"/>
          <p:cNvPicPr>
            <a:picLocks noChangeAspect="1"/>
          </p:cNvPicPr>
          <p:nvPr/>
        </p:nvPicPr>
        <p:blipFill>
          <a:blip r:embed="rId4"/>
          <a:stretch>
            <a:fillRect/>
          </a:stretch>
        </p:blipFill>
        <p:spPr>
          <a:xfrm>
            <a:off x="10377126" y="1825814"/>
            <a:ext cx="537345" cy="545741"/>
          </a:xfrm>
          <a:prstGeom prst="rect">
            <a:avLst/>
          </a:prstGeom>
        </p:spPr>
      </p:pic>
      <p:pic>
        <p:nvPicPr>
          <p:cNvPr id="13" name="图片 12"/>
          <p:cNvPicPr>
            <a:picLocks noChangeAspect="1"/>
          </p:cNvPicPr>
          <p:nvPr/>
        </p:nvPicPr>
        <p:blipFill>
          <a:blip r:embed="rId4"/>
          <a:stretch>
            <a:fillRect/>
          </a:stretch>
        </p:blipFill>
        <p:spPr>
          <a:xfrm>
            <a:off x="10377126" y="3108084"/>
            <a:ext cx="537345" cy="545741"/>
          </a:xfrm>
          <a:prstGeom prst="rect">
            <a:avLst/>
          </a:prstGeom>
        </p:spPr>
      </p:pic>
      <p:sp>
        <p:nvSpPr>
          <p:cNvPr id="14" name="矩形 13"/>
          <p:cNvSpPr/>
          <p:nvPr/>
        </p:nvSpPr>
        <p:spPr>
          <a:xfrm>
            <a:off x="6793793" y="2649051"/>
            <a:ext cx="615553" cy="184666"/>
          </a:xfrm>
          <a:prstGeom prst="rect">
            <a:avLst/>
          </a:prstGeom>
        </p:spPr>
        <p:txBody>
          <a:bodyPr wrap="none" lIns="0" tIns="0" rIns="0" bIns="0">
            <a:spAutoFit/>
          </a:bodyPr>
          <a:lstStyle/>
          <a:p>
            <a:r>
              <a:rPr lang="zh-CN" altLang="en-US" sz="1200" b="1" dirty="0">
                <a:solidFill>
                  <a:schemeClr val="accent6">
                    <a:lumMod val="60000"/>
                    <a:lumOff val="40000"/>
                  </a:schemeClr>
                </a:solidFill>
                <a:latin typeface="微软雅黑" panose="020B0503020204020204" charset="-122"/>
                <a:ea typeface="微软雅黑" panose="020B0503020204020204" charset="-122"/>
              </a:rPr>
              <a:t>总会员数</a:t>
            </a:r>
          </a:p>
        </p:txBody>
      </p:sp>
      <p:sp>
        <p:nvSpPr>
          <p:cNvPr id="15" name="矩形 14"/>
          <p:cNvSpPr/>
          <p:nvPr/>
        </p:nvSpPr>
        <p:spPr>
          <a:xfrm>
            <a:off x="6562960" y="3990232"/>
            <a:ext cx="1077218" cy="184666"/>
          </a:xfrm>
          <a:prstGeom prst="rect">
            <a:avLst/>
          </a:prstGeom>
        </p:spPr>
        <p:txBody>
          <a:bodyPr wrap="none" lIns="0" tIns="0" rIns="0" bIns="0">
            <a:spAutoFit/>
          </a:bodyPr>
          <a:lstStyle/>
          <a:p>
            <a:r>
              <a:rPr lang="zh-CN" altLang="en-US" sz="1200" b="1" dirty="0">
                <a:solidFill>
                  <a:schemeClr val="accent6">
                    <a:lumMod val="60000"/>
                    <a:lumOff val="40000"/>
                  </a:schemeClr>
                </a:solidFill>
                <a:latin typeface="微软雅黑" panose="020B0503020204020204" charset="-122"/>
                <a:ea typeface="微软雅黑" panose="020B0503020204020204" charset="-122"/>
              </a:rPr>
              <a:t>线下消费会员数</a:t>
            </a:r>
          </a:p>
        </p:txBody>
      </p:sp>
      <p:sp>
        <p:nvSpPr>
          <p:cNvPr id="16" name="矩形 15"/>
          <p:cNvSpPr/>
          <p:nvPr/>
        </p:nvSpPr>
        <p:spPr>
          <a:xfrm>
            <a:off x="8296603" y="3972855"/>
            <a:ext cx="1077218" cy="184666"/>
          </a:xfrm>
          <a:prstGeom prst="rect">
            <a:avLst/>
          </a:prstGeom>
        </p:spPr>
        <p:txBody>
          <a:bodyPr wrap="none" lIns="0" tIns="0" rIns="0" bIns="0">
            <a:spAutoFit/>
          </a:bodyPr>
          <a:lstStyle/>
          <a:p>
            <a:r>
              <a:rPr lang="zh-CN" altLang="en-US" sz="1200" b="1" dirty="0">
                <a:solidFill>
                  <a:schemeClr val="accent6">
                    <a:lumMod val="60000"/>
                    <a:lumOff val="40000"/>
                  </a:schemeClr>
                </a:solidFill>
                <a:latin typeface="微软雅黑" panose="020B0503020204020204" charset="-122"/>
                <a:ea typeface="微软雅黑" panose="020B0503020204020204" charset="-122"/>
              </a:rPr>
              <a:t>线上消费会员数</a:t>
            </a:r>
          </a:p>
        </p:txBody>
      </p:sp>
      <p:sp>
        <p:nvSpPr>
          <p:cNvPr id="17" name="矩形 16"/>
          <p:cNvSpPr/>
          <p:nvPr/>
        </p:nvSpPr>
        <p:spPr>
          <a:xfrm>
            <a:off x="6655934" y="2337265"/>
            <a:ext cx="891270" cy="307777"/>
          </a:xfrm>
          <a:prstGeom prst="rect">
            <a:avLst/>
          </a:prstGeom>
        </p:spPr>
        <p:txBody>
          <a:bodyPr wrap="none" lIns="0" tIns="0" rIns="0" bIns="0">
            <a:spAutoFit/>
          </a:bodyPr>
          <a:lstStyle/>
          <a:p>
            <a:r>
              <a:rPr lang="en-US" altLang="zh-CN" sz="2000" b="1" dirty="0">
                <a:solidFill>
                  <a:srgbClr val="029E42"/>
                </a:solidFill>
                <a:latin typeface="微软雅黑" panose="020B0503020204020204" charset="-122"/>
                <a:ea typeface="微软雅黑" panose="020B0503020204020204" charset="-122"/>
              </a:rPr>
              <a:t>2665</a:t>
            </a:r>
            <a:r>
              <a:rPr lang="zh-CN" altLang="en-US" sz="2000" b="1" dirty="0">
                <a:solidFill>
                  <a:srgbClr val="029E42"/>
                </a:solidFill>
                <a:latin typeface="微软雅黑" panose="020B0503020204020204" charset="-122"/>
                <a:ea typeface="微软雅黑" panose="020B0503020204020204" charset="-122"/>
              </a:rPr>
              <a:t>万</a:t>
            </a:r>
          </a:p>
        </p:txBody>
      </p:sp>
      <p:sp>
        <p:nvSpPr>
          <p:cNvPr id="18" name="矩形 17"/>
          <p:cNvSpPr/>
          <p:nvPr/>
        </p:nvSpPr>
        <p:spPr>
          <a:xfrm>
            <a:off x="10184133" y="2650602"/>
            <a:ext cx="923330" cy="184666"/>
          </a:xfrm>
          <a:prstGeom prst="rect">
            <a:avLst/>
          </a:prstGeom>
        </p:spPr>
        <p:txBody>
          <a:bodyPr wrap="none" lIns="0" tIns="0" rIns="0" bIns="0">
            <a:spAutoFit/>
          </a:bodyPr>
          <a:lstStyle/>
          <a:p>
            <a:r>
              <a:rPr lang="zh-CN" altLang="en-US" sz="1200" b="1">
                <a:solidFill>
                  <a:schemeClr val="accent6">
                    <a:lumMod val="60000"/>
                    <a:lumOff val="40000"/>
                  </a:schemeClr>
                </a:solidFill>
                <a:latin typeface="微软雅黑" panose="020B0503020204020204" charset="-122"/>
                <a:ea typeface="微软雅黑" panose="020B0503020204020204" charset="-122"/>
              </a:rPr>
              <a:t>未消费会员数</a:t>
            </a:r>
            <a:endParaRPr lang="zh-CN" altLang="en-US" sz="1200" b="1" dirty="0">
              <a:solidFill>
                <a:schemeClr val="accent6">
                  <a:lumMod val="60000"/>
                  <a:lumOff val="40000"/>
                </a:schemeClr>
              </a:solidFill>
              <a:latin typeface="微软雅黑" panose="020B0503020204020204" charset="-122"/>
              <a:ea typeface="微软雅黑" panose="020B0503020204020204" charset="-122"/>
            </a:endParaRPr>
          </a:p>
        </p:txBody>
      </p:sp>
      <p:sp>
        <p:nvSpPr>
          <p:cNvPr id="19" name="矩形 18"/>
          <p:cNvSpPr/>
          <p:nvPr/>
        </p:nvSpPr>
        <p:spPr>
          <a:xfrm>
            <a:off x="10279512" y="2338816"/>
            <a:ext cx="732573" cy="307777"/>
          </a:xfrm>
          <a:prstGeom prst="rect">
            <a:avLst/>
          </a:prstGeom>
        </p:spPr>
        <p:txBody>
          <a:bodyPr wrap="none" lIns="0" tIns="0" rIns="0" bIns="0">
            <a:spAutoFit/>
          </a:bodyPr>
          <a:lstStyle/>
          <a:p>
            <a:r>
              <a:rPr lang="en-US" altLang="zh-CN" sz="2000" b="1" dirty="0">
                <a:solidFill>
                  <a:srgbClr val="029E42"/>
                </a:solidFill>
                <a:latin typeface="微软雅黑" panose="020B0503020204020204" charset="-122"/>
                <a:ea typeface="微软雅黑" panose="020B0503020204020204" charset="-122"/>
              </a:rPr>
              <a:t>696</a:t>
            </a:r>
            <a:r>
              <a:rPr lang="zh-CN" altLang="en-US" sz="2000" b="1" dirty="0">
                <a:solidFill>
                  <a:srgbClr val="029E42"/>
                </a:solidFill>
                <a:latin typeface="微软雅黑" panose="020B0503020204020204" charset="-122"/>
                <a:ea typeface="微软雅黑" panose="020B0503020204020204" charset="-122"/>
              </a:rPr>
              <a:t>万</a:t>
            </a:r>
          </a:p>
        </p:txBody>
      </p:sp>
      <p:sp>
        <p:nvSpPr>
          <p:cNvPr id="20" name="矩形 19"/>
          <p:cNvSpPr/>
          <p:nvPr/>
        </p:nvSpPr>
        <p:spPr>
          <a:xfrm>
            <a:off x="6655934" y="3687118"/>
            <a:ext cx="891270" cy="307777"/>
          </a:xfrm>
          <a:prstGeom prst="rect">
            <a:avLst/>
          </a:prstGeom>
        </p:spPr>
        <p:txBody>
          <a:bodyPr wrap="none" lIns="0" tIns="0" rIns="0" bIns="0">
            <a:spAutoFit/>
          </a:bodyPr>
          <a:lstStyle/>
          <a:p>
            <a:r>
              <a:rPr lang="en-US" altLang="zh-CN" sz="2000" b="1" dirty="0">
                <a:solidFill>
                  <a:srgbClr val="029E42"/>
                </a:solidFill>
                <a:latin typeface="微软雅黑" panose="020B0503020204020204" charset="-122"/>
                <a:ea typeface="微软雅黑" panose="020B0503020204020204" charset="-122"/>
              </a:rPr>
              <a:t>1946</a:t>
            </a:r>
            <a:r>
              <a:rPr lang="zh-CN" altLang="en-US" sz="2000" b="1" dirty="0">
                <a:solidFill>
                  <a:srgbClr val="029E42"/>
                </a:solidFill>
                <a:latin typeface="微软雅黑" panose="020B0503020204020204" charset="-122"/>
                <a:ea typeface="微软雅黑" panose="020B0503020204020204" charset="-122"/>
              </a:rPr>
              <a:t>万</a:t>
            </a:r>
          </a:p>
        </p:txBody>
      </p:sp>
      <p:sp>
        <p:nvSpPr>
          <p:cNvPr id="21" name="矩形 20"/>
          <p:cNvSpPr/>
          <p:nvPr/>
        </p:nvSpPr>
        <p:spPr>
          <a:xfrm>
            <a:off x="8548275" y="3687118"/>
            <a:ext cx="573875" cy="307777"/>
          </a:xfrm>
          <a:prstGeom prst="rect">
            <a:avLst/>
          </a:prstGeom>
        </p:spPr>
        <p:txBody>
          <a:bodyPr wrap="none" lIns="0" tIns="0" rIns="0" bIns="0">
            <a:spAutoFit/>
          </a:bodyPr>
          <a:lstStyle/>
          <a:p>
            <a:r>
              <a:rPr lang="en-US" altLang="zh-CN" sz="2000" b="1" dirty="0">
                <a:solidFill>
                  <a:srgbClr val="029E42"/>
                </a:solidFill>
                <a:latin typeface="微软雅黑" panose="020B0503020204020204" charset="-122"/>
                <a:ea typeface="微软雅黑" panose="020B0503020204020204" charset="-122"/>
              </a:rPr>
              <a:t>17</a:t>
            </a:r>
            <a:r>
              <a:rPr lang="zh-CN" altLang="en-US" sz="2000" b="1" dirty="0">
                <a:solidFill>
                  <a:srgbClr val="029E42"/>
                </a:solidFill>
                <a:latin typeface="微软雅黑" panose="020B0503020204020204" charset="-122"/>
                <a:ea typeface="微软雅黑" panose="020B0503020204020204" charset="-122"/>
              </a:rPr>
              <a:t>万</a:t>
            </a:r>
          </a:p>
        </p:txBody>
      </p:sp>
      <p:sp>
        <p:nvSpPr>
          <p:cNvPr id="22" name="矩形 21"/>
          <p:cNvSpPr/>
          <p:nvPr/>
        </p:nvSpPr>
        <p:spPr>
          <a:xfrm>
            <a:off x="8450492" y="2650602"/>
            <a:ext cx="769441" cy="184666"/>
          </a:xfrm>
          <a:prstGeom prst="rect">
            <a:avLst/>
          </a:prstGeom>
        </p:spPr>
        <p:txBody>
          <a:bodyPr wrap="none" lIns="0" tIns="0" rIns="0" bIns="0">
            <a:spAutoFit/>
          </a:bodyPr>
          <a:lstStyle/>
          <a:p>
            <a:r>
              <a:rPr lang="zh-CN" altLang="en-US" sz="1200" b="1" dirty="0">
                <a:solidFill>
                  <a:schemeClr val="accent6">
                    <a:lumMod val="60000"/>
                    <a:lumOff val="40000"/>
                  </a:schemeClr>
                </a:solidFill>
                <a:latin typeface="微软雅黑" panose="020B0503020204020204" charset="-122"/>
                <a:ea typeface="微软雅黑" panose="020B0503020204020204" charset="-122"/>
              </a:rPr>
              <a:t>消费会员数</a:t>
            </a:r>
          </a:p>
        </p:txBody>
      </p:sp>
      <p:sp>
        <p:nvSpPr>
          <p:cNvPr id="23" name="矩形 22"/>
          <p:cNvSpPr/>
          <p:nvPr/>
        </p:nvSpPr>
        <p:spPr>
          <a:xfrm>
            <a:off x="8389577" y="2338816"/>
            <a:ext cx="891270" cy="307777"/>
          </a:xfrm>
          <a:prstGeom prst="rect">
            <a:avLst/>
          </a:prstGeom>
        </p:spPr>
        <p:txBody>
          <a:bodyPr wrap="none" lIns="0" tIns="0" rIns="0" bIns="0">
            <a:spAutoFit/>
          </a:bodyPr>
          <a:lstStyle/>
          <a:p>
            <a:r>
              <a:rPr lang="en-US" altLang="zh-CN" sz="2000" b="1" dirty="0">
                <a:solidFill>
                  <a:srgbClr val="029E42"/>
                </a:solidFill>
                <a:latin typeface="微软雅黑" panose="020B0503020204020204" charset="-122"/>
                <a:ea typeface="微软雅黑" panose="020B0503020204020204" charset="-122"/>
              </a:rPr>
              <a:t>1969</a:t>
            </a:r>
            <a:r>
              <a:rPr lang="zh-CN" altLang="en-US" sz="2000" b="1" dirty="0">
                <a:solidFill>
                  <a:srgbClr val="029E42"/>
                </a:solidFill>
                <a:latin typeface="微软雅黑" panose="020B0503020204020204" charset="-122"/>
                <a:ea typeface="微软雅黑" panose="020B0503020204020204" charset="-122"/>
              </a:rPr>
              <a:t>万</a:t>
            </a:r>
          </a:p>
        </p:txBody>
      </p:sp>
      <p:sp>
        <p:nvSpPr>
          <p:cNvPr id="24" name="矩形 23"/>
          <p:cNvSpPr/>
          <p:nvPr/>
        </p:nvSpPr>
        <p:spPr>
          <a:xfrm>
            <a:off x="10030245" y="3981796"/>
            <a:ext cx="1231106" cy="184666"/>
          </a:xfrm>
          <a:prstGeom prst="rect">
            <a:avLst/>
          </a:prstGeom>
        </p:spPr>
        <p:txBody>
          <a:bodyPr wrap="none" lIns="0" tIns="0" rIns="0" bIns="0">
            <a:spAutoFit/>
          </a:bodyPr>
          <a:lstStyle/>
          <a:p>
            <a:r>
              <a:rPr lang="zh-CN" altLang="en-US" sz="1200" b="1" dirty="0">
                <a:solidFill>
                  <a:schemeClr val="accent6">
                    <a:lumMod val="60000"/>
                    <a:lumOff val="40000"/>
                  </a:schemeClr>
                </a:solidFill>
                <a:latin typeface="微软雅黑" panose="020B0503020204020204" charset="-122"/>
                <a:ea typeface="微软雅黑" panose="020B0503020204020204" charset="-122"/>
              </a:rPr>
              <a:t>全渠道消费会员数</a:t>
            </a:r>
          </a:p>
        </p:txBody>
      </p:sp>
      <p:sp>
        <p:nvSpPr>
          <p:cNvPr id="25" name="矩形 24"/>
          <p:cNvSpPr/>
          <p:nvPr/>
        </p:nvSpPr>
        <p:spPr>
          <a:xfrm>
            <a:off x="10321992" y="3696060"/>
            <a:ext cx="647613" cy="307777"/>
          </a:xfrm>
          <a:prstGeom prst="rect">
            <a:avLst/>
          </a:prstGeom>
        </p:spPr>
        <p:txBody>
          <a:bodyPr wrap="none" lIns="0" tIns="0" rIns="0" bIns="0">
            <a:spAutoFit/>
          </a:bodyPr>
          <a:lstStyle/>
          <a:p>
            <a:r>
              <a:rPr lang="en-US" altLang="zh-CN" sz="2000" b="1" dirty="0">
                <a:solidFill>
                  <a:srgbClr val="029E42"/>
                </a:solidFill>
                <a:latin typeface="微软雅黑" panose="020B0503020204020204" charset="-122"/>
                <a:ea typeface="微软雅黑" panose="020B0503020204020204" charset="-122"/>
              </a:rPr>
              <a:t>5.7</a:t>
            </a:r>
            <a:r>
              <a:rPr lang="zh-CN" altLang="en-US" sz="2000" b="1" dirty="0">
                <a:solidFill>
                  <a:srgbClr val="029E42"/>
                </a:solidFill>
                <a:latin typeface="微软雅黑" panose="020B0503020204020204" charset="-122"/>
                <a:ea typeface="微软雅黑" panose="020B0503020204020204" charset="-122"/>
              </a:rPr>
              <a:t>万</a:t>
            </a:r>
          </a:p>
        </p:txBody>
      </p:sp>
      <p:sp>
        <p:nvSpPr>
          <p:cNvPr id="27" name="矩形 26"/>
          <p:cNvSpPr/>
          <p:nvPr/>
        </p:nvSpPr>
        <p:spPr>
          <a:xfrm>
            <a:off x="4312099" y="6429381"/>
            <a:ext cx="7821052" cy="290849"/>
          </a:xfrm>
          <a:prstGeom prst="rect">
            <a:avLst/>
          </a:prstGeom>
        </p:spPr>
        <p:txBody>
          <a:bodyPr wrap="none" lIns="0" tIns="0" rIns="0" bIns="0">
            <a:spAutoFit/>
          </a:bodyPr>
          <a:lstStyle/>
          <a:p>
            <a:pPr marL="171450" indent="-171450" algn="r">
              <a:lnSpc>
                <a:spcPct val="90000"/>
              </a:lnSpc>
              <a:spcBef>
                <a:spcPct val="0"/>
              </a:spcBef>
              <a:buFont typeface="Arial" panose="020B0604020202020204" pitchFamily="34" charset="0"/>
              <a:buChar char="•"/>
              <a:defRPr/>
            </a:pP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20140101-20190601</a:t>
            </a:r>
            <a:r>
              <a:rPr lang="zh-CN" altLang="en-US" sz="1050" dirty="0">
                <a:solidFill>
                  <a:schemeClr val="bg1">
                    <a:lumMod val="75000"/>
                  </a:schemeClr>
                </a:solidFill>
                <a:latin typeface="微软雅黑" panose="020B0503020204020204" charset="-122"/>
                <a:ea typeface="微软雅黑" panose="020B0503020204020204" charset="-122"/>
              </a:rPr>
              <a:t>，人均相关数据时间范围为</a:t>
            </a:r>
            <a:r>
              <a:rPr lang="en-US" altLang="zh-CN" sz="1050" dirty="0">
                <a:solidFill>
                  <a:schemeClr val="bg1">
                    <a:lumMod val="75000"/>
                  </a:schemeClr>
                </a:solidFill>
                <a:latin typeface="微软雅黑" panose="020B0503020204020204" charset="-122"/>
                <a:ea typeface="微软雅黑" panose="020B0503020204020204" charset="-122"/>
              </a:rPr>
              <a:t>20180601-20190601</a:t>
            </a:r>
            <a:r>
              <a:rPr lang="zh-CN" altLang="en-US" sz="1050" dirty="0">
                <a:solidFill>
                  <a:schemeClr val="bg1">
                    <a:lumMod val="75000"/>
                  </a:schemeClr>
                </a:solidFill>
                <a:latin typeface="微软雅黑" panose="020B0503020204020204" charset="-122"/>
                <a:ea typeface="微软雅黑" panose="020B0503020204020204" charset="-122"/>
              </a:rPr>
              <a:t>。</a:t>
            </a:r>
            <a:endParaRPr lang="en-US" altLang="zh-CN" sz="1050" dirty="0">
              <a:solidFill>
                <a:schemeClr val="bg1">
                  <a:lumMod val="75000"/>
                </a:schemeClr>
              </a:solidFill>
              <a:latin typeface="微软雅黑" panose="020B0503020204020204" charset="-122"/>
              <a:ea typeface="微软雅黑" panose="020B0503020204020204" charset="-122"/>
            </a:endParaRPr>
          </a:p>
          <a:p>
            <a:pPr algn="r">
              <a:lnSpc>
                <a:spcPct val="90000"/>
              </a:lnSpc>
              <a:spcBef>
                <a:spcPct val="0"/>
              </a:spcBef>
              <a:defRPr/>
            </a:pPr>
            <a:r>
              <a:rPr lang="zh-CN" altLang="en-US" sz="1050" dirty="0">
                <a:solidFill>
                  <a:schemeClr val="bg1">
                    <a:lumMod val="75000"/>
                  </a:schemeClr>
                </a:solidFill>
                <a:latin typeface="微软雅黑" panose="020B0503020204020204" charset="-122"/>
                <a:ea typeface="微软雅黑" panose="020B0503020204020204" charset="-122"/>
              </a:rPr>
              <a:t>线上包含杏仁、联合医生、</a:t>
            </a:r>
            <a:r>
              <a:rPr lang="en-US" altLang="zh-CN" sz="1050" dirty="0">
                <a:solidFill>
                  <a:schemeClr val="bg1">
                    <a:lumMod val="75000"/>
                  </a:schemeClr>
                </a:solidFill>
                <a:latin typeface="微软雅黑" panose="020B0503020204020204" charset="-122"/>
                <a:ea typeface="微软雅黑" panose="020B0503020204020204" charset="-122"/>
              </a:rPr>
              <a:t>O2O</a:t>
            </a:r>
            <a:r>
              <a:rPr lang="zh-CN" altLang="en-US" sz="1050" dirty="0">
                <a:solidFill>
                  <a:schemeClr val="bg1">
                    <a:lumMod val="75000"/>
                  </a:schemeClr>
                </a:solidFill>
                <a:latin typeface="微软雅黑" panose="020B0503020204020204" charset="-122"/>
                <a:ea typeface="微软雅黑" panose="020B0503020204020204" charset="-122"/>
              </a:rPr>
              <a:t>微信商城、恒修堂医馆、支付宝商城、益丰精选等，不包含京东、饿了么、美团、</a:t>
            </a:r>
            <a:r>
              <a:rPr lang="en-US" altLang="zh-CN" sz="1050" dirty="0">
                <a:solidFill>
                  <a:schemeClr val="bg1">
                    <a:lumMod val="75000"/>
                  </a:schemeClr>
                </a:solidFill>
                <a:latin typeface="微软雅黑" panose="020B0503020204020204" charset="-122"/>
                <a:ea typeface="微软雅黑" panose="020B0503020204020204" charset="-122"/>
              </a:rPr>
              <a:t>B2C</a:t>
            </a:r>
            <a:r>
              <a:rPr lang="zh-CN" altLang="en-US" sz="1050" dirty="0">
                <a:solidFill>
                  <a:schemeClr val="bg1">
                    <a:lumMod val="75000"/>
                  </a:schemeClr>
                </a:solidFill>
                <a:latin typeface="微软雅黑" panose="020B0503020204020204" charset="-122"/>
                <a:ea typeface="微软雅黑" panose="020B0503020204020204" charset="-122"/>
              </a:rPr>
              <a:t>等消费数据。</a:t>
            </a:r>
            <a:endParaRPr lang="en-US" altLang="zh-CN" sz="1050" dirty="0">
              <a:solidFill>
                <a:schemeClr val="bg1">
                  <a:lumMod val="75000"/>
                </a:schemeClr>
              </a:solidFill>
              <a:latin typeface="微软雅黑" panose="020B0503020204020204" charset="-122"/>
              <a:ea typeface="微软雅黑" panose="020B0503020204020204" charset="-122"/>
            </a:endParaRPr>
          </a:p>
        </p:txBody>
      </p:sp>
      <p:grpSp>
        <p:nvGrpSpPr>
          <p:cNvPr id="5" name="组合 4"/>
          <p:cNvGrpSpPr/>
          <p:nvPr/>
        </p:nvGrpSpPr>
        <p:grpSpPr>
          <a:xfrm>
            <a:off x="914400" y="1789183"/>
            <a:ext cx="4774093" cy="3737620"/>
            <a:chOff x="914400" y="1716524"/>
            <a:chExt cx="4774093" cy="3737620"/>
          </a:xfrm>
        </p:grpSpPr>
        <p:sp>
          <p:nvSpPr>
            <p:cNvPr id="29" name="Freeform 245"/>
            <p:cNvSpPr/>
            <p:nvPr/>
          </p:nvSpPr>
          <p:spPr bwMode="auto">
            <a:xfrm>
              <a:off x="4658552" y="1716524"/>
              <a:ext cx="1029941" cy="936310"/>
            </a:xfrm>
            <a:custGeom>
              <a:avLst/>
              <a:gdLst>
                <a:gd name="T0" fmla="*/ 30 w 426"/>
                <a:gd name="T1" fmla="*/ 13 h 414"/>
                <a:gd name="T2" fmla="*/ 74 w 426"/>
                <a:gd name="T3" fmla="*/ 8 h 414"/>
                <a:gd name="T4" fmla="*/ 83 w 426"/>
                <a:gd name="T5" fmla="*/ 13 h 414"/>
                <a:gd name="T6" fmla="*/ 111 w 426"/>
                <a:gd name="T7" fmla="*/ 12 h 414"/>
                <a:gd name="T8" fmla="*/ 143 w 426"/>
                <a:gd name="T9" fmla="*/ 56 h 414"/>
                <a:gd name="T10" fmla="*/ 166 w 426"/>
                <a:gd name="T11" fmla="*/ 90 h 414"/>
                <a:gd name="T12" fmla="*/ 202 w 426"/>
                <a:gd name="T13" fmla="*/ 156 h 414"/>
                <a:gd name="T14" fmla="*/ 259 w 426"/>
                <a:gd name="T15" fmla="*/ 157 h 414"/>
                <a:gd name="T16" fmla="*/ 272 w 426"/>
                <a:gd name="T17" fmla="*/ 168 h 414"/>
                <a:gd name="T18" fmla="*/ 290 w 426"/>
                <a:gd name="T19" fmla="*/ 169 h 414"/>
                <a:gd name="T20" fmla="*/ 316 w 426"/>
                <a:gd name="T21" fmla="*/ 220 h 414"/>
                <a:gd name="T22" fmla="*/ 381 w 426"/>
                <a:gd name="T23" fmla="*/ 181 h 414"/>
                <a:gd name="T24" fmla="*/ 406 w 426"/>
                <a:gd name="T25" fmla="*/ 168 h 414"/>
                <a:gd name="T26" fmla="*/ 421 w 426"/>
                <a:gd name="T27" fmla="*/ 152 h 414"/>
                <a:gd name="T28" fmla="*/ 422 w 426"/>
                <a:gd name="T29" fmla="*/ 178 h 414"/>
                <a:gd name="T30" fmla="*/ 426 w 426"/>
                <a:gd name="T31" fmla="*/ 185 h 414"/>
                <a:gd name="T32" fmla="*/ 426 w 426"/>
                <a:gd name="T33" fmla="*/ 194 h 414"/>
                <a:gd name="T34" fmla="*/ 420 w 426"/>
                <a:gd name="T35" fmla="*/ 213 h 414"/>
                <a:gd name="T36" fmla="*/ 414 w 426"/>
                <a:gd name="T37" fmla="*/ 307 h 414"/>
                <a:gd name="T38" fmla="*/ 407 w 426"/>
                <a:gd name="T39" fmla="*/ 316 h 414"/>
                <a:gd name="T40" fmla="*/ 367 w 426"/>
                <a:gd name="T41" fmla="*/ 311 h 414"/>
                <a:gd name="T42" fmla="*/ 351 w 426"/>
                <a:gd name="T43" fmla="*/ 340 h 414"/>
                <a:gd name="T44" fmla="*/ 355 w 426"/>
                <a:gd name="T45" fmla="*/ 356 h 414"/>
                <a:gd name="T46" fmla="*/ 364 w 426"/>
                <a:gd name="T47" fmla="*/ 401 h 414"/>
                <a:gd name="T48" fmla="*/ 342 w 426"/>
                <a:gd name="T49" fmla="*/ 390 h 414"/>
                <a:gd name="T50" fmla="*/ 299 w 426"/>
                <a:gd name="T51" fmla="*/ 414 h 414"/>
                <a:gd name="T52" fmla="*/ 281 w 426"/>
                <a:gd name="T53" fmla="*/ 405 h 414"/>
                <a:gd name="T54" fmla="*/ 274 w 426"/>
                <a:gd name="T55" fmla="*/ 395 h 414"/>
                <a:gd name="T56" fmla="*/ 274 w 426"/>
                <a:gd name="T57" fmla="*/ 381 h 414"/>
                <a:gd name="T58" fmla="*/ 264 w 426"/>
                <a:gd name="T59" fmla="*/ 380 h 414"/>
                <a:gd name="T60" fmla="*/ 262 w 426"/>
                <a:gd name="T61" fmla="*/ 395 h 414"/>
                <a:gd name="T62" fmla="*/ 251 w 426"/>
                <a:gd name="T63" fmla="*/ 397 h 414"/>
                <a:gd name="T64" fmla="*/ 247 w 426"/>
                <a:gd name="T65" fmla="*/ 393 h 414"/>
                <a:gd name="T66" fmla="*/ 243 w 426"/>
                <a:gd name="T67" fmla="*/ 384 h 414"/>
                <a:gd name="T68" fmla="*/ 230 w 426"/>
                <a:gd name="T69" fmla="*/ 378 h 414"/>
                <a:gd name="T70" fmla="*/ 211 w 426"/>
                <a:gd name="T71" fmla="*/ 359 h 414"/>
                <a:gd name="T72" fmla="*/ 140 w 426"/>
                <a:gd name="T73" fmla="*/ 359 h 414"/>
                <a:gd name="T74" fmla="*/ 117 w 426"/>
                <a:gd name="T75" fmla="*/ 329 h 414"/>
                <a:gd name="T76" fmla="*/ 90 w 426"/>
                <a:gd name="T77" fmla="*/ 326 h 414"/>
                <a:gd name="T78" fmla="*/ 101 w 426"/>
                <a:gd name="T79" fmla="*/ 306 h 414"/>
                <a:gd name="T80" fmla="*/ 69 w 426"/>
                <a:gd name="T81" fmla="*/ 286 h 414"/>
                <a:gd name="T82" fmla="*/ 78 w 426"/>
                <a:gd name="T83" fmla="*/ 262 h 414"/>
                <a:gd name="T84" fmla="*/ 89 w 426"/>
                <a:gd name="T85" fmla="*/ 253 h 414"/>
                <a:gd name="T86" fmla="*/ 113 w 426"/>
                <a:gd name="T87" fmla="*/ 216 h 414"/>
                <a:gd name="T88" fmla="*/ 126 w 426"/>
                <a:gd name="T89" fmla="*/ 200 h 414"/>
                <a:gd name="T90" fmla="*/ 137 w 426"/>
                <a:gd name="T91" fmla="*/ 177 h 414"/>
                <a:gd name="T92" fmla="*/ 129 w 426"/>
                <a:gd name="T93" fmla="*/ 173 h 414"/>
                <a:gd name="T94" fmla="*/ 124 w 426"/>
                <a:gd name="T95" fmla="*/ 170 h 414"/>
                <a:gd name="T96" fmla="*/ 142 w 426"/>
                <a:gd name="T97" fmla="*/ 119 h 414"/>
                <a:gd name="T98" fmla="*/ 142 w 426"/>
                <a:gd name="T99" fmla="*/ 98 h 414"/>
                <a:gd name="T100" fmla="*/ 140 w 426"/>
                <a:gd name="T101" fmla="*/ 105 h 414"/>
                <a:gd name="T102" fmla="*/ 119 w 426"/>
                <a:gd name="T103" fmla="*/ 84 h 414"/>
                <a:gd name="T104" fmla="*/ 109 w 426"/>
                <a:gd name="T105" fmla="*/ 96 h 414"/>
                <a:gd name="T106" fmla="*/ 57 w 426"/>
                <a:gd name="T107" fmla="*/ 106 h 414"/>
                <a:gd name="T108" fmla="*/ 41 w 426"/>
                <a:gd name="T109" fmla="*/ 91 h 414"/>
                <a:gd name="T110" fmla="*/ 43 w 426"/>
                <a:gd name="T111" fmla="*/ 67 h 414"/>
                <a:gd name="T112" fmla="*/ 32 w 426"/>
                <a:gd name="T113" fmla="*/ 63 h 414"/>
                <a:gd name="T114" fmla="*/ 30 w 426"/>
                <a:gd name="T115" fmla="*/ 60 h 414"/>
                <a:gd name="T116" fmla="*/ 27 w 426"/>
                <a:gd name="T117" fmla="*/ 57 h 414"/>
                <a:gd name="T118" fmla="*/ 15 w 426"/>
                <a:gd name="T119" fmla="*/ 67 h 414"/>
                <a:gd name="T120" fmla="*/ 0 w 426"/>
                <a:gd name="T121" fmla="*/ 57 h 414"/>
                <a:gd name="T122" fmla="*/ 6 w 426"/>
                <a:gd name="T123" fmla="*/ 25 h 414"/>
                <a:gd name="T124" fmla="*/ 30 w 426"/>
                <a:gd name="T125" fmla="*/ 13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6" h="414">
                  <a:moveTo>
                    <a:pt x="30" y="13"/>
                  </a:moveTo>
                  <a:cubicBezTo>
                    <a:pt x="42" y="0"/>
                    <a:pt x="59" y="8"/>
                    <a:pt x="74" y="8"/>
                  </a:cubicBezTo>
                  <a:cubicBezTo>
                    <a:pt x="76" y="9"/>
                    <a:pt x="81" y="12"/>
                    <a:pt x="83" y="13"/>
                  </a:cubicBezTo>
                  <a:cubicBezTo>
                    <a:pt x="92" y="13"/>
                    <a:pt x="102" y="13"/>
                    <a:pt x="111" y="12"/>
                  </a:cubicBezTo>
                  <a:cubicBezTo>
                    <a:pt x="123" y="26"/>
                    <a:pt x="131" y="43"/>
                    <a:pt x="143" y="56"/>
                  </a:cubicBezTo>
                  <a:cubicBezTo>
                    <a:pt x="153" y="66"/>
                    <a:pt x="157" y="79"/>
                    <a:pt x="166" y="90"/>
                  </a:cubicBezTo>
                  <a:cubicBezTo>
                    <a:pt x="181" y="110"/>
                    <a:pt x="186" y="136"/>
                    <a:pt x="202" y="156"/>
                  </a:cubicBezTo>
                  <a:cubicBezTo>
                    <a:pt x="221" y="152"/>
                    <a:pt x="240" y="159"/>
                    <a:pt x="259" y="157"/>
                  </a:cubicBezTo>
                  <a:cubicBezTo>
                    <a:pt x="264" y="160"/>
                    <a:pt x="268" y="164"/>
                    <a:pt x="272" y="168"/>
                  </a:cubicBezTo>
                  <a:cubicBezTo>
                    <a:pt x="278" y="169"/>
                    <a:pt x="284" y="169"/>
                    <a:pt x="290" y="169"/>
                  </a:cubicBezTo>
                  <a:cubicBezTo>
                    <a:pt x="301" y="185"/>
                    <a:pt x="299" y="207"/>
                    <a:pt x="316" y="220"/>
                  </a:cubicBezTo>
                  <a:cubicBezTo>
                    <a:pt x="343" y="222"/>
                    <a:pt x="365" y="200"/>
                    <a:pt x="381" y="181"/>
                  </a:cubicBezTo>
                  <a:cubicBezTo>
                    <a:pt x="390" y="178"/>
                    <a:pt x="398" y="173"/>
                    <a:pt x="406" y="168"/>
                  </a:cubicBezTo>
                  <a:cubicBezTo>
                    <a:pt x="409" y="161"/>
                    <a:pt x="415" y="156"/>
                    <a:pt x="421" y="152"/>
                  </a:cubicBezTo>
                  <a:cubicBezTo>
                    <a:pt x="424" y="160"/>
                    <a:pt x="423" y="169"/>
                    <a:pt x="422" y="178"/>
                  </a:cubicBezTo>
                  <a:cubicBezTo>
                    <a:pt x="423" y="179"/>
                    <a:pt x="425" y="183"/>
                    <a:pt x="426" y="185"/>
                  </a:cubicBezTo>
                  <a:cubicBezTo>
                    <a:pt x="426" y="187"/>
                    <a:pt x="426" y="192"/>
                    <a:pt x="426" y="194"/>
                  </a:cubicBezTo>
                  <a:cubicBezTo>
                    <a:pt x="422" y="200"/>
                    <a:pt x="418" y="206"/>
                    <a:pt x="420" y="213"/>
                  </a:cubicBezTo>
                  <a:cubicBezTo>
                    <a:pt x="421" y="244"/>
                    <a:pt x="412" y="275"/>
                    <a:pt x="414" y="307"/>
                  </a:cubicBezTo>
                  <a:cubicBezTo>
                    <a:pt x="411" y="310"/>
                    <a:pt x="409" y="313"/>
                    <a:pt x="407" y="316"/>
                  </a:cubicBezTo>
                  <a:cubicBezTo>
                    <a:pt x="394" y="315"/>
                    <a:pt x="381" y="312"/>
                    <a:pt x="367" y="311"/>
                  </a:cubicBezTo>
                  <a:cubicBezTo>
                    <a:pt x="364" y="321"/>
                    <a:pt x="356" y="330"/>
                    <a:pt x="351" y="340"/>
                  </a:cubicBezTo>
                  <a:cubicBezTo>
                    <a:pt x="352" y="346"/>
                    <a:pt x="353" y="351"/>
                    <a:pt x="355" y="356"/>
                  </a:cubicBezTo>
                  <a:cubicBezTo>
                    <a:pt x="359" y="371"/>
                    <a:pt x="363" y="385"/>
                    <a:pt x="364" y="401"/>
                  </a:cubicBezTo>
                  <a:cubicBezTo>
                    <a:pt x="356" y="414"/>
                    <a:pt x="347" y="396"/>
                    <a:pt x="342" y="390"/>
                  </a:cubicBezTo>
                  <a:cubicBezTo>
                    <a:pt x="325" y="393"/>
                    <a:pt x="312" y="405"/>
                    <a:pt x="299" y="414"/>
                  </a:cubicBezTo>
                  <a:cubicBezTo>
                    <a:pt x="292" y="412"/>
                    <a:pt x="287" y="408"/>
                    <a:pt x="281" y="405"/>
                  </a:cubicBezTo>
                  <a:cubicBezTo>
                    <a:pt x="279" y="401"/>
                    <a:pt x="277" y="398"/>
                    <a:pt x="274" y="395"/>
                  </a:cubicBezTo>
                  <a:cubicBezTo>
                    <a:pt x="274" y="391"/>
                    <a:pt x="274" y="384"/>
                    <a:pt x="274" y="381"/>
                  </a:cubicBezTo>
                  <a:cubicBezTo>
                    <a:pt x="272" y="381"/>
                    <a:pt x="267" y="380"/>
                    <a:pt x="264" y="380"/>
                  </a:cubicBezTo>
                  <a:cubicBezTo>
                    <a:pt x="263" y="385"/>
                    <a:pt x="263" y="390"/>
                    <a:pt x="262" y="395"/>
                  </a:cubicBezTo>
                  <a:cubicBezTo>
                    <a:pt x="259" y="396"/>
                    <a:pt x="254" y="397"/>
                    <a:pt x="251" y="397"/>
                  </a:cubicBezTo>
                  <a:cubicBezTo>
                    <a:pt x="250" y="396"/>
                    <a:pt x="248" y="394"/>
                    <a:pt x="247" y="393"/>
                  </a:cubicBezTo>
                  <a:cubicBezTo>
                    <a:pt x="246" y="390"/>
                    <a:pt x="244" y="386"/>
                    <a:pt x="243" y="384"/>
                  </a:cubicBezTo>
                  <a:cubicBezTo>
                    <a:pt x="239" y="382"/>
                    <a:pt x="234" y="380"/>
                    <a:pt x="230" y="378"/>
                  </a:cubicBezTo>
                  <a:cubicBezTo>
                    <a:pt x="225" y="371"/>
                    <a:pt x="222" y="358"/>
                    <a:pt x="211" y="359"/>
                  </a:cubicBezTo>
                  <a:cubicBezTo>
                    <a:pt x="188" y="360"/>
                    <a:pt x="164" y="363"/>
                    <a:pt x="140" y="359"/>
                  </a:cubicBezTo>
                  <a:cubicBezTo>
                    <a:pt x="126" y="356"/>
                    <a:pt x="124" y="340"/>
                    <a:pt x="117" y="329"/>
                  </a:cubicBezTo>
                  <a:cubicBezTo>
                    <a:pt x="108" y="327"/>
                    <a:pt x="99" y="327"/>
                    <a:pt x="90" y="326"/>
                  </a:cubicBezTo>
                  <a:cubicBezTo>
                    <a:pt x="93" y="319"/>
                    <a:pt x="97" y="312"/>
                    <a:pt x="101" y="306"/>
                  </a:cubicBezTo>
                  <a:cubicBezTo>
                    <a:pt x="88" y="305"/>
                    <a:pt x="73" y="300"/>
                    <a:pt x="69" y="286"/>
                  </a:cubicBezTo>
                  <a:cubicBezTo>
                    <a:pt x="70" y="277"/>
                    <a:pt x="74" y="269"/>
                    <a:pt x="78" y="262"/>
                  </a:cubicBezTo>
                  <a:cubicBezTo>
                    <a:pt x="82" y="259"/>
                    <a:pt x="85" y="256"/>
                    <a:pt x="89" y="253"/>
                  </a:cubicBezTo>
                  <a:cubicBezTo>
                    <a:pt x="103" y="246"/>
                    <a:pt x="109" y="230"/>
                    <a:pt x="113" y="216"/>
                  </a:cubicBezTo>
                  <a:cubicBezTo>
                    <a:pt x="117" y="211"/>
                    <a:pt x="122" y="206"/>
                    <a:pt x="126" y="200"/>
                  </a:cubicBezTo>
                  <a:cubicBezTo>
                    <a:pt x="131" y="194"/>
                    <a:pt x="134" y="185"/>
                    <a:pt x="137" y="177"/>
                  </a:cubicBezTo>
                  <a:cubicBezTo>
                    <a:pt x="135" y="176"/>
                    <a:pt x="131" y="174"/>
                    <a:pt x="129" y="173"/>
                  </a:cubicBezTo>
                  <a:cubicBezTo>
                    <a:pt x="128" y="172"/>
                    <a:pt x="125" y="171"/>
                    <a:pt x="124" y="170"/>
                  </a:cubicBezTo>
                  <a:cubicBezTo>
                    <a:pt x="130" y="153"/>
                    <a:pt x="133" y="135"/>
                    <a:pt x="142" y="119"/>
                  </a:cubicBezTo>
                  <a:cubicBezTo>
                    <a:pt x="146" y="113"/>
                    <a:pt x="143" y="105"/>
                    <a:pt x="142" y="98"/>
                  </a:cubicBezTo>
                  <a:cubicBezTo>
                    <a:pt x="140" y="105"/>
                    <a:pt x="140" y="105"/>
                    <a:pt x="140" y="105"/>
                  </a:cubicBezTo>
                  <a:cubicBezTo>
                    <a:pt x="133" y="98"/>
                    <a:pt x="126" y="91"/>
                    <a:pt x="119" y="84"/>
                  </a:cubicBezTo>
                  <a:cubicBezTo>
                    <a:pt x="115" y="88"/>
                    <a:pt x="112" y="92"/>
                    <a:pt x="109" y="96"/>
                  </a:cubicBezTo>
                  <a:cubicBezTo>
                    <a:pt x="91" y="98"/>
                    <a:pt x="74" y="102"/>
                    <a:pt x="57" y="106"/>
                  </a:cubicBezTo>
                  <a:cubicBezTo>
                    <a:pt x="51" y="101"/>
                    <a:pt x="46" y="96"/>
                    <a:pt x="41" y="91"/>
                  </a:cubicBezTo>
                  <a:cubicBezTo>
                    <a:pt x="42" y="83"/>
                    <a:pt x="43" y="75"/>
                    <a:pt x="43" y="67"/>
                  </a:cubicBezTo>
                  <a:cubicBezTo>
                    <a:pt x="40" y="66"/>
                    <a:pt x="35" y="64"/>
                    <a:pt x="32" y="63"/>
                  </a:cubicBezTo>
                  <a:cubicBezTo>
                    <a:pt x="31" y="62"/>
                    <a:pt x="30" y="61"/>
                    <a:pt x="30" y="60"/>
                  </a:cubicBezTo>
                  <a:cubicBezTo>
                    <a:pt x="29" y="59"/>
                    <a:pt x="28" y="58"/>
                    <a:pt x="27" y="57"/>
                  </a:cubicBezTo>
                  <a:cubicBezTo>
                    <a:pt x="23" y="60"/>
                    <a:pt x="19" y="64"/>
                    <a:pt x="15" y="67"/>
                  </a:cubicBezTo>
                  <a:cubicBezTo>
                    <a:pt x="10" y="63"/>
                    <a:pt x="5" y="60"/>
                    <a:pt x="0" y="57"/>
                  </a:cubicBezTo>
                  <a:cubicBezTo>
                    <a:pt x="2" y="46"/>
                    <a:pt x="4" y="36"/>
                    <a:pt x="6" y="25"/>
                  </a:cubicBezTo>
                  <a:cubicBezTo>
                    <a:pt x="14" y="21"/>
                    <a:pt x="22" y="18"/>
                    <a:pt x="30" y="13"/>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30" name="Freeform 246"/>
            <p:cNvSpPr/>
            <p:nvPr/>
          </p:nvSpPr>
          <p:spPr bwMode="auto">
            <a:xfrm>
              <a:off x="2468022" y="2858605"/>
              <a:ext cx="1317366" cy="1117040"/>
            </a:xfrm>
            <a:custGeom>
              <a:avLst/>
              <a:gdLst>
                <a:gd name="T0" fmla="*/ 138 w 546"/>
                <a:gd name="T1" fmla="*/ 0 h 494"/>
                <a:gd name="T2" fmla="*/ 146 w 546"/>
                <a:gd name="T3" fmla="*/ 8 h 494"/>
                <a:gd name="T4" fmla="*/ 176 w 546"/>
                <a:gd name="T5" fmla="*/ 76 h 494"/>
                <a:gd name="T6" fmla="*/ 195 w 546"/>
                <a:gd name="T7" fmla="*/ 112 h 494"/>
                <a:gd name="T8" fmla="*/ 251 w 546"/>
                <a:gd name="T9" fmla="*/ 105 h 494"/>
                <a:gd name="T10" fmla="*/ 233 w 546"/>
                <a:gd name="T11" fmla="*/ 144 h 494"/>
                <a:gd name="T12" fmla="*/ 257 w 546"/>
                <a:gd name="T13" fmla="*/ 159 h 494"/>
                <a:gd name="T14" fmla="*/ 281 w 546"/>
                <a:gd name="T15" fmla="*/ 191 h 494"/>
                <a:gd name="T16" fmla="*/ 311 w 546"/>
                <a:gd name="T17" fmla="*/ 207 h 494"/>
                <a:gd name="T18" fmla="*/ 311 w 546"/>
                <a:gd name="T19" fmla="*/ 189 h 494"/>
                <a:gd name="T20" fmla="*/ 379 w 546"/>
                <a:gd name="T21" fmla="*/ 178 h 494"/>
                <a:gd name="T22" fmla="*/ 378 w 546"/>
                <a:gd name="T23" fmla="*/ 211 h 494"/>
                <a:gd name="T24" fmla="*/ 404 w 546"/>
                <a:gd name="T25" fmla="*/ 278 h 494"/>
                <a:gd name="T26" fmla="*/ 428 w 546"/>
                <a:gd name="T27" fmla="*/ 314 h 494"/>
                <a:gd name="T28" fmla="*/ 445 w 546"/>
                <a:gd name="T29" fmla="*/ 356 h 494"/>
                <a:gd name="T30" fmla="*/ 459 w 546"/>
                <a:gd name="T31" fmla="*/ 376 h 494"/>
                <a:gd name="T32" fmla="*/ 491 w 546"/>
                <a:gd name="T33" fmla="*/ 350 h 494"/>
                <a:gd name="T34" fmla="*/ 485 w 546"/>
                <a:gd name="T35" fmla="*/ 292 h 494"/>
                <a:gd name="T36" fmla="*/ 525 w 546"/>
                <a:gd name="T37" fmla="*/ 306 h 494"/>
                <a:gd name="T38" fmla="*/ 542 w 546"/>
                <a:gd name="T39" fmla="*/ 366 h 494"/>
                <a:gd name="T40" fmla="*/ 476 w 546"/>
                <a:gd name="T41" fmla="*/ 381 h 494"/>
                <a:gd name="T42" fmla="*/ 461 w 546"/>
                <a:gd name="T43" fmla="*/ 448 h 494"/>
                <a:gd name="T44" fmla="*/ 442 w 546"/>
                <a:gd name="T45" fmla="*/ 458 h 494"/>
                <a:gd name="T46" fmla="*/ 424 w 546"/>
                <a:gd name="T47" fmla="*/ 488 h 494"/>
                <a:gd name="T48" fmla="*/ 389 w 546"/>
                <a:gd name="T49" fmla="*/ 486 h 494"/>
                <a:gd name="T50" fmla="*/ 352 w 546"/>
                <a:gd name="T51" fmla="*/ 440 h 494"/>
                <a:gd name="T52" fmla="*/ 349 w 546"/>
                <a:gd name="T53" fmla="*/ 423 h 494"/>
                <a:gd name="T54" fmla="*/ 301 w 546"/>
                <a:gd name="T55" fmla="*/ 452 h 494"/>
                <a:gd name="T56" fmla="*/ 317 w 546"/>
                <a:gd name="T57" fmla="*/ 381 h 494"/>
                <a:gd name="T58" fmla="*/ 346 w 546"/>
                <a:gd name="T59" fmla="*/ 322 h 494"/>
                <a:gd name="T60" fmla="*/ 338 w 546"/>
                <a:gd name="T61" fmla="*/ 303 h 494"/>
                <a:gd name="T62" fmla="*/ 263 w 546"/>
                <a:gd name="T63" fmla="*/ 215 h 494"/>
                <a:gd name="T64" fmla="*/ 223 w 546"/>
                <a:gd name="T65" fmla="*/ 198 h 494"/>
                <a:gd name="T66" fmla="*/ 167 w 546"/>
                <a:gd name="T67" fmla="*/ 180 h 494"/>
                <a:gd name="T68" fmla="*/ 148 w 546"/>
                <a:gd name="T69" fmla="*/ 164 h 494"/>
                <a:gd name="T70" fmla="*/ 90 w 546"/>
                <a:gd name="T71" fmla="*/ 171 h 494"/>
                <a:gd name="T72" fmla="*/ 65 w 546"/>
                <a:gd name="T73" fmla="*/ 153 h 494"/>
                <a:gd name="T74" fmla="*/ 10 w 546"/>
                <a:gd name="T75" fmla="*/ 93 h 494"/>
                <a:gd name="T76" fmla="*/ 31 w 546"/>
                <a:gd name="T77" fmla="*/ 87 h 494"/>
                <a:gd name="T78" fmla="*/ 65 w 546"/>
                <a:gd name="T79" fmla="*/ 50 h 494"/>
                <a:gd name="T80" fmla="*/ 122 w 546"/>
                <a:gd name="T81" fmla="*/ 3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6" h="494">
                  <a:moveTo>
                    <a:pt x="122" y="34"/>
                  </a:moveTo>
                  <a:cubicBezTo>
                    <a:pt x="125" y="22"/>
                    <a:pt x="127" y="8"/>
                    <a:pt x="138" y="0"/>
                  </a:cubicBezTo>
                  <a:cubicBezTo>
                    <a:pt x="139" y="2"/>
                    <a:pt x="143" y="6"/>
                    <a:pt x="144" y="7"/>
                  </a:cubicBezTo>
                  <a:cubicBezTo>
                    <a:pt x="146" y="8"/>
                    <a:pt x="146" y="8"/>
                    <a:pt x="146" y="8"/>
                  </a:cubicBezTo>
                  <a:cubicBezTo>
                    <a:pt x="153" y="12"/>
                    <a:pt x="160" y="15"/>
                    <a:pt x="166" y="20"/>
                  </a:cubicBezTo>
                  <a:cubicBezTo>
                    <a:pt x="175" y="37"/>
                    <a:pt x="172" y="57"/>
                    <a:pt x="176" y="76"/>
                  </a:cubicBezTo>
                  <a:cubicBezTo>
                    <a:pt x="176" y="81"/>
                    <a:pt x="182" y="83"/>
                    <a:pt x="185" y="86"/>
                  </a:cubicBezTo>
                  <a:cubicBezTo>
                    <a:pt x="193" y="92"/>
                    <a:pt x="195" y="102"/>
                    <a:pt x="195" y="112"/>
                  </a:cubicBezTo>
                  <a:cubicBezTo>
                    <a:pt x="196" y="111"/>
                    <a:pt x="198" y="111"/>
                    <a:pt x="199" y="111"/>
                  </a:cubicBezTo>
                  <a:cubicBezTo>
                    <a:pt x="216" y="106"/>
                    <a:pt x="234" y="102"/>
                    <a:pt x="251" y="105"/>
                  </a:cubicBezTo>
                  <a:cubicBezTo>
                    <a:pt x="250" y="116"/>
                    <a:pt x="244" y="127"/>
                    <a:pt x="238" y="137"/>
                  </a:cubicBezTo>
                  <a:cubicBezTo>
                    <a:pt x="236" y="139"/>
                    <a:pt x="235" y="142"/>
                    <a:pt x="233" y="144"/>
                  </a:cubicBezTo>
                  <a:cubicBezTo>
                    <a:pt x="233" y="146"/>
                    <a:pt x="232" y="149"/>
                    <a:pt x="232" y="150"/>
                  </a:cubicBezTo>
                  <a:cubicBezTo>
                    <a:pt x="240" y="154"/>
                    <a:pt x="249" y="157"/>
                    <a:pt x="257" y="159"/>
                  </a:cubicBezTo>
                  <a:cubicBezTo>
                    <a:pt x="261" y="162"/>
                    <a:pt x="264" y="165"/>
                    <a:pt x="267" y="168"/>
                  </a:cubicBezTo>
                  <a:cubicBezTo>
                    <a:pt x="269" y="176"/>
                    <a:pt x="272" y="186"/>
                    <a:pt x="281" y="191"/>
                  </a:cubicBezTo>
                  <a:cubicBezTo>
                    <a:pt x="282" y="191"/>
                    <a:pt x="283" y="192"/>
                    <a:pt x="284" y="193"/>
                  </a:cubicBezTo>
                  <a:cubicBezTo>
                    <a:pt x="286" y="205"/>
                    <a:pt x="299" y="212"/>
                    <a:pt x="311" y="207"/>
                  </a:cubicBezTo>
                  <a:cubicBezTo>
                    <a:pt x="318" y="206"/>
                    <a:pt x="315" y="200"/>
                    <a:pt x="313" y="195"/>
                  </a:cubicBezTo>
                  <a:cubicBezTo>
                    <a:pt x="311" y="189"/>
                    <a:pt x="311" y="189"/>
                    <a:pt x="311" y="189"/>
                  </a:cubicBezTo>
                  <a:cubicBezTo>
                    <a:pt x="322" y="189"/>
                    <a:pt x="333" y="189"/>
                    <a:pt x="344" y="188"/>
                  </a:cubicBezTo>
                  <a:cubicBezTo>
                    <a:pt x="357" y="188"/>
                    <a:pt x="368" y="181"/>
                    <a:pt x="379" y="178"/>
                  </a:cubicBezTo>
                  <a:cubicBezTo>
                    <a:pt x="387" y="187"/>
                    <a:pt x="381" y="199"/>
                    <a:pt x="380" y="209"/>
                  </a:cubicBezTo>
                  <a:cubicBezTo>
                    <a:pt x="380" y="210"/>
                    <a:pt x="378" y="211"/>
                    <a:pt x="378" y="211"/>
                  </a:cubicBezTo>
                  <a:cubicBezTo>
                    <a:pt x="361" y="215"/>
                    <a:pt x="359" y="232"/>
                    <a:pt x="357" y="246"/>
                  </a:cubicBezTo>
                  <a:cubicBezTo>
                    <a:pt x="371" y="258"/>
                    <a:pt x="388" y="268"/>
                    <a:pt x="404" y="278"/>
                  </a:cubicBezTo>
                  <a:cubicBezTo>
                    <a:pt x="417" y="285"/>
                    <a:pt x="420" y="300"/>
                    <a:pt x="427" y="312"/>
                  </a:cubicBezTo>
                  <a:cubicBezTo>
                    <a:pt x="428" y="314"/>
                    <a:pt x="428" y="314"/>
                    <a:pt x="428" y="314"/>
                  </a:cubicBezTo>
                  <a:cubicBezTo>
                    <a:pt x="426" y="326"/>
                    <a:pt x="424" y="339"/>
                    <a:pt x="423" y="351"/>
                  </a:cubicBezTo>
                  <a:cubicBezTo>
                    <a:pt x="429" y="356"/>
                    <a:pt x="438" y="354"/>
                    <a:pt x="445" y="356"/>
                  </a:cubicBezTo>
                  <a:cubicBezTo>
                    <a:pt x="446" y="358"/>
                    <a:pt x="448" y="359"/>
                    <a:pt x="449" y="361"/>
                  </a:cubicBezTo>
                  <a:cubicBezTo>
                    <a:pt x="452" y="366"/>
                    <a:pt x="451" y="374"/>
                    <a:pt x="459" y="376"/>
                  </a:cubicBezTo>
                  <a:cubicBezTo>
                    <a:pt x="471" y="379"/>
                    <a:pt x="473" y="364"/>
                    <a:pt x="478" y="357"/>
                  </a:cubicBezTo>
                  <a:cubicBezTo>
                    <a:pt x="482" y="354"/>
                    <a:pt x="487" y="352"/>
                    <a:pt x="491" y="350"/>
                  </a:cubicBezTo>
                  <a:cubicBezTo>
                    <a:pt x="489" y="338"/>
                    <a:pt x="483" y="327"/>
                    <a:pt x="477" y="317"/>
                  </a:cubicBezTo>
                  <a:cubicBezTo>
                    <a:pt x="473" y="308"/>
                    <a:pt x="480" y="299"/>
                    <a:pt x="485" y="292"/>
                  </a:cubicBezTo>
                  <a:cubicBezTo>
                    <a:pt x="497" y="299"/>
                    <a:pt x="510" y="305"/>
                    <a:pt x="524" y="306"/>
                  </a:cubicBezTo>
                  <a:cubicBezTo>
                    <a:pt x="525" y="306"/>
                    <a:pt x="525" y="306"/>
                    <a:pt x="525" y="306"/>
                  </a:cubicBezTo>
                  <a:cubicBezTo>
                    <a:pt x="530" y="315"/>
                    <a:pt x="538" y="320"/>
                    <a:pt x="546" y="325"/>
                  </a:cubicBezTo>
                  <a:cubicBezTo>
                    <a:pt x="545" y="339"/>
                    <a:pt x="543" y="353"/>
                    <a:pt x="542" y="366"/>
                  </a:cubicBezTo>
                  <a:cubicBezTo>
                    <a:pt x="530" y="370"/>
                    <a:pt x="518" y="373"/>
                    <a:pt x="509" y="381"/>
                  </a:cubicBezTo>
                  <a:cubicBezTo>
                    <a:pt x="499" y="391"/>
                    <a:pt x="487" y="377"/>
                    <a:pt x="476" y="381"/>
                  </a:cubicBezTo>
                  <a:cubicBezTo>
                    <a:pt x="466" y="390"/>
                    <a:pt x="465" y="406"/>
                    <a:pt x="467" y="419"/>
                  </a:cubicBezTo>
                  <a:cubicBezTo>
                    <a:pt x="469" y="429"/>
                    <a:pt x="465" y="439"/>
                    <a:pt x="461" y="448"/>
                  </a:cubicBezTo>
                  <a:cubicBezTo>
                    <a:pt x="456" y="450"/>
                    <a:pt x="450" y="451"/>
                    <a:pt x="444" y="453"/>
                  </a:cubicBezTo>
                  <a:cubicBezTo>
                    <a:pt x="442" y="458"/>
                    <a:pt x="442" y="458"/>
                    <a:pt x="442" y="458"/>
                  </a:cubicBezTo>
                  <a:cubicBezTo>
                    <a:pt x="441" y="460"/>
                    <a:pt x="440" y="462"/>
                    <a:pt x="440" y="464"/>
                  </a:cubicBezTo>
                  <a:cubicBezTo>
                    <a:pt x="436" y="473"/>
                    <a:pt x="433" y="483"/>
                    <a:pt x="424" y="488"/>
                  </a:cubicBezTo>
                  <a:cubicBezTo>
                    <a:pt x="416" y="494"/>
                    <a:pt x="406" y="493"/>
                    <a:pt x="397" y="494"/>
                  </a:cubicBezTo>
                  <a:cubicBezTo>
                    <a:pt x="394" y="491"/>
                    <a:pt x="392" y="489"/>
                    <a:pt x="389" y="486"/>
                  </a:cubicBezTo>
                  <a:cubicBezTo>
                    <a:pt x="394" y="474"/>
                    <a:pt x="394" y="459"/>
                    <a:pt x="384" y="450"/>
                  </a:cubicBezTo>
                  <a:cubicBezTo>
                    <a:pt x="374" y="445"/>
                    <a:pt x="363" y="443"/>
                    <a:pt x="352" y="440"/>
                  </a:cubicBezTo>
                  <a:cubicBezTo>
                    <a:pt x="350" y="440"/>
                    <a:pt x="348" y="439"/>
                    <a:pt x="346" y="439"/>
                  </a:cubicBezTo>
                  <a:cubicBezTo>
                    <a:pt x="347" y="433"/>
                    <a:pt x="348" y="428"/>
                    <a:pt x="349" y="423"/>
                  </a:cubicBezTo>
                  <a:cubicBezTo>
                    <a:pt x="341" y="414"/>
                    <a:pt x="327" y="417"/>
                    <a:pt x="318" y="422"/>
                  </a:cubicBezTo>
                  <a:cubicBezTo>
                    <a:pt x="309" y="429"/>
                    <a:pt x="306" y="442"/>
                    <a:pt x="301" y="452"/>
                  </a:cubicBezTo>
                  <a:cubicBezTo>
                    <a:pt x="292" y="441"/>
                    <a:pt x="280" y="432"/>
                    <a:pt x="269" y="421"/>
                  </a:cubicBezTo>
                  <a:cubicBezTo>
                    <a:pt x="290" y="414"/>
                    <a:pt x="302" y="395"/>
                    <a:pt x="317" y="381"/>
                  </a:cubicBezTo>
                  <a:cubicBezTo>
                    <a:pt x="329" y="371"/>
                    <a:pt x="333" y="354"/>
                    <a:pt x="339" y="340"/>
                  </a:cubicBezTo>
                  <a:cubicBezTo>
                    <a:pt x="341" y="334"/>
                    <a:pt x="343" y="328"/>
                    <a:pt x="346" y="322"/>
                  </a:cubicBezTo>
                  <a:cubicBezTo>
                    <a:pt x="355" y="318"/>
                    <a:pt x="354" y="308"/>
                    <a:pt x="345" y="306"/>
                  </a:cubicBezTo>
                  <a:cubicBezTo>
                    <a:pt x="343" y="306"/>
                    <a:pt x="339" y="304"/>
                    <a:pt x="338" y="303"/>
                  </a:cubicBezTo>
                  <a:cubicBezTo>
                    <a:pt x="338" y="280"/>
                    <a:pt x="328" y="248"/>
                    <a:pt x="300" y="247"/>
                  </a:cubicBezTo>
                  <a:cubicBezTo>
                    <a:pt x="288" y="236"/>
                    <a:pt x="276" y="225"/>
                    <a:pt x="263" y="215"/>
                  </a:cubicBezTo>
                  <a:cubicBezTo>
                    <a:pt x="252" y="206"/>
                    <a:pt x="237" y="204"/>
                    <a:pt x="225" y="199"/>
                  </a:cubicBezTo>
                  <a:cubicBezTo>
                    <a:pt x="224" y="199"/>
                    <a:pt x="224" y="198"/>
                    <a:pt x="223" y="198"/>
                  </a:cubicBezTo>
                  <a:cubicBezTo>
                    <a:pt x="221" y="193"/>
                    <a:pt x="221" y="185"/>
                    <a:pt x="215" y="183"/>
                  </a:cubicBezTo>
                  <a:cubicBezTo>
                    <a:pt x="200" y="175"/>
                    <a:pt x="183" y="181"/>
                    <a:pt x="167" y="180"/>
                  </a:cubicBezTo>
                  <a:cubicBezTo>
                    <a:pt x="166" y="179"/>
                    <a:pt x="165" y="178"/>
                    <a:pt x="164" y="178"/>
                  </a:cubicBezTo>
                  <a:cubicBezTo>
                    <a:pt x="160" y="172"/>
                    <a:pt x="154" y="167"/>
                    <a:pt x="148" y="164"/>
                  </a:cubicBezTo>
                  <a:cubicBezTo>
                    <a:pt x="136" y="172"/>
                    <a:pt x="129" y="185"/>
                    <a:pt x="127" y="199"/>
                  </a:cubicBezTo>
                  <a:cubicBezTo>
                    <a:pt x="110" y="196"/>
                    <a:pt x="107" y="173"/>
                    <a:pt x="90" y="171"/>
                  </a:cubicBezTo>
                  <a:cubicBezTo>
                    <a:pt x="89" y="170"/>
                    <a:pt x="89" y="170"/>
                    <a:pt x="89" y="170"/>
                  </a:cubicBezTo>
                  <a:cubicBezTo>
                    <a:pt x="81" y="164"/>
                    <a:pt x="74" y="157"/>
                    <a:pt x="65" y="153"/>
                  </a:cubicBezTo>
                  <a:cubicBezTo>
                    <a:pt x="46" y="145"/>
                    <a:pt x="25" y="148"/>
                    <a:pt x="5" y="149"/>
                  </a:cubicBezTo>
                  <a:cubicBezTo>
                    <a:pt x="0" y="130"/>
                    <a:pt x="3" y="111"/>
                    <a:pt x="10" y="93"/>
                  </a:cubicBezTo>
                  <a:cubicBezTo>
                    <a:pt x="15" y="93"/>
                    <a:pt x="21" y="92"/>
                    <a:pt x="26" y="91"/>
                  </a:cubicBezTo>
                  <a:cubicBezTo>
                    <a:pt x="27" y="90"/>
                    <a:pt x="30" y="88"/>
                    <a:pt x="31" y="87"/>
                  </a:cubicBezTo>
                  <a:cubicBezTo>
                    <a:pt x="32" y="87"/>
                    <a:pt x="34" y="85"/>
                    <a:pt x="35" y="84"/>
                  </a:cubicBezTo>
                  <a:cubicBezTo>
                    <a:pt x="48" y="76"/>
                    <a:pt x="57" y="63"/>
                    <a:pt x="65" y="50"/>
                  </a:cubicBezTo>
                  <a:cubicBezTo>
                    <a:pt x="66" y="49"/>
                    <a:pt x="69" y="47"/>
                    <a:pt x="70" y="45"/>
                  </a:cubicBezTo>
                  <a:cubicBezTo>
                    <a:pt x="88" y="44"/>
                    <a:pt x="106" y="43"/>
                    <a:pt x="122" y="34"/>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31" name="Freeform 247"/>
            <p:cNvSpPr/>
            <p:nvPr/>
          </p:nvSpPr>
          <p:spPr bwMode="auto">
            <a:xfrm>
              <a:off x="3925834" y="3136232"/>
              <a:ext cx="341862" cy="615135"/>
            </a:xfrm>
            <a:custGeom>
              <a:avLst/>
              <a:gdLst>
                <a:gd name="T0" fmla="*/ 69 w 142"/>
                <a:gd name="T1" fmla="*/ 23 h 272"/>
                <a:gd name="T2" fmla="*/ 132 w 142"/>
                <a:gd name="T3" fmla="*/ 0 h 272"/>
                <a:gd name="T4" fmla="*/ 125 w 142"/>
                <a:gd name="T5" fmla="*/ 26 h 272"/>
                <a:gd name="T6" fmla="*/ 142 w 142"/>
                <a:gd name="T7" fmla="*/ 38 h 272"/>
                <a:gd name="T8" fmla="*/ 141 w 142"/>
                <a:gd name="T9" fmla="*/ 57 h 272"/>
                <a:gd name="T10" fmla="*/ 122 w 142"/>
                <a:gd name="T11" fmla="*/ 63 h 272"/>
                <a:gd name="T12" fmla="*/ 116 w 142"/>
                <a:gd name="T13" fmla="*/ 92 h 272"/>
                <a:gd name="T14" fmla="*/ 130 w 142"/>
                <a:gd name="T15" fmla="*/ 130 h 272"/>
                <a:gd name="T16" fmla="*/ 120 w 142"/>
                <a:gd name="T17" fmla="*/ 195 h 272"/>
                <a:gd name="T18" fmla="*/ 109 w 142"/>
                <a:gd name="T19" fmla="*/ 241 h 272"/>
                <a:gd name="T20" fmla="*/ 5 w 142"/>
                <a:gd name="T21" fmla="*/ 272 h 272"/>
                <a:gd name="T22" fmla="*/ 6 w 142"/>
                <a:gd name="T23" fmla="*/ 208 h 272"/>
                <a:gd name="T24" fmla="*/ 6 w 142"/>
                <a:gd name="T25" fmla="*/ 128 h 272"/>
                <a:gd name="T26" fmla="*/ 21 w 142"/>
                <a:gd name="T27" fmla="*/ 79 h 272"/>
                <a:gd name="T28" fmla="*/ 32 w 142"/>
                <a:gd name="T29" fmla="*/ 54 h 272"/>
                <a:gd name="T30" fmla="*/ 54 w 142"/>
                <a:gd name="T31" fmla="*/ 43 h 272"/>
                <a:gd name="T32" fmla="*/ 58 w 142"/>
                <a:gd name="T33" fmla="*/ 39 h 272"/>
                <a:gd name="T34" fmla="*/ 69 w 142"/>
                <a:gd name="T35" fmla="*/ 2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272">
                  <a:moveTo>
                    <a:pt x="69" y="23"/>
                  </a:moveTo>
                  <a:cubicBezTo>
                    <a:pt x="90" y="17"/>
                    <a:pt x="111" y="7"/>
                    <a:pt x="132" y="0"/>
                  </a:cubicBezTo>
                  <a:cubicBezTo>
                    <a:pt x="129" y="8"/>
                    <a:pt x="126" y="17"/>
                    <a:pt x="125" y="26"/>
                  </a:cubicBezTo>
                  <a:cubicBezTo>
                    <a:pt x="130" y="31"/>
                    <a:pt x="136" y="34"/>
                    <a:pt x="142" y="38"/>
                  </a:cubicBezTo>
                  <a:cubicBezTo>
                    <a:pt x="142" y="44"/>
                    <a:pt x="142" y="51"/>
                    <a:pt x="141" y="57"/>
                  </a:cubicBezTo>
                  <a:cubicBezTo>
                    <a:pt x="135" y="59"/>
                    <a:pt x="128" y="61"/>
                    <a:pt x="122" y="63"/>
                  </a:cubicBezTo>
                  <a:cubicBezTo>
                    <a:pt x="119" y="73"/>
                    <a:pt x="116" y="82"/>
                    <a:pt x="116" y="92"/>
                  </a:cubicBezTo>
                  <a:cubicBezTo>
                    <a:pt x="114" y="107"/>
                    <a:pt x="130" y="116"/>
                    <a:pt x="130" y="130"/>
                  </a:cubicBezTo>
                  <a:cubicBezTo>
                    <a:pt x="130" y="153"/>
                    <a:pt x="113" y="173"/>
                    <a:pt x="120" y="195"/>
                  </a:cubicBezTo>
                  <a:cubicBezTo>
                    <a:pt x="125" y="211"/>
                    <a:pt x="126" y="233"/>
                    <a:pt x="109" y="241"/>
                  </a:cubicBezTo>
                  <a:cubicBezTo>
                    <a:pt x="74" y="249"/>
                    <a:pt x="38" y="256"/>
                    <a:pt x="5" y="272"/>
                  </a:cubicBezTo>
                  <a:cubicBezTo>
                    <a:pt x="0" y="251"/>
                    <a:pt x="12" y="230"/>
                    <a:pt x="6" y="208"/>
                  </a:cubicBezTo>
                  <a:cubicBezTo>
                    <a:pt x="0" y="182"/>
                    <a:pt x="5" y="155"/>
                    <a:pt x="6" y="128"/>
                  </a:cubicBezTo>
                  <a:cubicBezTo>
                    <a:pt x="6" y="111"/>
                    <a:pt x="16" y="95"/>
                    <a:pt x="21" y="79"/>
                  </a:cubicBezTo>
                  <a:cubicBezTo>
                    <a:pt x="24" y="71"/>
                    <a:pt x="26" y="61"/>
                    <a:pt x="32" y="54"/>
                  </a:cubicBezTo>
                  <a:cubicBezTo>
                    <a:pt x="39" y="49"/>
                    <a:pt x="47" y="47"/>
                    <a:pt x="54" y="43"/>
                  </a:cubicBezTo>
                  <a:cubicBezTo>
                    <a:pt x="55" y="42"/>
                    <a:pt x="57" y="40"/>
                    <a:pt x="58" y="39"/>
                  </a:cubicBezTo>
                  <a:cubicBezTo>
                    <a:pt x="62" y="34"/>
                    <a:pt x="65" y="28"/>
                    <a:pt x="69" y="23"/>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32" name="Freeform 248"/>
            <p:cNvSpPr/>
            <p:nvPr/>
          </p:nvSpPr>
          <p:spPr bwMode="auto">
            <a:xfrm>
              <a:off x="1071178" y="3371398"/>
              <a:ext cx="1830160" cy="1114863"/>
            </a:xfrm>
            <a:custGeom>
              <a:avLst/>
              <a:gdLst>
                <a:gd name="T0" fmla="*/ 109 w 758"/>
                <a:gd name="T1" fmla="*/ 0 h 493"/>
                <a:gd name="T2" fmla="*/ 153 w 758"/>
                <a:gd name="T3" fmla="*/ 21 h 493"/>
                <a:gd name="T4" fmla="*/ 217 w 758"/>
                <a:gd name="T5" fmla="*/ 32 h 493"/>
                <a:gd name="T6" fmla="*/ 301 w 758"/>
                <a:gd name="T7" fmla="*/ 37 h 493"/>
                <a:gd name="T8" fmla="*/ 400 w 758"/>
                <a:gd name="T9" fmla="*/ 26 h 493"/>
                <a:gd name="T10" fmla="*/ 442 w 758"/>
                <a:gd name="T11" fmla="*/ 53 h 493"/>
                <a:gd name="T12" fmla="*/ 429 w 758"/>
                <a:gd name="T13" fmla="*/ 104 h 493"/>
                <a:gd name="T14" fmla="*/ 426 w 758"/>
                <a:gd name="T15" fmla="*/ 144 h 493"/>
                <a:gd name="T16" fmla="*/ 453 w 758"/>
                <a:gd name="T17" fmla="*/ 197 h 493"/>
                <a:gd name="T18" fmla="*/ 518 w 758"/>
                <a:gd name="T19" fmla="*/ 223 h 493"/>
                <a:gd name="T20" fmla="*/ 612 w 758"/>
                <a:gd name="T21" fmla="*/ 251 h 493"/>
                <a:gd name="T22" fmla="*/ 645 w 758"/>
                <a:gd name="T23" fmla="*/ 293 h 493"/>
                <a:gd name="T24" fmla="*/ 685 w 758"/>
                <a:gd name="T25" fmla="*/ 278 h 493"/>
                <a:gd name="T26" fmla="*/ 701 w 758"/>
                <a:gd name="T27" fmla="*/ 264 h 493"/>
                <a:gd name="T28" fmla="*/ 729 w 758"/>
                <a:gd name="T29" fmla="*/ 270 h 493"/>
                <a:gd name="T30" fmla="*/ 749 w 758"/>
                <a:gd name="T31" fmla="*/ 302 h 493"/>
                <a:gd name="T32" fmla="*/ 718 w 758"/>
                <a:gd name="T33" fmla="*/ 449 h 493"/>
                <a:gd name="T34" fmla="*/ 686 w 758"/>
                <a:gd name="T35" fmla="*/ 440 h 493"/>
                <a:gd name="T36" fmla="*/ 644 w 758"/>
                <a:gd name="T37" fmla="*/ 448 h 493"/>
                <a:gd name="T38" fmla="*/ 600 w 758"/>
                <a:gd name="T39" fmla="*/ 447 h 493"/>
                <a:gd name="T40" fmla="*/ 507 w 758"/>
                <a:gd name="T41" fmla="*/ 486 h 493"/>
                <a:gd name="T42" fmla="*/ 470 w 758"/>
                <a:gd name="T43" fmla="*/ 451 h 493"/>
                <a:gd name="T44" fmla="*/ 447 w 758"/>
                <a:gd name="T45" fmla="*/ 426 h 493"/>
                <a:gd name="T46" fmla="*/ 353 w 758"/>
                <a:gd name="T47" fmla="*/ 420 h 493"/>
                <a:gd name="T48" fmla="*/ 287 w 758"/>
                <a:gd name="T49" fmla="*/ 403 h 493"/>
                <a:gd name="T50" fmla="*/ 264 w 758"/>
                <a:gd name="T51" fmla="*/ 389 h 493"/>
                <a:gd name="T52" fmla="*/ 214 w 758"/>
                <a:gd name="T53" fmla="*/ 361 h 493"/>
                <a:gd name="T54" fmla="*/ 177 w 758"/>
                <a:gd name="T55" fmla="*/ 313 h 493"/>
                <a:gd name="T56" fmla="*/ 124 w 758"/>
                <a:gd name="T57" fmla="*/ 269 h 493"/>
                <a:gd name="T58" fmla="*/ 73 w 758"/>
                <a:gd name="T59" fmla="*/ 244 h 493"/>
                <a:gd name="T60" fmla="*/ 4 w 758"/>
                <a:gd name="T61" fmla="*/ 168 h 493"/>
                <a:gd name="T62" fmla="*/ 9 w 758"/>
                <a:gd name="T63" fmla="*/ 117 h 493"/>
                <a:gd name="T64" fmla="*/ 29 w 758"/>
                <a:gd name="T65" fmla="*/ 128 h 493"/>
                <a:gd name="T66" fmla="*/ 32 w 758"/>
                <a:gd name="T67" fmla="*/ 56 h 493"/>
                <a:gd name="T68" fmla="*/ 54 w 758"/>
                <a:gd name="T69" fmla="*/ 39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58" h="493">
                  <a:moveTo>
                    <a:pt x="96" y="10"/>
                  </a:moveTo>
                  <a:cubicBezTo>
                    <a:pt x="100" y="7"/>
                    <a:pt x="104" y="3"/>
                    <a:pt x="109" y="0"/>
                  </a:cubicBezTo>
                  <a:cubicBezTo>
                    <a:pt x="110" y="1"/>
                    <a:pt x="113" y="3"/>
                    <a:pt x="115" y="4"/>
                  </a:cubicBezTo>
                  <a:cubicBezTo>
                    <a:pt x="127" y="12"/>
                    <a:pt x="140" y="17"/>
                    <a:pt x="153" y="21"/>
                  </a:cubicBezTo>
                  <a:cubicBezTo>
                    <a:pt x="168" y="19"/>
                    <a:pt x="182" y="13"/>
                    <a:pt x="197" y="11"/>
                  </a:cubicBezTo>
                  <a:cubicBezTo>
                    <a:pt x="204" y="18"/>
                    <a:pt x="210" y="25"/>
                    <a:pt x="217" y="32"/>
                  </a:cubicBezTo>
                  <a:cubicBezTo>
                    <a:pt x="229" y="43"/>
                    <a:pt x="245" y="35"/>
                    <a:pt x="258" y="33"/>
                  </a:cubicBezTo>
                  <a:cubicBezTo>
                    <a:pt x="273" y="29"/>
                    <a:pt x="287" y="35"/>
                    <a:pt x="301" y="37"/>
                  </a:cubicBezTo>
                  <a:cubicBezTo>
                    <a:pt x="313" y="33"/>
                    <a:pt x="322" y="19"/>
                    <a:pt x="335" y="22"/>
                  </a:cubicBezTo>
                  <a:cubicBezTo>
                    <a:pt x="357" y="23"/>
                    <a:pt x="379" y="19"/>
                    <a:pt x="400" y="26"/>
                  </a:cubicBezTo>
                  <a:cubicBezTo>
                    <a:pt x="416" y="33"/>
                    <a:pt x="431" y="44"/>
                    <a:pt x="448" y="48"/>
                  </a:cubicBezTo>
                  <a:cubicBezTo>
                    <a:pt x="447" y="49"/>
                    <a:pt x="443" y="52"/>
                    <a:pt x="442" y="53"/>
                  </a:cubicBezTo>
                  <a:cubicBezTo>
                    <a:pt x="440" y="54"/>
                    <a:pt x="438" y="57"/>
                    <a:pt x="436" y="58"/>
                  </a:cubicBezTo>
                  <a:cubicBezTo>
                    <a:pt x="436" y="74"/>
                    <a:pt x="424" y="88"/>
                    <a:pt x="429" y="104"/>
                  </a:cubicBezTo>
                  <a:cubicBezTo>
                    <a:pt x="431" y="116"/>
                    <a:pt x="430" y="128"/>
                    <a:pt x="429" y="140"/>
                  </a:cubicBezTo>
                  <a:cubicBezTo>
                    <a:pt x="428" y="141"/>
                    <a:pt x="427" y="143"/>
                    <a:pt x="426" y="144"/>
                  </a:cubicBezTo>
                  <a:cubicBezTo>
                    <a:pt x="426" y="145"/>
                    <a:pt x="427" y="147"/>
                    <a:pt x="428" y="148"/>
                  </a:cubicBezTo>
                  <a:cubicBezTo>
                    <a:pt x="431" y="166"/>
                    <a:pt x="437" y="186"/>
                    <a:pt x="453" y="197"/>
                  </a:cubicBezTo>
                  <a:cubicBezTo>
                    <a:pt x="461" y="197"/>
                    <a:pt x="470" y="196"/>
                    <a:pt x="479" y="194"/>
                  </a:cubicBezTo>
                  <a:cubicBezTo>
                    <a:pt x="489" y="207"/>
                    <a:pt x="502" y="217"/>
                    <a:pt x="518" y="223"/>
                  </a:cubicBezTo>
                  <a:cubicBezTo>
                    <a:pt x="536" y="230"/>
                    <a:pt x="552" y="245"/>
                    <a:pt x="573" y="245"/>
                  </a:cubicBezTo>
                  <a:cubicBezTo>
                    <a:pt x="586" y="246"/>
                    <a:pt x="599" y="247"/>
                    <a:pt x="612" y="251"/>
                  </a:cubicBezTo>
                  <a:cubicBezTo>
                    <a:pt x="614" y="253"/>
                    <a:pt x="615" y="254"/>
                    <a:pt x="617" y="256"/>
                  </a:cubicBezTo>
                  <a:cubicBezTo>
                    <a:pt x="620" y="271"/>
                    <a:pt x="626" y="293"/>
                    <a:pt x="645" y="293"/>
                  </a:cubicBezTo>
                  <a:cubicBezTo>
                    <a:pt x="656" y="290"/>
                    <a:pt x="667" y="286"/>
                    <a:pt x="678" y="293"/>
                  </a:cubicBezTo>
                  <a:cubicBezTo>
                    <a:pt x="680" y="288"/>
                    <a:pt x="683" y="283"/>
                    <a:pt x="685" y="278"/>
                  </a:cubicBezTo>
                  <a:cubicBezTo>
                    <a:pt x="689" y="277"/>
                    <a:pt x="692" y="275"/>
                    <a:pt x="696" y="274"/>
                  </a:cubicBezTo>
                  <a:cubicBezTo>
                    <a:pt x="698" y="271"/>
                    <a:pt x="700" y="268"/>
                    <a:pt x="701" y="264"/>
                  </a:cubicBezTo>
                  <a:cubicBezTo>
                    <a:pt x="707" y="262"/>
                    <a:pt x="713" y="260"/>
                    <a:pt x="718" y="257"/>
                  </a:cubicBezTo>
                  <a:cubicBezTo>
                    <a:pt x="722" y="262"/>
                    <a:pt x="725" y="266"/>
                    <a:pt x="729" y="270"/>
                  </a:cubicBezTo>
                  <a:cubicBezTo>
                    <a:pt x="728" y="277"/>
                    <a:pt x="732" y="283"/>
                    <a:pt x="739" y="284"/>
                  </a:cubicBezTo>
                  <a:cubicBezTo>
                    <a:pt x="742" y="290"/>
                    <a:pt x="746" y="296"/>
                    <a:pt x="749" y="302"/>
                  </a:cubicBezTo>
                  <a:cubicBezTo>
                    <a:pt x="750" y="339"/>
                    <a:pt x="758" y="377"/>
                    <a:pt x="751" y="414"/>
                  </a:cubicBezTo>
                  <a:cubicBezTo>
                    <a:pt x="741" y="427"/>
                    <a:pt x="730" y="438"/>
                    <a:pt x="718" y="449"/>
                  </a:cubicBezTo>
                  <a:cubicBezTo>
                    <a:pt x="711" y="443"/>
                    <a:pt x="703" y="432"/>
                    <a:pt x="692" y="438"/>
                  </a:cubicBezTo>
                  <a:cubicBezTo>
                    <a:pt x="691" y="438"/>
                    <a:pt x="688" y="440"/>
                    <a:pt x="686" y="440"/>
                  </a:cubicBezTo>
                  <a:cubicBezTo>
                    <a:pt x="683" y="448"/>
                    <a:pt x="680" y="456"/>
                    <a:pt x="676" y="464"/>
                  </a:cubicBezTo>
                  <a:cubicBezTo>
                    <a:pt x="663" y="465"/>
                    <a:pt x="652" y="458"/>
                    <a:pt x="644" y="448"/>
                  </a:cubicBezTo>
                  <a:cubicBezTo>
                    <a:pt x="635" y="435"/>
                    <a:pt x="617" y="439"/>
                    <a:pt x="603" y="439"/>
                  </a:cubicBezTo>
                  <a:cubicBezTo>
                    <a:pt x="603" y="441"/>
                    <a:pt x="601" y="445"/>
                    <a:pt x="600" y="447"/>
                  </a:cubicBezTo>
                  <a:cubicBezTo>
                    <a:pt x="583" y="453"/>
                    <a:pt x="565" y="458"/>
                    <a:pt x="552" y="471"/>
                  </a:cubicBezTo>
                  <a:cubicBezTo>
                    <a:pt x="540" y="481"/>
                    <a:pt x="523" y="493"/>
                    <a:pt x="507" y="486"/>
                  </a:cubicBezTo>
                  <a:cubicBezTo>
                    <a:pt x="499" y="482"/>
                    <a:pt x="489" y="481"/>
                    <a:pt x="480" y="482"/>
                  </a:cubicBezTo>
                  <a:cubicBezTo>
                    <a:pt x="474" y="473"/>
                    <a:pt x="472" y="462"/>
                    <a:pt x="470" y="451"/>
                  </a:cubicBezTo>
                  <a:cubicBezTo>
                    <a:pt x="467" y="451"/>
                    <a:pt x="463" y="450"/>
                    <a:pt x="461" y="449"/>
                  </a:cubicBezTo>
                  <a:cubicBezTo>
                    <a:pt x="457" y="441"/>
                    <a:pt x="458" y="428"/>
                    <a:pt x="447" y="426"/>
                  </a:cubicBezTo>
                  <a:cubicBezTo>
                    <a:pt x="421" y="422"/>
                    <a:pt x="398" y="396"/>
                    <a:pt x="369" y="407"/>
                  </a:cubicBezTo>
                  <a:cubicBezTo>
                    <a:pt x="364" y="411"/>
                    <a:pt x="358" y="416"/>
                    <a:pt x="353" y="420"/>
                  </a:cubicBezTo>
                  <a:cubicBezTo>
                    <a:pt x="352" y="415"/>
                    <a:pt x="351" y="409"/>
                    <a:pt x="349" y="404"/>
                  </a:cubicBezTo>
                  <a:cubicBezTo>
                    <a:pt x="328" y="400"/>
                    <a:pt x="307" y="403"/>
                    <a:pt x="287" y="403"/>
                  </a:cubicBezTo>
                  <a:cubicBezTo>
                    <a:pt x="286" y="403"/>
                    <a:pt x="284" y="403"/>
                    <a:pt x="283" y="403"/>
                  </a:cubicBezTo>
                  <a:cubicBezTo>
                    <a:pt x="277" y="398"/>
                    <a:pt x="271" y="393"/>
                    <a:pt x="264" y="389"/>
                  </a:cubicBezTo>
                  <a:cubicBezTo>
                    <a:pt x="256" y="387"/>
                    <a:pt x="247" y="388"/>
                    <a:pt x="238" y="386"/>
                  </a:cubicBezTo>
                  <a:cubicBezTo>
                    <a:pt x="232" y="375"/>
                    <a:pt x="228" y="362"/>
                    <a:pt x="214" y="361"/>
                  </a:cubicBezTo>
                  <a:cubicBezTo>
                    <a:pt x="208" y="352"/>
                    <a:pt x="199" y="345"/>
                    <a:pt x="190" y="339"/>
                  </a:cubicBezTo>
                  <a:cubicBezTo>
                    <a:pt x="182" y="332"/>
                    <a:pt x="182" y="321"/>
                    <a:pt x="177" y="313"/>
                  </a:cubicBezTo>
                  <a:cubicBezTo>
                    <a:pt x="170" y="311"/>
                    <a:pt x="163" y="308"/>
                    <a:pt x="156" y="306"/>
                  </a:cubicBezTo>
                  <a:cubicBezTo>
                    <a:pt x="149" y="291"/>
                    <a:pt x="134" y="281"/>
                    <a:pt x="124" y="269"/>
                  </a:cubicBezTo>
                  <a:cubicBezTo>
                    <a:pt x="117" y="259"/>
                    <a:pt x="115" y="245"/>
                    <a:pt x="104" y="238"/>
                  </a:cubicBezTo>
                  <a:cubicBezTo>
                    <a:pt x="94" y="234"/>
                    <a:pt x="83" y="241"/>
                    <a:pt x="73" y="244"/>
                  </a:cubicBezTo>
                  <a:cubicBezTo>
                    <a:pt x="58" y="228"/>
                    <a:pt x="43" y="212"/>
                    <a:pt x="31" y="194"/>
                  </a:cubicBezTo>
                  <a:cubicBezTo>
                    <a:pt x="21" y="186"/>
                    <a:pt x="8" y="182"/>
                    <a:pt x="4" y="168"/>
                  </a:cubicBezTo>
                  <a:cubicBezTo>
                    <a:pt x="0" y="162"/>
                    <a:pt x="4" y="155"/>
                    <a:pt x="5" y="148"/>
                  </a:cubicBezTo>
                  <a:cubicBezTo>
                    <a:pt x="8" y="138"/>
                    <a:pt x="0" y="125"/>
                    <a:pt x="9" y="117"/>
                  </a:cubicBezTo>
                  <a:cubicBezTo>
                    <a:pt x="11" y="119"/>
                    <a:pt x="14" y="122"/>
                    <a:pt x="16" y="125"/>
                  </a:cubicBezTo>
                  <a:cubicBezTo>
                    <a:pt x="21" y="126"/>
                    <a:pt x="25" y="127"/>
                    <a:pt x="29" y="128"/>
                  </a:cubicBezTo>
                  <a:cubicBezTo>
                    <a:pt x="33" y="122"/>
                    <a:pt x="37" y="116"/>
                    <a:pt x="40" y="109"/>
                  </a:cubicBezTo>
                  <a:cubicBezTo>
                    <a:pt x="39" y="91"/>
                    <a:pt x="31" y="74"/>
                    <a:pt x="32" y="56"/>
                  </a:cubicBezTo>
                  <a:cubicBezTo>
                    <a:pt x="33" y="55"/>
                    <a:pt x="35" y="54"/>
                    <a:pt x="35" y="53"/>
                  </a:cubicBezTo>
                  <a:cubicBezTo>
                    <a:pt x="42" y="48"/>
                    <a:pt x="48" y="44"/>
                    <a:pt x="54" y="39"/>
                  </a:cubicBezTo>
                  <a:cubicBezTo>
                    <a:pt x="73" y="39"/>
                    <a:pt x="85" y="24"/>
                    <a:pt x="96" y="10"/>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33" name="Freeform 249"/>
            <p:cNvSpPr/>
            <p:nvPr/>
          </p:nvSpPr>
          <p:spPr bwMode="auto">
            <a:xfrm>
              <a:off x="4341731" y="3367043"/>
              <a:ext cx="648885" cy="388678"/>
            </a:xfrm>
            <a:custGeom>
              <a:avLst/>
              <a:gdLst>
                <a:gd name="T0" fmla="*/ 87 w 269"/>
                <a:gd name="T1" fmla="*/ 10 h 172"/>
                <a:gd name="T2" fmla="*/ 133 w 269"/>
                <a:gd name="T3" fmla="*/ 1 h 172"/>
                <a:gd name="T4" fmla="*/ 135 w 269"/>
                <a:gd name="T5" fmla="*/ 20 h 172"/>
                <a:gd name="T6" fmla="*/ 171 w 269"/>
                <a:gd name="T7" fmla="*/ 34 h 172"/>
                <a:gd name="T8" fmla="*/ 193 w 269"/>
                <a:gd name="T9" fmla="*/ 4 h 172"/>
                <a:gd name="T10" fmla="*/ 251 w 269"/>
                <a:gd name="T11" fmla="*/ 9 h 172"/>
                <a:gd name="T12" fmla="*/ 269 w 269"/>
                <a:gd name="T13" fmla="*/ 13 h 172"/>
                <a:gd name="T14" fmla="*/ 266 w 269"/>
                <a:gd name="T15" fmla="*/ 25 h 172"/>
                <a:gd name="T16" fmla="*/ 216 w 269"/>
                <a:gd name="T17" fmla="*/ 47 h 172"/>
                <a:gd name="T18" fmla="*/ 205 w 269"/>
                <a:gd name="T19" fmla="*/ 64 h 172"/>
                <a:gd name="T20" fmla="*/ 197 w 269"/>
                <a:gd name="T21" fmla="*/ 74 h 172"/>
                <a:gd name="T22" fmla="*/ 186 w 269"/>
                <a:gd name="T23" fmla="*/ 70 h 172"/>
                <a:gd name="T24" fmla="*/ 180 w 269"/>
                <a:gd name="T25" fmla="*/ 92 h 172"/>
                <a:gd name="T26" fmla="*/ 164 w 269"/>
                <a:gd name="T27" fmla="*/ 115 h 172"/>
                <a:gd name="T28" fmla="*/ 156 w 269"/>
                <a:gd name="T29" fmla="*/ 143 h 172"/>
                <a:gd name="T30" fmla="*/ 152 w 269"/>
                <a:gd name="T31" fmla="*/ 148 h 172"/>
                <a:gd name="T32" fmla="*/ 130 w 269"/>
                <a:gd name="T33" fmla="*/ 164 h 172"/>
                <a:gd name="T34" fmla="*/ 88 w 269"/>
                <a:gd name="T35" fmla="*/ 168 h 172"/>
                <a:gd name="T36" fmla="*/ 1 w 269"/>
                <a:gd name="T37" fmla="*/ 155 h 172"/>
                <a:gd name="T38" fmla="*/ 14 w 269"/>
                <a:gd name="T39" fmla="*/ 121 h 172"/>
                <a:gd name="T40" fmla="*/ 32 w 269"/>
                <a:gd name="T41" fmla="*/ 47 h 172"/>
                <a:gd name="T42" fmla="*/ 87 w 269"/>
                <a:gd name="T43" fmla="*/ 1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9" h="172">
                  <a:moveTo>
                    <a:pt x="87" y="10"/>
                  </a:moveTo>
                  <a:cubicBezTo>
                    <a:pt x="100" y="0"/>
                    <a:pt x="117" y="1"/>
                    <a:pt x="133" y="1"/>
                  </a:cubicBezTo>
                  <a:cubicBezTo>
                    <a:pt x="133" y="8"/>
                    <a:pt x="134" y="14"/>
                    <a:pt x="135" y="20"/>
                  </a:cubicBezTo>
                  <a:cubicBezTo>
                    <a:pt x="137" y="37"/>
                    <a:pt x="158" y="35"/>
                    <a:pt x="171" y="34"/>
                  </a:cubicBezTo>
                  <a:cubicBezTo>
                    <a:pt x="178" y="24"/>
                    <a:pt x="185" y="14"/>
                    <a:pt x="193" y="4"/>
                  </a:cubicBezTo>
                  <a:cubicBezTo>
                    <a:pt x="212" y="0"/>
                    <a:pt x="231" y="9"/>
                    <a:pt x="251" y="9"/>
                  </a:cubicBezTo>
                  <a:cubicBezTo>
                    <a:pt x="257" y="10"/>
                    <a:pt x="264" y="8"/>
                    <a:pt x="269" y="13"/>
                  </a:cubicBezTo>
                  <a:cubicBezTo>
                    <a:pt x="268" y="16"/>
                    <a:pt x="267" y="22"/>
                    <a:pt x="266" y="25"/>
                  </a:cubicBezTo>
                  <a:cubicBezTo>
                    <a:pt x="246" y="23"/>
                    <a:pt x="233" y="40"/>
                    <a:pt x="216" y="47"/>
                  </a:cubicBezTo>
                  <a:cubicBezTo>
                    <a:pt x="209" y="50"/>
                    <a:pt x="208" y="58"/>
                    <a:pt x="205" y="64"/>
                  </a:cubicBezTo>
                  <a:cubicBezTo>
                    <a:pt x="203" y="68"/>
                    <a:pt x="200" y="71"/>
                    <a:pt x="197" y="74"/>
                  </a:cubicBezTo>
                  <a:cubicBezTo>
                    <a:pt x="195" y="73"/>
                    <a:pt x="189" y="71"/>
                    <a:pt x="186" y="70"/>
                  </a:cubicBezTo>
                  <a:cubicBezTo>
                    <a:pt x="184" y="77"/>
                    <a:pt x="183" y="85"/>
                    <a:pt x="180" y="92"/>
                  </a:cubicBezTo>
                  <a:cubicBezTo>
                    <a:pt x="175" y="100"/>
                    <a:pt x="168" y="107"/>
                    <a:pt x="164" y="115"/>
                  </a:cubicBezTo>
                  <a:cubicBezTo>
                    <a:pt x="161" y="125"/>
                    <a:pt x="159" y="134"/>
                    <a:pt x="156" y="143"/>
                  </a:cubicBezTo>
                  <a:cubicBezTo>
                    <a:pt x="155" y="144"/>
                    <a:pt x="153" y="147"/>
                    <a:pt x="152" y="148"/>
                  </a:cubicBezTo>
                  <a:cubicBezTo>
                    <a:pt x="143" y="152"/>
                    <a:pt x="137" y="158"/>
                    <a:pt x="130" y="164"/>
                  </a:cubicBezTo>
                  <a:cubicBezTo>
                    <a:pt x="116" y="160"/>
                    <a:pt x="102" y="165"/>
                    <a:pt x="88" y="168"/>
                  </a:cubicBezTo>
                  <a:cubicBezTo>
                    <a:pt x="59" y="172"/>
                    <a:pt x="26" y="172"/>
                    <a:pt x="1" y="155"/>
                  </a:cubicBezTo>
                  <a:cubicBezTo>
                    <a:pt x="0" y="142"/>
                    <a:pt x="11" y="132"/>
                    <a:pt x="14" y="121"/>
                  </a:cubicBezTo>
                  <a:cubicBezTo>
                    <a:pt x="26" y="98"/>
                    <a:pt x="14" y="68"/>
                    <a:pt x="32" y="47"/>
                  </a:cubicBezTo>
                  <a:cubicBezTo>
                    <a:pt x="48" y="32"/>
                    <a:pt x="68" y="22"/>
                    <a:pt x="87" y="10"/>
                  </a:cubicBezTo>
                  <a:close/>
                </a:path>
              </a:pathLst>
            </a:custGeom>
            <a:solidFill>
              <a:schemeClr val="accent6">
                <a:lumMod val="40000"/>
                <a:lumOff val="60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34" name="Freeform 250"/>
            <p:cNvSpPr/>
            <p:nvPr/>
          </p:nvSpPr>
          <p:spPr bwMode="auto">
            <a:xfrm>
              <a:off x="4688636" y="4088336"/>
              <a:ext cx="369316" cy="395904"/>
            </a:xfrm>
            <a:custGeom>
              <a:avLst/>
              <a:gdLst>
                <a:gd name="T0" fmla="*/ 151338 w 153"/>
                <a:gd name="T1" fmla="*/ 102266 h 175"/>
                <a:gd name="T2" fmla="*/ 235806 w 153"/>
                <a:gd name="T3" fmla="*/ 0 h 175"/>
                <a:gd name="T4" fmla="*/ 260442 w 153"/>
                <a:gd name="T5" fmla="*/ 19793 h 175"/>
                <a:gd name="T6" fmla="*/ 313235 w 153"/>
                <a:gd name="T7" fmla="*/ 36288 h 175"/>
                <a:gd name="T8" fmla="*/ 281559 w 153"/>
                <a:gd name="T9" fmla="*/ 105565 h 175"/>
                <a:gd name="T10" fmla="*/ 334352 w 153"/>
                <a:gd name="T11" fmla="*/ 112163 h 175"/>
                <a:gd name="T12" fmla="*/ 439936 w 153"/>
                <a:gd name="T13" fmla="*/ 95668 h 175"/>
                <a:gd name="T14" fmla="*/ 513846 w 153"/>
                <a:gd name="T15" fmla="*/ 138554 h 175"/>
                <a:gd name="T16" fmla="*/ 464573 w 153"/>
                <a:gd name="T17" fmla="*/ 197934 h 175"/>
                <a:gd name="T18" fmla="*/ 538482 w 153"/>
                <a:gd name="T19" fmla="*/ 197934 h 175"/>
                <a:gd name="T20" fmla="*/ 485690 w 153"/>
                <a:gd name="T21" fmla="*/ 247417 h 175"/>
                <a:gd name="T22" fmla="*/ 499768 w 153"/>
                <a:gd name="T23" fmla="*/ 296901 h 175"/>
                <a:gd name="T24" fmla="*/ 468092 w 153"/>
                <a:gd name="T25" fmla="*/ 343085 h 175"/>
                <a:gd name="T26" fmla="*/ 492729 w 153"/>
                <a:gd name="T27" fmla="*/ 366178 h 175"/>
                <a:gd name="T28" fmla="*/ 457534 w 153"/>
                <a:gd name="T29" fmla="*/ 369476 h 175"/>
                <a:gd name="T30" fmla="*/ 443456 w 153"/>
                <a:gd name="T31" fmla="*/ 369476 h 175"/>
                <a:gd name="T32" fmla="*/ 369546 w 153"/>
                <a:gd name="T33" fmla="*/ 504731 h 175"/>
                <a:gd name="T34" fmla="*/ 292118 w 153"/>
                <a:gd name="T35" fmla="*/ 570709 h 175"/>
                <a:gd name="T36" fmla="*/ 253403 w 153"/>
                <a:gd name="T37" fmla="*/ 531122 h 175"/>
                <a:gd name="T38" fmla="*/ 200611 w 153"/>
                <a:gd name="T39" fmla="*/ 577307 h 175"/>
                <a:gd name="T40" fmla="*/ 87987 w 153"/>
                <a:gd name="T41" fmla="*/ 422259 h 175"/>
                <a:gd name="T42" fmla="*/ 31675 w 153"/>
                <a:gd name="T43" fmla="*/ 280406 h 175"/>
                <a:gd name="T44" fmla="*/ 151338 w 153"/>
                <a:gd name="T45" fmla="*/ 102266 h 17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53"/>
                <a:gd name="T70" fmla="*/ 0 h 175"/>
                <a:gd name="T71" fmla="*/ 153 w 153"/>
                <a:gd name="T72" fmla="*/ 175 h 17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53" h="175">
                  <a:moveTo>
                    <a:pt x="43" y="31"/>
                  </a:moveTo>
                  <a:cubicBezTo>
                    <a:pt x="50" y="20"/>
                    <a:pt x="51" y="2"/>
                    <a:pt x="67" y="0"/>
                  </a:cubicBezTo>
                  <a:cubicBezTo>
                    <a:pt x="69" y="1"/>
                    <a:pt x="72" y="4"/>
                    <a:pt x="74" y="6"/>
                  </a:cubicBezTo>
                  <a:cubicBezTo>
                    <a:pt x="79" y="8"/>
                    <a:pt x="84" y="9"/>
                    <a:pt x="89" y="11"/>
                  </a:cubicBezTo>
                  <a:cubicBezTo>
                    <a:pt x="86" y="18"/>
                    <a:pt x="83" y="25"/>
                    <a:pt x="80" y="32"/>
                  </a:cubicBezTo>
                  <a:cubicBezTo>
                    <a:pt x="85" y="32"/>
                    <a:pt x="90" y="33"/>
                    <a:pt x="95" y="34"/>
                  </a:cubicBezTo>
                  <a:cubicBezTo>
                    <a:pt x="105" y="36"/>
                    <a:pt x="116" y="33"/>
                    <a:pt x="125" y="29"/>
                  </a:cubicBezTo>
                  <a:cubicBezTo>
                    <a:pt x="132" y="34"/>
                    <a:pt x="139" y="39"/>
                    <a:pt x="146" y="42"/>
                  </a:cubicBezTo>
                  <a:cubicBezTo>
                    <a:pt x="142" y="48"/>
                    <a:pt x="137" y="54"/>
                    <a:pt x="132" y="60"/>
                  </a:cubicBezTo>
                  <a:cubicBezTo>
                    <a:pt x="139" y="60"/>
                    <a:pt x="146" y="60"/>
                    <a:pt x="153" y="60"/>
                  </a:cubicBezTo>
                  <a:cubicBezTo>
                    <a:pt x="148" y="65"/>
                    <a:pt x="141" y="68"/>
                    <a:pt x="138" y="75"/>
                  </a:cubicBezTo>
                  <a:cubicBezTo>
                    <a:pt x="139" y="80"/>
                    <a:pt x="141" y="85"/>
                    <a:pt x="142" y="90"/>
                  </a:cubicBezTo>
                  <a:cubicBezTo>
                    <a:pt x="139" y="94"/>
                    <a:pt x="133" y="97"/>
                    <a:pt x="133" y="104"/>
                  </a:cubicBezTo>
                  <a:cubicBezTo>
                    <a:pt x="134" y="106"/>
                    <a:pt x="138" y="109"/>
                    <a:pt x="140" y="111"/>
                  </a:cubicBezTo>
                  <a:cubicBezTo>
                    <a:pt x="137" y="111"/>
                    <a:pt x="132" y="112"/>
                    <a:pt x="130" y="112"/>
                  </a:cubicBezTo>
                  <a:cubicBezTo>
                    <a:pt x="126" y="112"/>
                    <a:pt x="126" y="112"/>
                    <a:pt x="126" y="112"/>
                  </a:cubicBezTo>
                  <a:cubicBezTo>
                    <a:pt x="116" y="124"/>
                    <a:pt x="112" y="139"/>
                    <a:pt x="105" y="153"/>
                  </a:cubicBezTo>
                  <a:cubicBezTo>
                    <a:pt x="99" y="161"/>
                    <a:pt x="91" y="167"/>
                    <a:pt x="83" y="173"/>
                  </a:cubicBezTo>
                  <a:cubicBezTo>
                    <a:pt x="79" y="169"/>
                    <a:pt x="76" y="165"/>
                    <a:pt x="72" y="161"/>
                  </a:cubicBezTo>
                  <a:cubicBezTo>
                    <a:pt x="67" y="166"/>
                    <a:pt x="62" y="170"/>
                    <a:pt x="57" y="175"/>
                  </a:cubicBezTo>
                  <a:cubicBezTo>
                    <a:pt x="43" y="161"/>
                    <a:pt x="41" y="140"/>
                    <a:pt x="25" y="128"/>
                  </a:cubicBezTo>
                  <a:cubicBezTo>
                    <a:pt x="21" y="113"/>
                    <a:pt x="0" y="102"/>
                    <a:pt x="9" y="85"/>
                  </a:cubicBezTo>
                  <a:cubicBezTo>
                    <a:pt x="19" y="66"/>
                    <a:pt x="32" y="49"/>
                    <a:pt x="43" y="31"/>
                  </a:cubicBezTo>
                  <a:close/>
                </a:path>
              </a:pathLst>
            </a:custGeom>
            <a:solidFill>
              <a:srgbClr val="90C32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35" name="Freeform 251"/>
            <p:cNvSpPr/>
            <p:nvPr/>
          </p:nvSpPr>
          <p:spPr bwMode="auto">
            <a:xfrm>
              <a:off x="3317233" y="4332749"/>
              <a:ext cx="559609" cy="483398"/>
            </a:xfrm>
            <a:custGeom>
              <a:avLst/>
              <a:gdLst>
                <a:gd name="T0" fmla="*/ 161 w 232"/>
                <a:gd name="T1" fmla="*/ 1 h 214"/>
                <a:gd name="T2" fmla="*/ 201 w 232"/>
                <a:gd name="T3" fmla="*/ 32 h 214"/>
                <a:gd name="T4" fmla="*/ 206 w 232"/>
                <a:gd name="T5" fmla="*/ 38 h 214"/>
                <a:gd name="T6" fmla="*/ 210 w 232"/>
                <a:gd name="T7" fmla="*/ 49 h 214"/>
                <a:gd name="T8" fmla="*/ 223 w 232"/>
                <a:gd name="T9" fmla="*/ 52 h 214"/>
                <a:gd name="T10" fmla="*/ 228 w 232"/>
                <a:gd name="T11" fmla="*/ 75 h 214"/>
                <a:gd name="T12" fmla="*/ 208 w 232"/>
                <a:gd name="T13" fmla="*/ 104 h 214"/>
                <a:gd name="T14" fmla="*/ 221 w 232"/>
                <a:gd name="T15" fmla="*/ 110 h 214"/>
                <a:gd name="T16" fmla="*/ 230 w 232"/>
                <a:gd name="T17" fmla="*/ 150 h 214"/>
                <a:gd name="T18" fmla="*/ 203 w 232"/>
                <a:gd name="T19" fmla="*/ 174 h 214"/>
                <a:gd name="T20" fmla="*/ 200 w 232"/>
                <a:gd name="T21" fmla="*/ 177 h 214"/>
                <a:gd name="T22" fmla="*/ 184 w 232"/>
                <a:gd name="T23" fmla="*/ 179 h 214"/>
                <a:gd name="T24" fmla="*/ 180 w 232"/>
                <a:gd name="T25" fmla="*/ 187 h 214"/>
                <a:gd name="T26" fmla="*/ 136 w 232"/>
                <a:gd name="T27" fmla="*/ 171 h 214"/>
                <a:gd name="T28" fmla="*/ 139 w 232"/>
                <a:gd name="T29" fmla="*/ 210 h 214"/>
                <a:gd name="T30" fmla="*/ 70 w 232"/>
                <a:gd name="T31" fmla="*/ 190 h 214"/>
                <a:gd name="T32" fmla="*/ 38 w 232"/>
                <a:gd name="T33" fmla="*/ 203 h 214"/>
                <a:gd name="T34" fmla="*/ 31 w 232"/>
                <a:gd name="T35" fmla="*/ 174 h 214"/>
                <a:gd name="T36" fmla="*/ 29 w 232"/>
                <a:gd name="T37" fmla="*/ 129 h 214"/>
                <a:gd name="T38" fmla="*/ 1 w 232"/>
                <a:gd name="T39" fmla="*/ 123 h 214"/>
                <a:gd name="T40" fmla="*/ 0 w 232"/>
                <a:gd name="T41" fmla="*/ 89 h 214"/>
                <a:gd name="T42" fmla="*/ 6 w 232"/>
                <a:gd name="T43" fmla="*/ 86 h 214"/>
                <a:gd name="T44" fmla="*/ 52 w 232"/>
                <a:gd name="T45" fmla="*/ 89 h 214"/>
                <a:gd name="T46" fmla="*/ 70 w 232"/>
                <a:gd name="T47" fmla="*/ 71 h 214"/>
                <a:gd name="T48" fmla="*/ 104 w 232"/>
                <a:gd name="T49" fmla="*/ 61 h 214"/>
                <a:gd name="T50" fmla="*/ 83 w 232"/>
                <a:gd name="T51" fmla="*/ 28 h 214"/>
                <a:gd name="T52" fmla="*/ 118 w 232"/>
                <a:gd name="T53" fmla="*/ 29 h 214"/>
                <a:gd name="T54" fmla="*/ 126 w 232"/>
                <a:gd name="T55" fmla="*/ 35 h 214"/>
                <a:gd name="T56" fmla="*/ 131 w 232"/>
                <a:gd name="T57" fmla="*/ 18 h 214"/>
                <a:gd name="T58" fmla="*/ 133 w 232"/>
                <a:gd name="T59" fmla="*/ 15 h 214"/>
                <a:gd name="T60" fmla="*/ 146 w 232"/>
                <a:gd name="T61" fmla="*/ 18 h 214"/>
                <a:gd name="T62" fmla="*/ 161 w 232"/>
                <a:gd name="T63" fmla="*/ 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2" h="214">
                  <a:moveTo>
                    <a:pt x="161" y="1"/>
                  </a:moveTo>
                  <a:cubicBezTo>
                    <a:pt x="180" y="0"/>
                    <a:pt x="187" y="22"/>
                    <a:pt x="201" y="32"/>
                  </a:cubicBezTo>
                  <a:cubicBezTo>
                    <a:pt x="203" y="34"/>
                    <a:pt x="204" y="36"/>
                    <a:pt x="206" y="38"/>
                  </a:cubicBezTo>
                  <a:cubicBezTo>
                    <a:pt x="207" y="41"/>
                    <a:pt x="209" y="46"/>
                    <a:pt x="210" y="49"/>
                  </a:cubicBezTo>
                  <a:cubicBezTo>
                    <a:pt x="214" y="50"/>
                    <a:pt x="218" y="51"/>
                    <a:pt x="223" y="52"/>
                  </a:cubicBezTo>
                  <a:cubicBezTo>
                    <a:pt x="225" y="60"/>
                    <a:pt x="227" y="67"/>
                    <a:pt x="228" y="75"/>
                  </a:cubicBezTo>
                  <a:cubicBezTo>
                    <a:pt x="223" y="86"/>
                    <a:pt x="209" y="92"/>
                    <a:pt x="208" y="104"/>
                  </a:cubicBezTo>
                  <a:cubicBezTo>
                    <a:pt x="212" y="106"/>
                    <a:pt x="216" y="108"/>
                    <a:pt x="221" y="110"/>
                  </a:cubicBezTo>
                  <a:cubicBezTo>
                    <a:pt x="226" y="123"/>
                    <a:pt x="232" y="136"/>
                    <a:pt x="230" y="150"/>
                  </a:cubicBezTo>
                  <a:cubicBezTo>
                    <a:pt x="221" y="158"/>
                    <a:pt x="209" y="162"/>
                    <a:pt x="203" y="174"/>
                  </a:cubicBezTo>
                  <a:cubicBezTo>
                    <a:pt x="202" y="174"/>
                    <a:pt x="201" y="176"/>
                    <a:pt x="200" y="177"/>
                  </a:cubicBezTo>
                  <a:cubicBezTo>
                    <a:pt x="196" y="171"/>
                    <a:pt x="186" y="170"/>
                    <a:pt x="184" y="179"/>
                  </a:cubicBezTo>
                  <a:cubicBezTo>
                    <a:pt x="183" y="181"/>
                    <a:pt x="181" y="185"/>
                    <a:pt x="180" y="187"/>
                  </a:cubicBezTo>
                  <a:cubicBezTo>
                    <a:pt x="166" y="181"/>
                    <a:pt x="152" y="174"/>
                    <a:pt x="136" y="171"/>
                  </a:cubicBezTo>
                  <a:cubicBezTo>
                    <a:pt x="133" y="184"/>
                    <a:pt x="136" y="197"/>
                    <a:pt x="139" y="210"/>
                  </a:cubicBezTo>
                  <a:cubicBezTo>
                    <a:pt x="113" y="214"/>
                    <a:pt x="95" y="191"/>
                    <a:pt x="70" y="190"/>
                  </a:cubicBezTo>
                  <a:cubicBezTo>
                    <a:pt x="57" y="187"/>
                    <a:pt x="48" y="198"/>
                    <a:pt x="38" y="203"/>
                  </a:cubicBezTo>
                  <a:cubicBezTo>
                    <a:pt x="37" y="193"/>
                    <a:pt x="35" y="183"/>
                    <a:pt x="31" y="174"/>
                  </a:cubicBezTo>
                  <a:cubicBezTo>
                    <a:pt x="27" y="159"/>
                    <a:pt x="29" y="144"/>
                    <a:pt x="29" y="129"/>
                  </a:cubicBezTo>
                  <a:cubicBezTo>
                    <a:pt x="20" y="127"/>
                    <a:pt x="11" y="125"/>
                    <a:pt x="1" y="123"/>
                  </a:cubicBezTo>
                  <a:cubicBezTo>
                    <a:pt x="1" y="112"/>
                    <a:pt x="1" y="100"/>
                    <a:pt x="0" y="89"/>
                  </a:cubicBezTo>
                  <a:cubicBezTo>
                    <a:pt x="2" y="88"/>
                    <a:pt x="5" y="87"/>
                    <a:pt x="6" y="86"/>
                  </a:cubicBezTo>
                  <a:cubicBezTo>
                    <a:pt x="22" y="86"/>
                    <a:pt x="37" y="91"/>
                    <a:pt x="52" y="89"/>
                  </a:cubicBezTo>
                  <a:cubicBezTo>
                    <a:pt x="62" y="88"/>
                    <a:pt x="65" y="79"/>
                    <a:pt x="70" y="71"/>
                  </a:cubicBezTo>
                  <a:cubicBezTo>
                    <a:pt x="82" y="71"/>
                    <a:pt x="96" y="72"/>
                    <a:pt x="104" y="61"/>
                  </a:cubicBezTo>
                  <a:cubicBezTo>
                    <a:pt x="93" y="53"/>
                    <a:pt x="80" y="43"/>
                    <a:pt x="83" y="28"/>
                  </a:cubicBezTo>
                  <a:cubicBezTo>
                    <a:pt x="94" y="29"/>
                    <a:pt x="106" y="29"/>
                    <a:pt x="118" y="29"/>
                  </a:cubicBezTo>
                  <a:cubicBezTo>
                    <a:pt x="120" y="31"/>
                    <a:pt x="124" y="34"/>
                    <a:pt x="126" y="35"/>
                  </a:cubicBezTo>
                  <a:cubicBezTo>
                    <a:pt x="128" y="29"/>
                    <a:pt x="129" y="24"/>
                    <a:pt x="131" y="18"/>
                  </a:cubicBezTo>
                  <a:cubicBezTo>
                    <a:pt x="131" y="18"/>
                    <a:pt x="133" y="16"/>
                    <a:pt x="133" y="15"/>
                  </a:cubicBezTo>
                  <a:cubicBezTo>
                    <a:pt x="138" y="16"/>
                    <a:pt x="142" y="17"/>
                    <a:pt x="146" y="18"/>
                  </a:cubicBezTo>
                  <a:cubicBezTo>
                    <a:pt x="151" y="12"/>
                    <a:pt x="155" y="6"/>
                    <a:pt x="161" y="1"/>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36" name="Freeform 252"/>
            <p:cNvSpPr/>
            <p:nvPr/>
          </p:nvSpPr>
          <p:spPr bwMode="auto">
            <a:xfrm>
              <a:off x="3928126" y="4710471"/>
              <a:ext cx="711610" cy="548730"/>
            </a:xfrm>
            <a:custGeom>
              <a:avLst/>
              <a:gdLst>
                <a:gd name="T0" fmla="*/ 432611 w 295"/>
                <a:gd name="T1" fmla="*/ 95492 h 243"/>
                <a:gd name="T2" fmla="*/ 467783 w 295"/>
                <a:gd name="T3" fmla="*/ 0 h 243"/>
                <a:gd name="T4" fmla="*/ 608470 w 295"/>
                <a:gd name="T5" fmla="*/ 49392 h 243"/>
                <a:gd name="T6" fmla="*/ 682330 w 295"/>
                <a:gd name="T7" fmla="*/ 36221 h 243"/>
                <a:gd name="T8" fmla="*/ 633090 w 295"/>
                <a:gd name="T9" fmla="*/ 161349 h 243"/>
                <a:gd name="T10" fmla="*/ 875774 w 295"/>
                <a:gd name="T11" fmla="*/ 128420 h 243"/>
                <a:gd name="T12" fmla="*/ 903912 w 295"/>
                <a:gd name="T13" fmla="*/ 95492 h 243"/>
                <a:gd name="T14" fmla="*/ 1009427 w 295"/>
                <a:gd name="T15" fmla="*/ 144884 h 243"/>
                <a:gd name="T16" fmla="*/ 1002392 w 295"/>
                <a:gd name="T17" fmla="*/ 296354 h 243"/>
                <a:gd name="T18" fmla="*/ 991841 w 295"/>
                <a:gd name="T19" fmla="*/ 322697 h 243"/>
                <a:gd name="T20" fmla="*/ 928532 w 295"/>
                <a:gd name="T21" fmla="*/ 352333 h 243"/>
                <a:gd name="T22" fmla="*/ 875774 w 295"/>
                <a:gd name="T23" fmla="*/ 349040 h 243"/>
                <a:gd name="T24" fmla="*/ 851154 w 295"/>
                <a:gd name="T25" fmla="*/ 378675 h 243"/>
                <a:gd name="T26" fmla="*/ 794879 w 295"/>
                <a:gd name="T27" fmla="*/ 362211 h 243"/>
                <a:gd name="T28" fmla="*/ 759708 w 295"/>
                <a:gd name="T29" fmla="*/ 391846 h 243"/>
                <a:gd name="T30" fmla="*/ 717502 w 295"/>
                <a:gd name="T31" fmla="*/ 395139 h 243"/>
                <a:gd name="T32" fmla="*/ 671779 w 295"/>
                <a:gd name="T33" fmla="*/ 428068 h 243"/>
                <a:gd name="T34" fmla="*/ 654193 w 295"/>
                <a:gd name="T35" fmla="*/ 454410 h 243"/>
                <a:gd name="T36" fmla="*/ 548678 w 295"/>
                <a:gd name="T37" fmla="*/ 365504 h 243"/>
                <a:gd name="T38" fmla="*/ 552195 w 295"/>
                <a:gd name="T39" fmla="*/ 470874 h 243"/>
                <a:gd name="T40" fmla="*/ 467783 w 295"/>
                <a:gd name="T41" fmla="*/ 533438 h 243"/>
                <a:gd name="T42" fmla="*/ 288408 w 295"/>
                <a:gd name="T43" fmla="*/ 586123 h 243"/>
                <a:gd name="T44" fmla="*/ 84412 w 295"/>
                <a:gd name="T45" fmla="*/ 638809 h 243"/>
                <a:gd name="T46" fmla="*/ 73860 w 295"/>
                <a:gd name="T47" fmla="*/ 675030 h 243"/>
                <a:gd name="T48" fmla="*/ 52757 w 295"/>
                <a:gd name="T49" fmla="*/ 691494 h 243"/>
                <a:gd name="T50" fmla="*/ 77378 w 295"/>
                <a:gd name="T51" fmla="*/ 786986 h 243"/>
                <a:gd name="T52" fmla="*/ 52757 w 295"/>
                <a:gd name="T53" fmla="*/ 800157 h 243"/>
                <a:gd name="T54" fmla="*/ 17586 w 295"/>
                <a:gd name="T55" fmla="*/ 714544 h 243"/>
                <a:gd name="T56" fmla="*/ 0 w 295"/>
                <a:gd name="T57" fmla="*/ 586123 h 243"/>
                <a:gd name="T58" fmla="*/ 10551 w 295"/>
                <a:gd name="T59" fmla="*/ 579538 h 243"/>
                <a:gd name="T60" fmla="*/ 84412 w 295"/>
                <a:gd name="T61" fmla="*/ 563074 h 243"/>
                <a:gd name="T62" fmla="*/ 91446 w 295"/>
                <a:gd name="T63" fmla="*/ 507095 h 243"/>
                <a:gd name="T64" fmla="*/ 119584 w 295"/>
                <a:gd name="T65" fmla="*/ 493924 h 243"/>
                <a:gd name="T66" fmla="*/ 116066 w 295"/>
                <a:gd name="T67" fmla="*/ 457703 h 243"/>
                <a:gd name="T68" fmla="*/ 130135 w 295"/>
                <a:gd name="T69" fmla="*/ 454410 h 243"/>
                <a:gd name="T70" fmla="*/ 218064 w 295"/>
                <a:gd name="T71" fmla="*/ 421482 h 243"/>
                <a:gd name="T72" fmla="*/ 242684 w 295"/>
                <a:gd name="T73" fmla="*/ 325990 h 243"/>
                <a:gd name="T74" fmla="*/ 309511 w 295"/>
                <a:gd name="T75" fmla="*/ 210741 h 243"/>
                <a:gd name="T76" fmla="*/ 344682 w 295"/>
                <a:gd name="T77" fmla="*/ 65857 h 243"/>
                <a:gd name="T78" fmla="*/ 404474 w 295"/>
                <a:gd name="T79" fmla="*/ 69149 h 243"/>
                <a:gd name="T80" fmla="*/ 415026 w 295"/>
                <a:gd name="T81" fmla="*/ 79028 h 243"/>
                <a:gd name="T82" fmla="*/ 432611 w 295"/>
                <a:gd name="T83" fmla="*/ 95492 h 24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95"/>
                <a:gd name="T127" fmla="*/ 0 h 243"/>
                <a:gd name="T128" fmla="*/ 295 w 295"/>
                <a:gd name="T129" fmla="*/ 243 h 243"/>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95" h="243">
                  <a:moveTo>
                    <a:pt x="123" y="29"/>
                  </a:moveTo>
                  <a:cubicBezTo>
                    <a:pt x="126" y="19"/>
                    <a:pt x="129" y="10"/>
                    <a:pt x="133" y="0"/>
                  </a:cubicBezTo>
                  <a:cubicBezTo>
                    <a:pt x="146" y="5"/>
                    <a:pt x="160" y="10"/>
                    <a:pt x="173" y="15"/>
                  </a:cubicBezTo>
                  <a:cubicBezTo>
                    <a:pt x="180" y="13"/>
                    <a:pt x="187" y="12"/>
                    <a:pt x="194" y="11"/>
                  </a:cubicBezTo>
                  <a:cubicBezTo>
                    <a:pt x="187" y="22"/>
                    <a:pt x="182" y="35"/>
                    <a:pt x="180" y="49"/>
                  </a:cubicBezTo>
                  <a:cubicBezTo>
                    <a:pt x="204" y="47"/>
                    <a:pt x="225" y="34"/>
                    <a:pt x="249" y="39"/>
                  </a:cubicBezTo>
                  <a:cubicBezTo>
                    <a:pt x="252" y="35"/>
                    <a:pt x="255" y="32"/>
                    <a:pt x="257" y="29"/>
                  </a:cubicBezTo>
                  <a:cubicBezTo>
                    <a:pt x="267" y="33"/>
                    <a:pt x="278" y="37"/>
                    <a:pt x="287" y="44"/>
                  </a:cubicBezTo>
                  <a:cubicBezTo>
                    <a:pt x="295" y="58"/>
                    <a:pt x="292" y="76"/>
                    <a:pt x="285" y="90"/>
                  </a:cubicBezTo>
                  <a:cubicBezTo>
                    <a:pt x="284" y="93"/>
                    <a:pt x="283" y="95"/>
                    <a:pt x="282" y="98"/>
                  </a:cubicBezTo>
                  <a:cubicBezTo>
                    <a:pt x="275" y="100"/>
                    <a:pt x="269" y="103"/>
                    <a:pt x="264" y="107"/>
                  </a:cubicBezTo>
                  <a:cubicBezTo>
                    <a:pt x="259" y="107"/>
                    <a:pt x="254" y="107"/>
                    <a:pt x="249" y="106"/>
                  </a:cubicBezTo>
                  <a:cubicBezTo>
                    <a:pt x="246" y="109"/>
                    <a:pt x="244" y="112"/>
                    <a:pt x="242" y="115"/>
                  </a:cubicBezTo>
                  <a:cubicBezTo>
                    <a:pt x="236" y="113"/>
                    <a:pt x="231" y="112"/>
                    <a:pt x="226" y="110"/>
                  </a:cubicBezTo>
                  <a:cubicBezTo>
                    <a:pt x="222" y="113"/>
                    <a:pt x="219" y="116"/>
                    <a:pt x="216" y="119"/>
                  </a:cubicBezTo>
                  <a:cubicBezTo>
                    <a:pt x="212" y="119"/>
                    <a:pt x="208" y="120"/>
                    <a:pt x="204" y="120"/>
                  </a:cubicBezTo>
                  <a:cubicBezTo>
                    <a:pt x="201" y="124"/>
                    <a:pt x="196" y="128"/>
                    <a:pt x="191" y="130"/>
                  </a:cubicBezTo>
                  <a:cubicBezTo>
                    <a:pt x="190" y="132"/>
                    <a:pt x="188" y="136"/>
                    <a:pt x="186" y="138"/>
                  </a:cubicBezTo>
                  <a:cubicBezTo>
                    <a:pt x="179" y="127"/>
                    <a:pt x="171" y="113"/>
                    <a:pt x="156" y="111"/>
                  </a:cubicBezTo>
                  <a:cubicBezTo>
                    <a:pt x="156" y="121"/>
                    <a:pt x="159" y="132"/>
                    <a:pt x="157" y="143"/>
                  </a:cubicBezTo>
                  <a:cubicBezTo>
                    <a:pt x="149" y="149"/>
                    <a:pt x="140" y="155"/>
                    <a:pt x="133" y="162"/>
                  </a:cubicBezTo>
                  <a:cubicBezTo>
                    <a:pt x="116" y="166"/>
                    <a:pt x="99" y="172"/>
                    <a:pt x="82" y="178"/>
                  </a:cubicBezTo>
                  <a:cubicBezTo>
                    <a:pt x="62" y="179"/>
                    <a:pt x="45" y="191"/>
                    <a:pt x="24" y="194"/>
                  </a:cubicBezTo>
                  <a:cubicBezTo>
                    <a:pt x="24" y="197"/>
                    <a:pt x="22" y="202"/>
                    <a:pt x="21" y="205"/>
                  </a:cubicBezTo>
                  <a:cubicBezTo>
                    <a:pt x="19" y="206"/>
                    <a:pt x="16" y="209"/>
                    <a:pt x="15" y="210"/>
                  </a:cubicBezTo>
                  <a:cubicBezTo>
                    <a:pt x="20" y="219"/>
                    <a:pt x="22" y="229"/>
                    <a:pt x="22" y="239"/>
                  </a:cubicBezTo>
                  <a:cubicBezTo>
                    <a:pt x="20" y="240"/>
                    <a:pt x="17" y="242"/>
                    <a:pt x="15" y="243"/>
                  </a:cubicBezTo>
                  <a:cubicBezTo>
                    <a:pt x="12" y="235"/>
                    <a:pt x="8" y="226"/>
                    <a:pt x="5" y="217"/>
                  </a:cubicBezTo>
                  <a:cubicBezTo>
                    <a:pt x="1" y="205"/>
                    <a:pt x="0" y="191"/>
                    <a:pt x="0" y="178"/>
                  </a:cubicBezTo>
                  <a:cubicBezTo>
                    <a:pt x="3" y="176"/>
                    <a:pt x="3" y="176"/>
                    <a:pt x="3" y="176"/>
                  </a:cubicBezTo>
                  <a:cubicBezTo>
                    <a:pt x="10" y="175"/>
                    <a:pt x="18" y="175"/>
                    <a:pt x="24" y="171"/>
                  </a:cubicBezTo>
                  <a:cubicBezTo>
                    <a:pt x="25" y="165"/>
                    <a:pt x="26" y="160"/>
                    <a:pt x="26" y="154"/>
                  </a:cubicBezTo>
                  <a:cubicBezTo>
                    <a:pt x="28" y="153"/>
                    <a:pt x="32" y="151"/>
                    <a:pt x="34" y="150"/>
                  </a:cubicBezTo>
                  <a:cubicBezTo>
                    <a:pt x="34" y="147"/>
                    <a:pt x="33" y="142"/>
                    <a:pt x="33" y="139"/>
                  </a:cubicBezTo>
                  <a:cubicBezTo>
                    <a:pt x="34" y="139"/>
                    <a:pt x="36" y="138"/>
                    <a:pt x="37" y="138"/>
                  </a:cubicBezTo>
                  <a:cubicBezTo>
                    <a:pt x="45" y="135"/>
                    <a:pt x="56" y="135"/>
                    <a:pt x="62" y="128"/>
                  </a:cubicBezTo>
                  <a:cubicBezTo>
                    <a:pt x="66" y="119"/>
                    <a:pt x="66" y="109"/>
                    <a:pt x="69" y="99"/>
                  </a:cubicBezTo>
                  <a:cubicBezTo>
                    <a:pt x="76" y="88"/>
                    <a:pt x="88" y="78"/>
                    <a:pt x="88" y="64"/>
                  </a:cubicBezTo>
                  <a:cubicBezTo>
                    <a:pt x="88" y="49"/>
                    <a:pt x="90" y="34"/>
                    <a:pt x="98" y="20"/>
                  </a:cubicBezTo>
                  <a:cubicBezTo>
                    <a:pt x="103" y="20"/>
                    <a:pt x="109" y="21"/>
                    <a:pt x="115" y="21"/>
                  </a:cubicBezTo>
                  <a:cubicBezTo>
                    <a:pt x="118" y="24"/>
                    <a:pt x="118" y="24"/>
                    <a:pt x="118" y="24"/>
                  </a:cubicBezTo>
                  <a:cubicBezTo>
                    <a:pt x="120" y="26"/>
                    <a:pt x="122" y="27"/>
                    <a:pt x="123" y="29"/>
                  </a:cubicBezTo>
                  <a:close/>
                </a:path>
              </a:pathLst>
            </a:custGeom>
            <a:solidFill>
              <a:srgbClr val="82B73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37" name="Freeform 253"/>
            <p:cNvSpPr/>
            <p:nvPr/>
          </p:nvSpPr>
          <p:spPr bwMode="auto">
            <a:xfrm>
              <a:off x="2873031" y="1775316"/>
              <a:ext cx="2124117" cy="1687536"/>
            </a:xfrm>
            <a:custGeom>
              <a:avLst/>
              <a:gdLst>
                <a:gd name="T0" fmla="*/ 741 w 880"/>
                <a:gd name="T1" fmla="*/ 0 h 746"/>
                <a:gd name="T2" fmla="*/ 759 w 880"/>
                <a:gd name="T3" fmla="*/ 48 h 746"/>
                <a:gd name="T4" fmla="*/ 772 w 880"/>
                <a:gd name="T5" fmla="*/ 37 h 746"/>
                <a:gd name="T6" fmla="*/ 781 w 880"/>
                <a:gd name="T7" fmla="*/ 65 h 746"/>
                <a:gd name="T8" fmla="*/ 849 w 880"/>
                <a:gd name="T9" fmla="*/ 70 h 746"/>
                <a:gd name="T10" fmla="*/ 880 w 880"/>
                <a:gd name="T11" fmla="*/ 79 h 746"/>
                <a:gd name="T12" fmla="*/ 869 w 880"/>
                <a:gd name="T13" fmla="*/ 147 h 746"/>
                <a:gd name="T14" fmla="*/ 853 w 880"/>
                <a:gd name="T15" fmla="*/ 190 h 746"/>
                <a:gd name="T16" fmla="*/ 818 w 880"/>
                <a:gd name="T17" fmla="*/ 236 h 746"/>
                <a:gd name="T18" fmla="*/ 830 w 880"/>
                <a:gd name="T19" fmla="*/ 286 h 746"/>
                <a:gd name="T20" fmla="*/ 829 w 880"/>
                <a:gd name="T21" fmla="*/ 304 h 746"/>
                <a:gd name="T22" fmla="*/ 795 w 880"/>
                <a:gd name="T23" fmla="*/ 321 h 746"/>
                <a:gd name="T24" fmla="*/ 823 w 880"/>
                <a:gd name="T25" fmla="*/ 398 h 746"/>
                <a:gd name="T26" fmla="*/ 863 w 880"/>
                <a:gd name="T27" fmla="*/ 435 h 746"/>
                <a:gd name="T28" fmla="*/ 835 w 880"/>
                <a:gd name="T29" fmla="*/ 457 h 746"/>
                <a:gd name="T30" fmla="*/ 813 w 880"/>
                <a:gd name="T31" fmla="*/ 475 h 746"/>
                <a:gd name="T32" fmla="*/ 730 w 880"/>
                <a:gd name="T33" fmla="*/ 498 h 746"/>
                <a:gd name="T34" fmla="*/ 713 w 880"/>
                <a:gd name="T35" fmla="*/ 548 h 746"/>
                <a:gd name="T36" fmla="*/ 683 w 880"/>
                <a:gd name="T37" fmla="*/ 493 h 746"/>
                <a:gd name="T38" fmla="*/ 647 w 880"/>
                <a:gd name="T39" fmla="*/ 526 h 746"/>
                <a:gd name="T40" fmla="*/ 598 w 880"/>
                <a:gd name="T41" fmla="*/ 543 h 746"/>
                <a:gd name="T42" fmla="*/ 567 w 880"/>
                <a:gd name="T43" fmla="*/ 533 h 746"/>
                <a:gd name="T44" fmla="*/ 564 w 880"/>
                <a:gd name="T45" fmla="*/ 599 h 746"/>
                <a:gd name="T46" fmla="*/ 505 w 880"/>
                <a:gd name="T47" fmla="*/ 625 h 746"/>
                <a:gd name="T48" fmla="*/ 447 w 880"/>
                <a:gd name="T49" fmla="*/ 658 h 746"/>
                <a:gd name="T50" fmla="*/ 408 w 880"/>
                <a:gd name="T51" fmla="*/ 681 h 746"/>
                <a:gd name="T52" fmla="*/ 390 w 880"/>
                <a:gd name="T53" fmla="*/ 719 h 746"/>
                <a:gd name="T54" fmla="*/ 312 w 880"/>
                <a:gd name="T55" fmla="*/ 710 h 746"/>
                <a:gd name="T56" fmla="*/ 312 w 880"/>
                <a:gd name="T57" fmla="*/ 656 h 746"/>
                <a:gd name="T58" fmla="*/ 266 w 880"/>
                <a:gd name="T59" fmla="*/ 732 h 746"/>
                <a:gd name="T60" fmla="*/ 194 w 880"/>
                <a:gd name="T61" fmla="*/ 724 h 746"/>
                <a:gd name="T62" fmla="*/ 212 w 880"/>
                <a:gd name="T63" fmla="*/ 688 h 746"/>
                <a:gd name="T64" fmla="*/ 172 w 880"/>
                <a:gd name="T65" fmla="*/ 661 h 746"/>
                <a:gd name="T66" fmla="*/ 145 w 880"/>
                <a:gd name="T67" fmla="*/ 674 h 746"/>
                <a:gd name="T68" fmla="*/ 116 w 880"/>
                <a:gd name="T69" fmla="*/ 672 h 746"/>
                <a:gd name="T70" fmla="*/ 106 w 880"/>
                <a:gd name="T71" fmla="*/ 652 h 746"/>
                <a:gd name="T72" fmla="*/ 89 w 880"/>
                <a:gd name="T73" fmla="*/ 638 h 746"/>
                <a:gd name="T74" fmla="*/ 70 w 880"/>
                <a:gd name="T75" fmla="*/ 616 h 746"/>
                <a:gd name="T76" fmla="*/ 59 w 880"/>
                <a:gd name="T77" fmla="*/ 578 h 746"/>
                <a:gd name="T78" fmla="*/ 27 w 880"/>
                <a:gd name="T79" fmla="*/ 591 h 746"/>
                <a:gd name="T80" fmla="*/ 0 w 880"/>
                <a:gd name="T81" fmla="*/ 493 h 746"/>
                <a:gd name="T82" fmla="*/ 122 w 880"/>
                <a:gd name="T83" fmla="*/ 507 h 746"/>
                <a:gd name="T84" fmla="*/ 204 w 880"/>
                <a:gd name="T85" fmla="*/ 549 h 746"/>
                <a:gd name="T86" fmla="*/ 240 w 880"/>
                <a:gd name="T87" fmla="*/ 552 h 746"/>
                <a:gd name="T88" fmla="*/ 294 w 880"/>
                <a:gd name="T89" fmla="*/ 541 h 746"/>
                <a:gd name="T90" fmla="*/ 399 w 880"/>
                <a:gd name="T91" fmla="*/ 525 h 746"/>
                <a:gd name="T92" fmla="*/ 470 w 880"/>
                <a:gd name="T93" fmla="*/ 476 h 746"/>
                <a:gd name="T94" fmla="*/ 479 w 880"/>
                <a:gd name="T95" fmla="*/ 426 h 746"/>
                <a:gd name="T96" fmla="*/ 546 w 880"/>
                <a:gd name="T97" fmla="*/ 407 h 746"/>
                <a:gd name="T98" fmla="*/ 617 w 880"/>
                <a:gd name="T99" fmla="*/ 363 h 746"/>
                <a:gd name="T100" fmla="*/ 663 w 880"/>
                <a:gd name="T101" fmla="*/ 315 h 746"/>
                <a:gd name="T102" fmla="*/ 734 w 880"/>
                <a:gd name="T103" fmla="*/ 286 h 746"/>
                <a:gd name="T104" fmla="*/ 643 w 880"/>
                <a:gd name="T105" fmla="*/ 249 h 746"/>
                <a:gd name="T106" fmla="*/ 604 w 880"/>
                <a:gd name="T107" fmla="*/ 253 h 746"/>
                <a:gd name="T108" fmla="*/ 648 w 880"/>
                <a:gd name="T109" fmla="*/ 175 h 746"/>
                <a:gd name="T110" fmla="*/ 702 w 880"/>
                <a:gd name="T111" fmla="*/ 110 h 746"/>
                <a:gd name="T112" fmla="*/ 727 w 880"/>
                <a:gd name="T113" fmla="*/ 46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80" h="746">
                  <a:moveTo>
                    <a:pt x="709" y="19"/>
                  </a:moveTo>
                  <a:cubicBezTo>
                    <a:pt x="719" y="12"/>
                    <a:pt x="730" y="5"/>
                    <a:pt x="741" y="0"/>
                  </a:cubicBezTo>
                  <a:cubicBezTo>
                    <a:pt x="741" y="11"/>
                    <a:pt x="738" y="20"/>
                    <a:pt x="732" y="29"/>
                  </a:cubicBezTo>
                  <a:cubicBezTo>
                    <a:pt x="739" y="37"/>
                    <a:pt x="749" y="43"/>
                    <a:pt x="759" y="48"/>
                  </a:cubicBezTo>
                  <a:cubicBezTo>
                    <a:pt x="763" y="44"/>
                    <a:pt x="766" y="39"/>
                    <a:pt x="770" y="34"/>
                  </a:cubicBezTo>
                  <a:cubicBezTo>
                    <a:pt x="770" y="35"/>
                    <a:pt x="771" y="36"/>
                    <a:pt x="772" y="37"/>
                  </a:cubicBezTo>
                  <a:cubicBezTo>
                    <a:pt x="773" y="39"/>
                    <a:pt x="775" y="42"/>
                    <a:pt x="776" y="44"/>
                  </a:cubicBezTo>
                  <a:cubicBezTo>
                    <a:pt x="777" y="51"/>
                    <a:pt x="777" y="58"/>
                    <a:pt x="781" y="65"/>
                  </a:cubicBezTo>
                  <a:cubicBezTo>
                    <a:pt x="786" y="70"/>
                    <a:pt x="791" y="75"/>
                    <a:pt x="797" y="80"/>
                  </a:cubicBezTo>
                  <a:cubicBezTo>
                    <a:pt x="814" y="85"/>
                    <a:pt x="833" y="79"/>
                    <a:pt x="849" y="70"/>
                  </a:cubicBezTo>
                  <a:cubicBezTo>
                    <a:pt x="852" y="66"/>
                    <a:pt x="855" y="62"/>
                    <a:pt x="859" y="58"/>
                  </a:cubicBezTo>
                  <a:cubicBezTo>
                    <a:pt x="866" y="65"/>
                    <a:pt x="873" y="72"/>
                    <a:pt x="880" y="79"/>
                  </a:cubicBezTo>
                  <a:cubicBezTo>
                    <a:pt x="876" y="101"/>
                    <a:pt x="856" y="120"/>
                    <a:pt x="864" y="144"/>
                  </a:cubicBezTo>
                  <a:cubicBezTo>
                    <a:pt x="865" y="145"/>
                    <a:pt x="868" y="146"/>
                    <a:pt x="869" y="147"/>
                  </a:cubicBezTo>
                  <a:cubicBezTo>
                    <a:pt x="868" y="156"/>
                    <a:pt x="867" y="165"/>
                    <a:pt x="866" y="174"/>
                  </a:cubicBezTo>
                  <a:cubicBezTo>
                    <a:pt x="862" y="180"/>
                    <a:pt x="857" y="185"/>
                    <a:pt x="853" y="190"/>
                  </a:cubicBezTo>
                  <a:cubicBezTo>
                    <a:pt x="843" y="201"/>
                    <a:pt x="836" y="214"/>
                    <a:pt x="829" y="227"/>
                  </a:cubicBezTo>
                  <a:cubicBezTo>
                    <a:pt x="825" y="230"/>
                    <a:pt x="822" y="233"/>
                    <a:pt x="818" y="236"/>
                  </a:cubicBezTo>
                  <a:cubicBezTo>
                    <a:pt x="812" y="243"/>
                    <a:pt x="800" y="250"/>
                    <a:pt x="803" y="261"/>
                  </a:cubicBezTo>
                  <a:cubicBezTo>
                    <a:pt x="809" y="273"/>
                    <a:pt x="820" y="279"/>
                    <a:pt x="830" y="286"/>
                  </a:cubicBezTo>
                  <a:cubicBezTo>
                    <a:pt x="828" y="290"/>
                    <a:pt x="827" y="293"/>
                    <a:pt x="825" y="297"/>
                  </a:cubicBezTo>
                  <a:cubicBezTo>
                    <a:pt x="826" y="299"/>
                    <a:pt x="827" y="302"/>
                    <a:pt x="829" y="304"/>
                  </a:cubicBezTo>
                  <a:cubicBezTo>
                    <a:pt x="826" y="311"/>
                    <a:pt x="823" y="318"/>
                    <a:pt x="819" y="325"/>
                  </a:cubicBezTo>
                  <a:cubicBezTo>
                    <a:pt x="811" y="324"/>
                    <a:pt x="803" y="322"/>
                    <a:pt x="795" y="321"/>
                  </a:cubicBezTo>
                  <a:cubicBezTo>
                    <a:pt x="790" y="333"/>
                    <a:pt x="802" y="343"/>
                    <a:pt x="803" y="354"/>
                  </a:cubicBezTo>
                  <a:cubicBezTo>
                    <a:pt x="805" y="370"/>
                    <a:pt x="807" y="390"/>
                    <a:pt x="823" y="398"/>
                  </a:cubicBezTo>
                  <a:cubicBezTo>
                    <a:pt x="832" y="399"/>
                    <a:pt x="840" y="393"/>
                    <a:pt x="848" y="389"/>
                  </a:cubicBezTo>
                  <a:cubicBezTo>
                    <a:pt x="859" y="402"/>
                    <a:pt x="858" y="419"/>
                    <a:pt x="863" y="435"/>
                  </a:cubicBezTo>
                  <a:cubicBezTo>
                    <a:pt x="861" y="443"/>
                    <a:pt x="860" y="452"/>
                    <a:pt x="854" y="459"/>
                  </a:cubicBezTo>
                  <a:cubicBezTo>
                    <a:pt x="848" y="459"/>
                    <a:pt x="841" y="458"/>
                    <a:pt x="835" y="457"/>
                  </a:cubicBezTo>
                  <a:cubicBezTo>
                    <a:pt x="833" y="459"/>
                    <a:pt x="831" y="462"/>
                    <a:pt x="829" y="464"/>
                  </a:cubicBezTo>
                  <a:cubicBezTo>
                    <a:pt x="824" y="468"/>
                    <a:pt x="818" y="471"/>
                    <a:pt x="813" y="475"/>
                  </a:cubicBezTo>
                  <a:cubicBezTo>
                    <a:pt x="795" y="485"/>
                    <a:pt x="779" y="498"/>
                    <a:pt x="766" y="513"/>
                  </a:cubicBezTo>
                  <a:cubicBezTo>
                    <a:pt x="758" y="503"/>
                    <a:pt x="743" y="486"/>
                    <a:pt x="730" y="498"/>
                  </a:cubicBezTo>
                  <a:cubicBezTo>
                    <a:pt x="725" y="513"/>
                    <a:pt x="730" y="530"/>
                    <a:pt x="736" y="545"/>
                  </a:cubicBezTo>
                  <a:cubicBezTo>
                    <a:pt x="728" y="546"/>
                    <a:pt x="721" y="547"/>
                    <a:pt x="713" y="548"/>
                  </a:cubicBezTo>
                  <a:cubicBezTo>
                    <a:pt x="709" y="541"/>
                    <a:pt x="705" y="534"/>
                    <a:pt x="705" y="526"/>
                  </a:cubicBezTo>
                  <a:cubicBezTo>
                    <a:pt x="705" y="512"/>
                    <a:pt x="696" y="499"/>
                    <a:pt x="683" y="493"/>
                  </a:cubicBezTo>
                  <a:cubicBezTo>
                    <a:pt x="673" y="493"/>
                    <a:pt x="663" y="496"/>
                    <a:pt x="654" y="502"/>
                  </a:cubicBezTo>
                  <a:cubicBezTo>
                    <a:pt x="648" y="508"/>
                    <a:pt x="649" y="518"/>
                    <a:pt x="647" y="526"/>
                  </a:cubicBezTo>
                  <a:cubicBezTo>
                    <a:pt x="638" y="526"/>
                    <a:pt x="630" y="526"/>
                    <a:pt x="621" y="527"/>
                  </a:cubicBezTo>
                  <a:cubicBezTo>
                    <a:pt x="615" y="534"/>
                    <a:pt x="607" y="539"/>
                    <a:pt x="598" y="543"/>
                  </a:cubicBezTo>
                  <a:cubicBezTo>
                    <a:pt x="594" y="536"/>
                    <a:pt x="592" y="528"/>
                    <a:pt x="587" y="522"/>
                  </a:cubicBezTo>
                  <a:cubicBezTo>
                    <a:pt x="578" y="518"/>
                    <a:pt x="572" y="527"/>
                    <a:pt x="567" y="533"/>
                  </a:cubicBezTo>
                  <a:cubicBezTo>
                    <a:pt x="561" y="542"/>
                    <a:pt x="556" y="552"/>
                    <a:pt x="553" y="562"/>
                  </a:cubicBezTo>
                  <a:cubicBezTo>
                    <a:pt x="550" y="575"/>
                    <a:pt x="558" y="587"/>
                    <a:pt x="564" y="599"/>
                  </a:cubicBezTo>
                  <a:cubicBezTo>
                    <a:pt x="546" y="606"/>
                    <a:pt x="527" y="612"/>
                    <a:pt x="509" y="619"/>
                  </a:cubicBezTo>
                  <a:cubicBezTo>
                    <a:pt x="508" y="621"/>
                    <a:pt x="506" y="624"/>
                    <a:pt x="505" y="625"/>
                  </a:cubicBezTo>
                  <a:cubicBezTo>
                    <a:pt x="501" y="630"/>
                    <a:pt x="498" y="636"/>
                    <a:pt x="494" y="641"/>
                  </a:cubicBezTo>
                  <a:cubicBezTo>
                    <a:pt x="477" y="644"/>
                    <a:pt x="459" y="645"/>
                    <a:pt x="447" y="658"/>
                  </a:cubicBezTo>
                  <a:cubicBezTo>
                    <a:pt x="443" y="656"/>
                    <a:pt x="439" y="653"/>
                    <a:pt x="435" y="651"/>
                  </a:cubicBezTo>
                  <a:cubicBezTo>
                    <a:pt x="430" y="664"/>
                    <a:pt x="421" y="674"/>
                    <a:pt x="408" y="681"/>
                  </a:cubicBezTo>
                  <a:cubicBezTo>
                    <a:pt x="407" y="684"/>
                    <a:pt x="405" y="686"/>
                    <a:pt x="404" y="689"/>
                  </a:cubicBezTo>
                  <a:cubicBezTo>
                    <a:pt x="394" y="696"/>
                    <a:pt x="387" y="706"/>
                    <a:pt x="390" y="719"/>
                  </a:cubicBezTo>
                  <a:cubicBezTo>
                    <a:pt x="385" y="725"/>
                    <a:pt x="380" y="732"/>
                    <a:pt x="376" y="739"/>
                  </a:cubicBezTo>
                  <a:cubicBezTo>
                    <a:pt x="351" y="738"/>
                    <a:pt x="336" y="714"/>
                    <a:pt x="312" y="710"/>
                  </a:cubicBezTo>
                  <a:cubicBezTo>
                    <a:pt x="320" y="698"/>
                    <a:pt x="326" y="685"/>
                    <a:pt x="328" y="671"/>
                  </a:cubicBezTo>
                  <a:cubicBezTo>
                    <a:pt x="323" y="666"/>
                    <a:pt x="317" y="661"/>
                    <a:pt x="312" y="656"/>
                  </a:cubicBezTo>
                  <a:cubicBezTo>
                    <a:pt x="301" y="662"/>
                    <a:pt x="288" y="665"/>
                    <a:pt x="282" y="677"/>
                  </a:cubicBezTo>
                  <a:cubicBezTo>
                    <a:pt x="274" y="694"/>
                    <a:pt x="270" y="713"/>
                    <a:pt x="266" y="732"/>
                  </a:cubicBezTo>
                  <a:cubicBezTo>
                    <a:pt x="251" y="734"/>
                    <a:pt x="238" y="739"/>
                    <a:pt x="225" y="746"/>
                  </a:cubicBezTo>
                  <a:cubicBezTo>
                    <a:pt x="215" y="739"/>
                    <a:pt x="205" y="731"/>
                    <a:pt x="194" y="724"/>
                  </a:cubicBezTo>
                  <a:cubicBezTo>
                    <a:pt x="197" y="712"/>
                    <a:pt x="200" y="699"/>
                    <a:pt x="210" y="690"/>
                  </a:cubicBezTo>
                  <a:cubicBezTo>
                    <a:pt x="210" y="690"/>
                    <a:pt x="212" y="689"/>
                    <a:pt x="212" y="688"/>
                  </a:cubicBezTo>
                  <a:cubicBezTo>
                    <a:pt x="221" y="679"/>
                    <a:pt x="225" y="665"/>
                    <a:pt x="220" y="653"/>
                  </a:cubicBezTo>
                  <a:cubicBezTo>
                    <a:pt x="203" y="645"/>
                    <a:pt x="189" y="666"/>
                    <a:pt x="172" y="661"/>
                  </a:cubicBezTo>
                  <a:cubicBezTo>
                    <a:pt x="162" y="661"/>
                    <a:pt x="148" y="658"/>
                    <a:pt x="143" y="668"/>
                  </a:cubicBezTo>
                  <a:cubicBezTo>
                    <a:pt x="145" y="674"/>
                    <a:pt x="145" y="674"/>
                    <a:pt x="145" y="674"/>
                  </a:cubicBezTo>
                  <a:cubicBezTo>
                    <a:pt x="144" y="682"/>
                    <a:pt x="136" y="682"/>
                    <a:pt x="130" y="682"/>
                  </a:cubicBezTo>
                  <a:cubicBezTo>
                    <a:pt x="125" y="679"/>
                    <a:pt x="121" y="675"/>
                    <a:pt x="116" y="672"/>
                  </a:cubicBezTo>
                  <a:cubicBezTo>
                    <a:pt x="115" y="671"/>
                    <a:pt x="114" y="670"/>
                    <a:pt x="113" y="670"/>
                  </a:cubicBezTo>
                  <a:cubicBezTo>
                    <a:pt x="111" y="664"/>
                    <a:pt x="108" y="658"/>
                    <a:pt x="106" y="652"/>
                  </a:cubicBezTo>
                  <a:cubicBezTo>
                    <a:pt x="104" y="651"/>
                    <a:pt x="101" y="648"/>
                    <a:pt x="99" y="647"/>
                  </a:cubicBezTo>
                  <a:cubicBezTo>
                    <a:pt x="96" y="644"/>
                    <a:pt x="93" y="641"/>
                    <a:pt x="89" y="638"/>
                  </a:cubicBezTo>
                  <a:cubicBezTo>
                    <a:pt x="82" y="631"/>
                    <a:pt x="74" y="627"/>
                    <a:pt x="65" y="623"/>
                  </a:cubicBezTo>
                  <a:cubicBezTo>
                    <a:pt x="67" y="621"/>
                    <a:pt x="68" y="618"/>
                    <a:pt x="70" y="616"/>
                  </a:cubicBezTo>
                  <a:cubicBezTo>
                    <a:pt x="79" y="608"/>
                    <a:pt x="91" y="600"/>
                    <a:pt x="89" y="586"/>
                  </a:cubicBezTo>
                  <a:cubicBezTo>
                    <a:pt x="83" y="576"/>
                    <a:pt x="69" y="577"/>
                    <a:pt x="59" y="578"/>
                  </a:cubicBezTo>
                  <a:cubicBezTo>
                    <a:pt x="49" y="578"/>
                    <a:pt x="40" y="585"/>
                    <a:pt x="31" y="590"/>
                  </a:cubicBezTo>
                  <a:cubicBezTo>
                    <a:pt x="30" y="590"/>
                    <a:pt x="28" y="590"/>
                    <a:pt x="27" y="591"/>
                  </a:cubicBezTo>
                  <a:cubicBezTo>
                    <a:pt x="27" y="581"/>
                    <a:pt x="25" y="571"/>
                    <a:pt x="17" y="565"/>
                  </a:cubicBezTo>
                  <a:cubicBezTo>
                    <a:pt x="3" y="544"/>
                    <a:pt x="9" y="517"/>
                    <a:pt x="0" y="493"/>
                  </a:cubicBezTo>
                  <a:cubicBezTo>
                    <a:pt x="26" y="505"/>
                    <a:pt x="55" y="507"/>
                    <a:pt x="83" y="510"/>
                  </a:cubicBezTo>
                  <a:cubicBezTo>
                    <a:pt x="96" y="511"/>
                    <a:pt x="109" y="506"/>
                    <a:pt x="122" y="507"/>
                  </a:cubicBezTo>
                  <a:cubicBezTo>
                    <a:pt x="138" y="510"/>
                    <a:pt x="153" y="519"/>
                    <a:pt x="164" y="532"/>
                  </a:cubicBezTo>
                  <a:cubicBezTo>
                    <a:pt x="178" y="536"/>
                    <a:pt x="191" y="542"/>
                    <a:pt x="204" y="549"/>
                  </a:cubicBezTo>
                  <a:cubicBezTo>
                    <a:pt x="213" y="554"/>
                    <a:pt x="223" y="549"/>
                    <a:pt x="232" y="547"/>
                  </a:cubicBezTo>
                  <a:cubicBezTo>
                    <a:pt x="234" y="548"/>
                    <a:pt x="238" y="551"/>
                    <a:pt x="240" y="552"/>
                  </a:cubicBezTo>
                  <a:cubicBezTo>
                    <a:pt x="241" y="553"/>
                    <a:pt x="242" y="553"/>
                    <a:pt x="243" y="554"/>
                  </a:cubicBezTo>
                  <a:cubicBezTo>
                    <a:pt x="261" y="567"/>
                    <a:pt x="277" y="545"/>
                    <a:pt x="294" y="541"/>
                  </a:cubicBezTo>
                  <a:cubicBezTo>
                    <a:pt x="316" y="536"/>
                    <a:pt x="336" y="524"/>
                    <a:pt x="359" y="527"/>
                  </a:cubicBezTo>
                  <a:cubicBezTo>
                    <a:pt x="372" y="528"/>
                    <a:pt x="386" y="531"/>
                    <a:pt x="399" y="525"/>
                  </a:cubicBezTo>
                  <a:cubicBezTo>
                    <a:pt x="411" y="519"/>
                    <a:pt x="423" y="516"/>
                    <a:pt x="435" y="510"/>
                  </a:cubicBezTo>
                  <a:cubicBezTo>
                    <a:pt x="450" y="502"/>
                    <a:pt x="456" y="485"/>
                    <a:pt x="470" y="476"/>
                  </a:cubicBezTo>
                  <a:cubicBezTo>
                    <a:pt x="478" y="469"/>
                    <a:pt x="490" y="464"/>
                    <a:pt x="493" y="453"/>
                  </a:cubicBezTo>
                  <a:cubicBezTo>
                    <a:pt x="491" y="443"/>
                    <a:pt x="482" y="436"/>
                    <a:pt x="479" y="426"/>
                  </a:cubicBezTo>
                  <a:cubicBezTo>
                    <a:pt x="479" y="416"/>
                    <a:pt x="482" y="408"/>
                    <a:pt x="485" y="399"/>
                  </a:cubicBezTo>
                  <a:cubicBezTo>
                    <a:pt x="505" y="403"/>
                    <a:pt x="526" y="415"/>
                    <a:pt x="546" y="407"/>
                  </a:cubicBezTo>
                  <a:cubicBezTo>
                    <a:pt x="555" y="402"/>
                    <a:pt x="559" y="391"/>
                    <a:pt x="567" y="385"/>
                  </a:cubicBezTo>
                  <a:cubicBezTo>
                    <a:pt x="582" y="375"/>
                    <a:pt x="601" y="372"/>
                    <a:pt x="617" y="363"/>
                  </a:cubicBezTo>
                  <a:cubicBezTo>
                    <a:pt x="625" y="358"/>
                    <a:pt x="625" y="347"/>
                    <a:pt x="628" y="338"/>
                  </a:cubicBezTo>
                  <a:cubicBezTo>
                    <a:pt x="638" y="328"/>
                    <a:pt x="648" y="317"/>
                    <a:pt x="663" y="315"/>
                  </a:cubicBezTo>
                  <a:cubicBezTo>
                    <a:pt x="682" y="312"/>
                    <a:pt x="700" y="303"/>
                    <a:pt x="719" y="309"/>
                  </a:cubicBezTo>
                  <a:cubicBezTo>
                    <a:pt x="726" y="303"/>
                    <a:pt x="740" y="297"/>
                    <a:pt x="734" y="286"/>
                  </a:cubicBezTo>
                  <a:cubicBezTo>
                    <a:pt x="725" y="265"/>
                    <a:pt x="706" y="250"/>
                    <a:pt x="689" y="235"/>
                  </a:cubicBezTo>
                  <a:cubicBezTo>
                    <a:pt x="672" y="234"/>
                    <a:pt x="657" y="240"/>
                    <a:pt x="643" y="249"/>
                  </a:cubicBezTo>
                  <a:cubicBezTo>
                    <a:pt x="638" y="247"/>
                    <a:pt x="633" y="246"/>
                    <a:pt x="627" y="245"/>
                  </a:cubicBezTo>
                  <a:cubicBezTo>
                    <a:pt x="619" y="246"/>
                    <a:pt x="613" y="254"/>
                    <a:pt x="604" y="253"/>
                  </a:cubicBezTo>
                  <a:cubicBezTo>
                    <a:pt x="601" y="230"/>
                    <a:pt x="606" y="204"/>
                    <a:pt x="620" y="184"/>
                  </a:cubicBezTo>
                  <a:cubicBezTo>
                    <a:pt x="625" y="174"/>
                    <a:pt x="638" y="176"/>
                    <a:pt x="648" y="175"/>
                  </a:cubicBezTo>
                  <a:cubicBezTo>
                    <a:pt x="666" y="177"/>
                    <a:pt x="680" y="162"/>
                    <a:pt x="694" y="153"/>
                  </a:cubicBezTo>
                  <a:cubicBezTo>
                    <a:pt x="695" y="138"/>
                    <a:pt x="695" y="123"/>
                    <a:pt x="702" y="110"/>
                  </a:cubicBezTo>
                  <a:cubicBezTo>
                    <a:pt x="709" y="96"/>
                    <a:pt x="711" y="81"/>
                    <a:pt x="718" y="68"/>
                  </a:cubicBezTo>
                  <a:cubicBezTo>
                    <a:pt x="722" y="61"/>
                    <a:pt x="729" y="54"/>
                    <a:pt x="727" y="46"/>
                  </a:cubicBezTo>
                  <a:cubicBezTo>
                    <a:pt x="722" y="36"/>
                    <a:pt x="715" y="28"/>
                    <a:pt x="709" y="19"/>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38" name="Freeform 254"/>
            <p:cNvSpPr/>
            <p:nvPr/>
          </p:nvSpPr>
          <p:spPr bwMode="auto">
            <a:xfrm>
              <a:off x="2100030" y="3195023"/>
              <a:ext cx="1203049" cy="829614"/>
            </a:xfrm>
            <a:custGeom>
              <a:avLst/>
              <a:gdLst>
                <a:gd name="T0" fmla="*/ 195 w 498"/>
                <a:gd name="T1" fmla="*/ 3 h 367"/>
                <a:gd name="T2" fmla="*/ 242 w 498"/>
                <a:gd name="T3" fmla="*/ 22 h 367"/>
                <a:gd name="T4" fmla="*/ 289 w 498"/>
                <a:gd name="T5" fmla="*/ 55 h 367"/>
                <a:gd name="T6" fmla="*/ 299 w 498"/>
                <a:gd name="T7" fmla="*/ 24 h 367"/>
                <a:gd name="T8" fmla="*/ 319 w 498"/>
                <a:gd name="T9" fmla="*/ 31 h 367"/>
                <a:gd name="T10" fmla="*/ 366 w 498"/>
                <a:gd name="T11" fmla="*/ 39 h 367"/>
                <a:gd name="T12" fmla="*/ 377 w 498"/>
                <a:gd name="T13" fmla="*/ 50 h 367"/>
                <a:gd name="T14" fmla="*/ 451 w 498"/>
                <a:gd name="T15" fmla="*/ 108 h 367"/>
                <a:gd name="T16" fmla="*/ 490 w 498"/>
                <a:gd name="T17" fmla="*/ 154 h 367"/>
                <a:gd name="T18" fmla="*/ 498 w 498"/>
                <a:gd name="T19" fmla="*/ 173 h 367"/>
                <a:gd name="T20" fmla="*/ 473 w 498"/>
                <a:gd name="T21" fmla="*/ 209 h 367"/>
                <a:gd name="T22" fmla="*/ 435 w 498"/>
                <a:gd name="T23" fmla="*/ 261 h 367"/>
                <a:gd name="T24" fmla="*/ 420 w 498"/>
                <a:gd name="T25" fmla="*/ 284 h 367"/>
                <a:gd name="T26" fmla="*/ 439 w 498"/>
                <a:gd name="T27" fmla="*/ 298 h 367"/>
                <a:gd name="T28" fmla="*/ 417 w 498"/>
                <a:gd name="T29" fmla="*/ 316 h 367"/>
                <a:gd name="T30" fmla="*/ 394 w 498"/>
                <a:gd name="T31" fmla="*/ 333 h 367"/>
                <a:gd name="T32" fmla="*/ 360 w 498"/>
                <a:gd name="T33" fmla="*/ 324 h 367"/>
                <a:gd name="T34" fmla="*/ 317 w 498"/>
                <a:gd name="T35" fmla="*/ 268 h 367"/>
                <a:gd name="T36" fmla="*/ 282 w 498"/>
                <a:gd name="T37" fmla="*/ 282 h 367"/>
                <a:gd name="T38" fmla="*/ 275 w 498"/>
                <a:gd name="T39" fmla="*/ 342 h 367"/>
                <a:gd name="T40" fmla="*/ 259 w 498"/>
                <a:gd name="T41" fmla="*/ 356 h 367"/>
                <a:gd name="T42" fmla="*/ 231 w 498"/>
                <a:gd name="T43" fmla="*/ 354 h 367"/>
                <a:gd name="T44" fmla="*/ 191 w 498"/>
                <a:gd name="T45" fmla="*/ 334 h 367"/>
                <a:gd name="T46" fmla="*/ 135 w 498"/>
                <a:gd name="T47" fmla="*/ 317 h 367"/>
                <a:gd name="T48" fmla="*/ 55 w 498"/>
                <a:gd name="T49" fmla="*/ 267 h 367"/>
                <a:gd name="T50" fmla="*/ 2 w 498"/>
                <a:gd name="T51" fmla="*/ 226 h 367"/>
                <a:gd name="T52" fmla="*/ 3 w 498"/>
                <a:gd name="T53" fmla="*/ 218 h 367"/>
                <a:gd name="T54" fmla="*/ 8 w 498"/>
                <a:gd name="T55" fmla="*/ 177 h 367"/>
                <a:gd name="T56" fmla="*/ 16 w 498"/>
                <a:gd name="T57" fmla="*/ 131 h 367"/>
                <a:gd name="T58" fmla="*/ 68 w 498"/>
                <a:gd name="T59" fmla="*/ 130 h 367"/>
                <a:gd name="T60" fmla="*/ 80 w 498"/>
                <a:gd name="T61" fmla="*/ 95 h 367"/>
                <a:gd name="T62" fmla="*/ 64 w 498"/>
                <a:gd name="T63" fmla="*/ 57 h 367"/>
                <a:gd name="T64" fmla="*/ 115 w 498"/>
                <a:gd name="T65" fmla="*/ 1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8" h="367">
                  <a:moveTo>
                    <a:pt x="115" y="13"/>
                  </a:moveTo>
                  <a:cubicBezTo>
                    <a:pt x="141" y="8"/>
                    <a:pt x="168" y="0"/>
                    <a:pt x="195" y="3"/>
                  </a:cubicBezTo>
                  <a:cubicBezTo>
                    <a:pt x="212" y="5"/>
                    <a:pt x="225" y="17"/>
                    <a:pt x="241" y="21"/>
                  </a:cubicBezTo>
                  <a:cubicBezTo>
                    <a:pt x="242" y="22"/>
                    <a:pt x="242" y="22"/>
                    <a:pt x="242" y="22"/>
                  </a:cubicBezTo>
                  <a:cubicBezTo>
                    <a:pt x="255" y="32"/>
                    <a:pt x="259" y="57"/>
                    <a:pt x="279" y="55"/>
                  </a:cubicBezTo>
                  <a:cubicBezTo>
                    <a:pt x="281" y="55"/>
                    <a:pt x="286" y="55"/>
                    <a:pt x="289" y="55"/>
                  </a:cubicBezTo>
                  <a:cubicBezTo>
                    <a:pt x="288" y="48"/>
                    <a:pt x="288" y="42"/>
                    <a:pt x="287" y="35"/>
                  </a:cubicBezTo>
                  <a:cubicBezTo>
                    <a:pt x="291" y="31"/>
                    <a:pt x="295" y="27"/>
                    <a:pt x="299" y="24"/>
                  </a:cubicBezTo>
                  <a:cubicBezTo>
                    <a:pt x="305" y="25"/>
                    <a:pt x="310" y="27"/>
                    <a:pt x="316" y="29"/>
                  </a:cubicBezTo>
                  <a:cubicBezTo>
                    <a:pt x="317" y="29"/>
                    <a:pt x="318" y="30"/>
                    <a:pt x="319" y="31"/>
                  </a:cubicBezTo>
                  <a:cubicBezTo>
                    <a:pt x="323" y="33"/>
                    <a:pt x="327" y="36"/>
                    <a:pt x="331" y="38"/>
                  </a:cubicBezTo>
                  <a:cubicBezTo>
                    <a:pt x="342" y="34"/>
                    <a:pt x="354" y="34"/>
                    <a:pt x="366" y="39"/>
                  </a:cubicBezTo>
                  <a:cubicBezTo>
                    <a:pt x="369" y="42"/>
                    <a:pt x="372" y="45"/>
                    <a:pt x="375" y="49"/>
                  </a:cubicBezTo>
                  <a:cubicBezTo>
                    <a:pt x="376" y="49"/>
                    <a:pt x="376" y="50"/>
                    <a:pt x="377" y="50"/>
                  </a:cubicBezTo>
                  <a:cubicBezTo>
                    <a:pt x="385" y="60"/>
                    <a:pt x="397" y="64"/>
                    <a:pt x="408" y="68"/>
                  </a:cubicBezTo>
                  <a:cubicBezTo>
                    <a:pt x="422" y="82"/>
                    <a:pt x="441" y="90"/>
                    <a:pt x="451" y="108"/>
                  </a:cubicBezTo>
                  <a:cubicBezTo>
                    <a:pt x="456" y="107"/>
                    <a:pt x="462" y="106"/>
                    <a:pt x="467" y="105"/>
                  </a:cubicBezTo>
                  <a:cubicBezTo>
                    <a:pt x="478" y="120"/>
                    <a:pt x="481" y="138"/>
                    <a:pt x="490" y="154"/>
                  </a:cubicBezTo>
                  <a:cubicBezTo>
                    <a:pt x="491" y="155"/>
                    <a:pt x="495" y="157"/>
                    <a:pt x="497" y="157"/>
                  </a:cubicBezTo>
                  <a:cubicBezTo>
                    <a:pt x="497" y="163"/>
                    <a:pt x="497" y="168"/>
                    <a:pt x="498" y="173"/>
                  </a:cubicBezTo>
                  <a:cubicBezTo>
                    <a:pt x="495" y="179"/>
                    <a:pt x="493" y="185"/>
                    <a:pt x="491" y="191"/>
                  </a:cubicBezTo>
                  <a:cubicBezTo>
                    <a:pt x="485" y="197"/>
                    <a:pt x="479" y="203"/>
                    <a:pt x="473" y="209"/>
                  </a:cubicBezTo>
                  <a:cubicBezTo>
                    <a:pt x="473" y="214"/>
                    <a:pt x="472" y="219"/>
                    <a:pt x="471" y="224"/>
                  </a:cubicBezTo>
                  <a:cubicBezTo>
                    <a:pt x="455" y="232"/>
                    <a:pt x="447" y="248"/>
                    <a:pt x="435" y="261"/>
                  </a:cubicBezTo>
                  <a:cubicBezTo>
                    <a:pt x="428" y="262"/>
                    <a:pt x="421" y="264"/>
                    <a:pt x="414" y="265"/>
                  </a:cubicBezTo>
                  <a:cubicBezTo>
                    <a:pt x="416" y="272"/>
                    <a:pt x="418" y="278"/>
                    <a:pt x="420" y="284"/>
                  </a:cubicBezTo>
                  <a:cubicBezTo>
                    <a:pt x="425" y="288"/>
                    <a:pt x="431" y="292"/>
                    <a:pt x="438" y="296"/>
                  </a:cubicBezTo>
                  <a:cubicBezTo>
                    <a:pt x="438" y="297"/>
                    <a:pt x="439" y="297"/>
                    <a:pt x="439" y="298"/>
                  </a:cubicBezTo>
                  <a:cubicBezTo>
                    <a:pt x="438" y="300"/>
                    <a:pt x="435" y="306"/>
                    <a:pt x="434" y="308"/>
                  </a:cubicBezTo>
                  <a:cubicBezTo>
                    <a:pt x="428" y="310"/>
                    <a:pt x="419" y="309"/>
                    <a:pt x="417" y="316"/>
                  </a:cubicBezTo>
                  <a:cubicBezTo>
                    <a:pt x="415" y="322"/>
                    <a:pt x="417" y="328"/>
                    <a:pt x="418" y="334"/>
                  </a:cubicBezTo>
                  <a:cubicBezTo>
                    <a:pt x="410" y="334"/>
                    <a:pt x="402" y="333"/>
                    <a:pt x="394" y="333"/>
                  </a:cubicBezTo>
                  <a:cubicBezTo>
                    <a:pt x="390" y="328"/>
                    <a:pt x="386" y="322"/>
                    <a:pt x="382" y="316"/>
                  </a:cubicBezTo>
                  <a:cubicBezTo>
                    <a:pt x="374" y="318"/>
                    <a:pt x="367" y="321"/>
                    <a:pt x="360" y="324"/>
                  </a:cubicBezTo>
                  <a:cubicBezTo>
                    <a:pt x="352" y="317"/>
                    <a:pt x="344" y="311"/>
                    <a:pt x="338" y="303"/>
                  </a:cubicBezTo>
                  <a:cubicBezTo>
                    <a:pt x="331" y="291"/>
                    <a:pt x="330" y="274"/>
                    <a:pt x="317" y="268"/>
                  </a:cubicBezTo>
                  <a:cubicBezTo>
                    <a:pt x="307" y="264"/>
                    <a:pt x="296" y="263"/>
                    <a:pt x="285" y="264"/>
                  </a:cubicBezTo>
                  <a:cubicBezTo>
                    <a:pt x="282" y="269"/>
                    <a:pt x="283" y="276"/>
                    <a:pt x="282" y="282"/>
                  </a:cubicBezTo>
                  <a:cubicBezTo>
                    <a:pt x="282" y="299"/>
                    <a:pt x="274" y="315"/>
                    <a:pt x="282" y="332"/>
                  </a:cubicBezTo>
                  <a:cubicBezTo>
                    <a:pt x="280" y="335"/>
                    <a:pt x="278" y="339"/>
                    <a:pt x="275" y="342"/>
                  </a:cubicBezTo>
                  <a:cubicBezTo>
                    <a:pt x="274" y="346"/>
                    <a:pt x="272" y="349"/>
                    <a:pt x="270" y="352"/>
                  </a:cubicBezTo>
                  <a:cubicBezTo>
                    <a:pt x="266" y="353"/>
                    <a:pt x="263" y="355"/>
                    <a:pt x="259" y="356"/>
                  </a:cubicBezTo>
                  <a:cubicBezTo>
                    <a:pt x="255" y="358"/>
                    <a:pt x="251" y="361"/>
                    <a:pt x="248" y="363"/>
                  </a:cubicBezTo>
                  <a:cubicBezTo>
                    <a:pt x="242" y="360"/>
                    <a:pt x="237" y="357"/>
                    <a:pt x="231" y="354"/>
                  </a:cubicBezTo>
                  <a:cubicBezTo>
                    <a:pt x="229" y="358"/>
                    <a:pt x="227" y="363"/>
                    <a:pt x="225" y="367"/>
                  </a:cubicBezTo>
                  <a:cubicBezTo>
                    <a:pt x="205" y="367"/>
                    <a:pt x="203" y="346"/>
                    <a:pt x="191" y="334"/>
                  </a:cubicBezTo>
                  <a:cubicBezTo>
                    <a:pt x="189" y="332"/>
                    <a:pt x="188" y="331"/>
                    <a:pt x="186" y="329"/>
                  </a:cubicBezTo>
                  <a:cubicBezTo>
                    <a:pt x="173" y="314"/>
                    <a:pt x="152" y="318"/>
                    <a:pt x="135" y="317"/>
                  </a:cubicBezTo>
                  <a:cubicBezTo>
                    <a:pt x="122" y="308"/>
                    <a:pt x="108" y="300"/>
                    <a:pt x="92" y="296"/>
                  </a:cubicBezTo>
                  <a:cubicBezTo>
                    <a:pt x="77" y="289"/>
                    <a:pt x="66" y="278"/>
                    <a:pt x="55" y="267"/>
                  </a:cubicBezTo>
                  <a:cubicBezTo>
                    <a:pt x="45" y="266"/>
                    <a:pt x="36" y="269"/>
                    <a:pt x="27" y="271"/>
                  </a:cubicBezTo>
                  <a:cubicBezTo>
                    <a:pt x="18" y="256"/>
                    <a:pt x="11" y="241"/>
                    <a:pt x="2" y="226"/>
                  </a:cubicBezTo>
                  <a:cubicBezTo>
                    <a:pt x="1" y="225"/>
                    <a:pt x="0" y="223"/>
                    <a:pt x="0" y="222"/>
                  </a:cubicBezTo>
                  <a:cubicBezTo>
                    <a:pt x="1" y="221"/>
                    <a:pt x="2" y="219"/>
                    <a:pt x="3" y="218"/>
                  </a:cubicBezTo>
                  <a:cubicBezTo>
                    <a:pt x="6" y="213"/>
                    <a:pt x="6" y="213"/>
                    <a:pt x="6" y="213"/>
                  </a:cubicBezTo>
                  <a:cubicBezTo>
                    <a:pt x="10" y="202"/>
                    <a:pt x="12" y="189"/>
                    <a:pt x="8" y="177"/>
                  </a:cubicBezTo>
                  <a:cubicBezTo>
                    <a:pt x="4" y="167"/>
                    <a:pt x="12" y="159"/>
                    <a:pt x="16" y="151"/>
                  </a:cubicBezTo>
                  <a:cubicBezTo>
                    <a:pt x="16" y="144"/>
                    <a:pt x="16" y="138"/>
                    <a:pt x="16" y="131"/>
                  </a:cubicBezTo>
                  <a:cubicBezTo>
                    <a:pt x="17" y="130"/>
                    <a:pt x="21" y="127"/>
                    <a:pt x="22" y="126"/>
                  </a:cubicBezTo>
                  <a:cubicBezTo>
                    <a:pt x="38" y="123"/>
                    <a:pt x="53" y="138"/>
                    <a:pt x="68" y="130"/>
                  </a:cubicBezTo>
                  <a:cubicBezTo>
                    <a:pt x="66" y="118"/>
                    <a:pt x="63" y="107"/>
                    <a:pt x="61" y="95"/>
                  </a:cubicBezTo>
                  <a:cubicBezTo>
                    <a:pt x="68" y="95"/>
                    <a:pt x="74" y="95"/>
                    <a:pt x="80" y="95"/>
                  </a:cubicBezTo>
                  <a:cubicBezTo>
                    <a:pt x="81" y="90"/>
                    <a:pt x="86" y="84"/>
                    <a:pt x="83" y="78"/>
                  </a:cubicBezTo>
                  <a:cubicBezTo>
                    <a:pt x="78" y="70"/>
                    <a:pt x="70" y="64"/>
                    <a:pt x="64" y="57"/>
                  </a:cubicBezTo>
                  <a:cubicBezTo>
                    <a:pt x="54" y="48"/>
                    <a:pt x="57" y="34"/>
                    <a:pt x="55" y="23"/>
                  </a:cubicBezTo>
                  <a:cubicBezTo>
                    <a:pt x="74" y="16"/>
                    <a:pt x="95" y="15"/>
                    <a:pt x="115" y="13"/>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39" name="Freeform 255"/>
            <p:cNvSpPr/>
            <p:nvPr/>
          </p:nvSpPr>
          <p:spPr bwMode="auto">
            <a:xfrm>
              <a:off x="4531644" y="3690026"/>
              <a:ext cx="420789" cy="416361"/>
            </a:xfrm>
            <a:custGeom>
              <a:avLst/>
              <a:gdLst>
                <a:gd name="T0" fmla="*/ 271506 w 174"/>
                <a:gd name="T1" fmla="*/ 0 h 184"/>
                <a:gd name="T2" fmla="*/ 437230 w 174"/>
                <a:gd name="T3" fmla="*/ 105589 h 184"/>
                <a:gd name="T4" fmla="*/ 528907 w 174"/>
                <a:gd name="T5" fmla="*/ 280471 h 184"/>
                <a:gd name="T6" fmla="*/ 613532 w 174"/>
                <a:gd name="T7" fmla="*/ 379461 h 184"/>
                <a:gd name="T8" fmla="*/ 557115 w 174"/>
                <a:gd name="T9" fmla="*/ 412457 h 184"/>
                <a:gd name="T10" fmla="*/ 610006 w 174"/>
                <a:gd name="T11" fmla="*/ 494949 h 184"/>
                <a:gd name="T12" fmla="*/ 574746 w 174"/>
                <a:gd name="T13" fmla="*/ 551043 h 184"/>
                <a:gd name="T14" fmla="*/ 588850 w 174"/>
                <a:gd name="T15" fmla="*/ 607137 h 184"/>
                <a:gd name="T16" fmla="*/ 490120 w 174"/>
                <a:gd name="T17" fmla="*/ 600538 h 184"/>
                <a:gd name="T18" fmla="*/ 465438 w 174"/>
                <a:gd name="T19" fmla="*/ 580740 h 184"/>
                <a:gd name="T20" fmla="*/ 278558 w 174"/>
                <a:gd name="T21" fmla="*/ 574140 h 184"/>
                <a:gd name="T22" fmla="*/ 306766 w 174"/>
                <a:gd name="T23" fmla="*/ 518046 h 184"/>
                <a:gd name="T24" fmla="*/ 260927 w 174"/>
                <a:gd name="T25" fmla="*/ 366262 h 184"/>
                <a:gd name="T26" fmla="*/ 331448 w 174"/>
                <a:gd name="T27" fmla="*/ 369562 h 184"/>
                <a:gd name="T28" fmla="*/ 306766 w 174"/>
                <a:gd name="T29" fmla="*/ 296969 h 184"/>
                <a:gd name="T30" fmla="*/ 292662 w 174"/>
                <a:gd name="T31" fmla="*/ 310168 h 184"/>
                <a:gd name="T32" fmla="*/ 260927 w 174"/>
                <a:gd name="T33" fmla="*/ 343164 h 184"/>
                <a:gd name="T34" fmla="*/ 225667 w 174"/>
                <a:gd name="T35" fmla="*/ 339865 h 184"/>
                <a:gd name="T36" fmla="*/ 172776 w 174"/>
                <a:gd name="T37" fmla="*/ 250774 h 184"/>
                <a:gd name="T38" fmla="*/ 112833 w 174"/>
                <a:gd name="T39" fmla="*/ 155084 h 184"/>
                <a:gd name="T40" fmla="*/ 49365 w 174"/>
                <a:gd name="T41" fmla="*/ 155084 h 184"/>
                <a:gd name="T42" fmla="*/ 0 w 174"/>
                <a:gd name="T43" fmla="*/ 105589 h 184"/>
                <a:gd name="T44" fmla="*/ 130464 w 174"/>
                <a:gd name="T45" fmla="*/ 79192 h 184"/>
                <a:gd name="T46" fmla="*/ 179828 w 174"/>
                <a:gd name="T47" fmla="*/ 105589 h 184"/>
                <a:gd name="T48" fmla="*/ 257401 w 174"/>
                <a:gd name="T49" fmla="*/ 16498 h 184"/>
                <a:gd name="T50" fmla="*/ 271506 w 174"/>
                <a:gd name="T51" fmla="*/ 0 h 18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74"/>
                <a:gd name="T79" fmla="*/ 0 h 184"/>
                <a:gd name="T80" fmla="*/ 174 w 174"/>
                <a:gd name="T81" fmla="*/ 184 h 18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74" h="184">
                  <a:moveTo>
                    <a:pt x="77" y="0"/>
                  </a:moveTo>
                  <a:cubicBezTo>
                    <a:pt x="90" y="14"/>
                    <a:pt x="108" y="22"/>
                    <a:pt x="124" y="32"/>
                  </a:cubicBezTo>
                  <a:cubicBezTo>
                    <a:pt x="136" y="47"/>
                    <a:pt x="138" y="69"/>
                    <a:pt x="150" y="85"/>
                  </a:cubicBezTo>
                  <a:cubicBezTo>
                    <a:pt x="157" y="96"/>
                    <a:pt x="166" y="105"/>
                    <a:pt x="174" y="115"/>
                  </a:cubicBezTo>
                  <a:cubicBezTo>
                    <a:pt x="169" y="118"/>
                    <a:pt x="164" y="122"/>
                    <a:pt x="158" y="125"/>
                  </a:cubicBezTo>
                  <a:cubicBezTo>
                    <a:pt x="161" y="135"/>
                    <a:pt x="167" y="143"/>
                    <a:pt x="173" y="150"/>
                  </a:cubicBezTo>
                  <a:cubicBezTo>
                    <a:pt x="170" y="156"/>
                    <a:pt x="166" y="161"/>
                    <a:pt x="163" y="167"/>
                  </a:cubicBezTo>
                  <a:cubicBezTo>
                    <a:pt x="164" y="173"/>
                    <a:pt x="165" y="178"/>
                    <a:pt x="167" y="184"/>
                  </a:cubicBezTo>
                  <a:cubicBezTo>
                    <a:pt x="157" y="183"/>
                    <a:pt x="148" y="183"/>
                    <a:pt x="139" y="182"/>
                  </a:cubicBezTo>
                  <a:cubicBezTo>
                    <a:pt x="137" y="180"/>
                    <a:pt x="134" y="177"/>
                    <a:pt x="132" y="176"/>
                  </a:cubicBezTo>
                  <a:cubicBezTo>
                    <a:pt x="116" y="163"/>
                    <a:pt x="97" y="174"/>
                    <a:pt x="79" y="174"/>
                  </a:cubicBezTo>
                  <a:cubicBezTo>
                    <a:pt x="82" y="169"/>
                    <a:pt x="84" y="163"/>
                    <a:pt x="87" y="157"/>
                  </a:cubicBezTo>
                  <a:cubicBezTo>
                    <a:pt x="85" y="141"/>
                    <a:pt x="79" y="126"/>
                    <a:pt x="74" y="111"/>
                  </a:cubicBezTo>
                  <a:cubicBezTo>
                    <a:pt x="81" y="111"/>
                    <a:pt x="87" y="111"/>
                    <a:pt x="94" y="112"/>
                  </a:cubicBezTo>
                  <a:cubicBezTo>
                    <a:pt x="97" y="103"/>
                    <a:pt x="94" y="96"/>
                    <a:pt x="87" y="90"/>
                  </a:cubicBezTo>
                  <a:cubicBezTo>
                    <a:pt x="86" y="91"/>
                    <a:pt x="84" y="93"/>
                    <a:pt x="83" y="94"/>
                  </a:cubicBezTo>
                  <a:cubicBezTo>
                    <a:pt x="80" y="97"/>
                    <a:pt x="77" y="101"/>
                    <a:pt x="74" y="104"/>
                  </a:cubicBezTo>
                  <a:cubicBezTo>
                    <a:pt x="72" y="104"/>
                    <a:pt x="67" y="103"/>
                    <a:pt x="64" y="103"/>
                  </a:cubicBezTo>
                  <a:cubicBezTo>
                    <a:pt x="56" y="96"/>
                    <a:pt x="51" y="86"/>
                    <a:pt x="49" y="76"/>
                  </a:cubicBezTo>
                  <a:cubicBezTo>
                    <a:pt x="47" y="64"/>
                    <a:pt x="40" y="55"/>
                    <a:pt x="32" y="47"/>
                  </a:cubicBezTo>
                  <a:cubicBezTo>
                    <a:pt x="26" y="47"/>
                    <a:pt x="20" y="47"/>
                    <a:pt x="14" y="47"/>
                  </a:cubicBezTo>
                  <a:cubicBezTo>
                    <a:pt x="9" y="42"/>
                    <a:pt x="4" y="37"/>
                    <a:pt x="0" y="32"/>
                  </a:cubicBezTo>
                  <a:cubicBezTo>
                    <a:pt x="12" y="29"/>
                    <a:pt x="24" y="26"/>
                    <a:pt x="37" y="24"/>
                  </a:cubicBezTo>
                  <a:cubicBezTo>
                    <a:pt x="43" y="23"/>
                    <a:pt x="46" y="30"/>
                    <a:pt x="51" y="32"/>
                  </a:cubicBezTo>
                  <a:cubicBezTo>
                    <a:pt x="58" y="23"/>
                    <a:pt x="65" y="14"/>
                    <a:pt x="73" y="5"/>
                  </a:cubicBezTo>
                  <a:cubicBezTo>
                    <a:pt x="74" y="4"/>
                    <a:pt x="76" y="1"/>
                    <a:pt x="77" y="0"/>
                  </a:cubicBezTo>
                  <a:close/>
                </a:path>
              </a:pathLst>
            </a:custGeom>
            <a:solidFill>
              <a:srgbClr val="01A145"/>
            </a:solidFill>
            <a:ln>
              <a:noFill/>
            </a:ln>
          </p:spPr>
          <p:txBody>
            <a:bodyPr>
              <a:noAutofit/>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pPr lvl="0" algn="l"/>
              <a:endParaRPr lang="zh-CN" altLang="en-US">
                <a:ea typeface="等线" panose="02010600030101010101" pitchFamily="2" charset="-122"/>
                <a:sym typeface="+mn-ea"/>
              </a:endParaRPr>
            </a:p>
          </p:txBody>
        </p:sp>
        <p:sp>
          <p:nvSpPr>
            <p:cNvPr id="40" name="Freeform 256"/>
            <p:cNvSpPr/>
            <p:nvPr/>
          </p:nvSpPr>
          <p:spPr bwMode="auto">
            <a:xfrm>
              <a:off x="2760891" y="3805803"/>
              <a:ext cx="990747" cy="852477"/>
            </a:xfrm>
            <a:custGeom>
              <a:avLst/>
              <a:gdLst>
                <a:gd name="T0" fmla="*/ 13 w 410"/>
                <a:gd name="T1" fmla="*/ 0 h 377"/>
                <a:gd name="T2" fmla="*/ 41 w 410"/>
                <a:gd name="T3" fmla="*/ 1 h 377"/>
                <a:gd name="T4" fmla="*/ 58 w 410"/>
                <a:gd name="T5" fmla="*/ 35 h 377"/>
                <a:gd name="T6" fmla="*/ 86 w 410"/>
                <a:gd name="T7" fmla="*/ 60 h 377"/>
                <a:gd name="T8" fmla="*/ 104 w 410"/>
                <a:gd name="T9" fmla="*/ 53 h 377"/>
                <a:gd name="T10" fmla="*/ 121 w 410"/>
                <a:gd name="T11" fmla="*/ 71 h 377"/>
                <a:gd name="T12" fmla="*/ 149 w 410"/>
                <a:gd name="T13" fmla="*/ 67 h 377"/>
                <a:gd name="T14" fmla="*/ 149 w 410"/>
                <a:gd name="T15" fmla="*/ 44 h 377"/>
                <a:gd name="T16" fmla="*/ 157 w 410"/>
                <a:gd name="T17" fmla="*/ 47 h 377"/>
                <a:gd name="T18" fmla="*/ 169 w 410"/>
                <a:gd name="T19" fmla="*/ 41 h 377"/>
                <a:gd name="T20" fmla="*/ 173 w 410"/>
                <a:gd name="T21" fmla="*/ 43 h 377"/>
                <a:gd name="T22" fmla="*/ 175 w 410"/>
                <a:gd name="T23" fmla="*/ 51 h 377"/>
                <a:gd name="T24" fmla="*/ 195 w 410"/>
                <a:gd name="T25" fmla="*/ 9 h 377"/>
                <a:gd name="T26" fmla="*/ 213 w 410"/>
                <a:gd name="T27" fmla="*/ 2 h 377"/>
                <a:gd name="T28" fmla="*/ 224 w 410"/>
                <a:gd name="T29" fmla="*/ 20 h 377"/>
                <a:gd name="T30" fmla="*/ 230 w 410"/>
                <a:gd name="T31" fmla="*/ 21 h 377"/>
                <a:gd name="T32" fmla="*/ 237 w 410"/>
                <a:gd name="T33" fmla="*/ 32 h 377"/>
                <a:gd name="T34" fmla="*/ 254 w 410"/>
                <a:gd name="T35" fmla="*/ 32 h 377"/>
                <a:gd name="T36" fmla="*/ 264 w 410"/>
                <a:gd name="T37" fmla="*/ 44 h 377"/>
                <a:gd name="T38" fmla="*/ 267 w 410"/>
                <a:gd name="T39" fmla="*/ 67 h 377"/>
                <a:gd name="T40" fmla="*/ 275 w 410"/>
                <a:gd name="T41" fmla="*/ 75 h 377"/>
                <a:gd name="T42" fmla="*/ 281 w 410"/>
                <a:gd name="T43" fmla="*/ 81 h 377"/>
                <a:gd name="T44" fmla="*/ 309 w 410"/>
                <a:gd name="T45" fmla="*/ 73 h 377"/>
                <a:gd name="T46" fmla="*/ 362 w 410"/>
                <a:gd name="T47" fmla="*/ 78 h 377"/>
                <a:gd name="T48" fmla="*/ 374 w 410"/>
                <a:gd name="T49" fmla="*/ 90 h 377"/>
                <a:gd name="T50" fmla="*/ 388 w 410"/>
                <a:gd name="T51" fmla="*/ 90 h 377"/>
                <a:gd name="T52" fmla="*/ 393 w 410"/>
                <a:gd name="T53" fmla="*/ 95 h 377"/>
                <a:gd name="T54" fmla="*/ 410 w 410"/>
                <a:gd name="T55" fmla="*/ 121 h 377"/>
                <a:gd name="T56" fmla="*/ 382 w 410"/>
                <a:gd name="T57" fmla="*/ 155 h 377"/>
                <a:gd name="T58" fmla="*/ 369 w 410"/>
                <a:gd name="T59" fmla="*/ 152 h 377"/>
                <a:gd name="T60" fmla="*/ 359 w 410"/>
                <a:gd name="T61" fmla="*/ 199 h 377"/>
                <a:gd name="T62" fmla="*/ 325 w 410"/>
                <a:gd name="T63" fmla="*/ 191 h 377"/>
                <a:gd name="T64" fmla="*/ 312 w 410"/>
                <a:gd name="T65" fmla="*/ 180 h 377"/>
                <a:gd name="T66" fmla="*/ 300 w 410"/>
                <a:gd name="T67" fmla="*/ 197 h 377"/>
                <a:gd name="T68" fmla="*/ 305 w 410"/>
                <a:gd name="T69" fmla="*/ 212 h 377"/>
                <a:gd name="T70" fmla="*/ 289 w 410"/>
                <a:gd name="T71" fmla="*/ 225 h 377"/>
                <a:gd name="T72" fmla="*/ 288 w 410"/>
                <a:gd name="T73" fmla="*/ 237 h 377"/>
                <a:gd name="T74" fmla="*/ 308 w 410"/>
                <a:gd name="T75" fmla="*/ 242 h 377"/>
                <a:gd name="T76" fmla="*/ 310 w 410"/>
                <a:gd name="T77" fmla="*/ 279 h 377"/>
                <a:gd name="T78" fmla="*/ 327 w 410"/>
                <a:gd name="T79" fmla="*/ 296 h 377"/>
                <a:gd name="T80" fmla="*/ 309 w 410"/>
                <a:gd name="T81" fmla="*/ 300 h 377"/>
                <a:gd name="T82" fmla="*/ 290 w 410"/>
                <a:gd name="T83" fmla="*/ 284 h 377"/>
                <a:gd name="T84" fmla="*/ 277 w 410"/>
                <a:gd name="T85" fmla="*/ 291 h 377"/>
                <a:gd name="T86" fmla="*/ 267 w 410"/>
                <a:gd name="T87" fmla="*/ 292 h 377"/>
                <a:gd name="T88" fmla="*/ 257 w 410"/>
                <a:gd name="T89" fmla="*/ 262 h 377"/>
                <a:gd name="T90" fmla="*/ 219 w 410"/>
                <a:gd name="T91" fmla="*/ 294 h 377"/>
                <a:gd name="T92" fmla="*/ 200 w 410"/>
                <a:gd name="T93" fmla="*/ 362 h 377"/>
                <a:gd name="T94" fmla="*/ 170 w 410"/>
                <a:gd name="T95" fmla="*/ 377 h 377"/>
                <a:gd name="T96" fmla="*/ 149 w 410"/>
                <a:gd name="T97" fmla="*/ 357 h 377"/>
                <a:gd name="T98" fmla="*/ 124 w 410"/>
                <a:gd name="T99" fmla="*/ 301 h 377"/>
                <a:gd name="T100" fmla="*/ 100 w 410"/>
                <a:gd name="T101" fmla="*/ 273 h 377"/>
                <a:gd name="T102" fmla="*/ 79 w 410"/>
                <a:gd name="T103" fmla="*/ 239 h 377"/>
                <a:gd name="T104" fmla="*/ 61 w 410"/>
                <a:gd name="T105" fmla="*/ 254 h 377"/>
                <a:gd name="T106" fmla="*/ 49 w 410"/>
                <a:gd name="T107" fmla="*/ 110 h 377"/>
                <a:gd name="T108" fmla="*/ 39 w 410"/>
                <a:gd name="T109" fmla="*/ 92 h 377"/>
                <a:gd name="T110" fmla="*/ 29 w 410"/>
                <a:gd name="T111" fmla="*/ 78 h 377"/>
                <a:gd name="T112" fmla="*/ 18 w 410"/>
                <a:gd name="T113" fmla="*/ 65 h 377"/>
                <a:gd name="T114" fmla="*/ 13 w 410"/>
                <a:gd name="T115"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0" h="377">
                  <a:moveTo>
                    <a:pt x="13" y="0"/>
                  </a:moveTo>
                  <a:cubicBezTo>
                    <a:pt x="22" y="1"/>
                    <a:pt x="32" y="2"/>
                    <a:pt x="41" y="1"/>
                  </a:cubicBezTo>
                  <a:cubicBezTo>
                    <a:pt x="50" y="11"/>
                    <a:pt x="53" y="23"/>
                    <a:pt x="58" y="35"/>
                  </a:cubicBezTo>
                  <a:cubicBezTo>
                    <a:pt x="66" y="45"/>
                    <a:pt x="76" y="52"/>
                    <a:pt x="86" y="60"/>
                  </a:cubicBezTo>
                  <a:cubicBezTo>
                    <a:pt x="91" y="58"/>
                    <a:pt x="97" y="54"/>
                    <a:pt x="104" y="53"/>
                  </a:cubicBezTo>
                  <a:cubicBezTo>
                    <a:pt x="110" y="58"/>
                    <a:pt x="115" y="65"/>
                    <a:pt x="121" y="71"/>
                  </a:cubicBezTo>
                  <a:cubicBezTo>
                    <a:pt x="130" y="70"/>
                    <a:pt x="139" y="68"/>
                    <a:pt x="149" y="67"/>
                  </a:cubicBezTo>
                  <a:cubicBezTo>
                    <a:pt x="149" y="59"/>
                    <a:pt x="149" y="52"/>
                    <a:pt x="149" y="44"/>
                  </a:cubicBezTo>
                  <a:cubicBezTo>
                    <a:pt x="151" y="45"/>
                    <a:pt x="155" y="47"/>
                    <a:pt x="157" y="47"/>
                  </a:cubicBezTo>
                  <a:cubicBezTo>
                    <a:pt x="161" y="45"/>
                    <a:pt x="165" y="43"/>
                    <a:pt x="169" y="41"/>
                  </a:cubicBezTo>
                  <a:cubicBezTo>
                    <a:pt x="170" y="42"/>
                    <a:pt x="172" y="43"/>
                    <a:pt x="173" y="43"/>
                  </a:cubicBezTo>
                  <a:cubicBezTo>
                    <a:pt x="175" y="51"/>
                    <a:pt x="175" y="51"/>
                    <a:pt x="175" y="51"/>
                  </a:cubicBezTo>
                  <a:cubicBezTo>
                    <a:pt x="188" y="41"/>
                    <a:pt x="189" y="23"/>
                    <a:pt x="195" y="9"/>
                  </a:cubicBezTo>
                  <a:cubicBezTo>
                    <a:pt x="201" y="7"/>
                    <a:pt x="207" y="4"/>
                    <a:pt x="213" y="2"/>
                  </a:cubicBezTo>
                  <a:cubicBezTo>
                    <a:pt x="223" y="2"/>
                    <a:pt x="221" y="14"/>
                    <a:pt x="224" y="20"/>
                  </a:cubicBezTo>
                  <a:cubicBezTo>
                    <a:pt x="226" y="20"/>
                    <a:pt x="228" y="21"/>
                    <a:pt x="230" y="21"/>
                  </a:cubicBezTo>
                  <a:cubicBezTo>
                    <a:pt x="232" y="24"/>
                    <a:pt x="235" y="29"/>
                    <a:pt x="237" y="32"/>
                  </a:cubicBezTo>
                  <a:cubicBezTo>
                    <a:pt x="243" y="32"/>
                    <a:pt x="248" y="32"/>
                    <a:pt x="254" y="32"/>
                  </a:cubicBezTo>
                  <a:cubicBezTo>
                    <a:pt x="257" y="36"/>
                    <a:pt x="260" y="40"/>
                    <a:pt x="264" y="44"/>
                  </a:cubicBezTo>
                  <a:cubicBezTo>
                    <a:pt x="265" y="51"/>
                    <a:pt x="265" y="59"/>
                    <a:pt x="267" y="67"/>
                  </a:cubicBezTo>
                  <a:cubicBezTo>
                    <a:pt x="270" y="70"/>
                    <a:pt x="272" y="72"/>
                    <a:pt x="275" y="75"/>
                  </a:cubicBezTo>
                  <a:cubicBezTo>
                    <a:pt x="276" y="76"/>
                    <a:pt x="280" y="80"/>
                    <a:pt x="281" y="81"/>
                  </a:cubicBezTo>
                  <a:cubicBezTo>
                    <a:pt x="291" y="79"/>
                    <a:pt x="300" y="76"/>
                    <a:pt x="309" y="73"/>
                  </a:cubicBezTo>
                  <a:cubicBezTo>
                    <a:pt x="327" y="77"/>
                    <a:pt x="344" y="80"/>
                    <a:pt x="362" y="78"/>
                  </a:cubicBezTo>
                  <a:cubicBezTo>
                    <a:pt x="366" y="82"/>
                    <a:pt x="370" y="86"/>
                    <a:pt x="374" y="90"/>
                  </a:cubicBezTo>
                  <a:cubicBezTo>
                    <a:pt x="378" y="90"/>
                    <a:pt x="383" y="90"/>
                    <a:pt x="388" y="90"/>
                  </a:cubicBezTo>
                  <a:cubicBezTo>
                    <a:pt x="393" y="95"/>
                    <a:pt x="393" y="95"/>
                    <a:pt x="393" y="95"/>
                  </a:cubicBezTo>
                  <a:cubicBezTo>
                    <a:pt x="399" y="103"/>
                    <a:pt x="404" y="112"/>
                    <a:pt x="410" y="121"/>
                  </a:cubicBezTo>
                  <a:cubicBezTo>
                    <a:pt x="394" y="126"/>
                    <a:pt x="386" y="140"/>
                    <a:pt x="382" y="155"/>
                  </a:cubicBezTo>
                  <a:cubicBezTo>
                    <a:pt x="379" y="154"/>
                    <a:pt x="372" y="153"/>
                    <a:pt x="369" y="152"/>
                  </a:cubicBezTo>
                  <a:cubicBezTo>
                    <a:pt x="368" y="168"/>
                    <a:pt x="374" y="188"/>
                    <a:pt x="359" y="199"/>
                  </a:cubicBezTo>
                  <a:cubicBezTo>
                    <a:pt x="348" y="194"/>
                    <a:pt x="337" y="191"/>
                    <a:pt x="325" y="191"/>
                  </a:cubicBezTo>
                  <a:cubicBezTo>
                    <a:pt x="321" y="187"/>
                    <a:pt x="316" y="184"/>
                    <a:pt x="312" y="180"/>
                  </a:cubicBezTo>
                  <a:cubicBezTo>
                    <a:pt x="308" y="185"/>
                    <a:pt x="302" y="190"/>
                    <a:pt x="300" y="197"/>
                  </a:cubicBezTo>
                  <a:cubicBezTo>
                    <a:pt x="301" y="202"/>
                    <a:pt x="303" y="207"/>
                    <a:pt x="305" y="212"/>
                  </a:cubicBezTo>
                  <a:cubicBezTo>
                    <a:pt x="299" y="216"/>
                    <a:pt x="294" y="221"/>
                    <a:pt x="289" y="225"/>
                  </a:cubicBezTo>
                  <a:cubicBezTo>
                    <a:pt x="289" y="228"/>
                    <a:pt x="288" y="234"/>
                    <a:pt x="288" y="237"/>
                  </a:cubicBezTo>
                  <a:cubicBezTo>
                    <a:pt x="295" y="239"/>
                    <a:pt x="301" y="240"/>
                    <a:pt x="308" y="242"/>
                  </a:cubicBezTo>
                  <a:cubicBezTo>
                    <a:pt x="309" y="254"/>
                    <a:pt x="308" y="267"/>
                    <a:pt x="310" y="279"/>
                  </a:cubicBezTo>
                  <a:cubicBezTo>
                    <a:pt x="314" y="286"/>
                    <a:pt x="322" y="290"/>
                    <a:pt x="327" y="296"/>
                  </a:cubicBezTo>
                  <a:cubicBezTo>
                    <a:pt x="321" y="298"/>
                    <a:pt x="315" y="301"/>
                    <a:pt x="309" y="300"/>
                  </a:cubicBezTo>
                  <a:cubicBezTo>
                    <a:pt x="302" y="295"/>
                    <a:pt x="297" y="288"/>
                    <a:pt x="290" y="284"/>
                  </a:cubicBezTo>
                  <a:cubicBezTo>
                    <a:pt x="285" y="286"/>
                    <a:pt x="281" y="289"/>
                    <a:pt x="277" y="291"/>
                  </a:cubicBezTo>
                  <a:cubicBezTo>
                    <a:pt x="274" y="292"/>
                    <a:pt x="269" y="292"/>
                    <a:pt x="267" y="292"/>
                  </a:cubicBezTo>
                  <a:cubicBezTo>
                    <a:pt x="265" y="281"/>
                    <a:pt x="262" y="271"/>
                    <a:pt x="257" y="262"/>
                  </a:cubicBezTo>
                  <a:cubicBezTo>
                    <a:pt x="243" y="270"/>
                    <a:pt x="227" y="279"/>
                    <a:pt x="219" y="294"/>
                  </a:cubicBezTo>
                  <a:cubicBezTo>
                    <a:pt x="208" y="315"/>
                    <a:pt x="206" y="339"/>
                    <a:pt x="200" y="362"/>
                  </a:cubicBezTo>
                  <a:cubicBezTo>
                    <a:pt x="189" y="365"/>
                    <a:pt x="179" y="371"/>
                    <a:pt x="170" y="377"/>
                  </a:cubicBezTo>
                  <a:cubicBezTo>
                    <a:pt x="162" y="371"/>
                    <a:pt x="153" y="366"/>
                    <a:pt x="149" y="357"/>
                  </a:cubicBezTo>
                  <a:cubicBezTo>
                    <a:pt x="139" y="339"/>
                    <a:pt x="128" y="321"/>
                    <a:pt x="124" y="301"/>
                  </a:cubicBezTo>
                  <a:cubicBezTo>
                    <a:pt x="122" y="287"/>
                    <a:pt x="107" y="283"/>
                    <a:pt x="100" y="273"/>
                  </a:cubicBezTo>
                  <a:cubicBezTo>
                    <a:pt x="92" y="263"/>
                    <a:pt x="86" y="251"/>
                    <a:pt x="79" y="239"/>
                  </a:cubicBezTo>
                  <a:cubicBezTo>
                    <a:pt x="73" y="244"/>
                    <a:pt x="67" y="249"/>
                    <a:pt x="61" y="254"/>
                  </a:cubicBezTo>
                  <a:cubicBezTo>
                    <a:pt x="52" y="206"/>
                    <a:pt x="65" y="157"/>
                    <a:pt x="49" y="110"/>
                  </a:cubicBezTo>
                  <a:cubicBezTo>
                    <a:pt x="46" y="104"/>
                    <a:pt x="42" y="98"/>
                    <a:pt x="39" y="92"/>
                  </a:cubicBezTo>
                  <a:cubicBezTo>
                    <a:pt x="38" y="86"/>
                    <a:pt x="34" y="81"/>
                    <a:pt x="29" y="78"/>
                  </a:cubicBezTo>
                  <a:cubicBezTo>
                    <a:pt x="25" y="74"/>
                    <a:pt x="22" y="70"/>
                    <a:pt x="18" y="65"/>
                  </a:cubicBezTo>
                  <a:cubicBezTo>
                    <a:pt x="0" y="47"/>
                    <a:pt x="19" y="22"/>
                    <a:pt x="13" y="0"/>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41" name="Freeform 257"/>
            <p:cNvSpPr/>
            <p:nvPr/>
          </p:nvSpPr>
          <p:spPr bwMode="auto">
            <a:xfrm>
              <a:off x="3778856" y="3968001"/>
              <a:ext cx="714184" cy="369430"/>
            </a:xfrm>
            <a:custGeom>
              <a:avLst/>
              <a:gdLst>
                <a:gd name="T0" fmla="*/ 246257 w 296"/>
                <a:gd name="T1" fmla="*/ 0 h 163"/>
                <a:gd name="T2" fmla="*/ 390493 w 296"/>
                <a:gd name="T3" fmla="*/ 16525 h 163"/>
                <a:gd name="T4" fmla="*/ 548802 w 296"/>
                <a:gd name="T5" fmla="*/ 66098 h 163"/>
                <a:gd name="T6" fmla="*/ 682484 w 296"/>
                <a:gd name="T7" fmla="*/ 39659 h 163"/>
                <a:gd name="T8" fmla="*/ 742289 w 296"/>
                <a:gd name="T9" fmla="*/ 148721 h 163"/>
                <a:gd name="T10" fmla="*/ 833756 w 296"/>
                <a:gd name="T11" fmla="*/ 152026 h 163"/>
                <a:gd name="T12" fmla="*/ 858382 w 296"/>
                <a:gd name="T13" fmla="*/ 181771 h 163"/>
                <a:gd name="T14" fmla="*/ 935777 w 296"/>
                <a:gd name="T15" fmla="*/ 188380 h 163"/>
                <a:gd name="T16" fmla="*/ 995583 w 296"/>
                <a:gd name="T17" fmla="*/ 241259 h 163"/>
                <a:gd name="T18" fmla="*/ 1041316 w 296"/>
                <a:gd name="T19" fmla="*/ 389981 h 163"/>
                <a:gd name="T20" fmla="*/ 865418 w 296"/>
                <a:gd name="T21" fmla="*/ 472604 h 163"/>
                <a:gd name="T22" fmla="*/ 745807 w 296"/>
                <a:gd name="T23" fmla="*/ 528787 h 163"/>
                <a:gd name="T24" fmla="*/ 717664 w 296"/>
                <a:gd name="T25" fmla="*/ 462689 h 163"/>
                <a:gd name="T26" fmla="*/ 671930 w 296"/>
                <a:gd name="T27" fmla="*/ 475909 h 163"/>
                <a:gd name="T28" fmla="*/ 605089 w 296"/>
                <a:gd name="T29" fmla="*/ 462689 h 163"/>
                <a:gd name="T30" fmla="*/ 520658 w 296"/>
                <a:gd name="T31" fmla="*/ 475909 h 163"/>
                <a:gd name="T32" fmla="*/ 334206 w 296"/>
                <a:gd name="T33" fmla="*/ 416420 h 163"/>
                <a:gd name="T34" fmla="*/ 284955 w 296"/>
                <a:gd name="T35" fmla="*/ 475909 h 163"/>
                <a:gd name="T36" fmla="*/ 200524 w 296"/>
                <a:gd name="T37" fmla="*/ 465994 h 163"/>
                <a:gd name="T38" fmla="*/ 102021 w 296"/>
                <a:gd name="T39" fmla="*/ 538702 h 163"/>
                <a:gd name="T40" fmla="*/ 3518 w 296"/>
                <a:gd name="T41" fmla="*/ 446164 h 163"/>
                <a:gd name="T42" fmla="*/ 14072 w 296"/>
                <a:gd name="T43" fmla="*/ 399895 h 163"/>
                <a:gd name="T44" fmla="*/ 0 w 296"/>
                <a:gd name="T45" fmla="*/ 353626 h 163"/>
                <a:gd name="T46" fmla="*/ 133682 w 296"/>
                <a:gd name="T47" fmla="*/ 337102 h 163"/>
                <a:gd name="T48" fmla="*/ 228667 w 296"/>
                <a:gd name="T49" fmla="*/ 251174 h 163"/>
                <a:gd name="T50" fmla="*/ 186452 w 296"/>
                <a:gd name="T51" fmla="*/ 171856 h 163"/>
                <a:gd name="T52" fmla="*/ 182934 w 296"/>
                <a:gd name="T53" fmla="*/ 46269 h 163"/>
                <a:gd name="T54" fmla="*/ 246257 w 296"/>
                <a:gd name="T55" fmla="*/ 0 h 163"/>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96"/>
                <a:gd name="T85" fmla="*/ 0 h 163"/>
                <a:gd name="T86" fmla="*/ 296 w 296"/>
                <a:gd name="T87" fmla="*/ 163 h 163"/>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96" h="163">
                  <a:moveTo>
                    <a:pt x="70" y="0"/>
                  </a:moveTo>
                  <a:cubicBezTo>
                    <a:pt x="84" y="0"/>
                    <a:pt x="97" y="2"/>
                    <a:pt x="111" y="5"/>
                  </a:cubicBezTo>
                  <a:cubicBezTo>
                    <a:pt x="124" y="15"/>
                    <a:pt x="141" y="16"/>
                    <a:pt x="156" y="20"/>
                  </a:cubicBezTo>
                  <a:cubicBezTo>
                    <a:pt x="168" y="17"/>
                    <a:pt x="181" y="11"/>
                    <a:pt x="194" y="12"/>
                  </a:cubicBezTo>
                  <a:cubicBezTo>
                    <a:pt x="198" y="24"/>
                    <a:pt x="202" y="37"/>
                    <a:pt x="211" y="45"/>
                  </a:cubicBezTo>
                  <a:cubicBezTo>
                    <a:pt x="219" y="51"/>
                    <a:pt x="228" y="47"/>
                    <a:pt x="237" y="46"/>
                  </a:cubicBezTo>
                  <a:cubicBezTo>
                    <a:pt x="239" y="49"/>
                    <a:pt x="242" y="52"/>
                    <a:pt x="244" y="55"/>
                  </a:cubicBezTo>
                  <a:cubicBezTo>
                    <a:pt x="251" y="56"/>
                    <a:pt x="259" y="56"/>
                    <a:pt x="266" y="57"/>
                  </a:cubicBezTo>
                  <a:cubicBezTo>
                    <a:pt x="269" y="65"/>
                    <a:pt x="275" y="70"/>
                    <a:pt x="283" y="73"/>
                  </a:cubicBezTo>
                  <a:cubicBezTo>
                    <a:pt x="280" y="89"/>
                    <a:pt x="287" y="105"/>
                    <a:pt x="296" y="118"/>
                  </a:cubicBezTo>
                  <a:cubicBezTo>
                    <a:pt x="277" y="121"/>
                    <a:pt x="264" y="137"/>
                    <a:pt x="246" y="143"/>
                  </a:cubicBezTo>
                  <a:cubicBezTo>
                    <a:pt x="235" y="149"/>
                    <a:pt x="223" y="154"/>
                    <a:pt x="212" y="160"/>
                  </a:cubicBezTo>
                  <a:cubicBezTo>
                    <a:pt x="210" y="153"/>
                    <a:pt x="207" y="146"/>
                    <a:pt x="204" y="140"/>
                  </a:cubicBezTo>
                  <a:cubicBezTo>
                    <a:pt x="199" y="140"/>
                    <a:pt x="195" y="142"/>
                    <a:pt x="191" y="144"/>
                  </a:cubicBezTo>
                  <a:cubicBezTo>
                    <a:pt x="185" y="143"/>
                    <a:pt x="178" y="141"/>
                    <a:pt x="172" y="140"/>
                  </a:cubicBezTo>
                  <a:cubicBezTo>
                    <a:pt x="165" y="143"/>
                    <a:pt x="155" y="152"/>
                    <a:pt x="148" y="144"/>
                  </a:cubicBezTo>
                  <a:cubicBezTo>
                    <a:pt x="133" y="130"/>
                    <a:pt x="112" y="134"/>
                    <a:pt x="95" y="126"/>
                  </a:cubicBezTo>
                  <a:cubicBezTo>
                    <a:pt x="83" y="119"/>
                    <a:pt x="84" y="137"/>
                    <a:pt x="81" y="144"/>
                  </a:cubicBezTo>
                  <a:cubicBezTo>
                    <a:pt x="73" y="142"/>
                    <a:pt x="65" y="138"/>
                    <a:pt x="57" y="141"/>
                  </a:cubicBezTo>
                  <a:cubicBezTo>
                    <a:pt x="46" y="146"/>
                    <a:pt x="38" y="155"/>
                    <a:pt x="29" y="163"/>
                  </a:cubicBezTo>
                  <a:cubicBezTo>
                    <a:pt x="21" y="152"/>
                    <a:pt x="11" y="143"/>
                    <a:pt x="1" y="135"/>
                  </a:cubicBezTo>
                  <a:cubicBezTo>
                    <a:pt x="2" y="130"/>
                    <a:pt x="3" y="126"/>
                    <a:pt x="4" y="121"/>
                  </a:cubicBezTo>
                  <a:cubicBezTo>
                    <a:pt x="2" y="116"/>
                    <a:pt x="1" y="112"/>
                    <a:pt x="0" y="107"/>
                  </a:cubicBezTo>
                  <a:cubicBezTo>
                    <a:pt x="12" y="105"/>
                    <a:pt x="25" y="106"/>
                    <a:pt x="38" y="102"/>
                  </a:cubicBezTo>
                  <a:cubicBezTo>
                    <a:pt x="48" y="95"/>
                    <a:pt x="57" y="86"/>
                    <a:pt x="65" y="76"/>
                  </a:cubicBezTo>
                  <a:cubicBezTo>
                    <a:pt x="68" y="66"/>
                    <a:pt x="56" y="61"/>
                    <a:pt x="53" y="52"/>
                  </a:cubicBezTo>
                  <a:cubicBezTo>
                    <a:pt x="51" y="40"/>
                    <a:pt x="45" y="26"/>
                    <a:pt x="52" y="14"/>
                  </a:cubicBezTo>
                  <a:cubicBezTo>
                    <a:pt x="60" y="12"/>
                    <a:pt x="65" y="6"/>
                    <a:pt x="70" y="0"/>
                  </a:cubicBezTo>
                  <a:close/>
                </a:path>
              </a:pathLst>
            </a:custGeom>
            <a:solidFill>
              <a:srgbClr val="01A145"/>
            </a:solidFill>
            <a:ln>
              <a:noFill/>
            </a:ln>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42" name="Freeform 258"/>
            <p:cNvSpPr/>
            <p:nvPr/>
          </p:nvSpPr>
          <p:spPr bwMode="auto">
            <a:xfrm>
              <a:off x="3411953" y="4644126"/>
              <a:ext cx="730540" cy="473598"/>
            </a:xfrm>
            <a:custGeom>
              <a:avLst/>
              <a:gdLst>
                <a:gd name="T0" fmla="*/ 230 w 303"/>
                <a:gd name="T1" fmla="*/ 18 h 209"/>
                <a:gd name="T2" fmla="*/ 264 w 303"/>
                <a:gd name="T3" fmla="*/ 0 h 209"/>
                <a:gd name="T4" fmla="*/ 268 w 303"/>
                <a:gd name="T5" fmla="*/ 35 h 209"/>
                <a:gd name="T6" fmla="*/ 257 w 303"/>
                <a:gd name="T7" fmla="*/ 66 h 209"/>
                <a:gd name="T8" fmla="*/ 277 w 303"/>
                <a:gd name="T9" fmla="*/ 62 h 209"/>
                <a:gd name="T10" fmla="*/ 283 w 303"/>
                <a:gd name="T11" fmla="*/ 78 h 209"/>
                <a:gd name="T12" fmla="*/ 303 w 303"/>
                <a:gd name="T13" fmla="*/ 79 h 209"/>
                <a:gd name="T14" fmla="*/ 279 w 303"/>
                <a:gd name="T15" fmla="*/ 123 h 209"/>
                <a:gd name="T16" fmla="*/ 276 w 303"/>
                <a:gd name="T17" fmla="*/ 154 h 209"/>
                <a:gd name="T18" fmla="*/ 253 w 303"/>
                <a:gd name="T19" fmla="*/ 167 h 209"/>
                <a:gd name="T20" fmla="*/ 249 w 303"/>
                <a:gd name="T21" fmla="*/ 168 h 209"/>
                <a:gd name="T22" fmla="*/ 250 w 303"/>
                <a:gd name="T23" fmla="*/ 179 h 209"/>
                <a:gd name="T24" fmla="*/ 242 w 303"/>
                <a:gd name="T25" fmla="*/ 183 h 209"/>
                <a:gd name="T26" fmla="*/ 233 w 303"/>
                <a:gd name="T27" fmla="*/ 195 h 209"/>
                <a:gd name="T28" fmla="*/ 219 w 303"/>
                <a:gd name="T29" fmla="*/ 205 h 209"/>
                <a:gd name="T30" fmla="*/ 216 w 303"/>
                <a:gd name="T31" fmla="*/ 207 h 209"/>
                <a:gd name="T32" fmla="*/ 194 w 303"/>
                <a:gd name="T33" fmla="*/ 209 h 209"/>
                <a:gd name="T34" fmla="*/ 162 w 303"/>
                <a:gd name="T35" fmla="*/ 193 h 209"/>
                <a:gd name="T36" fmla="*/ 146 w 303"/>
                <a:gd name="T37" fmla="*/ 206 h 209"/>
                <a:gd name="T38" fmla="*/ 105 w 303"/>
                <a:gd name="T39" fmla="*/ 199 h 209"/>
                <a:gd name="T40" fmla="*/ 89 w 303"/>
                <a:gd name="T41" fmla="*/ 177 h 209"/>
                <a:gd name="T42" fmla="*/ 88 w 303"/>
                <a:gd name="T43" fmla="*/ 147 h 209"/>
                <a:gd name="T44" fmla="*/ 42 w 303"/>
                <a:gd name="T45" fmla="*/ 134 h 209"/>
                <a:gd name="T46" fmla="*/ 62 w 303"/>
                <a:gd name="T47" fmla="*/ 123 h 209"/>
                <a:gd name="T48" fmla="*/ 62 w 303"/>
                <a:gd name="T49" fmla="*/ 105 h 209"/>
                <a:gd name="T50" fmla="*/ 26 w 303"/>
                <a:gd name="T51" fmla="*/ 98 h 209"/>
                <a:gd name="T52" fmla="*/ 16 w 303"/>
                <a:gd name="T53" fmla="*/ 85 h 209"/>
                <a:gd name="T54" fmla="*/ 3 w 303"/>
                <a:gd name="T55" fmla="*/ 83 h 209"/>
                <a:gd name="T56" fmla="*/ 0 w 303"/>
                <a:gd name="T57" fmla="*/ 73 h 209"/>
                <a:gd name="T58" fmla="*/ 22 w 303"/>
                <a:gd name="T59" fmla="*/ 54 h 209"/>
                <a:gd name="T60" fmla="*/ 77 w 303"/>
                <a:gd name="T61" fmla="*/ 74 h 209"/>
                <a:gd name="T62" fmla="*/ 110 w 303"/>
                <a:gd name="T63" fmla="*/ 66 h 209"/>
                <a:gd name="T64" fmla="*/ 102 w 303"/>
                <a:gd name="T65" fmla="*/ 35 h 209"/>
                <a:gd name="T66" fmla="*/ 141 w 303"/>
                <a:gd name="T67" fmla="*/ 53 h 209"/>
                <a:gd name="T68" fmla="*/ 143 w 303"/>
                <a:gd name="T69" fmla="*/ 49 h 209"/>
                <a:gd name="T70" fmla="*/ 147 w 303"/>
                <a:gd name="T71" fmla="*/ 41 h 209"/>
                <a:gd name="T72" fmla="*/ 162 w 303"/>
                <a:gd name="T73" fmla="*/ 41 h 209"/>
                <a:gd name="T74" fmla="*/ 163 w 303"/>
                <a:gd name="T75" fmla="*/ 39 h 209"/>
                <a:gd name="T76" fmla="*/ 166 w 303"/>
                <a:gd name="T77" fmla="*/ 36 h 209"/>
                <a:gd name="T78" fmla="*/ 198 w 303"/>
                <a:gd name="T79" fmla="*/ 17 h 209"/>
                <a:gd name="T80" fmla="*/ 207 w 303"/>
                <a:gd name="T81" fmla="*/ 23 h 209"/>
                <a:gd name="T82" fmla="*/ 219 w 303"/>
                <a:gd name="T83" fmla="*/ 12 h 209"/>
                <a:gd name="T84" fmla="*/ 230 w 303"/>
                <a:gd name="T85" fmla="*/ 1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3" h="209">
                  <a:moveTo>
                    <a:pt x="230" y="18"/>
                  </a:moveTo>
                  <a:cubicBezTo>
                    <a:pt x="241" y="11"/>
                    <a:pt x="252" y="5"/>
                    <a:pt x="264" y="0"/>
                  </a:cubicBezTo>
                  <a:cubicBezTo>
                    <a:pt x="267" y="11"/>
                    <a:pt x="275" y="24"/>
                    <a:pt x="268" y="35"/>
                  </a:cubicBezTo>
                  <a:cubicBezTo>
                    <a:pt x="263" y="45"/>
                    <a:pt x="259" y="55"/>
                    <a:pt x="257" y="66"/>
                  </a:cubicBezTo>
                  <a:cubicBezTo>
                    <a:pt x="264" y="65"/>
                    <a:pt x="270" y="63"/>
                    <a:pt x="277" y="62"/>
                  </a:cubicBezTo>
                  <a:cubicBezTo>
                    <a:pt x="280" y="67"/>
                    <a:pt x="281" y="73"/>
                    <a:pt x="283" y="78"/>
                  </a:cubicBezTo>
                  <a:cubicBezTo>
                    <a:pt x="290" y="78"/>
                    <a:pt x="296" y="79"/>
                    <a:pt x="303" y="79"/>
                  </a:cubicBezTo>
                  <a:cubicBezTo>
                    <a:pt x="301" y="97"/>
                    <a:pt x="294" y="113"/>
                    <a:pt x="279" y="123"/>
                  </a:cubicBezTo>
                  <a:cubicBezTo>
                    <a:pt x="278" y="133"/>
                    <a:pt x="279" y="144"/>
                    <a:pt x="276" y="154"/>
                  </a:cubicBezTo>
                  <a:cubicBezTo>
                    <a:pt x="269" y="159"/>
                    <a:pt x="261" y="163"/>
                    <a:pt x="253" y="167"/>
                  </a:cubicBezTo>
                  <a:cubicBezTo>
                    <a:pt x="252" y="167"/>
                    <a:pt x="250" y="168"/>
                    <a:pt x="249" y="168"/>
                  </a:cubicBezTo>
                  <a:cubicBezTo>
                    <a:pt x="249" y="171"/>
                    <a:pt x="250" y="176"/>
                    <a:pt x="250" y="179"/>
                  </a:cubicBezTo>
                  <a:cubicBezTo>
                    <a:pt x="248" y="180"/>
                    <a:pt x="244" y="182"/>
                    <a:pt x="242" y="183"/>
                  </a:cubicBezTo>
                  <a:cubicBezTo>
                    <a:pt x="239" y="187"/>
                    <a:pt x="236" y="191"/>
                    <a:pt x="233" y="195"/>
                  </a:cubicBezTo>
                  <a:cubicBezTo>
                    <a:pt x="228" y="198"/>
                    <a:pt x="224" y="202"/>
                    <a:pt x="219" y="205"/>
                  </a:cubicBezTo>
                  <a:cubicBezTo>
                    <a:pt x="216" y="207"/>
                    <a:pt x="216" y="207"/>
                    <a:pt x="216" y="207"/>
                  </a:cubicBezTo>
                  <a:cubicBezTo>
                    <a:pt x="209" y="204"/>
                    <a:pt x="201" y="207"/>
                    <a:pt x="194" y="209"/>
                  </a:cubicBezTo>
                  <a:cubicBezTo>
                    <a:pt x="183" y="204"/>
                    <a:pt x="173" y="198"/>
                    <a:pt x="162" y="193"/>
                  </a:cubicBezTo>
                  <a:cubicBezTo>
                    <a:pt x="157" y="197"/>
                    <a:pt x="151" y="202"/>
                    <a:pt x="146" y="206"/>
                  </a:cubicBezTo>
                  <a:cubicBezTo>
                    <a:pt x="132" y="205"/>
                    <a:pt x="117" y="206"/>
                    <a:pt x="105" y="199"/>
                  </a:cubicBezTo>
                  <a:cubicBezTo>
                    <a:pt x="97" y="194"/>
                    <a:pt x="87" y="188"/>
                    <a:pt x="89" y="177"/>
                  </a:cubicBezTo>
                  <a:cubicBezTo>
                    <a:pt x="89" y="167"/>
                    <a:pt x="95" y="156"/>
                    <a:pt x="88" y="147"/>
                  </a:cubicBezTo>
                  <a:cubicBezTo>
                    <a:pt x="74" y="137"/>
                    <a:pt x="52" y="150"/>
                    <a:pt x="42" y="134"/>
                  </a:cubicBezTo>
                  <a:cubicBezTo>
                    <a:pt x="45" y="125"/>
                    <a:pt x="55" y="125"/>
                    <a:pt x="62" y="123"/>
                  </a:cubicBezTo>
                  <a:cubicBezTo>
                    <a:pt x="62" y="117"/>
                    <a:pt x="62" y="111"/>
                    <a:pt x="62" y="105"/>
                  </a:cubicBezTo>
                  <a:cubicBezTo>
                    <a:pt x="51" y="98"/>
                    <a:pt x="37" y="103"/>
                    <a:pt x="26" y="98"/>
                  </a:cubicBezTo>
                  <a:cubicBezTo>
                    <a:pt x="22" y="94"/>
                    <a:pt x="19" y="90"/>
                    <a:pt x="16" y="85"/>
                  </a:cubicBezTo>
                  <a:cubicBezTo>
                    <a:pt x="12" y="84"/>
                    <a:pt x="7" y="84"/>
                    <a:pt x="3" y="83"/>
                  </a:cubicBezTo>
                  <a:cubicBezTo>
                    <a:pt x="2" y="80"/>
                    <a:pt x="1" y="76"/>
                    <a:pt x="0" y="73"/>
                  </a:cubicBezTo>
                  <a:cubicBezTo>
                    <a:pt x="8" y="67"/>
                    <a:pt x="15" y="61"/>
                    <a:pt x="22" y="54"/>
                  </a:cubicBezTo>
                  <a:cubicBezTo>
                    <a:pt x="41" y="58"/>
                    <a:pt x="61" y="62"/>
                    <a:pt x="77" y="74"/>
                  </a:cubicBezTo>
                  <a:cubicBezTo>
                    <a:pt x="89" y="82"/>
                    <a:pt x="102" y="76"/>
                    <a:pt x="110" y="66"/>
                  </a:cubicBezTo>
                  <a:cubicBezTo>
                    <a:pt x="102" y="58"/>
                    <a:pt x="101" y="47"/>
                    <a:pt x="102" y="35"/>
                  </a:cubicBezTo>
                  <a:cubicBezTo>
                    <a:pt x="115" y="41"/>
                    <a:pt x="127" y="48"/>
                    <a:pt x="141" y="53"/>
                  </a:cubicBezTo>
                  <a:cubicBezTo>
                    <a:pt x="141" y="52"/>
                    <a:pt x="142" y="50"/>
                    <a:pt x="143" y="49"/>
                  </a:cubicBezTo>
                  <a:cubicBezTo>
                    <a:pt x="144" y="47"/>
                    <a:pt x="146" y="43"/>
                    <a:pt x="147" y="41"/>
                  </a:cubicBezTo>
                  <a:cubicBezTo>
                    <a:pt x="152" y="42"/>
                    <a:pt x="157" y="42"/>
                    <a:pt x="162" y="41"/>
                  </a:cubicBezTo>
                  <a:cubicBezTo>
                    <a:pt x="163" y="39"/>
                    <a:pt x="163" y="39"/>
                    <a:pt x="163" y="39"/>
                  </a:cubicBezTo>
                  <a:cubicBezTo>
                    <a:pt x="164" y="38"/>
                    <a:pt x="165" y="36"/>
                    <a:pt x="166" y="36"/>
                  </a:cubicBezTo>
                  <a:cubicBezTo>
                    <a:pt x="177" y="30"/>
                    <a:pt x="187" y="24"/>
                    <a:pt x="198" y="17"/>
                  </a:cubicBezTo>
                  <a:cubicBezTo>
                    <a:pt x="200" y="18"/>
                    <a:pt x="205" y="21"/>
                    <a:pt x="207" y="23"/>
                  </a:cubicBezTo>
                  <a:cubicBezTo>
                    <a:pt x="211" y="19"/>
                    <a:pt x="215" y="16"/>
                    <a:pt x="219" y="12"/>
                  </a:cubicBezTo>
                  <a:cubicBezTo>
                    <a:pt x="223" y="14"/>
                    <a:pt x="226" y="16"/>
                    <a:pt x="230" y="18"/>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43" name="Freeform 259"/>
            <p:cNvSpPr/>
            <p:nvPr/>
          </p:nvSpPr>
          <p:spPr bwMode="auto">
            <a:xfrm>
              <a:off x="914400" y="2115000"/>
              <a:ext cx="1873709" cy="1369626"/>
            </a:xfrm>
            <a:custGeom>
              <a:avLst/>
              <a:gdLst>
                <a:gd name="T0" fmla="*/ 520 w 776"/>
                <a:gd name="T1" fmla="*/ 26 h 606"/>
                <a:gd name="T2" fmla="*/ 551 w 776"/>
                <a:gd name="T3" fmla="*/ 5 h 606"/>
                <a:gd name="T4" fmla="*/ 553 w 776"/>
                <a:gd name="T5" fmla="*/ 26 h 606"/>
                <a:gd name="T6" fmla="*/ 611 w 776"/>
                <a:gd name="T7" fmla="*/ 78 h 606"/>
                <a:gd name="T8" fmla="*/ 627 w 776"/>
                <a:gd name="T9" fmla="*/ 118 h 606"/>
                <a:gd name="T10" fmla="*/ 617 w 776"/>
                <a:gd name="T11" fmla="*/ 166 h 606"/>
                <a:gd name="T12" fmla="*/ 617 w 776"/>
                <a:gd name="T13" fmla="*/ 166 h 606"/>
                <a:gd name="T14" fmla="*/ 615 w 776"/>
                <a:gd name="T15" fmla="*/ 168 h 606"/>
                <a:gd name="T16" fmla="*/ 610 w 776"/>
                <a:gd name="T17" fmla="*/ 173 h 606"/>
                <a:gd name="T18" fmla="*/ 610 w 776"/>
                <a:gd name="T19" fmla="*/ 195 h 606"/>
                <a:gd name="T20" fmla="*/ 695 w 776"/>
                <a:gd name="T21" fmla="*/ 223 h 606"/>
                <a:gd name="T22" fmla="*/ 753 w 776"/>
                <a:gd name="T23" fmla="*/ 270 h 606"/>
                <a:gd name="T24" fmla="*/ 776 w 776"/>
                <a:gd name="T25" fmla="*/ 324 h 606"/>
                <a:gd name="T26" fmla="*/ 762 w 776"/>
                <a:gd name="T27" fmla="*/ 361 h 606"/>
                <a:gd name="T28" fmla="*/ 713 w 776"/>
                <a:gd name="T29" fmla="*/ 374 h 606"/>
                <a:gd name="T30" fmla="*/ 708 w 776"/>
                <a:gd name="T31" fmla="*/ 379 h 606"/>
                <a:gd name="T32" fmla="*/ 678 w 776"/>
                <a:gd name="T33" fmla="*/ 413 h 606"/>
                <a:gd name="T34" fmla="*/ 674 w 776"/>
                <a:gd name="T35" fmla="*/ 416 h 606"/>
                <a:gd name="T36" fmla="*/ 649 w 776"/>
                <a:gd name="T37" fmla="*/ 417 h 606"/>
                <a:gd name="T38" fmla="*/ 642 w 776"/>
                <a:gd name="T39" fmla="*/ 478 h 606"/>
                <a:gd name="T40" fmla="*/ 590 w 776"/>
                <a:gd name="T41" fmla="*/ 488 h 606"/>
                <a:gd name="T42" fmla="*/ 542 w 776"/>
                <a:gd name="T43" fmla="*/ 500 h 606"/>
                <a:gd name="T44" fmla="*/ 546 w 776"/>
                <a:gd name="T45" fmla="*/ 532 h 606"/>
                <a:gd name="T46" fmla="*/ 571 w 776"/>
                <a:gd name="T47" fmla="*/ 566 h 606"/>
                <a:gd name="T48" fmla="*/ 548 w 776"/>
                <a:gd name="T49" fmla="*/ 577 h 606"/>
                <a:gd name="T50" fmla="*/ 555 w 776"/>
                <a:gd name="T51" fmla="*/ 606 h 606"/>
                <a:gd name="T52" fmla="*/ 479 w 776"/>
                <a:gd name="T53" fmla="*/ 583 h 606"/>
                <a:gd name="T54" fmla="*/ 394 w 776"/>
                <a:gd name="T55" fmla="*/ 572 h 606"/>
                <a:gd name="T56" fmla="*/ 366 w 776"/>
                <a:gd name="T57" fmla="*/ 588 h 606"/>
                <a:gd name="T58" fmla="*/ 326 w 776"/>
                <a:gd name="T59" fmla="*/ 584 h 606"/>
                <a:gd name="T60" fmla="*/ 282 w 776"/>
                <a:gd name="T61" fmla="*/ 588 h 606"/>
                <a:gd name="T62" fmla="*/ 262 w 776"/>
                <a:gd name="T63" fmla="*/ 567 h 606"/>
                <a:gd name="T64" fmla="*/ 218 w 776"/>
                <a:gd name="T65" fmla="*/ 574 h 606"/>
                <a:gd name="T66" fmla="*/ 180 w 776"/>
                <a:gd name="T67" fmla="*/ 560 h 606"/>
                <a:gd name="T68" fmla="*/ 174 w 776"/>
                <a:gd name="T69" fmla="*/ 556 h 606"/>
                <a:gd name="T70" fmla="*/ 161 w 776"/>
                <a:gd name="T71" fmla="*/ 566 h 606"/>
                <a:gd name="T72" fmla="*/ 134 w 776"/>
                <a:gd name="T73" fmla="*/ 589 h 606"/>
                <a:gd name="T74" fmla="*/ 105 w 776"/>
                <a:gd name="T75" fmla="*/ 576 h 606"/>
                <a:gd name="T76" fmla="*/ 92 w 776"/>
                <a:gd name="T77" fmla="*/ 526 h 606"/>
                <a:gd name="T78" fmla="*/ 38 w 776"/>
                <a:gd name="T79" fmla="*/ 484 h 606"/>
                <a:gd name="T80" fmla="*/ 38 w 776"/>
                <a:gd name="T81" fmla="*/ 456 h 606"/>
                <a:gd name="T82" fmla="*/ 20 w 776"/>
                <a:gd name="T83" fmla="*/ 428 h 606"/>
                <a:gd name="T84" fmla="*/ 24 w 776"/>
                <a:gd name="T85" fmla="*/ 356 h 606"/>
                <a:gd name="T86" fmla="*/ 0 w 776"/>
                <a:gd name="T87" fmla="*/ 339 h 606"/>
                <a:gd name="T88" fmla="*/ 15 w 776"/>
                <a:gd name="T89" fmla="*/ 301 h 606"/>
                <a:gd name="T90" fmla="*/ 70 w 776"/>
                <a:gd name="T91" fmla="*/ 285 h 606"/>
                <a:gd name="T92" fmla="*/ 111 w 776"/>
                <a:gd name="T93" fmla="*/ 300 h 606"/>
                <a:gd name="T94" fmla="*/ 114 w 776"/>
                <a:gd name="T95" fmla="*/ 296 h 606"/>
                <a:gd name="T96" fmla="*/ 117 w 776"/>
                <a:gd name="T97" fmla="*/ 292 h 606"/>
                <a:gd name="T98" fmla="*/ 134 w 776"/>
                <a:gd name="T99" fmla="*/ 281 h 606"/>
                <a:gd name="T100" fmla="*/ 186 w 776"/>
                <a:gd name="T101" fmla="*/ 272 h 606"/>
                <a:gd name="T102" fmla="*/ 253 w 776"/>
                <a:gd name="T103" fmla="*/ 255 h 606"/>
                <a:gd name="T104" fmla="*/ 264 w 776"/>
                <a:gd name="T105" fmla="*/ 232 h 606"/>
                <a:gd name="T106" fmla="*/ 284 w 776"/>
                <a:gd name="T107" fmla="*/ 213 h 606"/>
                <a:gd name="T108" fmla="*/ 292 w 776"/>
                <a:gd name="T109" fmla="*/ 208 h 606"/>
                <a:gd name="T110" fmla="*/ 294 w 776"/>
                <a:gd name="T111" fmla="*/ 136 h 606"/>
                <a:gd name="T112" fmla="*/ 347 w 776"/>
                <a:gd name="T113" fmla="*/ 142 h 606"/>
                <a:gd name="T114" fmla="*/ 365 w 776"/>
                <a:gd name="T115" fmla="*/ 139 h 606"/>
                <a:gd name="T116" fmla="*/ 404 w 776"/>
                <a:gd name="T117" fmla="*/ 69 h 606"/>
                <a:gd name="T118" fmla="*/ 481 w 776"/>
                <a:gd name="T119" fmla="*/ 83 h 606"/>
                <a:gd name="T120" fmla="*/ 489 w 776"/>
                <a:gd name="T121" fmla="*/ 36 h 606"/>
                <a:gd name="T122" fmla="*/ 520 w 776"/>
                <a:gd name="T123" fmla="*/ 2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6" h="606">
                  <a:moveTo>
                    <a:pt x="520" y="26"/>
                  </a:moveTo>
                  <a:cubicBezTo>
                    <a:pt x="530" y="18"/>
                    <a:pt x="535" y="0"/>
                    <a:pt x="551" y="5"/>
                  </a:cubicBezTo>
                  <a:cubicBezTo>
                    <a:pt x="551" y="12"/>
                    <a:pt x="551" y="19"/>
                    <a:pt x="553" y="26"/>
                  </a:cubicBezTo>
                  <a:cubicBezTo>
                    <a:pt x="563" y="52"/>
                    <a:pt x="586" y="68"/>
                    <a:pt x="611" y="78"/>
                  </a:cubicBezTo>
                  <a:cubicBezTo>
                    <a:pt x="615" y="92"/>
                    <a:pt x="622" y="105"/>
                    <a:pt x="627" y="118"/>
                  </a:cubicBezTo>
                  <a:cubicBezTo>
                    <a:pt x="635" y="135"/>
                    <a:pt x="623" y="151"/>
                    <a:pt x="617" y="166"/>
                  </a:cubicBezTo>
                  <a:cubicBezTo>
                    <a:pt x="617" y="166"/>
                    <a:pt x="617" y="166"/>
                    <a:pt x="617" y="166"/>
                  </a:cubicBezTo>
                  <a:cubicBezTo>
                    <a:pt x="615" y="168"/>
                    <a:pt x="615" y="168"/>
                    <a:pt x="615" y="168"/>
                  </a:cubicBezTo>
                  <a:cubicBezTo>
                    <a:pt x="614" y="169"/>
                    <a:pt x="611" y="172"/>
                    <a:pt x="610" y="173"/>
                  </a:cubicBezTo>
                  <a:cubicBezTo>
                    <a:pt x="610" y="180"/>
                    <a:pt x="610" y="188"/>
                    <a:pt x="610" y="195"/>
                  </a:cubicBezTo>
                  <a:cubicBezTo>
                    <a:pt x="637" y="207"/>
                    <a:pt x="667" y="212"/>
                    <a:pt x="695" y="223"/>
                  </a:cubicBezTo>
                  <a:cubicBezTo>
                    <a:pt x="720" y="231"/>
                    <a:pt x="731" y="257"/>
                    <a:pt x="753" y="270"/>
                  </a:cubicBezTo>
                  <a:cubicBezTo>
                    <a:pt x="759" y="288"/>
                    <a:pt x="764" y="308"/>
                    <a:pt x="776" y="324"/>
                  </a:cubicBezTo>
                  <a:cubicBezTo>
                    <a:pt x="768" y="335"/>
                    <a:pt x="763" y="348"/>
                    <a:pt x="762" y="361"/>
                  </a:cubicBezTo>
                  <a:cubicBezTo>
                    <a:pt x="746" y="367"/>
                    <a:pt x="729" y="369"/>
                    <a:pt x="713" y="374"/>
                  </a:cubicBezTo>
                  <a:cubicBezTo>
                    <a:pt x="712" y="376"/>
                    <a:pt x="709" y="378"/>
                    <a:pt x="708" y="379"/>
                  </a:cubicBezTo>
                  <a:cubicBezTo>
                    <a:pt x="695" y="388"/>
                    <a:pt x="686" y="400"/>
                    <a:pt x="678" y="413"/>
                  </a:cubicBezTo>
                  <a:cubicBezTo>
                    <a:pt x="677" y="414"/>
                    <a:pt x="675" y="416"/>
                    <a:pt x="674" y="416"/>
                  </a:cubicBezTo>
                  <a:cubicBezTo>
                    <a:pt x="666" y="417"/>
                    <a:pt x="657" y="417"/>
                    <a:pt x="649" y="417"/>
                  </a:cubicBezTo>
                  <a:cubicBezTo>
                    <a:pt x="643" y="437"/>
                    <a:pt x="639" y="457"/>
                    <a:pt x="642" y="478"/>
                  </a:cubicBezTo>
                  <a:cubicBezTo>
                    <a:pt x="625" y="482"/>
                    <a:pt x="608" y="488"/>
                    <a:pt x="590" y="488"/>
                  </a:cubicBezTo>
                  <a:cubicBezTo>
                    <a:pt x="574" y="489"/>
                    <a:pt x="556" y="491"/>
                    <a:pt x="542" y="500"/>
                  </a:cubicBezTo>
                  <a:cubicBezTo>
                    <a:pt x="542" y="511"/>
                    <a:pt x="541" y="522"/>
                    <a:pt x="546" y="532"/>
                  </a:cubicBezTo>
                  <a:cubicBezTo>
                    <a:pt x="555" y="543"/>
                    <a:pt x="569" y="551"/>
                    <a:pt x="571" y="566"/>
                  </a:cubicBezTo>
                  <a:cubicBezTo>
                    <a:pt x="563" y="569"/>
                    <a:pt x="550" y="566"/>
                    <a:pt x="548" y="577"/>
                  </a:cubicBezTo>
                  <a:cubicBezTo>
                    <a:pt x="546" y="587"/>
                    <a:pt x="552" y="597"/>
                    <a:pt x="555" y="606"/>
                  </a:cubicBezTo>
                  <a:cubicBezTo>
                    <a:pt x="529" y="599"/>
                    <a:pt x="501" y="599"/>
                    <a:pt x="479" y="583"/>
                  </a:cubicBezTo>
                  <a:cubicBezTo>
                    <a:pt x="453" y="566"/>
                    <a:pt x="422" y="576"/>
                    <a:pt x="394" y="572"/>
                  </a:cubicBezTo>
                  <a:cubicBezTo>
                    <a:pt x="382" y="571"/>
                    <a:pt x="377" y="585"/>
                    <a:pt x="366" y="588"/>
                  </a:cubicBezTo>
                  <a:cubicBezTo>
                    <a:pt x="353" y="586"/>
                    <a:pt x="339" y="581"/>
                    <a:pt x="326" y="584"/>
                  </a:cubicBezTo>
                  <a:cubicBezTo>
                    <a:pt x="311" y="587"/>
                    <a:pt x="297" y="588"/>
                    <a:pt x="282" y="588"/>
                  </a:cubicBezTo>
                  <a:cubicBezTo>
                    <a:pt x="275" y="581"/>
                    <a:pt x="269" y="574"/>
                    <a:pt x="262" y="567"/>
                  </a:cubicBezTo>
                  <a:cubicBezTo>
                    <a:pt x="248" y="557"/>
                    <a:pt x="232" y="571"/>
                    <a:pt x="218" y="574"/>
                  </a:cubicBezTo>
                  <a:cubicBezTo>
                    <a:pt x="207" y="566"/>
                    <a:pt x="194" y="560"/>
                    <a:pt x="180" y="560"/>
                  </a:cubicBezTo>
                  <a:cubicBezTo>
                    <a:pt x="178" y="559"/>
                    <a:pt x="175" y="557"/>
                    <a:pt x="174" y="556"/>
                  </a:cubicBezTo>
                  <a:cubicBezTo>
                    <a:pt x="169" y="559"/>
                    <a:pt x="165" y="563"/>
                    <a:pt x="161" y="566"/>
                  </a:cubicBezTo>
                  <a:cubicBezTo>
                    <a:pt x="151" y="573"/>
                    <a:pt x="143" y="582"/>
                    <a:pt x="134" y="589"/>
                  </a:cubicBezTo>
                  <a:cubicBezTo>
                    <a:pt x="123" y="592"/>
                    <a:pt x="111" y="587"/>
                    <a:pt x="105" y="576"/>
                  </a:cubicBezTo>
                  <a:cubicBezTo>
                    <a:pt x="94" y="562"/>
                    <a:pt x="97" y="542"/>
                    <a:pt x="92" y="526"/>
                  </a:cubicBezTo>
                  <a:cubicBezTo>
                    <a:pt x="71" y="516"/>
                    <a:pt x="50" y="504"/>
                    <a:pt x="38" y="484"/>
                  </a:cubicBezTo>
                  <a:cubicBezTo>
                    <a:pt x="37" y="475"/>
                    <a:pt x="39" y="465"/>
                    <a:pt x="38" y="456"/>
                  </a:cubicBezTo>
                  <a:cubicBezTo>
                    <a:pt x="34" y="445"/>
                    <a:pt x="26" y="437"/>
                    <a:pt x="20" y="428"/>
                  </a:cubicBezTo>
                  <a:cubicBezTo>
                    <a:pt x="26" y="405"/>
                    <a:pt x="25" y="380"/>
                    <a:pt x="24" y="356"/>
                  </a:cubicBezTo>
                  <a:cubicBezTo>
                    <a:pt x="23" y="344"/>
                    <a:pt x="8" y="343"/>
                    <a:pt x="0" y="339"/>
                  </a:cubicBezTo>
                  <a:cubicBezTo>
                    <a:pt x="4" y="326"/>
                    <a:pt x="5" y="310"/>
                    <a:pt x="15" y="301"/>
                  </a:cubicBezTo>
                  <a:cubicBezTo>
                    <a:pt x="29" y="286"/>
                    <a:pt x="51" y="286"/>
                    <a:pt x="70" y="285"/>
                  </a:cubicBezTo>
                  <a:cubicBezTo>
                    <a:pt x="82" y="293"/>
                    <a:pt x="95" y="304"/>
                    <a:pt x="111" y="300"/>
                  </a:cubicBezTo>
                  <a:cubicBezTo>
                    <a:pt x="114" y="296"/>
                    <a:pt x="114" y="296"/>
                    <a:pt x="114" y="296"/>
                  </a:cubicBezTo>
                  <a:cubicBezTo>
                    <a:pt x="115" y="295"/>
                    <a:pt x="117" y="293"/>
                    <a:pt x="117" y="292"/>
                  </a:cubicBezTo>
                  <a:cubicBezTo>
                    <a:pt x="123" y="288"/>
                    <a:pt x="128" y="285"/>
                    <a:pt x="134" y="281"/>
                  </a:cubicBezTo>
                  <a:cubicBezTo>
                    <a:pt x="151" y="279"/>
                    <a:pt x="168" y="271"/>
                    <a:pt x="186" y="272"/>
                  </a:cubicBezTo>
                  <a:cubicBezTo>
                    <a:pt x="209" y="272"/>
                    <a:pt x="235" y="271"/>
                    <a:pt x="253" y="255"/>
                  </a:cubicBezTo>
                  <a:cubicBezTo>
                    <a:pt x="259" y="249"/>
                    <a:pt x="262" y="241"/>
                    <a:pt x="264" y="232"/>
                  </a:cubicBezTo>
                  <a:cubicBezTo>
                    <a:pt x="269" y="224"/>
                    <a:pt x="275" y="217"/>
                    <a:pt x="284" y="213"/>
                  </a:cubicBezTo>
                  <a:cubicBezTo>
                    <a:pt x="286" y="212"/>
                    <a:pt x="290" y="210"/>
                    <a:pt x="292" y="208"/>
                  </a:cubicBezTo>
                  <a:cubicBezTo>
                    <a:pt x="292" y="184"/>
                    <a:pt x="290" y="160"/>
                    <a:pt x="294" y="136"/>
                  </a:cubicBezTo>
                  <a:cubicBezTo>
                    <a:pt x="311" y="127"/>
                    <a:pt x="330" y="136"/>
                    <a:pt x="347" y="142"/>
                  </a:cubicBezTo>
                  <a:cubicBezTo>
                    <a:pt x="352" y="144"/>
                    <a:pt x="362" y="147"/>
                    <a:pt x="365" y="139"/>
                  </a:cubicBezTo>
                  <a:cubicBezTo>
                    <a:pt x="374" y="114"/>
                    <a:pt x="378" y="83"/>
                    <a:pt x="404" y="69"/>
                  </a:cubicBezTo>
                  <a:cubicBezTo>
                    <a:pt x="426" y="86"/>
                    <a:pt x="455" y="84"/>
                    <a:pt x="481" y="83"/>
                  </a:cubicBezTo>
                  <a:cubicBezTo>
                    <a:pt x="492" y="69"/>
                    <a:pt x="482" y="50"/>
                    <a:pt x="489" y="36"/>
                  </a:cubicBezTo>
                  <a:cubicBezTo>
                    <a:pt x="498" y="29"/>
                    <a:pt x="510" y="30"/>
                    <a:pt x="520" y="26"/>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44" name="Freeform 260"/>
            <p:cNvSpPr/>
            <p:nvPr/>
          </p:nvSpPr>
          <p:spPr bwMode="auto">
            <a:xfrm>
              <a:off x="3430461" y="3267968"/>
              <a:ext cx="261296" cy="434404"/>
            </a:xfrm>
            <a:custGeom>
              <a:avLst/>
              <a:gdLst>
                <a:gd name="T0" fmla="*/ 54 w 108"/>
                <a:gd name="T1" fmla="*/ 21 h 192"/>
                <a:gd name="T2" fmla="*/ 81 w 108"/>
                <a:gd name="T3" fmla="*/ 0 h 192"/>
                <a:gd name="T4" fmla="*/ 92 w 108"/>
                <a:gd name="T5" fmla="*/ 13 h 192"/>
                <a:gd name="T6" fmla="*/ 75 w 108"/>
                <a:gd name="T7" fmla="*/ 53 h 192"/>
                <a:gd name="T8" fmla="*/ 108 w 108"/>
                <a:gd name="T9" fmla="*/ 67 h 192"/>
                <a:gd name="T10" fmla="*/ 95 w 108"/>
                <a:gd name="T11" fmla="*/ 105 h 192"/>
                <a:gd name="T12" fmla="*/ 84 w 108"/>
                <a:gd name="T13" fmla="*/ 105 h 192"/>
                <a:gd name="T14" fmla="*/ 72 w 108"/>
                <a:gd name="T15" fmla="*/ 134 h 192"/>
                <a:gd name="T16" fmla="*/ 88 w 108"/>
                <a:gd name="T17" fmla="*/ 163 h 192"/>
                <a:gd name="T18" fmla="*/ 73 w 108"/>
                <a:gd name="T19" fmla="*/ 171 h 192"/>
                <a:gd name="T20" fmla="*/ 61 w 108"/>
                <a:gd name="T21" fmla="*/ 192 h 192"/>
                <a:gd name="T22" fmla="*/ 50 w 108"/>
                <a:gd name="T23" fmla="*/ 180 h 192"/>
                <a:gd name="T24" fmla="*/ 46 w 108"/>
                <a:gd name="T25" fmla="*/ 175 h 192"/>
                <a:gd name="T26" fmla="*/ 28 w 108"/>
                <a:gd name="T27" fmla="*/ 167 h 192"/>
                <a:gd name="T28" fmla="*/ 29 w 108"/>
                <a:gd name="T29" fmla="*/ 133 h 192"/>
                <a:gd name="T30" fmla="*/ 28 w 108"/>
                <a:gd name="T31" fmla="*/ 131 h 192"/>
                <a:gd name="T32" fmla="*/ 22 w 108"/>
                <a:gd name="T33" fmla="*/ 108 h 192"/>
                <a:gd name="T34" fmla="*/ 0 w 108"/>
                <a:gd name="T35" fmla="*/ 86 h 192"/>
                <a:gd name="T36" fmla="*/ 39 w 108"/>
                <a:gd name="T37" fmla="*/ 75 h 192"/>
                <a:gd name="T38" fmla="*/ 54 w 108"/>
                <a:gd name="T39" fmla="*/ 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 h="192">
                  <a:moveTo>
                    <a:pt x="54" y="21"/>
                  </a:moveTo>
                  <a:cubicBezTo>
                    <a:pt x="59" y="9"/>
                    <a:pt x="72" y="6"/>
                    <a:pt x="81" y="0"/>
                  </a:cubicBezTo>
                  <a:cubicBezTo>
                    <a:pt x="85" y="4"/>
                    <a:pt x="89" y="9"/>
                    <a:pt x="92" y="13"/>
                  </a:cubicBezTo>
                  <a:cubicBezTo>
                    <a:pt x="90" y="28"/>
                    <a:pt x="81" y="40"/>
                    <a:pt x="75" y="53"/>
                  </a:cubicBezTo>
                  <a:cubicBezTo>
                    <a:pt x="87" y="56"/>
                    <a:pt x="98" y="60"/>
                    <a:pt x="108" y="67"/>
                  </a:cubicBezTo>
                  <a:cubicBezTo>
                    <a:pt x="101" y="79"/>
                    <a:pt x="95" y="91"/>
                    <a:pt x="95" y="105"/>
                  </a:cubicBezTo>
                  <a:cubicBezTo>
                    <a:pt x="92" y="105"/>
                    <a:pt x="86" y="105"/>
                    <a:pt x="84" y="105"/>
                  </a:cubicBezTo>
                  <a:cubicBezTo>
                    <a:pt x="79" y="114"/>
                    <a:pt x="70" y="123"/>
                    <a:pt x="72" y="134"/>
                  </a:cubicBezTo>
                  <a:cubicBezTo>
                    <a:pt x="76" y="144"/>
                    <a:pt x="83" y="153"/>
                    <a:pt x="88" y="163"/>
                  </a:cubicBezTo>
                  <a:cubicBezTo>
                    <a:pt x="83" y="165"/>
                    <a:pt x="78" y="168"/>
                    <a:pt x="73" y="171"/>
                  </a:cubicBezTo>
                  <a:cubicBezTo>
                    <a:pt x="71" y="179"/>
                    <a:pt x="69" y="188"/>
                    <a:pt x="61" y="192"/>
                  </a:cubicBezTo>
                  <a:cubicBezTo>
                    <a:pt x="58" y="188"/>
                    <a:pt x="54" y="184"/>
                    <a:pt x="50" y="180"/>
                  </a:cubicBezTo>
                  <a:cubicBezTo>
                    <a:pt x="49" y="178"/>
                    <a:pt x="47" y="177"/>
                    <a:pt x="46" y="175"/>
                  </a:cubicBezTo>
                  <a:cubicBezTo>
                    <a:pt x="40" y="172"/>
                    <a:pt x="34" y="169"/>
                    <a:pt x="28" y="167"/>
                  </a:cubicBezTo>
                  <a:cubicBezTo>
                    <a:pt x="30" y="156"/>
                    <a:pt x="35" y="144"/>
                    <a:pt x="29" y="133"/>
                  </a:cubicBezTo>
                  <a:cubicBezTo>
                    <a:pt x="28" y="131"/>
                    <a:pt x="28" y="131"/>
                    <a:pt x="28" y="131"/>
                  </a:cubicBezTo>
                  <a:cubicBezTo>
                    <a:pt x="26" y="123"/>
                    <a:pt x="26" y="115"/>
                    <a:pt x="22" y="108"/>
                  </a:cubicBezTo>
                  <a:cubicBezTo>
                    <a:pt x="17" y="99"/>
                    <a:pt x="8" y="93"/>
                    <a:pt x="0" y="86"/>
                  </a:cubicBezTo>
                  <a:cubicBezTo>
                    <a:pt x="13" y="82"/>
                    <a:pt x="26" y="78"/>
                    <a:pt x="39" y="75"/>
                  </a:cubicBezTo>
                  <a:cubicBezTo>
                    <a:pt x="44" y="57"/>
                    <a:pt x="47" y="38"/>
                    <a:pt x="54" y="21"/>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45" name="Freeform 261"/>
            <p:cNvSpPr/>
            <p:nvPr/>
          </p:nvSpPr>
          <p:spPr bwMode="auto">
            <a:xfrm>
              <a:off x="3944343" y="3581523"/>
              <a:ext cx="570496" cy="504083"/>
            </a:xfrm>
            <a:custGeom>
              <a:avLst/>
              <a:gdLst>
                <a:gd name="T0" fmla="*/ 119 w 236"/>
                <a:gd name="T1" fmla="*/ 1 h 223"/>
                <a:gd name="T2" fmla="*/ 145 w 236"/>
                <a:gd name="T3" fmla="*/ 4 h 223"/>
                <a:gd name="T4" fmla="*/ 176 w 236"/>
                <a:gd name="T5" fmla="*/ 3 h 223"/>
                <a:gd name="T6" fmla="*/ 157 w 236"/>
                <a:gd name="T7" fmla="*/ 59 h 223"/>
                <a:gd name="T8" fmla="*/ 179 w 236"/>
                <a:gd name="T9" fmla="*/ 71 h 223"/>
                <a:gd name="T10" fmla="*/ 216 w 236"/>
                <a:gd name="T11" fmla="*/ 81 h 223"/>
                <a:gd name="T12" fmla="*/ 225 w 236"/>
                <a:gd name="T13" fmla="*/ 107 h 223"/>
                <a:gd name="T14" fmla="*/ 199 w 236"/>
                <a:gd name="T15" fmla="*/ 94 h 223"/>
                <a:gd name="T16" fmla="*/ 184 w 236"/>
                <a:gd name="T17" fmla="*/ 138 h 223"/>
                <a:gd name="T18" fmla="*/ 172 w 236"/>
                <a:gd name="T19" fmla="*/ 138 h 223"/>
                <a:gd name="T20" fmla="*/ 211 w 236"/>
                <a:gd name="T21" fmla="*/ 180 h 223"/>
                <a:gd name="T22" fmla="*/ 204 w 236"/>
                <a:gd name="T23" fmla="*/ 209 h 223"/>
                <a:gd name="T24" fmla="*/ 202 w 236"/>
                <a:gd name="T25" fmla="*/ 210 h 223"/>
                <a:gd name="T26" fmla="*/ 199 w 236"/>
                <a:gd name="T27" fmla="*/ 212 h 223"/>
                <a:gd name="T28" fmla="*/ 198 w 236"/>
                <a:gd name="T29" fmla="*/ 223 h 223"/>
                <a:gd name="T30" fmla="*/ 175 w 236"/>
                <a:gd name="T31" fmla="*/ 220 h 223"/>
                <a:gd name="T32" fmla="*/ 168 w 236"/>
                <a:gd name="T33" fmla="*/ 211 h 223"/>
                <a:gd name="T34" fmla="*/ 148 w 236"/>
                <a:gd name="T35" fmla="*/ 214 h 223"/>
                <a:gd name="T36" fmla="*/ 132 w 236"/>
                <a:gd name="T37" fmla="*/ 182 h 223"/>
                <a:gd name="T38" fmla="*/ 87 w 236"/>
                <a:gd name="T39" fmla="*/ 186 h 223"/>
                <a:gd name="T40" fmla="*/ 51 w 236"/>
                <a:gd name="T41" fmla="*/ 176 h 223"/>
                <a:gd name="T42" fmla="*/ 32 w 236"/>
                <a:gd name="T43" fmla="*/ 154 h 223"/>
                <a:gd name="T44" fmla="*/ 0 w 236"/>
                <a:gd name="T45" fmla="*/ 83 h 223"/>
                <a:gd name="T46" fmla="*/ 31 w 236"/>
                <a:gd name="T47" fmla="*/ 67 h 223"/>
                <a:gd name="T48" fmla="*/ 95 w 236"/>
                <a:gd name="T49" fmla="*/ 51 h 223"/>
                <a:gd name="T50" fmla="*/ 119 w 236"/>
                <a:gd name="T51" fmla="*/ 1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223">
                  <a:moveTo>
                    <a:pt x="119" y="1"/>
                  </a:moveTo>
                  <a:cubicBezTo>
                    <a:pt x="128" y="0"/>
                    <a:pt x="137" y="0"/>
                    <a:pt x="145" y="4"/>
                  </a:cubicBezTo>
                  <a:cubicBezTo>
                    <a:pt x="155" y="9"/>
                    <a:pt x="166" y="5"/>
                    <a:pt x="176" y="3"/>
                  </a:cubicBezTo>
                  <a:cubicBezTo>
                    <a:pt x="183" y="25"/>
                    <a:pt x="161" y="40"/>
                    <a:pt x="157" y="59"/>
                  </a:cubicBezTo>
                  <a:cubicBezTo>
                    <a:pt x="159" y="69"/>
                    <a:pt x="172" y="67"/>
                    <a:pt x="179" y="71"/>
                  </a:cubicBezTo>
                  <a:cubicBezTo>
                    <a:pt x="190" y="78"/>
                    <a:pt x="203" y="80"/>
                    <a:pt x="216" y="81"/>
                  </a:cubicBezTo>
                  <a:cubicBezTo>
                    <a:pt x="223" y="88"/>
                    <a:pt x="236" y="98"/>
                    <a:pt x="225" y="107"/>
                  </a:cubicBezTo>
                  <a:cubicBezTo>
                    <a:pt x="217" y="101"/>
                    <a:pt x="209" y="95"/>
                    <a:pt x="199" y="94"/>
                  </a:cubicBezTo>
                  <a:cubicBezTo>
                    <a:pt x="193" y="108"/>
                    <a:pt x="186" y="122"/>
                    <a:pt x="184" y="138"/>
                  </a:cubicBezTo>
                  <a:cubicBezTo>
                    <a:pt x="181" y="138"/>
                    <a:pt x="175" y="138"/>
                    <a:pt x="172" y="138"/>
                  </a:cubicBezTo>
                  <a:cubicBezTo>
                    <a:pt x="170" y="161"/>
                    <a:pt x="193" y="173"/>
                    <a:pt x="211" y="180"/>
                  </a:cubicBezTo>
                  <a:cubicBezTo>
                    <a:pt x="213" y="191"/>
                    <a:pt x="211" y="201"/>
                    <a:pt x="204" y="209"/>
                  </a:cubicBezTo>
                  <a:cubicBezTo>
                    <a:pt x="202" y="210"/>
                    <a:pt x="202" y="210"/>
                    <a:pt x="202" y="210"/>
                  </a:cubicBezTo>
                  <a:cubicBezTo>
                    <a:pt x="199" y="212"/>
                    <a:pt x="199" y="212"/>
                    <a:pt x="199" y="212"/>
                  </a:cubicBezTo>
                  <a:cubicBezTo>
                    <a:pt x="199" y="215"/>
                    <a:pt x="198" y="220"/>
                    <a:pt x="198" y="223"/>
                  </a:cubicBezTo>
                  <a:cubicBezTo>
                    <a:pt x="190" y="222"/>
                    <a:pt x="183" y="221"/>
                    <a:pt x="175" y="220"/>
                  </a:cubicBezTo>
                  <a:cubicBezTo>
                    <a:pt x="173" y="217"/>
                    <a:pt x="171" y="214"/>
                    <a:pt x="168" y="211"/>
                  </a:cubicBezTo>
                  <a:cubicBezTo>
                    <a:pt x="162" y="213"/>
                    <a:pt x="155" y="217"/>
                    <a:pt x="148" y="214"/>
                  </a:cubicBezTo>
                  <a:cubicBezTo>
                    <a:pt x="137" y="207"/>
                    <a:pt x="132" y="194"/>
                    <a:pt x="132" y="182"/>
                  </a:cubicBezTo>
                  <a:cubicBezTo>
                    <a:pt x="117" y="176"/>
                    <a:pt x="102" y="182"/>
                    <a:pt x="87" y="186"/>
                  </a:cubicBezTo>
                  <a:cubicBezTo>
                    <a:pt x="75" y="183"/>
                    <a:pt x="62" y="183"/>
                    <a:pt x="51" y="176"/>
                  </a:cubicBezTo>
                  <a:cubicBezTo>
                    <a:pt x="44" y="169"/>
                    <a:pt x="39" y="161"/>
                    <a:pt x="32" y="154"/>
                  </a:cubicBezTo>
                  <a:cubicBezTo>
                    <a:pt x="23" y="129"/>
                    <a:pt x="7" y="108"/>
                    <a:pt x="0" y="83"/>
                  </a:cubicBezTo>
                  <a:cubicBezTo>
                    <a:pt x="8" y="73"/>
                    <a:pt x="20" y="71"/>
                    <a:pt x="31" y="67"/>
                  </a:cubicBezTo>
                  <a:cubicBezTo>
                    <a:pt x="51" y="59"/>
                    <a:pt x="74" y="56"/>
                    <a:pt x="95" y="51"/>
                  </a:cubicBezTo>
                  <a:cubicBezTo>
                    <a:pt x="119" y="49"/>
                    <a:pt x="123" y="19"/>
                    <a:pt x="119" y="1"/>
                  </a:cubicBezTo>
                  <a:close/>
                </a:path>
              </a:pathLst>
            </a:custGeom>
            <a:solidFill>
              <a:schemeClr val="accent6">
                <a:lumMod val="60000"/>
                <a:lumOff val="40000"/>
                <a:alpha val="90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46" name="Freeform 262"/>
            <p:cNvSpPr/>
            <p:nvPr/>
          </p:nvSpPr>
          <p:spPr bwMode="auto">
            <a:xfrm>
              <a:off x="3466389" y="4028992"/>
              <a:ext cx="461622" cy="411541"/>
            </a:xfrm>
            <a:custGeom>
              <a:avLst/>
              <a:gdLst>
                <a:gd name="T0" fmla="*/ 118 w 191"/>
                <a:gd name="T1" fmla="*/ 1 h 182"/>
                <a:gd name="T2" fmla="*/ 146 w 191"/>
                <a:gd name="T3" fmla="*/ 11 h 182"/>
                <a:gd name="T4" fmla="*/ 191 w 191"/>
                <a:gd name="T5" fmla="*/ 45 h 182"/>
                <a:gd name="T6" fmla="*/ 165 w 191"/>
                <a:gd name="T7" fmla="*/ 69 h 182"/>
                <a:gd name="T8" fmla="*/ 130 w 191"/>
                <a:gd name="T9" fmla="*/ 75 h 182"/>
                <a:gd name="T10" fmla="*/ 126 w 191"/>
                <a:gd name="T11" fmla="*/ 109 h 182"/>
                <a:gd name="T12" fmla="*/ 156 w 191"/>
                <a:gd name="T13" fmla="*/ 140 h 182"/>
                <a:gd name="T14" fmla="*/ 160 w 191"/>
                <a:gd name="T15" fmla="*/ 182 h 182"/>
                <a:gd name="T16" fmla="*/ 144 w 191"/>
                <a:gd name="T17" fmla="*/ 172 h 182"/>
                <a:gd name="T18" fmla="*/ 139 w 191"/>
                <a:gd name="T19" fmla="*/ 166 h 182"/>
                <a:gd name="T20" fmla="*/ 101 w 191"/>
                <a:gd name="T21" fmla="*/ 130 h 182"/>
                <a:gd name="T22" fmla="*/ 84 w 191"/>
                <a:gd name="T23" fmla="*/ 144 h 182"/>
                <a:gd name="T24" fmla="*/ 74 w 191"/>
                <a:gd name="T25" fmla="*/ 147 h 182"/>
                <a:gd name="T26" fmla="*/ 71 w 191"/>
                <a:gd name="T27" fmla="*/ 149 h 182"/>
                <a:gd name="T28" fmla="*/ 69 w 191"/>
                <a:gd name="T29" fmla="*/ 152 h 182"/>
                <a:gd name="T30" fmla="*/ 63 w 191"/>
                <a:gd name="T31" fmla="*/ 160 h 182"/>
                <a:gd name="T32" fmla="*/ 53 w 191"/>
                <a:gd name="T33" fmla="*/ 151 h 182"/>
                <a:gd name="T34" fmla="*/ 45 w 191"/>
                <a:gd name="T35" fmla="*/ 161 h 182"/>
                <a:gd name="T36" fmla="*/ 22 w 191"/>
                <a:gd name="T37" fmla="*/ 153 h 182"/>
                <a:gd name="T38" fmla="*/ 17 w 191"/>
                <a:gd name="T39" fmla="*/ 138 h 182"/>
                <a:gd name="T40" fmla="*/ 0 w 191"/>
                <a:gd name="T41" fmla="*/ 133 h 182"/>
                <a:gd name="T42" fmla="*/ 18 w 191"/>
                <a:gd name="T43" fmla="*/ 114 h 182"/>
                <a:gd name="T44" fmla="*/ 12 w 191"/>
                <a:gd name="T45" fmla="*/ 93 h 182"/>
                <a:gd name="T46" fmla="*/ 20 w 191"/>
                <a:gd name="T47" fmla="*/ 89 h 182"/>
                <a:gd name="T48" fmla="*/ 65 w 191"/>
                <a:gd name="T49" fmla="*/ 105 h 182"/>
                <a:gd name="T50" fmla="*/ 80 w 191"/>
                <a:gd name="T51" fmla="*/ 92 h 182"/>
                <a:gd name="T52" fmla="*/ 82 w 191"/>
                <a:gd name="T53" fmla="*/ 62 h 182"/>
                <a:gd name="T54" fmla="*/ 95 w 191"/>
                <a:gd name="T55" fmla="*/ 61 h 182"/>
                <a:gd name="T56" fmla="*/ 121 w 191"/>
                <a:gd name="T57" fmla="*/ 24 h 182"/>
                <a:gd name="T58" fmla="*/ 118 w 191"/>
                <a:gd name="T59" fmla="*/ 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1" h="182">
                  <a:moveTo>
                    <a:pt x="118" y="1"/>
                  </a:moveTo>
                  <a:cubicBezTo>
                    <a:pt x="128" y="0"/>
                    <a:pt x="137" y="7"/>
                    <a:pt x="146" y="11"/>
                  </a:cubicBezTo>
                  <a:cubicBezTo>
                    <a:pt x="162" y="21"/>
                    <a:pt x="181" y="28"/>
                    <a:pt x="191" y="45"/>
                  </a:cubicBezTo>
                  <a:cubicBezTo>
                    <a:pt x="185" y="56"/>
                    <a:pt x="176" y="64"/>
                    <a:pt x="165" y="69"/>
                  </a:cubicBezTo>
                  <a:cubicBezTo>
                    <a:pt x="154" y="73"/>
                    <a:pt x="142" y="72"/>
                    <a:pt x="130" y="75"/>
                  </a:cubicBezTo>
                  <a:cubicBezTo>
                    <a:pt x="122" y="84"/>
                    <a:pt x="127" y="98"/>
                    <a:pt x="126" y="109"/>
                  </a:cubicBezTo>
                  <a:cubicBezTo>
                    <a:pt x="136" y="119"/>
                    <a:pt x="147" y="129"/>
                    <a:pt x="156" y="140"/>
                  </a:cubicBezTo>
                  <a:cubicBezTo>
                    <a:pt x="157" y="154"/>
                    <a:pt x="159" y="168"/>
                    <a:pt x="160" y="182"/>
                  </a:cubicBezTo>
                  <a:cubicBezTo>
                    <a:pt x="155" y="179"/>
                    <a:pt x="149" y="176"/>
                    <a:pt x="144" y="172"/>
                  </a:cubicBezTo>
                  <a:cubicBezTo>
                    <a:pt x="142" y="170"/>
                    <a:pt x="141" y="168"/>
                    <a:pt x="139" y="166"/>
                  </a:cubicBezTo>
                  <a:cubicBezTo>
                    <a:pt x="129" y="152"/>
                    <a:pt x="121" y="130"/>
                    <a:pt x="101" y="130"/>
                  </a:cubicBezTo>
                  <a:cubicBezTo>
                    <a:pt x="92" y="128"/>
                    <a:pt x="89" y="139"/>
                    <a:pt x="84" y="144"/>
                  </a:cubicBezTo>
                  <a:cubicBezTo>
                    <a:pt x="82" y="145"/>
                    <a:pt x="77" y="147"/>
                    <a:pt x="74" y="147"/>
                  </a:cubicBezTo>
                  <a:cubicBezTo>
                    <a:pt x="71" y="149"/>
                    <a:pt x="71" y="149"/>
                    <a:pt x="71" y="149"/>
                  </a:cubicBezTo>
                  <a:cubicBezTo>
                    <a:pt x="71" y="150"/>
                    <a:pt x="69" y="152"/>
                    <a:pt x="69" y="152"/>
                  </a:cubicBezTo>
                  <a:cubicBezTo>
                    <a:pt x="67" y="154"/>
                    <a:pt x="65" y="158"/>
                    <a:pt x="63" y="160"/>
                  </a:cubicBezTo>
                  <a:cubicBezTo>
                    <a:pt x="60" y="157"/>
                    <a:pt x="56" y="154"/>
                    <a:pt x="53" y="151"/>
                  </a:cubicBezTo>
                  <a:cubicBezTo>
                    <a:pt x="50" y="155"/>
                    <a:pt x="47" y="158"/>
                    <a:pt x="45" y="161"/>
                  </a:cubicBezTo>
                  <a:cubicBezTo>
                    <a:pt x="37" y="159"/>
                    <a:pt x="30" y="156"/>
                    <a:pt x="22" y="153"/>
                  </a:cubicBezTo>
                  <a:cubicBezTo>
                    <a:pt x="21" y="148"/>
                    <a:pt x="19" y="143"/>
                    <a:pt x="17" y="138"/>
                  </a:cubicBezTo>
                  <a:cubicBezTo>
                    <a:pt x="11" y="137"/>
                    <a:pt x="5" y="136"/>
                    <a:pt x="0" y="133"/>
                  </a:cubicBezTo>
                  <a:cubicBezTo>
                    <a:pt x="2" y="124"/>
                    <a:pt x="11" y="119"/>
                    <a:pt x="18" y="114"/>
                  </a:cubicBezTo>
                  <a:cubicBezTo>
                    <a:pt x="16" y="107"/>
                    <a:pt x="14" y="100"/>
                    <a:pt x="12" y="93"/>
                  </a:cubicBezTo>
                  <a:cubicBezTo>
                    <a:pt x="14" y="92"/>
                    <a:pt x="18" y="90"/>
                    <a:pt x="20" y="89"/>
                  </a:cubicBezTo>
                  <a:cubicBezTo>
                    <a:pt x="34" y="97"/>
                    <a:pt x="51" y="98"/>
                    <a:pt x="65" y="105"/>
                  </a:cubicBezTo>
                  <a:cubicBezTo>
                    <a:pt x="70" y="101"/>
                    <a:pt x="76" y="97"/>
                    <a:pt x="80" y="92"/>
                  </a:cubicBezTo>
                  <a:cubicBezTo>
                    <a:pt x="84" y="82"/>
                    <a:pt x="82" y="72"/>
                    <a:pt x="82" y="62"/>
                  </a:cubicBezTo>
                  <a:cubicBezTo>
                    <a:pt x="86" y="61"/>
                    <a:pt x="91" y="61"/>
                    <a:pt x="95" y="61"/>
                  </a:cubicBezTo>
                  <a:cubicBezTo>
                    <a:pt x="98" y="45"/>
                    <a:pt x="107" y="32"/>
                    <a:pt x="121" y="24"/>
                  </a:cubicBezTo>
                  <a:cubicBezTo>
                    <a:pt x="119" y="17"/>
                    <a:pt x="115" y="9"/>
                    <a:pt x="118" y="1"/>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47" name="Freeform 263"/>
            <p:cNvSpPr/>
            <p:nvPr/>
          </p:nvSpPr>
          <p:spPr bwMode="auto">
            <a:xfrm>
              <a:off x="4280715" y="4224316"/>
              <a:ext cx="451673" cy="587237"/>
            </a:xfrm>
            <a:custGeom>
              <a:avLst/>
              <a:gdLst>
                <a:gd name="T0" fmla="*/ 211303 w 187"/>
                <a:gd name="T1" fmla="*/ 75750 h 260"/>
                <a:gd name="T2" fmla="*/ 412041 w 187"/>
                <a:gd name="T3" fmla="*/ 0 h 260"/>
                <a:gd name="T4" fmla="*/ 419085 w 187"/>
                <a:gd name="T5" fmla="*/ 55989 h 260"/>
                <a:gd name="T6" fmla="*/ 440215 w 187"/>
                <a:gd name="T7" fmla="*/ 59283 h 260"/>
                <a:gd name="T8" fmla="*/ 471911 w 187"/>
                <a:gd name="T9" fmla="*/ 16467 h 260"/>
                <a:gd name="T10" fmla="*/ 598693 w 187"/>
                <a:gd name="T11" fmla="*/ 59283 h 260"/>
                <a:gd name="T12" fmla="*/ 605736 w 187"/>
                <a:gd name="T13" fmla="*/ 141620 h 260"/>
                <a:gd name="T14" fmla="*/ 658562 w 187"/>
                <a:gd name="T15" fmla="*/ 194316 h 260"/>
                <a:gd name="T16" fmla="*/ 658562 w 187"/>
                <a:gd name="T17" fmla="*/ 266773 h 260"/>
                <a:gd name="T18" fmla="*/ 531780 w 187"/>
                <a:gd name="T19" fmla="*/ 289828 h 260"/>
                <a:gd name="T20" fmla="*/ 500085 w 187"/>
                <a:gd name="T21" fmla="*/ 339230 h 260"/>
                <a:gd name="T22" fmla="*/ 500085 w 187"/>
                <a:gd name="T23" fmla="*/ 342524 h 260"/>
                <a:gd name="T24" fmla="*/ 475433 w 187"/>
                <a:gd name="T25" fmla="*/ 428155 h 260"/>
                <a:gd name="T26" fmla="*/ 429650 w 187"/>
                <a:gd name="T27" fmla="*/ 457796 h 260"/>
                <a:gd name="T28" fmla="*/ 415563 w 187"/>
                <a:gd name="T29" fmla="*/ 579655 h 260"/>
                <a:gd name="T30" fmla="*/ 355694 w 187"/>
                <a:gd name="T31" fmla="*/ 694928 h 260"/>
                <a:gd name="T32" fmla="*/ 366259 w 187"/>
                <a:gd name="T33" fmla="*/ 823374 h 260"/>
                <a:gd name="T34" fmla="*/ 133825 w 187"/>
                <a:gd name="T35" fmla="*/ 856309 h 260"/>
                <a:gd name="T36" fmla="*/ 186651 w 187"/>
                <a:gd name="T37" fmla="*/ 734449 h 260"/>
                <a:gd name="T38" fmla="*/ 88043 w 187"/>
                <a:gd name="T39" fmla="*/ 744330 h 260"/>
                <a:gd name="T40" fmla="*/ 70434 w 187"/>
                <a:gd name="T41" fmla="*/ 559894 h 260"/>
                <a:gd name="T42" fmla="*/ 17609 w 187"/>
                <a:gd name="T43" fmla="*/ 339230 h 260"/>
                <a:gd name="T44" fmla="*/ 24652 w 187"/>
                <a:gd name="T45" fmla="*/ 332643 h 260"/>
                <a:gd name="T46" fmla="*/ 31696 w 187"/>
                <a:gd name="T47" fmla="*/ 161381 h 260"/>
                <a:gd name="T48" fmla="*/ 211303 w 187"/>
                <a:gd name="T49" fmla="*/ 75750 h 26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87"/>
                <a:gd name="T76" fmla="*/ 0 h 260"/>
                <a:gd name="T77" fmla="*/ 187 w 187"/>
                <a:gd name="T78" fmla="*/ 260 h 260"/>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87" h="260">
                  <a:moveTo>
                    <a:pt x="60" y="23"/>
                  </a:moveTo>
                  <a:cubicBezTo>
                    <a:pt x="77" y="11"/>
                    <a:pt x="99" y="11"/>
                    <a:pt x="117" y="0"/>
                  </a:cubicBezTo>
                  <a:cubicBezTo>
                    <a:pt x="118" y="6"/>
                    <a:pt x="118" y="11"/>
                    <a:pt x="119" y="17"/>
                  </a:cubicBezTo>
                  <a:cubicBezTo>
                    <a:pt x="120" y="17"/>
                    <a:pt x="124" y="18"/>
                    <a:pt x="125" y="18"/>
                  </a:cubicBezTo>
                  <a:cubicBezTo>
                    <a:pt x="128" y="13"/>
                    <a:pt x="131" y="9"/>
                    <a:pt x="134" y="5"/>
                  </a:cubicBezTo>
                  <a:cubicBezTo>
                    <a:pt x="145" y="12"/>
                    <a:pt x="157" y="16"/>
                    <a:pt x="170" y="18"/>
                  </a:cubicBezTo>
                  <a:cubicBezTo>
                    <a:pt x="171" y="27"/>
                    <a:pt x="171" y="35"/>
                    <a:pt x="172" y="43"/>
                  </a:cubicBezTo>
                  <a:cubicBezTo>
                    <a:pt x="177" y="48"/>
                    <a:pt x="182" y="53"/>
                    <a:pt x="187" y="59"/>
                  </a:cubicBezTo>
                  <a:cubicBezTo>
                    <a:pt x="187" y="66"/>
                    <a:pt x="187" y="74"/>
                    <a:pt x="187" y="81"/>
                  </a:cubicBezTo>
                  <a:cubicBezTo>
                    <a:pt x="175" y="85"/>
                    <a:pt x="163" y="87"/>
                    <a:pt x="151" y="88"/>
                  </a:cubicBezTo>
                  <a:cubicBezTo>
                    <a:pt x="148" y="93"/>
                    <a:pt x="145" y="98"/>
                    <a:pt x="142" y="103"/>
                  </a:cubicBezTo>
                  <a:cubicBezTo>
                    <a:pt x="142" y="104"/>
                    <a:pt x="142" y="104"/>
                    <a:pt x="142" y="104"/>
                  </a:cubicBezTo>
                  <a:cubicBezTo>
                    <a:pt x="139" y="112"/>
                    <a:pt x="138" y="121"/>
                    <a:pt x="135" y="130"/>
                  </a:cubicBezTo>
                  <a:cubicBezTo>
                    <a:pt x="131" y="133"/>
                    <a:pt x="126" y="136"/>
                    <a:pt x="122" y="139"/>
                  </a:cubicBezTo>
                  <a:cubicBezTo>
                    <a:pt x="120" y="152"/>
                    <a:pt x="120" y="164"/>
                    <a:pt x="118" y="176"/>
                  </a:cubicBezTo>
                  <a:cubicBezTo>
                    <a:pt x="113" y="188"/>
                    <a:pt x="103" y="197"/>
                    <a:pt x="101" y="211"/>
                  </a:cubicBezTo>
                  <a:cubicBezTo>
                    <a:pt x="99" y="224"/>
                    <a:pt x="100" y="237"/>
                    <a:pt x="104" y="250"/>
                  </a:cubicBezTo>
                  <a:cubicBezTo>
                    <a:pt x="81" y="244"/>
                    <a:pt x="60" y="255"/>
                    <a:pt x="38" y="260"/>
                  </a:cubicBezTo>
                  <a:cubicBezTo>
                    <a:pt x="40" y="247"/>
                    <a:pt x="51" y="236"/>
                    <a:pt x="53" y="223"/>
                  </a:cubicBezTo>
                  <a:cubicBezTo>
                    <a:pt x="44" y="219"/>
                    <a:pt x="34" y="224"/>
                    <a:pt x="25" y="226"/>
                  </a:cubicBezTo>
                  <a:cubicBezTo>
                    <a:pt x="20" y="207"/>
                    <a:pt x="27" y="188"/>
                    <a:pt x="20" y="170"/>
                  </a:cubicBezTo>
                  <a:cubicBezTo>
                    <a:pt x="15" y="148"/>
                    <a:pt x="0" y="127"/>
                    <a:pt x="5" y="103"/>
                  </a:cubicBezTo>
                  <a:cubicBezTo>
                    <a:pt x="7" y="101"/>
                    <a:pt x="7" y="101"/>
                    <a:pt x="7" y="101"/>
                  </a:cubicBezTo>
                  <a:cubicBezTo>
                    <a:pt x="29" y="92"/>
                    <a:pt x="22" y="63"/>
                    <a:pt x="9" y="49"/>
                  </a:cubicBezTo>
                  <a:cubicBezTo>
                    <a:pt x="26" y="41"/>
                    <a:pt x="44" y="34"/>
                    <a:pt x="60" y="23"/>
                  </a:cubicBezTo>
                  <a:close/>
                </a:path>
              </a:pathLst>
            </a:custGeom>
            <a:solidFill>
              <a:srgbClr val="01A145"/>
            </a:solidFill>
            <a:ln>
              <a:noFill/>
            </a:ln>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48" name="Freeform 264"/>
            <p:cNvSpPr/>
            <p:nvPr/>
          </p:nvSpPr>
          <p:spPr bwMode="auto">
            <a:xfrm>
              <a:off x="2716253" y="4327305"/>
              <a:ext cx="829614" cy="813284"/>
            </a:xfrm>
            <a:custGeom>
              <a:avLst/>
              <a:gdLst>
                <a:gd name="T0" fmla="*/ 61 w 344"/>
                <a:gd name="T1" fmla="*/ 6 h 359"/>
                <a:gd name="T2" fmla="*/ 73 w 344"/>
                <a:gd name="T3" fmla="*/ 0 h 359"/>
                <a:gd name="T4" fmla="*/ 77 w 344"/>
                <a:gd name="T5" fmla="*/ 35 h 359"/>
                <a:gd name="T6" fmla="*/ 94 w 344"/>
                <a:gd name="T7" fmla="*/ 17 h 359"/>
                <a:gd name="T8" fmla="*/ 113 w 344"/>
                <a:gd name="T9" fmla="*/ 41 h 359"/>
                <a:gd name="T10" fmla="*/ 139 w 344"/>
                <a:gd name="T11" fmla="*/ 73 h 359"/>
                <a:gd name="T12" fmla="*/ 164 w 344"/>
                <a:gd name="T13" fmla="*/ 129 h 359"/>
                <a:gd name="T14" fmla="*/ 191 w 344"/>
                <a:gd name="T15" fmla="*/ 151 h 359"/>
                <a:gd name="T16" fmla="*/ 224 w 344"/>
                <a:gd name="T17" fmla="*/ 135 h 359"/>
                <a:gd name="T18" fmla="*/ 241 w 344"/>
                <a:gd name="T19" fmla="*/ 67 h 359"/>
                <a:gd name="T20" fmla="*/ 274 w 344"/>
                <a:gd name="T21" fmla="*/ 36 h 359"/>
                <a:gd name="T22" fmla="*/ 282 w 344"/>
                <a:gd name="T23" fmla="*/ 66 h 359"/>
                <a:gd name="T24" fmla="*/ 317 w 344"/>
                <a:gd name="T25" fmla="*/ 60 h 359"/>
                <a:gd name="T26" fmla="*/ 308 w 344"/>
                <a:gd name="T27" fmla="*/ 81 h 359"/>
                <a:gd name="T28" fmla="*/ 293 w 344"/>
                <a:gd name="T29" fmla="*/ 89 h 359"/>
                <a:gd name="T30" fmla="*/ 255 w 344"/>
                <a:gd name="T31" fmla="*/ 88 h 359"/>
                <a:gd name="T32" fmla="*/ 249 w 344"/>
                <a:gd name="T33" fmla="*/ 91 h 359"/>
                <a:gd name="T34" fmla="*/ 245 w 344"/>
                <a:gd name="T35" fmla="*/ 125 h 359"/>
                <a:gd name="T36" fmla="*/ 278 w 344"/>
                <a:gd name="T37" fmla="*/ 136 h 359"/>
                <a:gd name="T38" fmla="*/ 283 w 344"/>
                <a:gd name="T39" fmla="*/ 192 h 359"/>
                <a:gd name="T40" fmla="*/ 276 w 344"/>
                <a:gd name="T41" fmla="*/ 209 h 359"/>
                <a:gd name="T42" fmla="*/ 285 w 344"/>
                <a:gd name="T43" fmla="*/ 227 h 359"/>
                <a:gd name="T44" fmla="*/ 298 w 344"/>
                <a:gd name="T45" fmla="*/ 231 h 359"/>
                <a:gd name="T46" fmla="*/ 344 w 344"/>
                <a:gd name="T47" fmla="*/ 249 h 359"/>
                <a:gd name="T48" fmla="*/ 343 w 344"/>
                <a:gd name="T49" fmla="*/ 257 h 359"/>
                <a:gd name="T50" fmla="*/ 323 w 344"/>
                <a:gd name="T51" fmla="*/ 268 h 359"/>
                <a:gd name="T52" fmla="*/ 293 w 344"/>
                <a:gd name="T53" fmla="*/ 275 h 359"/>
                <a:gd name="T54" fmla="*/ 255 w 344"/>
                <a:gd name="T55" fmla="*/ 296 h 359"/>
                <a:gd name="T56" fmla="*/ 196 w 344"/>
                <a:gd name="T57" fmla="*/ 294 h 359"/>
                <a:gd name="T58" fmla="*/ 155 w 344"/>
                <a:gd name="T59" fmla="*/ 305 h 359"/>
                <a:gd name="T60" fmla="*/ 148 w 344"/>
                <a:gd name="T61" fmla="*/ 317 h 359"/>
                <a:gd name="T62" fmla="*/ 152 w 344"/>
                <a:gd name="T63" fmla="*/ 359 h 359"/>
                <a:gd name="T64" fmla="*/ 139 w 344"/>
                <a:gd name="T65" fmla="*/ 329 h 359"/>
                <a:gd name="T66" fmla="*/ 122 w 344"/>
                <a:gd name="T67" fmla="*/ 330 h 359"/>
                <a:gd name="T68" fmla="*/ 94 w 344"/>
                <a:gd name="T69" fmla="*/ 337 h 359"/>
                <a:gd name="T70" fmla="*/ 85 w 344"/>
                <a:gd name="T71" fmla="*/ 316 h 359"/>
                <a:gd name="T72" fmla="*/ 65 w 344"/>
                <a:gd name="T73" fmla="*/ 310 h 359"/>
                <a:gd name="T74" fmla="*/ 69 w 344"/>
                <a:gd name="T75" fmla="*/ 276 h 359"/>
                <a:gd name="T76" fmla="*/ 50 w 344"/>
                <a:gd name="T77" fmla="*/ 255 h 359"/>
                <a:gd name="T78" fmla="*/ 41 w 344"/>
                <a:gd name="T79" fmla="*/ 220 h 359"/>
                <a:gd name="T80" fmla="*/ 3 w 344"/>
                <a:gd name="T81" fmla="*/ 216 h 359"/>
                <a:gd name="T82" fmla="*/ 8 w 344"/>
                <a:gd name="T83" fmla="*/ 182 h 359"/>
                <a:gd name="T84" fmla="*/ 38 w 344"/>
                <a:gd name="T85" fmla="*/ 151 h 359"/>
                <a:gd name="T86" fmla="*/ 39 w 344"/>
                <a:gd name="T87" fmla="*/ 151 h 359"/>
                <a:gd name="T88" fmla="*/ 46 w 344"/>
                <a:gd name="T89" fmla="*/ 146 h 359"/>
                <a:gd name="T90" fmla="*/ 56 w 344"/>
                <a:gd name="T91" fmla="*/ 69 h 359"/>
                <a:gd name="T92" fmla="*/ 36 w 344"/>
                <a:gd name="T93" fmla="*/ 32 h 359"/>
                <a:gd name="T94" fmla="*/ 59 w 344"/>
                <a:gd name="T95" fmla="*/ 16 h 359"/>
                <a:gd name="T96" fmla="*/ 61 w 344"/>
                <a:gd name="T97" fmla="*/ 6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4" h="359">
                  <a:moveTo>
                    <a:pt x="61" y="6"/>
                  </a:moveTo>
                  <a:cubicBezTo>
                    <a:pt x="65" y="4"/>
                    <a:pt x="69" y="2"/>
                    <a:pt x="73" y="0"/>
                  </a:cubicBezTo>
                  <a:cubicBezTo>
                    <a:pt x="74" y="12"/>
                    <a:pt x="75" y="23"/>
                    <a:pt x="77" y="35"/>
                  </a:cubicBezTo>
                  <a:cubicBezTo>
                    <a:pt x="82" y="29"/>
                    <a:pt x="88" y="22"/>
                    <a:pt x="94" y="17"/>
                  </a:cubicBezTo>
                  <a:cubicBezTo>
                    <a:pt x="104" y="20"/>
                    <a:pt x="107" y="33"/>
                    <a:pt x="113" y="41"/>
                  </a:cubicBezTo>
                  <a:cubicBezTo>
                    <a:pt x="119" y="54"/>
                    <a:pt x="135" y="59"/>
                    <a:pt x="139" y="73"/>
                  </a:cubicBezTo>
                  <a:cubicBezTo>
                    <a:pt x="144" y="93"/>
                    <a:pt x="155" y="111"/>
                    <a:pt x="164" y="129"/>
                  </a:cubicBezTo>
                  <a:cubicBezTo>
                    <a:pt x="170" y="140"/>
                    <a:pt x="182" y="145"/>
                    <a:pt x="191" y="151"/>
                  </a:cubicBezTo>
                  <a:cubicBezTo>
                    <a:pt x="201" y="143"/>
                    <a:pt x="211" y="136"/>
                    <a:pt x="224" y="135"/>
                  </a:cubicBezTo>
                  <a:cubicBezTo>
                    <a:pt x="229" y="112"/>
                    <a:pt x="232" y="88"/>
                    <a:pt x="241" y="67"/>
                  </a:cubicBezTo>
                  <a:cubicBezTo>
                    <a:pt x="248" y="52"/>
                    <a:pt x="262" y="45"/>
                    <a:pt x="274" y="36"/>
                  </a:cubicBezTo>
                  <a:cubicBezTo>
                    <a:pt x="277" y="46"/>
                    <a:pt x="280" y="56"/>
                    <a:pt x="282" y="66"/>
                  </a:cubicBezTo>
                  <a:cubicBezTo>
                    <a:pt x="294" y="65"/>
                    <a:pt x="305" y="62"/>
                    <a:pt x="317" y="60"/>
                  </a:cubicBezTo>
                  <a:cubicBezTo>
                    <a:pt x="314" y="67"/>
                    <a:pt x="312" y="75"/>
                    <a:pt x="308" y="81"/>
                  </a:cubicBezTo>
                  <a:cubicBezTo>
                    <a:pt x="304" y="85"/>
                    <a:pt x="298" y="87"/>
                    <a:pt x="293" y="89"/>
                  </a:cubicBezTo>
                  <a:cubicBezTo>
                    <a:pt x="281" y="83"/>
                    <a:pt x="267" y="83"/>
                    <a:pt x="255" y="88"/>
                  </a:cubicBezTo>
                  <a:cubicBezTo>
                    <a:pt x="254" y="89"/>
                    <a:pt x="251" y="90"/>
                    <a:pt x="249" y="91"/>
                  </a:cubicBezTo>
                  <a:cubicBezTo>
                    <a:pt x="248" y="102"/>
                    <a:pt x="247" y="114"/>
                    <a:pt x="245" y="125"/>
                  </a:cubicBezTo>
                  <a:cubicBezTo>
                    <a:pt x="256" y="129"/>
                    <a:pt x="267" y="133"/>
                    <a:pt x="278" y="136"/>
                  </a:cubicBezTo>
                  <a:cubicBezTo>
                    <a:pt x="275" y="155"/>
                    <a:pt x="271" y="175"/>
                    <a:pt x="283" y="192"/>
                  </a:cubicBezTo>
                  <a:cubicBezTo>
                    <a:pt x="280" y="198"/>
                    <a:pt x="278" y="203"/>
                    <a:pt x="276" y="209"/>
                  </a:cubicBezTo>
                  <a:cubicBezTo>
                    <a:pt x="278" y="216"/>
                    <a:pt x="282" y="221"/>
                    <a:pt x="285" y="227"/>
                  </a:cubicBezTo>
                  <a:cubicBezTo>
                    <a:pt x="290" y="228"/>
                    <a:pt x="294" y="230"/>
                    <a:pt x="298" y="231"/>
                  </a:cubicBezTo>
                  <a:cubicBezTo>
                    <a:pt x="307" y="248"/>
                    <a:pt x="328" y="246"/>
                    <a:pt x="344" y="249"/>
                  </a:cubicBezTo>
                  <a:cubicBezTo>
                    <a:pt x="344" y="251"/>
                    <a:pt x="343" y="255"/>
                    <a:pt x="343" y="257"/>
                  </a:cubicBezTo>
                  <a:cubicBezTo>
                    <a:pt x="336" y="261"/>
                    <a:pt x="330" y="264"/>
                    <a:pt x="323" y="268"/>
                  </a:cubicBezTo>
                  <a:cubicBezTo>
                    <a:pt x="313" y="269"/>
                    <a:pt x="301" y="267"/>
                    <a:pt x="293" y="275"/>
                  </a:cubicBezTo>
                  <a:cubicBezTo>
                    <a:pt x="283" y="285"/>
                    <a:pt x="270" y="292"/>
                    <a:pt x="255" y="296"/>
                  </a:cubicBezTo>
                  <a:cubicBezTo>
                    <a:pt x="236" y="291"/>
                    <a:pt x="216" y="298"/>
                    <a:pt x="196" y="294"/>
                  </a:cubicBezTo>
                  <a:cubicBezTo>
                    <a:pt x="182" y="298"/>
                    <a:pt x="168" y="301"/>
                    <a:pt x="155" y="305"/>
                  </a:cubicBezTo>
                  <a:cubicBezTo>
                    <a:pt x="150" y="306"/>
                    <a:pt x="149" y="312"/>
                    <a:pt x="148" y="317"/>
                  </a:cubicBezTo>
                  <a:cubicBezTo>
                    <a:pt x="146" y="331"/>
                    <a:pt x="150" y="345"/>
                    <a:pt x="152" y="359"/>
                  </a:cubicBezTo>
                  <a:cubicBezTo>
                    <a:pt x="141" y="353"/>
                    <a:pt x="141" y="340"/>
                    <a:pt x="139" y="329"/>
                  </a:cubicBezTo>
                  <a:cubicBezTo>
                    <a:pt x="133" y="327"/>
                    <a:pt x="127" y="325"/>
                    <a:pt x="122" y="330"/>
                  </a:cubicBezTo>
                  <a:cubicBezTo>
                    <a:pt x="114" y="336"/>
                    <a:pt x="104" y="337"/>
                    <a:pt x="94" y="337"/>
                  </a:cubicBezTo>
                  <a:cubicBezTo>
                    <a:pt x="91" y="330"/>
                    <a:pt x="89" y="323"/>
                    <a:pt x="85" y="316"/>
                  </a:cubicBezTo>
                  <a:cubicBezTo>
                    <a:pt x="78" y="313"/>
                    <a:pt x="71" y="312"/>
                    <a:pt x="65" y="310"/>
                  </a:cubicBezTo>
                  <a:cubicBezTo>
                    <a:pt x="66" y="299"/>
                    <a:pt x="69" y="287"/>
                    <a:pt x="69" y="276"/>
                  </a:cubicBezTo>
                  <a:cubicBezTo>
                    <a:pt x="63" y="268"/>
                    <a:pt x="56" y="263"/>
                    <a:pt x="50" y="255"/>
                  </a:cubicBezTo>
                  <a:cubicBezTo>
                    <a:pt x="46" y="243"/>
                    <a:pt x="48" y="230"/>
                    <a:pt x="41" y="220"/>
                  </a:cubicBezTo>
                  <a:cubicBezTo>
                    <a:pt x="30" y="211"/>
                    <a:pt x="16" y="215"/>
                    <a:pt x="3" y="216"/>
                  </a:cubicBezTo>
                  <a:cubicBezTo>
                    <a:pt x="4" y="204"/>
                    <a:pt x="0" y="191"/>
                    <a:pt x="8" y="182"/>
                  </a:cubicBezTo>
                  <a:cubicBezTo>
                    <a:pt x="18" y="171"/>
                    <a:pt x="28" y="161"/>
                    <a:pt x="38" y="151"/>
                  </a:cubicBezTo>
                  <a:cubicBezTo>
                    <a:pt x="38" y="151"/>
                    <a:pt x="39" y="151"/>
                    <a:pt x="39" y="151"/>
                  </a:cubicBezTo>
                  <a:cubicBezTo>
                    <a:pt x="41" y="149"/>
                    <a:pt x="44" y="147"/>
                    <a:pt x="46" y="146"/>
                  </a:cubicBezTo>
                  <a:cubicBezTo>
                    <a:pt x="53" y="121"/>
                    <a:pt x="54" y="95"/>
                    <a:pt x="56" y="69"/>
                  </a:cubicBezTo>
                  <a:cubicBezTo>
                    <a:pt x="45" y="60"/>
                    <a:pt x="36" y="47"/>
                    <a:pt x="36" y="32"/>
                  </a:cubicBezTo>
                  <a:cubicBezTo>
                    <a:pt x="44" y="27"/>
                    <a:pt x="51" y="21"/>
                    <a:pt x="59" y="16"/>
                  </a:cubicBezTo>
                  <a:cubicBezTo>
                    <a:pt x="60" y="13"/>
                    <a:pt x="61" y="8"/>
                    <a:pt x="61" y="6"/>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49" name="Freeform 265"/>
            <p:cNvSpPr/>
            <p:nvPr/>
          </p:nvSpPr>
          <p:spPr bwMode="auto">
            <a:xfrm>
              <a:off x="4795732" y="2467750"/>
              <a:ext cx="743604" cy="498640"/>
            </a:xfrm>
            <a:custGeom>
              <a:avLst/>
              <a:gdLst>
                <a:gd name="T0" fmla="*/ 35 w 308"/>
                <a:gd name="T1" fmla="*/ 0 h 221"/>
                <a:gd name="T2" fmla="*/ 60 w 308"/>
                <a:gd name="T3" fmla="*/ 1 h 221"/>
                <a:gd name="T4" fmla="*/ 80 w 308"/>
                <a:gd name="T5" fmla="*/ 30 h 221"/>
                <a:gd name="T6" fmla="*/ 159 w 308"/>
                <a:gd name="T7" fmla="*/ 30 h 221"/>
                <a:gd name="T8" fmla="*/ 171 w 308"/>
                <a:gd name="T9" fmla="*/ 49 h 221"/>
                <a:gd name="T10" fmla="*/ 191 w 308"/>
                <a:gd name="T11" fmla="*/ 61 h 221"/>
                <a:gd name="T12" fmla="*/ 195 w 308"/>
                <a:gd name="T13" fmla="*/ 65 h 221"/>
                <a:gd name="T14" fmla="*/ 211 w 308"/>
                <a:gd name="T15" fmla="*/ 70 h 221"/>
                <a:gd name="T16" fmla="*/ 212 w 308"/>
                <a:gd name="T17" fmla="*/ 55 h 221"/>
                <a:gd name="T18" fmla="*/ 218 w 308"/>
                <a:gd name="T19" fmla="*/ 63 h 221"/>
                <a:gd name="T20" fmla="*/ 225 w 308"/>
                <a:gd name="T21" fmla="*/ 73 h 221"/>
                <a:gd name="T22" fmla="*/ 245 w 308"/>
                <a:gd name="T23" fmla="*/ 85 h 221"/>
                <a:gd name="T24" fmla="*/ 283 w 308"/>
                <a:gd name="T25" fmla="*/ 61 h 221"/>
                <a:gd name="T26" fmla="*/ 291 w 308"/>
                <a:gd name="T27" fmla="*/ 76 h 221"/>
                <a:gd name="T28" fmla="*/ 308 w 308"/>
                <a:gd name="T29" fmla="*/ 78 h 221"/>
                <a:gd name="T30" fmla="*/ 294 w 308"/>
                <a:gd name="T31" fmla="*/ 104 h 221"/>
                <a:gd name="T32" fmla="*/ 289 w 308"/>
                <a:gd name="T33" fmla="*/ 102 h 221"/>
                <a:gd name="T34" fmla="*/ 276 w 308"/>
                <a:gd name="T35" fmla="*/ 105 h 221"/>
                <a:gd name="T36" fmla="*/ 258 w 308"/>
                <a:gd name="T37" fmla="*/ 139 h 221"/>
                <a:gd name="T38" fmla="*/ 228 w 308"/>
                <a:gd name="T39" fmla="*/ 160 h 221"/>
                <a:gd name="T40" fmla="*/ 230 w 308"/>
                <a:gd name="T41" fmla="*/ 180 h 221"/>
                <a:gd name="T42" fmla="*/ 208 w 308"/>
                <a:gd name="T43" fmla="*/ 183 h 221"/>
                <a:gd name="T44" fmla="*/ 182 w 308"/>
                <a:gd name="T45" fmla="*/ 179 h 221"/>
                <a:gd name="T46" fmla="*/ 158 w 308"/>
                <a:gd name="T47" fmla="*/ 221 h 221"/>
                <a:gd name="T48" fmla="*/ 122 w 308"/>
                <a:gd name="T49" fmla="*/ 146 h 221"/>
                <a:gd name="T50" fmla="*/ 98 w 308"/>
                <a:gd name="T51" fmla="*/ 137 h 221"/>
                <a:gd name="T52" fmla="*/ 68 w 308"/>
                <a:gd name="T53" fmla="*/ 122 h 221"/>
                <a:gd name="T54" fmla="*/ 56 w 308"/>
                <a:gd name="T55" fmla="*/ 83 h 221"/>
                <a:gd name="T56" fmla="*/ 36 w 308"/>
                <a:gd name="T57" fmla="*/ 86 h 221"/>
                <a:gd name="T58" fmla="*/ 15 w 308"/>
                <a:gd name="T59" fmla="*/ 68 h 221"/>
                <a:gd name="T60" fmla="*/ 0 w 308"/>
                <a:gd name="T61" fmla="*/ 18 h 221"/>
                <a:gd name="T62" fmla="*/ 27 w 308"/>
                <a:gd name="T63" fmla="*/ 25 h 221"/>
                <a:gd name="T64" fmla="*/ 35 w 308"/>
                <a:gd name="T65"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8" h="221">
                  <a:moveTo>
                    <a:pt x="35" y="0"/>
                  </a:moveTo>
                  <a:cubicBezTo>
                    <a:pt x="44" y="0"/>
                    <a:pt x="52" y="1"/>
                    <a:pt x="60" y="1"/>
                  </a:cubicBezTo>
                  <a:cubicBezTo>
                    <a:pt x="63" y="13"/>
                    <a:pt x="67" y="27"/>
                    <a:pt x="80" y="30"/>
                  </a:cubicBezTo>
                  <a:cubicBezTo>
                    <a:pt x="106" y="36"/>
                    <a:pt x="133" y="33"/>
                    <a:pt x="159" y="30"/>
                  </a:cubicBezTo>
                  <a:cubicBezTo>
                    <a:pt x="164" y="36"/>
                    <a:pt x="167" y="42"/>
                    <a:pt x="171" y="49"/>
                  </a:cubicBezTo>
                  <a:cubicBezTo>
                    <a:pt x="178" y="52"/>
                    <a:pt x="185" y="56"/>
                    <a:pt x="191" y="61"/>
                  </a:cubicBezTo>
                  <a:cubicBezTo>
                    <a:pt x="192" y="62"/>
                    <a:pt x="194" y="64"/>
                    <a:pt x="195" y="65"/>
                  </a:cubicBezTo>
                  <a:cubicBezTo>
                    <a:pt x="199" y="69"/>
                    <a:pt x="205" y="70"/>
                    <a:pt x="211" y="70"/>
                  </a:cubicBezTo>
                  <a:cubicBezTo>
                    <a:pt x="211" y="66"/>
                    <a:pt x="212" y="59"/>
                    <a:pt x="212" y="55"/>
                  </a:cubicBezTo>
                  <a:cubicBezTo>
                    <a:pt x="214" y="57"/>
                    <a:pt x="217" y="61"/>
                    <a:pt x="218" y="63"/>
                  </a:cubicBezTo>
                  <a:cubicBezTo>
                    <a:pt x="221" y="66"/>
                    <a:pt x="223" y="69"/>
                    <a:pt x="225" y="73"/>
                  </a:cubicBezTo>
                  <a:cubicBezTo>
                    <a:pt x="230" y="79"/>
                    <a:pt x="235" y="90"/>
                    <a:pt x="245" y="85"/>
                  </a:cubicBezTo>
                  <a:cubicBezTo>
                    <a:pt x="258" y="78"/>
                    <a:pt x="270" y="68"/>
                    <a:pt x="283" y="61"/>
                  </a:cubicBezTo>
                  <a:cubicBezTo>
                    <a:pt x="286" y="66"/>
                    <a:pt x="289" y="71"/>
                    <a:pt x="291" y="76"/>
                  </a:cubicBezTo>
                  <a:cubicBezTo>
                    <a:pt x="297" y="77"/>
                    <a:pt x="302" y="78"/>
                    <a:pt x="308" y="78"/>
                  </a:cubicBezTo>
                  <a:cubicBezTo>
                    <a:pt x="307" y="89"/>
                    <a:pt x="301" y="97"/>
                    <a:pt x="294" y="104"/>
                  </a:cubicBezTo>
                  <a:cubicBezTo>
                    <a:pt x="289" y="102"/>
                    <a:pt x="289" y="102"/>
                    <a:pt x="289" y="102"/>
                  </a:cubicBezTo>
                  <a:cubicBezTo>
                    <a:pt x="285" y="101"/>
                    <a:pt x="279" y="100"/>
                    <a:pt x="276" y="105"/>
                  </a:cubicBezTo>
                  <a:cubicBezTo>
                    <a:pt x="270" y="116"/>
                    <a:pt x="267" y="129"/>
                    <a:pt x="258" y="139"/>
                  </a:cubicBezTo>
                  <a:cubicBezTo>
                    <a:pt x="249" y="148"/>
                    <a:pt x="237" y="152"/>
                    <a:pt x="228" y="160"/>
                  </a:cubicBezTo>
                  <a:cubicBezTo>
                    <a:pt x="228" y="167"/>
                    <a:pt x="229" y="174"/>
                    <a:pt x="230" y="180"/>
                  </a:cubicBezTo>
                  <a:cubicBezTo>
                    <a:pt x="222" y="181"/>
                    <a:pt x="215" y="182"/>
                    <a:pt x="208" y="183"/>
                  </a:cubicBezTo>
                  <a:cubicBezTo>
                    <a:pt x="200" y="180"/>
                    <a:pt x="190" y="171"/>
                    <a:pt x="182" y="179"/>
                  </a:cubicBezTo>
                  <a:cubicBezTo>
                    <a:pt x="173" y="192"/>
                    <a:pt x="166" y="207"/>
                    <a:pt x="158" y="221"/>
                  </a:cubicBezTo>
                  <a:cubicBezTo>
                    <a:pt x="147" y="196"/>
                    <a:pt x="135" y="170"/>
                    <a:pt x="122" y="146"/>
                  </a:cubicBezTo>
                  <a:cubicBezTo>
                    <a:pt x="113" y="145"/>
                    <a:pt x="104" y="145"/>
                    <a:pt x="98" y="137"/>
                  </a:cubicBezTo>
                  <a:cubicBezTo>
                    <a:pt x="90" y="128"/>
                    <a:pt x="80" y="123"/>
                    <a:pt x="68" y="122"/>
                  </a:cubicBezTo>
                  <a:cubicBezTo>
                    <a:pt x="68" y="108"/>
                    <a:pt x="67" y="93"/>
                    <a:pt x="56" y="83"/>
                  </a:cubicBezTo>
                  <a:cubicBezTo>
                    <a:pt x="51" y="76"/>
                    <a:pt x="43" y="84"/>
                    <a:pt x="36" y="86"/>
                  </a:cubicBezTo>
                  <a:cubicBezTo>
                    <a:pt x="25" y="93"/>
                    <a:pt x="16" y="78"/>
                    <a:pt x="15" y="68"/>
                  </a:cubicBezTo>
                  <a:cubicBezTo>
                    <a:pt x="14" y="50"/>
                    <a:pt x="8" y="34"/>
                    <a:pt x="0" y="18"/>
                  </a:cubicBezTo>
                  <a:cubicBezTo>
                    <a:pt x="9" y="21"/>
                    <a:pt x="17" y="25"/>
                    <a:pt x="27" y="25"/>
                  </a:cubicBezTo>
                  <a:cubicBezTo>
                    <a:pt x="30" y="17"/>
                    <a:pt x="33" y="8"/>
                    <a:pt x="35" y="0"/>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50" name="Freeform 266"/>
            <p:cNvSpPr/>
            <p:nvPr/>
          </p:nvSpPr>
          <p:spPr bwMode="auto">
            <a:xfrm>
              <a:off x="3517560" y="3245105"/>
              <a:ext cx="525858" cy="838324"/>
            </a:xfrm>
            <a:custGeom>
              <a:avLst/>
              <a:gdLst>
                <a:gd name="T0" fmla="*/ 183 w 218"/>
                <a:gd name="T1" fmla="*/ 13 h 371"/>
                <a:gd name="T2" fmla="*/ 195 w 218"/>
                <a:gd name="T3" fmla="*/ 0 h 371"/>
                <a:gd name="T4" fmla="*/ 170 w 218"/>
                <a:gd name="T5" fmla="*/ 88 h 371"/>
                <a:gd name="T6" fmla="*/ 168 w 218"/>
                <a:gd name="T7" fmla="*/ 145 h 371"/>
                <a:gd name="T8" fmla="*/ 171 w 218"/>
                <a:gd name="T9" fmla="*/ 188 h 371"/>
                <a:gd name="T10" fmla="*/ 169 w 218"/>
                <a:gd name="T11" fmla="*/ 223 h 371"/>
                <a:gd name="T12" fmla="*/ 206 w 218"/>
                <a:gd name="T13" fmla="*/ 307 h 371"/>
                <a:gd name="T14" fmla="*/ 218 w 218"/>
                <a:gd name="T15" fmla="*/ 320 h 371"/>
                <a:gd name="T16" fmla="*/ 180 w 218"/>
                <a:gd name="T17" fmla="*/ 314 h 371"/>
                <a:gd name="T18" fmla="*/ 156 w 218"/>
                <a:gd name="T19" fmla="*/ 331 h 371"/>
                <a:gd name="T20" fmla="*/ 155 w 218"/>
                <a:gd name="T21" fmla="*/ 371 h 371"/>
                <a:gd name="T22" fmla="*/ 107 w 218"/>
                <a:gd name="T23" fmla="*/ 345 h 371"/>
                <a:gd name="T24" fmla="*/ 92 w 218"/>
                <a:gd name="T25" fmla="*/ 347 h 371"/>
                <a:gd name="T26" fmla="*/ 80 w 218"/>
                <a:gd name="T27" fmla="*/ 343 h 371"/>
                <a:gd name="T28" fmla="*/ 75 w 218"/>
                <a:gd name="T29" fmla="*/ 338 h 371"/>
                <a:gd name="T30" fmla="*/ 5 w 218"/>
                <a:gd name="T31" fmla="*/ 319 h 371"/>
                <a:gd name="T32" fmla="*/ 0 w 218"/>
                <a:gd name="T33" fmla="*/ 313 h 371"/>
                <a:gd name="T34" fmla="*/ 10 w 218"/>
                <a:gd name="T35" fmla="*/ 304 h 371"/>
                <a:gd name="T36" fmla="*/ 5 w 218"/>
                <a:gd name="T37" fmla="*/ 293 h 371"/>
                <a:gd name="T38" fmla="*/ 7 w 218"/>
                <a:gd name="T39" fmla="*/ 287 h 371"/>
                <a:gd name="T40" fmla="*/ 31 w 218"/>
                <a:gd name="T41" fmla="*/ 281 h 371"/>
                <a:gd name="T42" fmla="*/ 45 w 218"/>
                <a:gd name="T43" fmla="*/ 254 h 371"/>
                <a:gd name="T44" fmla="*/ 43 w 218"/>
                <a:gd name="T45" fmla="*/ 214 h 371"/>
                <a:gd name="T46" fmla="*/ 71 w 218"/>
                <a:gd name="T47" fmla="*/ 222 h 371"/>
                <a:gd name="T48" fmla="*/ 113 w 218"/>
                <a:gd name="T49" fmla="*/ 200 h 371"/>
                <a:gd name="T50" fmla="*/ 116 w 218"/>
                <a:gd name="T51" fmla="*/ 152 h 371"/>
                <a:gd name="T52" fmla="*/ 90 w 218"/>
                <a:gd name="T53" fmla="*/ 135 h 371"/>
                <a:gd name="T54" fmla="*/ 89 w 218"/>
                <a:gd name="T55" fmla="*/ 135 h 371"/>
                <a:gd name="T56" fmla="*/ 62 w 218"/>
                <a:gd name="T57" fmla="*/ 124 h 371"/>
                <a:gd name="T58" fmla="*/ 75 w 218"/>
                <a:gd name="T59" fmla="*/ 80 h 371"/>
                <a:gd name="T60" fmla="*/ 111 w 218"/>
                <a:gd name="T61" fmla="*/ 94 h 371"/>
                <a:gd name="T62" fmla="*/ 129 w 218"/>
                <a:gd name="T63" fmla="*/ 71 h 371"/>
                <a:gd name="T64" fmla="*/ 127 w 218"/>
                <a:gd name="T65" fmla="*/ 56 h 371"/>
                <a:gd name="T66" fmla="*/ 170 w 218"/>
                <a:gd name="T67" fmla="*/ 9 h 371"/>
                <a:gd name="T68" fmla="*/ 183 w 218"/>
                <a:gd name="T69" fmla="*/ 13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8" h="371">
                  <a:moveTo>
                    <a:pt x="183" y="13"/>
                  </a:moveTo>
                  <a:cubicBezTo>
                    <a:pt x="187" y="8"/>
                    <a:pt x="191" y="4"/>
                    <a:pt x="195" y="0"/>
                  </a:cubicBezTo>
                  <a:cubicBezTo>
                    <a:pt x="190" y="30"/>
                    <a:pt x="170" y="57"/>
                    <a:pt x="170" y="88"/>
                  </a:cubicBezTo>
                  <a:cubicBezTo>
                    <a:pt x="169" y="107"/>
                    <a:pt x="166" y="126"/>
                    <a:pt x="168" y="145"/>
                  </a:cubicBezTo>
                  <a:cubicBezTo>
                    <a:pt x="170" y="159"/>
                    <a:pt x="175" y="173"/>
                    <a:pt x="171" y="188"/>
                  </a:cubicBezTo>
                  <a:cubicBezTo>
                    <a:pt x="170" y="199"/>
                    <a:pt x="165" y="211"/>
                    <a:pt x="169" y="223"/>
                  </a:cubicBezTo>
                  <a:cubicBezTo>
                    <a:pt x="176" y="253"/>
                    <a:pt x="196" y="277"/>
                    <a:pt x="206" y="307"/>
                  </a:cubicBezTo>
                  <a:cubicBezTo>
                    <a:pt x="210" y="311"/>
                    <a:pt x="214" y="316"/>
                    <a:pt x="218" y="320"/>
                  </a:cubicBezTo>
                  <a:cubicBezTo>
                    <a:pt x="205" y="318"/>
                    <a:pt x="193" y="316"/>
                    <a:pt x="180" y="314"/>
                  </a:cubicBezTo>
                  <a:cubicBezTo>
                    <a:pt x="173" y="321"/>
                    <a:pt x="165" y="326"/>
                    <a:pt x="156" y="331"/>
                  </a:cubicBezTo>
                  <a:cubicBezTo>
                    <a:pt x="151" y="344"/>
                    <a:pt x="153" y="358"/>
                    <a:pt x="155" y="371"/>
                  </a:cubicBezTo>
                  <a:cubicBezTo>
                    <a:pt x="140" y="361"/>
                    <a:pt x="124" y="351"/>
                    <a:pt x="107" y="345"/>
                  </a:cubicBezTo>
                  <a:cubicBezTo>
                    <a:pt x="102" y="343"/>
                    <a:pt x="97" y="346"/>
                    <a:pt x="92" y="347"/>
                  </a:cubicBezTo>
                  <a:cubicBezTo>
                    <a:pt x="88" y="345"/>
                    <a:pt x="84" y="344"/>
                    <a:pt x="80" y="343"/>
                  </a:cubicBezTo>
                  <a:cubicBezTo>
                    <a:pt x="75" y="338"/>
                    <a:pt x="75" y="338"/>
                    <a:pt x="75" y="338"/>
                  </a:cubicBezTo>
                  <a:cubicBezTo>
                    <a:pt x="56" y="319"/>
                    <a:pt x="29" y="321"/>
                    <a:pt x="5" y="319"/>
                  </a:cubicBezTo>
                  <a:cubicBezTo>
                    <a:pt x="4" y="317"/>
                    <a:pt x="1" y="315"/>
                    <a:pt x="0" y="313"/>
                  </a:cubicBezTo>
                  <a:cubicBezTo>
                    <a:pt x="3" y="310"/>
                    <a:pt x="6" y="307"/>
                    <a:pt x="10" y="304"/>
                  </a:cubicBezTo>
                  <a:cubicBezTo>
                    <a:pt x="8" y="302"/>
                    <a:pt x="6" y="296"/>
                    <a:pt x="5" y="293"/>
                  </a:cubicBezTo>
                  <a:cubicBezTo>
                    <a:pt x="5" y="291"/>
                    <a:pt x="6" y="289"/>
                    <a:pt x="7" y="287"/>
                  </a:cubicBezTo>
                  <a:cubicBezTo>
                    <a:pt x="15" y="285"/>
                    <a:pt x="23" y="283"/>
                    <a:pt x="31" y="281"/>
                  </a:cubicBezTo>
                  <a:cubicBezTo>
                    <a:pt x="32" y="271"/>
                    <a:pt x="37" y="261"/>
                    <a:pt x="45" y="254"/>
                  </a:cubicBezTo>
                  <a:cubicBezTo>
                    <a:pt x="29" y="246"/>
                    <a:pt x="36" y="227"/>
                    <a:pt x="43" y="214"/>
                  </a:cubicBezTo>
                  <a:cubicBezTo>
                    <a:pt x="53" y="212"/>
                    <a:pt x="62" y="219"/>
                    <a:pt x="71" y="222"/>
                  </a:cubicBezTo>
                  <a:cubicBezTo>
                    <a:pt x="81" y="208"/>
                    <a:pt x="97" y="202"/>
                    <a:pt x="113" y="200"/>
                  </a:cubicBezTo>
                  <a:cubicBezTo>
                    <a:pt x="112" y="184"/>
                    <a:pt x="114" y="168"/>
                    <a:pt x="116" y="152"/>
                  </a:cubicBezTo>
                  <a:cubicBezTo>
                    <a:pt x="108" y="145"/>
                    <a:pt x="99" y="141"/>
                    <a:pt x="90" y="135"/>
                  </a:cubicBezTo>
                  <a:cubicBezTo>
                    <a:pt x="89" y="135"/>
                    <a:pt x="89" y="135"/>
                    <a:pt x="89" y="135"/>
                  </a:cubicBezTo>
                  <a:cubicBezTo>
                    <a:pt x="82" y="127"/>
                    <a:pt x="72" y="126"/>
                    <a:pt x="62" y="124"/>
                  </a:cubicBezTo>
                  <a:cubicBezTo>
                    <a:pt x="63" y="109"/>
                    <a:pt x="67" y="93"/>
                    <a:pt x="75" y="80"/>
                  </a:cubicBezTo>
                  <a:cubicBezTo>
                    <a:pt x="86" y="86"/>
                    <a:pt x="97" y="94"/>
                    <a:pt x="111" y="94"/>
                  </a:cubicBezTo>
                  <a:cubicBezTo>
                    <a:pt x="116" y="85"/>
                    <a:pt x="122" y="78"/>
                    <a:pt x="129" y="71"/>
                  </a:cubicBezTo>
                  <a:cubicBezTo>
                    <a:pt x="128" y="66"/>
                    <a:pt x="128" y="61"/>
                    <a:pt x="127" y="56"/>
                  </a:cubicBezTo>
                  <a:cubicBezTo>
                    <a:pt x="140" y="39"/>
                    <a:pt x="158" y="26"/>
                    <a:pt x="170" y="9"/>
                  </a:cubicBezTo>
                  <a:cubicBezTo>
                    <a:pt x="174" y="10"/>
                    <a:pt x="179" y="11"/>
                    <a:pt x="183" y="13"/>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51" name="Freeform 267"/>
            <p:cNvSpPr/>
            <p:nvPr/>
          </p:nvSpPr>
          <p:spPr bwMode="auto">
            <a:xfrm>
              <a:off x="4370038" y="3764431"/>
              <a:ext cx="439848" cy="501905"/>
            </a:xfrm>
            <a:custGeom>
              <a:avLst/>
              <a:gdLst>
                <a:gd name="T0" fmla="*/ 46 w 182"/>
                <a:gd name="T1" fmla="*/ 0 h 222"/>
                <a:gd name="T2" fmla="*/ 65 w 182"/>
                <a:gd name="T3" fmla="*/ 3 h 222"/>
                <a:gd name="T4" fmla="*/ 79 w 182"/>
                <a:gd name="T5" fmla="*/ 17 h 222"/>
                <a:gd name="T6" fmla="*/ 98 w 182"/>
                <a:gd name="T7" fmla="*/ 18 h 222"/>
                <a:gd name="T8" fmla="*/ 113 w 182"/>
                <a:gd name="T9" fmla="*/ 49 h 222"/>
                <a:gd name="T10" fmla="*/ 137 w 182"/>
                <a:gd name="T11" fmla="*/ 76 h 222"/>
                <a:gd name="T12" fmla="*/ 146 w 182"/>
                <a:gd name="T13" fmla="*/ 106 h 222"/>
                <a:gd name="T14" fmla="*/ 146 w 182"/>
                <a:gd name="T15" fmla="*/ 147 h 222"/>
                <a:gd name="T16" fmla="*/ 181 w 182"/>
                <a:gd name="T17" fmla="*/ 139 h 222"/>
                <a:gd name="T18" fmla="*/ 173 w 182"/>
                <a:gd name="T19" fmla="*/ 172 h 222"/>
                <a:gd name="T20" fmla="*/ 161 w 182"/>
                <a:gd name="T21" fmla="*/ 184 h 222"/>
                <a:gd name="T22" fmla="*/ 139 w 182"/>
                <a:gd name="T23" fmla="*/ 222 h 222"/>
                <a:gd name="T24" fmla="*/ 131 w 182"/>
                <a:gd name="T25" fmla="*/ 215 h 222"/>
                <a:gd name="T26" fmla="*/ 104 w 182"/>
                <a:gd name="T27" fmla="*/ 206 h 222"/>
                <a:gd name="T28" fmla="*/ 87 w 182"/>
                <a:gd name="T29" fmla="*/ 210 h 222"/>
                <a:gd name="T30" fmla="*/ 79 w 182"/>
                <a:gd name="T31" fmla="*/ 195 h 222"/>
                <a:gd name="T32" fmla="*/ 58 w 182"/>
                <a:gd name="T33" fmla="*/ 210 h 222"/>
                <a:gd name="T34" fmla="*/ 43 w 182"/>
                <a:gd name="T35" fmla="*/ 161 h 222"/>
                <a:gd name="T36" fmla="*/ 29 w 182"/>
                <a:gd name="T37" fmla="*/ 152 h 222"/>
                <a:gd name="T38" fmla="*/ 26 w 182"/>
                <a:gd name="T39" fmla="*/ 129 h 222"/>
                <a:gd name="T40" fmla="*/ 28 w 182"/>
                <a:gd name="T41" fmla="*/ 128 h 222"/>
                <a:gd name="T42" fmla="*/ 36 w 182"/>
                <a:gd name="T43" fmla="*/ 94 h 222"/>
                <a:gd name="T44" fmla="*/ 0 w 182"/>
                <a:gd name="T45" fmla="*/ 64 h 222"/>
                <a:gd name="T46" fmla="*/ 12 w 182"/>
                <a:gd name="T47" fmla="*/ 65 h 222"/>
                <a:gd name="T48" fmla="*/ 27 w 182"/>
                <a:gd name="T49" fmla="*/ 16 h 222"/>
                <a:gd name="T50" fmla="*/ 56 w 182"/>
                <a:gd name="T51" fmla="*/ 23 h 222"/>
                <a:gd name="T52" fmla="*/ 46 w 182"/>
                <a:gd name="T53"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2" h="222">
                  <a:moveTo>
                    <a:pt x="46" y="0"/>
                  </a:moveTo>
                  <a:cubicBezTo>
                    <a:pt x="53" y="1"/>
                    <a:pt x="59" y="2"/>
                    <a:pt x="65" y="3"/>
                  </a:cubicBezTo>
                  <a:cubicBezTo>
                    <a:pt x="70" y="8"/>
                    <a:pt x="74" y="13"/>
                    <a:pt x="79" y="17"/>
                  </a:cubicBezTo>
                  <a:cubicBezTo>
                    <a:pt x="85" y="19"/>
                    <a:pt x="92" y="18"/>
                    <a:pt x="98" y="18"/>
                  </a:cubicBezTo>
                  <a:cubicBezTo>
                    <a:pt x="106" y="27"/>
                    <a:pt x="112" y="37"/>
                    <a:pt x="113" y="49"/>
                  </a:cubicBezTo>
                  <a:cubicBezTo>
                    <a:pt x="114" y="62"/>
                    <a:pt x="126" y="70"/>
                    <a:pt x="137" y="76"/>
                  </a:cubicBezTo>
                  <a:cubicBezTo>
                    <a:pt x="138" y="87"/>
                    <a:pt x="142" y="96"/>
                    <a:pt x="146" y="106"/>
                  </a:cubicBezTo>
                  <a:cubicBezTo>
                    <a:pt x="151" y="120"/>
                    <a:pt x="142" y="133"/>
                    <a:pt x="146" y="147"/>
                  </a:cubicBezTo>
                  <a:cubicBezTo>
                    <a:pt x="158" y="146"/>
                    <a:pt x="170" y="143"/>
                    <a:pt x="181" y="139"/>
                  </a:cubicBezTo>
                  <a:cubicBezTo>
                    <a:pt x="182" y="151"/>
                    <a:pt x="177" y="161"/>
                    <a:pt x="173" y="172"/>
                  </a:cubicBezTo>
                  <a:cubicBezTo>
                    <a:pt x="169" y="175"/>
                    <a:pt x="163" y="178"/>
                    <a:pt x="161" y="184"/>
                  </a:cubicBezTo>
                  <a:cubicBezTo>
                    <a:pt x="156" y="198"/>
                    <a:pt x="148" y="210"/>
                    <a:pt x="139" y="222"/>
                  </a:cubicBezTo>
                  <a:cubicBezTo>
                    <a:pt x="137" y="220"/>
                    <a:pt x="133" y="217"/>
                    <a:pt x="131" y="215"/>
                  </a:cubicBezTo>
                  <a:cubicBezTo>
                    <a:pt x="121" y="215"/>
                    <a:pt x="112" y="211"/>
                    <a:pt x="104" y="206"/>
                  </a:cubicBezTo>
                  <a:cubicBezTo>
                    <a:pt x="99" y="201"/>
                    <a:pt x="93" y="208"/>
                    <a:pt x="87" y="210"/>
                  </a:cubicBezTo>
                  <a:cubicBezTo>
                    <a:pt x="84" y="205"/>
                    <a:pt x="82" y="200"/>
                    <a:pt x="79" y="195"/>
                  </a:cubicBezTo>
                  <a:cubicBezTo>
                    <a:pt x="72" y="200"/>
                    <a:pt x="65" y="205"/>
                    <a:pt x="58" y="210"/>
                  </a:cubicBezTo>
                  <a:cubicBezTo>
                    <a:pt x="48" y="196"/>
                    <a:pt x="39" y="179"/>
                    <a:pt x="43" y="161"/>
                  </a:cubicBezTo>
                  <a:cubicBezTo>
                    <a:pt x="38" y="158"/>
                    <a:pt x="33" y="156"/>
                    <a:pt x="29" y="152"/>
                  </a:cubicBezTo>
                  <a:cubicBezTo>
                    <a:pt x="27" y="145"/>
                    <a:pt x="26" y="137"/>
                    <a:pt x="26" y="129"/>
                  </a:cubicBezTo>
                  <a:cubicBezTo>
                    <a:pt x="28" y="128"/>
                    <a:pt x="28" y="128"/>
                    <a:pt x="28" y="128"/>
                  </a:cubicBezTo>
                  <a:cubicBezTo>
                    <a:pt x="46" y="126"/>
                    <a:pt x="42" y="106"/>
                    <a:pt x="36" y="94"/>
                  </a:cubicBezTo>
                  <a:cubicBezTo>
                    <a:pt x="21" y="89"/>
                    <a:pt x="6" y="80"/>
                    <a:pt x="0" y="64"/>
                  </a:cubicBezTo>
                  <a:cubicBezTo>
                    <a:pt x="4" y="65"/>
                    <a:pt x="8" y="65"/>
                    <a:pt x="12" y="65"/>
                  </a:cubicBezTo>
                  <a:cubicBezTo>
                    <a:pt x="14" y="48"/>
                    <a:pt x="19" y="31"/>
                    <a:pt x="27" y="16"/>
                  </a:cubicBezTo>
                  <a:cubicBezTo>
                    <a:pt x="36" y="21"/>
                    <a:pt x="48" y="37"/>
                    <a:pt x="56" y="23"/>
                  </a:cubicBezTo>
                  <a:cubicBezTo>
                    <a:pt x="65" y="14"/>
                    <a:pt x="50" y="7"/>
                    <a:pt x="46" y="0"/>
                  </a:cubicBezTo>
                  <a:close/>
                </a:path>
              </a:pathLst>
            </a:custGeom>
            <a:solidFill>
              <a:schemeClr val="accent6">
                <a:lumMod val="60000"/>
                <a:lumOff val="40000"/>
                <a:alpha val="90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52" name="Freeform 268"/>
            <p:cNvSpPr/>
            <p:nvPr/>
          </p:nvSpPr>
          <p:spPr bwMode="auto">
            <a:xfrm>
              <a:off x="3826468" y="4258009"/>
              <a:ext cx="504432" cy="560764"/>
            </a:xfrm>
            <a:custGeom>
              <a:avLst/>
              <a:gdLst>
                <a:gd name="T0" fmla="*/ 246336 w 209"/>
                <a:gd name="T1" fmla="*/ 0 h 248"/>
                <a:gd name="T2" fmla="*/ 468038 w 209"/>
                <a:gd name="T3" fmla="*/ 75836 h 248"/>
                <a:gd name="T4" fmla="*/ 594725 w 209"/>
                <a:gd name="T5" fmla="*/ 69241 h 248"/>
                <a:gd name="T6" fmla="*/ 636954 w 209"/>
                <a:gd name="T7" fmla="*/ 52755 h 248"/>
                <a:gd name="T8" fmla="*/ 710854 w 209"/>
                <a:gd name="T9" fmla="*/ 164860 h 248"/>
                <a:gd name="T10" fmla="*/ 686221 w 209"/>
                <a:gd name="T11" fmla="*/ 283559 h 248"/>
                <a:gd name="T12" fmla="*/ 679183 w 209"/>
                <a:gd name="T13" fmla="*/ 290153 h 248"/>
                <a:gd name="T14" fmla="*/ 665106 w 209"/>
                <a:gd name="T15" fmla="*/ 300045 h 248"/>
                <a:gd name="T16" fmla="*/ 658068 w 209"/>
                <a:gd name="T17" fmla="*/ 382475 h 248"/>
                <a:gd name="T18" fmla="*/ 679183 w 209"/>
                <a:gd name="T19" fmla="*/ 402258 h 248"/>
                <a:gd name="T20" fmla="*/ 717893 w 209"/>
                <a:gd name="T21" fmla="*/ 527552 h 248"/>
                <a:gd name="T22" fmla="*/ 721412 w 209"/>
                <a:gd name="T23" fmla="*/ 679223 h 248"/>
                <a:gd name="T24" fmla="*/ 594725 w 209"/>
                <a:gd name="T25" fmla="*/ 666034 h 248"/>
                <a:gd name="T26" fmla="*/ 563053 w 209"/>
                <a:gd name="T27" fmla="*/ 738572 h 248"/>
                <a:gd name="T28" fmla="*/ 552496 w 209"/>
                <a:gd name="T29" fmla="*/ 728681 h 248"/>
                <a:gd name="T30" fmla="*/ 478595 w 209"/>
                <a:gd name="T31" fmla="*/ 708898 h 248"/>
                <a:gd name="T32" fmla="*/ 411733 w 209"/>
                <a:gd name="T33" fmla="*/ 817705 h 248"/>
                <a:gd name="T34" fmla="*/ 358946 w 209"/>
                <a:gd name="T35" fmla="*/ 745167 h 248"/>
                <a:gd name="T36" fmla="*/ 309679 w 209"/>
                <a:gd name="T37" fmla="*/ 768247 h 248"/>
                <a:gd name="T38" fmla="*/ 355427 w 209"/>
                <a:gd name="T39" fmla="*/ 672628 h 248"/>
                <a:gd name="T40" fmla="*/ 334313 w 209"/>
                <a:gd name="T41" fmla="*/ 553929 h 248"/>
                <a:gd name="T42" fmla="*/ 200588 w 209"/>
                <a:gd name="T43" fmla="*/ 603387 h 248"/>
                <a:gd name="T44" fmla="*/ 158359 w 209"/>
                <a:gd name="T45" fmla="*/ 586901 h 248"/>
                <a:gd name="T46" fmla="*/ 109092 w 209"/>
                <a:gd name="T47" fmla="*/ 629765 h 248"/>
                <a:gd name="T48" fmla="*/ 56305 w 209"/>
                <a:gd name="T49" fmla="*/ 484688 h 248"/>
                <a:gd name="T50" fmla="*/ 84458 w 209"/>
                <a:gd name="T51" fmla="*/ 441825 h 248"/>
                <a:gd name="T52" fmla="*/ 0 w 209"/>
                <a:gd name="T53" fmla="*/ 448419 h 248"/>
                <a:gd name="T54" fmla="*/ 73901 w 209"/>
                <a:gd name="T55" fmla="*/ 356097 h 248"/>
                <a:gd name="T56" fmla="*/ 42229 w 209"/>
                <a:gd name="T57" fmla="*/ 131888 h 248"/>
                <a:gd name="T58" fmla="*/ 133725 w 209"/>
                <a:gd name="T59" fmla="*/ 56052 h 248"/>
                <a:gd name="T60" fmla="*/ 221702 w 209"/>
                <a:gd name="T61" fmla="*/ 62647 h 248"/>
                <a:gd name="T62" fmla="*/ 246336 w 209"/>
                <a:gd name="T63" fmla="*/ 0 h 24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09"/>
                <a:gd name="T97" fmla="*/ 0 h 248"/>
                <a:gd name="T98" fmla="*/ 209 w 209"/>
                <a:gd name="T99" fmla="*/ 248 h 24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09" h="248">
                  <a:moveTo>
                    <a:pt x="70" y="0"/>
                  </a:moveTo>
                  <a:cubicBezTo>
                    <a:pt x="91" y="8"/>
                    <a:pt x="114" y="10"/>
                    <a:pt x="133" y="23"/>
                  </a:cubicBezTo>
                  <a:cubicBezTo>
                    <a:pt x="145" y="20"/>
                    <a:pt x="157" y="15"/>
                    <a:pt x="169" y="21"/>
                  </a:cubicBezTo>
                  <a:cubicBezTo>
                    <a:pt x="172" y="20"/>
                    <a:pt x="178" y="17"/>
                    <a:pt x="181" y="16"/>
                  </a:cubicBezTo>
                  <a:cubicBezTo>
                    <a:pt x="184" y="30"/>
                    <a:pt x="195" y="39"/>
                    <a:pt x="202" y="50"/>
                  </a:cubicBezTo>
                  <a:cubicBezTo>
                    <a:pt x="206" y="62"/>
                    <a:pt x="204" y="76"/>
                    <a:pt x="195" y="86"/>
                  </a:cubicBezTo>
                  <a:cubicBezTo>
                    <a:pt x="193" y="88"/>
                    <a:pt x="193" y="88"/>
                    <a:pt x="193" y="88"/>
                  </a:cubicBezTo>
                  <a:cubicBezTo>
                    <a:pt x="189" y="91"/>
                    <a:pt x="189" y="91"/>
                    <a:pt x="189" y="91"/>
                  </a:cubicBezTo>
                  <a:cubicBezTo>
                    <a:pt x="188" y="99"/>
                    <a:pt x="188" y="108"/>
                    <a:pt x="187" y="116"/>
                  </a:cubicBezTo>
                  <a:cubicBezTo>
                    <a:pt x="189" y="118"/>
                    <a:pt x="192" y="121"/>
                    <a:pt x="193" y="122"/>
                  </a:cubicBezTo>
                  <a:cubicBezTo>
                    <a:pt x="197" y="135"/>
                    <a:pt x="201" y="147"/>
                    <a:pt x="204" y="160"/>
                  </a:cubicBezTo>
                  <a:cubicBezTo>
                    <a:pt x="209" y="175"/>
                    <a:pt x="205" y="191"/>
                    <a:pt x="205" y="206"/>
                  </a:cubicBezTo>
                  <a:cubicBezTo>
                    <a:pt x="194" y="203"/>
                    <a:pt x="180" y="192"/>
                    <a:pt x="169" y="202"/>
                  </a:cubicBezTo>
                  <a:cubicBezTo>
                    <a:pt x="162" y="206"/>
                    <a:pt x="162" y="216"/>
                    <a:pt x="160" y="224"/>
                  </a:cubicBezTo>
                  <a:cubicBezTo>
                    <a:pt x="157" y="221"/>
                    <a:pt x="157" y="221"/>
                    <a:pt x="157" y="221"/>
                  </a:cubicBezTo>
                  <a:cubicBezTo>
                    <a:pt x="152" y="215"/>
                    <a:pt x="143" y="216"/>
                    <a:pt x="136" y="215"/>
                  </a:cubicBezTo>
                  <a:cubicBezTo>
                    <a:pt x="132" y="227"/>
                    <a:pt x="129" y="241"/>
                    <a:pt x="117" y="248"/>
                  </a:cubicBezTo>
                  <a:cubicBezTo>
                    <a:pt x="112" y="241"/>
                    <a:pt x="107" y="233"/>
                    <a:pt x="102" y="226"/>
                  </a:cubicBezTo>
                  <a:cubicBezTo>
                    <a:pt x="97" y="228"/>
                    <a:pt x="93" y="230"/>
                    <a:pt x="88" y="233"/>
                  </a:cubicBezTo>
                  <a:cubicBezTo>
                    <a:pt x="91" y="222"/>
                    <a:pt x="95" y="212"/>
                    <a:pt x="101" y="204"/>
                  </a:cubicBezTo>
                  <a:cubicBezTo>
                    <a:pt x="101" y="191"/>
                    <a:pt x="98" y="179"/>
                    <a:pt x="95" y="168"/>
                  </a:cubicBezTo>
                  <a:cubicBezTo>
                    <a:pt x="81" y="170"/>
                    <a:pt x="68" y="176"/>
                    <a:pt x="57" y="183"/>
                  </a:cubicBezTo>
                  <a:cubicBezTo>
                    <a:pt x="54" y="182"/>
                    <a:pt x="48" y="179"/>
                    <a:pt x="45" y="178"/>
                  </a:cubicBezTo>
                  <a:cubicBezTo>
                    <a:pt x="40" y="182"/>
                    <a:pt x="35" y="187"/>
                    <a:pt x="31" y="191"/>
                  </a:cubicBezTo>
                  <a:cubicBezTo>
                    <a:pt x="25" y="177"/>
                    <a:pt x="21" y="162"/>
                    <a:pt x="16" y="147"/>
                  </a:cubicBezTo>
                  <a:cubicBezTo>
                    <a:pt x="19" y="143"/>
                    <a:pt x="21" y="138"/>
                    <a:pt x="24" y="134"/>
                  </a:cubicBezTo>
                  <a:cubicBezTo>
                    <a:pt x="16" y="134"/>
                    <a:pt x="8" y="135"/>
                    <a:pt x="0" y="136"/>
                  </a:cubicBezTo>
                  <a:cubicBezTo>
                    <a:pt x="7" y="126"/>
                    <a:pt x="16" y="119"/>
                    <a:pt x="21" y="108"/>
                  </a:cubicBezTo>
                  <a:cubicBezTo>
                    <a:pt x="17" y="86"/>
                    <a:pt x="14" y="63"/>
                    <a:pt x="12" y="40"/>
                  </a:cubicBezTo>
                  <a:cubicBezTo>
                    <a:pt x="20" y="32"/>
                    <a:pt x="27" y="23"/>
                    <a:pt x="38" y="17"/>
                  </a:cubicBezTo>
                  <a:cubicBezTo>
                    <a:pt x="46" y="15"/>
                    <a:pt x="55" y="21"/>
                    <a:pt x="63" y="19"/>
                  </a:cubicBezTo>
                  <a:cubicBezTo>
                    <a:pt x="66" y="13"/>
                    <a:pt x="68" y="7"/>
                    <a:pt x="70" y="0"/>
                  </a:cubicBezTo>
                  <a:close/>
                </a:path>
              </a:pathLst>
            </a:custGeom>
            <a:solidFill>
              <a:srgbClr val="01A145"/>
            </a:solidFill>
            <a:ln>
              <a:noFill/>
            </a:ln>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53" name="Freeform 269"/>
            <p:cNvSpPr/>
            <p:nvPr/>
          </p:nvSpPr>
          <p:spPr bwMode="auto">
            <a:xfrm>
              <a:off x="4531170" y="4393718"/>
              <a:ext cx="386500" cy="470333"/>
            </a:xfrm>
            <a:custGeom>
              <a:avLst/>
              <a:gdLst>
                <a:gd name="T0" fmla="*/ 50 w 160"/>
                <a:gd name="T1" fmla="*/ 18 h 208"/>
                <a:gd name="T2" fmla="*/ 94 w 160"/>
                <a:gd name="T3" fmla="*/ 0 h 208"/>
                <a:gd name="T4" fmla="*/ 118 w 160"/>
                <a:gd name="T5" fmla="*/ 42 h 208"/>
                <a:gd name="T6" fmla="*/ 136 w 160"/>
                <a:gd name="T7" fmla="*/ 34 h 208"/>
                <a:gd name="T8" fmla="*/ 160 w 160"/>
                <a:gd name="T9" fmla="*/ 40 h 208"/>
                <a:gd name="T10" fmla="*/ 156 w 160"/>
                <a:gd name="T11" fmla="*/ 50 h 208"/>
                <a:gd name="T12" fmla="*/ 138 w 160"/>
                <a:gd name="T13" fmla="*/ 53 h 208"/>
                <a:gd name="T14" fmla="*/ 136 w 160"/>
                <a:gd name="T15" fmla="*/ 64 h 208"/>
                <a:gd name="T16" fmla="*/ 143 w 160"/>
                <a:gd name="T17" fmla="*/ 76 h 208"/>
                <a:gd name="T18" fmla="*/ 144 w 160"/>
                <a:gd name="T19" fmla="*/ 107 h 208"/>
                <a:gd name="T20" fmla="*/ 128 w 160"/>
                <a:gd name="T21" fmla="*/ 112 h 208"/>
                <a:gd name="T22" fmla="*/ 113 w 160"/>
                <a:gd name="T23" fmla="*/ 152 h 208"/>
                <a:gd name="T24" fmla="*/ 112 w 160"/>
                <a:gd name="T25" fmla="*/ 154 h 208"/>
                <a:gd name="T26" fmla="*/ 110 w 160"/>
                <a:gd name="T27" fmla="*/ 155 h 208"/>
                <a:gd name="T28" fmla="*/ 83 w 160"/>
                <a:gd name="T29" fmla="*/ 167 h 208"/>
                <a:gd name="T30" fmla="*/ 83 w 160"/>
                <a:gd name="T31" fmla="*/ 182 h 208"/>
                <a:gd name="T32" fmla="*/ 48 w 160"/>
                <a:gd name="T33" fmla="*/ 208 h 208"/>
                <a:gd name="T34" fmla="*/ 41 w 160"/>
                <a:gd name="T35" fmla="*/ 179 h 208"/>
                <a:gd name="T36" fmla="*/ 0 w 160"/>
                <a:gd name="T37" fmla="*/ 162 h 208"/>
                <a:gd name="T38" fmla="*/ 4 w 160"/>
                <a:gd name="T39" fmla="*/ 128 h 208"/>
                <a:gd name="T40" fmla="*/ 19 w 160"/>
                <a:gd name="T41" fmla="*/ 103 h 208"/>
                <a:gd name="T42" fmla="*/ 21 w 160"/>
                <a:gd name="T43" fmla="*/ 67 h 208"/>
                <a:gd name="T44" fmla="*/ 39 w 160"/>
                <a:gd name="T45" fmla="*/ 57 h 208"/>
                <a:gd name="T46" fmla="*/ 38 w 160"/>
                <a:gd name="T47" fmla="*/ 29 h 208"/>
                <a:gd name="T48" fmla="*/ 38 w 160"/>
                <a:gd name="T49" fmla="*/ 28 h 208"/>
                <a:gd name="T50" fmla="*/ 50 w 160"/>
                <a:gd name="T51" fmla="*/ 1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0" h="208">
                  <a:moveTo>
                    <a:pt x="50" y="18"/>
                  </a:moveTo>
                  <a:cubicBezTo>
                    <a:pt x="66" y="17"/>
                    <a:pt x="82" y="12"/>
                    <a:pt x="94" y="0"/>
                  </a:cubicBezTo>
                  <a:cubicBezTo>
                    <a:pt x="102" y="14"/>
                    <a:pt x="107" y="30"/>
                    <a:pt x="118" y="42"/>
                  </a:cubicBezTo>
                  <a:cubicBezTo>
                    <a:pt x="125" y="44"/>
                    <a:pt x="130" y="37"/>
                    <a:pt x="136" y="34"/>
                  </a:cubicBezTo>
                  <a:cubicBezTo>
                    <a:pt x="142" y="42"/>
                    <a:pt x="151" y="42"/>
                    <a:pt x="160" y="40"/>
                  </a:cubicBezTo>
                  <a:cubicBezTo>
                    <a:pt x="159" y="43"/>
                    <a:pt x="157" y="48"/>
                    <a:pt x="156" y="50"/>
                  </a:cubicBezTo>
                  <a:cubicBezTo>
                    <a:pt x="150" y="51"/>
                    <a:pt x="144" y="52"/>
                    <a:pt x="138" y="53"/>
                  </a:cubicBezTo>
                  <a:cubicBezTo>
                    <a:pt x="137" y="56"/>
                    <a:pt x="136" y="61"/>
                    <a:pt x="136" y="64"/>
                  </a:cubicBezTo>
                  <a:cubicBezTo>
                    <a:pt x="138" y="68"/>
                    <a:pt x="140" y="72"/>
                    <a:pt x="143" y="76"/>
                  </a:cubicBezTo>
                  <a:cubicBezTo>
                    <a:pt x="141" y="86"/>
                    <a:pt x="141" y="97"/>
                    <a:pt x="144" y="107"/>
                  </a:cubicBezTo>
                  <a:cubicBezTo>
                    <a:pt x="139" y="109"/>
                    <a:pt x="133" y="110"/>
                    <a:pt x="128" y="112"/>
                  </a:cubicBezTo>
                  <a:cubicBezTo>
                    <a:pt x="126" y="126"/>
                    <a:pt x="121" y="140"/>
                    <a:pt x="113" y="152"/>
                  </a:cubicBezTo>
                  <a:cubicBezTo>
                    <a:pt x="112" y="154"/>
                    <a:pt x="112" y="154"/>
                    <a:pt x="112" y="154"/>
                  </a:cubicBezTo>
                  <a:cubicBezTo>
                    <a:pt x="110" y="155"/>
                    <a:pt x="110" y="155"/>
                    <a:pt x="110" y="155"/>
                  </a:cubicBezTo>
                  <a:cubicBezTo>
                    <a:pt x="101" y="158"/>
                    <a:pt x="92" y="163"/>
                    <a:pt x="83" y="167"/>
                  </a:cubicBezTo>
                  <a:cubicBezTo>
                    <a:pt x="83" y="172"/>
                    <a:pt x="83" y="177"/>
                    <a:pt x="83" y="182"/>
                  </a:cubicBezTo>
                  <a:cubicBezTo>
                    <a:pt x="72" y="192"/>
                    <a:pt x="60" y="200"/>
                    <a:pt x="48" y="208"/>
                  </a:cubicBezTo>
                  <a:cubicBezTo>
                    <a:pt x="46" y="198"/>
                    <a:pt x="43" y="188"/>
                    <a:pt x="41" y="179"/>
                  </a:cubicBezTo>
                  <a:cubicBezTo>
                    <a:pt x="27" y="173"/>
                    <a:pt x="14" y="168"/>
                    <a:pt x="0" y="162"/>
                  </a:cubicBezTo>
                  <a:cubicBezTo>
                    <a:pt x="1" y="151"/>
                    <a:pt x="1" y="139"/>
                    <a:pt x="4" y="128"/>
                  </a:cubicBezTo>
                  <a:cubicBezTo>
                    <a:pt x="8" y="119"/>
                    <a:pt x="15" y="112"/>
                    <a:pt x="19" y="103"/>
                  </a:cubicBezTo>
                  <a:cubicBezTo>
                    <a:pt x="21" y="91"/>
                    <a:pt x="21" y="79"/>
                    <a:pt x="21" y="67"/>
                  </a:cubicBezTo>
                  <a:cubicBezTo>
                    <a:pt x="27" y="64"/>
                    <a:pt x="33" y="60"/>
                    <a:pt x="39" y="57"/>
                  </a:cubicBezTo>
                  <a:cubicBezTo>
                    <a:pt x="38" y="47"/>
                    <a:pt x="38" y="38"/>
                    <a:pt x="38" y="29"/>
                  </a:cubicBezTo>
                  <a:cubicBezTo>
                    <a:pt x="38" y="28"/>
                    <a:pt x="38" y="28"/>
                    <a:pt x="38" y="28"/>
                  </a:cubicBezTo>
                  <a:cubicBezTo>
                    <a:pt x="42" y="24"/>
                    <a:pt x="46" y="21"/>
                    <a:pt x="50" y="18"/>
                  </a:cubicBezTo>
                  <a:close/>
                </a:path>
              </a:pathLst>
            </a:custGeom>
            <a:solidFill>
              <a:schemeClr val="accent6">
                <a:lumMod val="60000"/>
                <a:lumOff val="40000"/>
                <a:alpha val="90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54" name="Freeform 270"/>
            <p:cNvSpPr/>
            <p:nvPr/>
          </p:nvSpPr>
          <p:spPr bwMode="auto">
            <a:xfrm>
              <a:off x="3819139" y="5297366"/>
              <a:ext cx="219924" cy="156778"/>
            </a:xfrm>
            <a:custGeom>
              <a:avLst/>
              <a:gdLst>
                <a:gd name="T0" fmla="*/ 32 w 91"/>
                <a:gd name="T1" fmla="*/ 7 h 69"/>
                <a:gd name="T2" fmla="*/ 91 w 91"/>
                <a:gd name="T3" fmla="*/ 0 h 69"/>
                <a:gd name="T4" fmla="*/ 88 w 91"/>
                <a:gd name="T5" fmla="*/ 18 h 69"/>
                <a:gd name="T6" fmla="*/ 74 w 91"/>
                <a:gd name="T7" fmla="*/ 47 h 69"/>
                <a:gd name="T8" fmla="*/ 40 w 91"/>
                <a:gd name="T9" fmla="*/ 69 h 69"/>
                <a:gd name="T10" fmla="*/ 0 w 91"/>
                <a:gd name="T11" fmla="*/ 54 h 69"/>
                <a:gd name="T12" fmla="*/ 5 w 91"/>
                <a:gd name="T13" fmla="*/ 25 h 69"/>
                <a:gd name="T14" fmla="*/ 32 w 91"/>
                <a:gd name="T15" fmla="*/ 7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69">
                  <a:moveTo>
                    <a:pt x="32" y="7"/>
                  </a:moveTo>
                  <a:cubicBezTo>
                    <a:pt x="52" y="3"/>
                    <a:pt x="72" y="7"/>
                    <a:pt x="91" y="0"/>
                  </a:cubicBezTo>
                  <a:cubicBezTo>
                    <a:pt x="90" y="5"/>
                    <a:pt x="89" y="14"/>
                    <a:pt x="88" y="18"/>
                  </a:cubicBezTo>
                  <a:cubicBezTo>
                    <a:pt x="82" y="27"/>
                    <a:pt x="79" y="37"/>
                    <a:pt x="74" y="47"/>
                  </a:cubicBezTo>
                  <a:cubicBezTo>
                    <a:pt x="64" y="56"/>
                    <a:pt x="52" y="63"/>
                    <a:pt x="40" y="69"/>
                  </a:cubicBezTo>
                  <a:cubicBezTo>
                    <a:pt x="25" y="69"/>
                    <a:pt x="12" y="63"/>
                    <a:pt x="0" y="54"/>
                  </a:cubicBezTo>
                  <a:cubicBezTo>
                    <a:pt x="2" y="44"/>
                    <a:pt x="4" y="34"/>
                    <a:pt x="5" y="25"/>
                  </a:cubicBezTo>
                  <a:cubicBezTo>
                    <a:pt x="15" y="20"/>
                    <a:pt x="24" y="14"/>
                    <a:pt x="32" y="7"/>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55" name="Freeform 273"/>
            <p:cNvSpPr/>
            <p:nvPr/>
          </p:nvSpPr>
          <p:spPr bwMode="auto">
            <a:xfrm>
              <a:off x="4633511" y="2754087"/>
              <a:ext cx="531302" cy="485575"/>
            </a:xfrm>
            <a:custGeom>
              <a:avLst/>
              <a:gdLst>
                <a:gd name="T0" fmla="*/ 141 w 220"/>
                <a:gd name="T1" fmla="*/ 0 h 215"/>
                <a:gd name="T2" fmla="*/ 169 w 220"/>
                <a:gd name="T3" fmla="*/ 23 h 215"/>
                <a:gd name="T4" fmla="*/ 186 w 220"/>
                <a:gd name="T5" fmla="*/ 23 h 215"/>
                <a:gd name="T6" fmla="*/ 213 w 220"/>
                <a:gd name="T7" fmla="*/ 78 h 215"/>
                <a:gd name="T8" fmla="*/ 220 w 220"/>
                <a:gd name="T9" fmla="*/ 103 h 215"/>
                <a:gd name="T10" fmla="*/ 155 w 220"/>
                <a:gd name="T11" fmla="*/ 166 h 215"/>
                <a:gd name="T12" fmla="*/ 116 w 220"/>
                <a:gd name="T13" fmla="*/ 191 h 215"/>
                <a:gd name="T14" fmla="*/ 93 w 220"/>
                <a:gd name="T15" fmla="*/ 215 h 215"/>
                <a:gd name="T16" fmla="*/ 103 w 220"/>
                <a:gd name="T17" fmla="*/ 197 h 215"/>
                <a:gd name="T18" fmla="*/ 102 w 220"/>
                <a:gd name="T19" fmla="*/ 169 h 215"/>
                <a:gd name="T20" fmla="*/ 113 w 220"/>
                <a:gd name="T21" fmla="*/ 125 h 215"/>
                <a:gd name="T22" fmla="*/ 75 w 220"/>
                <a:gd name="T23" fmla="*/ 121 h 215"/>
                <a:gd name="T24" fmla="*/ 38 w 220"/>
                <a:gd name="T25" fmla="*/ 164 h 215"/>
                <a:gd name="T26" fmla="*/ 0 w 220"/>
                <a:gd name="T27" fmla="*/ 144 h 215"/>
                <a:gd name="T28" fmla="*/ 10 w 220"/>
                <a:gd name="T29" fmla="*/ 113 h 215"/>
                <a:gd name="T30" fmla="*/ 6 w 220"/>
                <a:gd name="T31" fmla="*/ 63 h 215"/>
                <a:gd name="T32" fmla="*/ 38 w 220"/>
                <a:gd name="T33" fmla="*/ 91 h 215"/>
                <a:gd name="T34" fmla="*/ 108 w 220"/>
                <a:gd name="T35" fmla="*/ 31 h 215"/>
                <a:gd name="T36" fmla="*/ 128 w 220"/>
                <a:gd name="T37" fmla="*/ 31 h 215"/>
                <a:gd name="T38" fmla="*/ 141 w 220"/>
                <a:gd name="T39"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0" h="215">
                  <a:moveTo>
                    <a:pt x="141" y="0"/>
                  </a:moveTo>
                  <a:cubicBezTo>
                    <a:pt x="152" y="5"/>
                    <a:pt x="161" y="13"/>
                    <a:pt x="169" y="23"/>
                  </a:cubicBezTo>
                  <a:cubicBezTo>
                    <a:pt x="174" y="23"/>
                    <a:pt x="180" y="23"/>
                    <a:pt x="186" y="23"/>
                  </a:cubicBezTo>
                  <a:cubicBezTo>
                    <a:pt x="197" y="40"/>
                    <a:pt x="203" y="60"/>
                    <a:pt x="213" y="78"/>
                  </a:cubicBezTo>
                  <a:cubicBezTo>
                    <a:pt x="217" y="86"/>
                    <a:pt x="218" y="94"/>
                    <a:pt x="220" y="103"/>
                  </a:cubicBezTo>
                  <a:cubicBezTo>
                    <a:pt x="193" y="118"/>
                    <a:pt x="185" y="155"/>
                    <a:pt x="155" y="166"/>
                  </a:cubicBezTo>
                  <a:cubicBezTo>
                    <a:pt x="141" y="173"/>
                    <a:pt x="129" y="182"/>
                    <a:pt x="116" y="191"/>
                  </a:cubicBezTo>
                  <a:cubicBezTo>
                    <a:pt x="112" y="202"/>
                    <a:pt x="103" y="210"/>
                    <a:pt x="93" y="215"/>
                  </a:cubicBezTo>
                  <a:cubicBezTo>
                    <a:pt x="96" y="209"/>
                    <a:pt x="100" y="203"/>
                    <a:pt x="103" y="197"/>
                  </a:cubicBezTo>
                  <a:cubicBezTo>
                    <a:pt x="104" y="188"/>
                    <a:pt x="94" y="178"/>
                    <a:pt x="102" y="169"/>
                  </a:cubicBezTo>
                  <a:cubicBezTo>
                    <a:pt x="110" y="157"/>
                    <a:pt x="117" y="141"/>
                    <a:pt x="113" y="125"/>
                  </a:cubicBezTo>
                  <a:cubicBezTo>
                    <a:pt x="103" y="116"/>
                    <a:pt x="88" y="121"/>
                    <a:pt x="75" y="121"/>
                  </a:cubicBezTo>
                  <a:cubicBezTo>
                    <a:pt x="62" y="135"/>
                    <a:pt x="52" y="151"/>
                    <a:pt x="38" y="164"/>
                  </a:cubicBezTo>
                  <a:cubicBezTo>
                    <a:pt x="26" y="157"/>
                    <a:pt x="13" y="151"/>
                    <a:pt x="0" y="144"/>
                  </a:cubicBezTo>
                  <a:cubicBezTo>
                    <a:pt x="3" y="134"/>
                    <a:pt x="8" y="123"/>
                    <a:pt x="10" y="113"/>
                  </a:cubicBezTo>
                  <a:cubicBezTo>
                    <a:pt x="8" y="96"/>
                    <a:pt x="3" y="80"/>
                    <a:pt x="6" y="63"/>
                  </a:cubicBezTo>
                  <a:cubicBezTo>
                    <a:pt x="21" y="67"/>
                    <a:pt x="30" y="79"/>
                    <a:pt x="38" y="91"/>
                  </a:cubicBezTo>
                  <a:cubicBezTo>
                    <a:pt x="53" y="63"/>
                    <a:pt x="83" y="50"/>
                    <a:pt x="108" y="31"/>
                  </a:cubicBezTo>
                  <a:cubicBezTo>
                    <a:pt x="115" y="31"/>
                    <a:pt x="121" y="32"/>
                    <a:pt x="128" y="31"/>
                  </a:cubicBezTo>
                  <a:cubicBezTo>
                    <a:pt x="135" y="22"/>
                    <a:pt x="137" y="11"/>
                    <a:pt x="141" y="0"/>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56" name="Freeform 274"/>
            <p:cNvSpPr/>
            <p:nvPr/>
          </p:nvSpPr>
          <p:spPr bwMode="auto">
            <a:xfrm>
              <a:off x="4212171" y="2890178"/>
              <a:ext cx="495373" cy="702233"/>
            </a:xfrm>
            <a:custGeom>
              <a:avLst/>
              <a:gdLst>
                <a:gd name="T0" fmla="*/ 103 w 205"/>
                <a:gd name="T1" fmla="*/ 12 h 311"/>
                <a:gd name="T2" fmla="*/ 135 w 205"/>
                <a:gd name="T3" fmla="*/ 10 h 311"/>
                <a:gd name="T4" fmla="*/ 155 w 205"/>
                <a:gd name="T5" fmla="*/ 58 h 311"/>
                <a:gd name="T6" fmla="*/ 176 w 205"/>
                <a:gd name="T7" fmla="*/ 58 h 311"/>
                <a:gd name="T8" fmla="*/ 168 w 205"/>
                <a:gd name="T9" fmla="*/ 77 h 311"/>
                <a:gd name="T10" fmla="*/ 205 w 205"/>
                <a:gd name="T11" fmla="*/ 108 h 311"/>
                <a:gd name="T12" fmla="*/ 178 w 205"/>
                <a:gd name="T13" fmla="*/ 148 h 311"/>
                <a:gd name="T14" fmla="*/ 166 w 205"/>
                <a:gd name="T15" fmla="*/ 153 h 311"/>
                <a:gd name="T16" fmla="*/ 136 w 205"/>
                <a:gd name="T17" fmla="*/ 131 h 311"/>
                <a:gd name="T18" fmla="*/ 144 w 205"/>
                <a:gd name="T19" fmla="*/ 117 h 311"/>
                <a:gd name="T20" fmla="*/ 125 w 205"/>
                <a:gd name="T21" fmla="*/ 104 h 311"/>
                <a:gd name="T22" fmla="*/ 129 w 205"/>
                <a:gd name="T23" fmla="*/ 85 h 311"/>
                <a:gd name="T24" fmla="*/ 103 w 205"/>
                <a:gd name="T25" fmla="*/ 84 h 311"/>
                <a:gd name="T26" fmla="*/ 100 w 205"/>
                <a:gd name="T27" fmla="*/ 81 h 311"/>
                <a:gd name="T28" fmla="*/ 97 w 205"/>
                <a:gd name="T29" fmla="*/ 78 h 311"/>
                <a:gd name="T30" fmla="*/ 89 w 205"/>
                <a:gd name="T31" fmla="*/ 76 h 311"/>
                <a:gd name="T32" fmla="*/ 85 w 205"/>
                <a:gd name="T33" fmla="*/ 86 h 311"/>
                <a:gd name="T34" fmla="*/ 57 w 205"/>
                <a:gd name="T35" fmla="*/ 133 h 311"/>
                <a:gd name="T36" fmla="*/ 80 w 205"/>
                <a:gd name="T37" fmla="*/ 158 h 311"/>
                <a:gd name="T38" fmla="*/ 103 w 205"/>
                <a:gd name="T39" fmla="*/ 150 h 311"/>
                <a:gd name="T40" fmla="*/ 103 w 205"/>
                <a:gd name="T41" fmla="*/ 149 h 311"/>
                <a:gd name="T42" fmla="*/ 103 w 205"/>
                <a:gd name="T43" fmla="*/ 185 h 311"/>
                <a:gd name="T44" fmla="*/ 140 w 205"/>
                <a:gd name="T45" fmla="*/ 198 h 311"/>
                <a:gd name="T46" fmla="*/ 145 w 205"/>
                <a:gd name="T47" fmla="*/ 197 h 311"/>
                <a:gd name="T48" fmla="*/ 145 w 205"/>
                <a:gd name="T49" fmla="*/ 201 h 311"/>
                <a:gd name="T50" fmla="*/ 145 w 205"/>
                <a:gd name="T51" fmla="*/ 209 h 311"/>
                <a:gd name="T52" fmla="*/ 93 w 205"/>
                <a:gd name="T53" fmla="*/ 245 h 311"/>
                <a:gd name="T54" fmla="*/ 67 w 205"/>
                <a:gd name="T55" fmla="*/ 304 h 311"/>
                <a:gd name="T56" fmla="*/ 3 w 205"/>
                <a:gd name="T57" fmla="*/ 300 h 311"/>
                <a:gd name="T58" fmla="*/ 13 w 205"/>
                <a:gd name="T59" fmla="*/ 261 h 311"/>
                <a:gd name="T60" fmla="*/ 12 w 205"/>
                <a:gd name="T61" fmla="*/ 219 h 311"/>
                <a:gd name="T62" fmla="*/ 1 w 205"/>
                <a:gd name="T63" fmla="*/ 209 h 311"/>
                <a:gd name="T64" fmla="*/ 7 w 205"/>
                <a:gd name="T65" fmla="*/ 179 h 311"/>
                <a:gd name="T66" fmla="*/ 26 w 205"/>
                <a:gd name="T67" fmla="*/ 168 h 311"/>
                <a:gd name="T68" fmla="*/ 29 w 205"/>
                <a:gd name="T69" fmla="*/ 141 h 311"/>
                <a:gd name="T70" fmla="*/ 10 w 205"/>
                <a:gd name="T71" fmla="*/ 135 h 311"/>
                <a:gd name="T72" fmla="*/ 20 w 205"/>
                <a:gd name="T73" fmla="*/ 113 h 311"/>
                <a:gd name="T74" fmla="*/ 4 w 205"/>
                <a:gd name="T75" fmla="*/ 73 h 311"/>
                <a:gd name="T76" fmla="*/ 30 w 205"/>
                <a:gd name="T77" fmla="*/ 31 h 311"/>
                <a:gd name="T78" fmla="*/ 40 w 205"/>
                <a:gd name="T79" fmla="*/ 57 h 311"/>
                <a:gd name="T80" fmla="*/ 96 w 205"/>
                <a:gd name="T81" fmla="*/ 37 h 311"/>
                <a:gd name="T82" fmla="*/ 103 w 205"/>
                <a:gd name="T83" fmla="*/ 12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5" h="311">
                  <a:moveTo>
                    <a:pt x="103" y="12"/>
                  </a:moveTo>
                  <a:cubicBezTo>
                    <a:pt x="112" y="7"/>
                    <a:pt x="127" y="0"/>
                    <a:pt x="135" y="10"/>
                  </a:cubicBezTo>
                  <a:cubicBezTo>
                    <a:pt x="148" y="23"/>
                    <a:pt x="140" y="46"/>
                    <a:pt x="155" y="58"/>
                  </a:cubicBezTo>
                  <a:cubicBezTo>
                    <a:pt x="162" y="60"/>
                    <a:pt x="169" y="58"/>
                    <a:pt x="176" y="58"/>
                  </a:cubicBezTo>
                  <a:cubicBezTo>
                    <a:pt x="173" y="64"/>
                    <a:pt x="170" y="71"/>
                    <a:pt x="168" y="77"/>
                  </a:cubicBezTo>
                  <a:cubicBezTo>
                    <a:pt x="173" y="95"/>
                    <a:pt x="192" y="98"/>
                    <a:pt x="205" y="108"/>
                  </a:cubicBezTo>
                  <a:cubicBezTo>
                    <a:pt x="195" y="121"/>
                    <a:pt x="188" y="135"/>
                    <a:pt x="178" y="148"/>
                  </a:cubicBezTo>
                  <a:cubicBezTo>
                    <a:pt x="176" y="152"/>
                    <a:pt x="170" y="154"/>
                    <a:pt x="166" y="153"/>
                  </a:cubicBezTo>
                  <a:cubicBezTo>
                    <a:pt x="154" y="149"/>
                    <a:pt x="145" y="140"/>
                    <a:pt x="136" y="131"/>
                  </a:cubicBezTo>
                  <a:cubicBezTo>
                    <a:pt x="139" y="127"/>
                    <a:pt x="141" y="122"/>
                    <a:pt x="144" y="117"/>
                  </a:cubicBezTo>
                  <a:cubicBezTo>
                    <a:pt x="138" y="112"/>
                    <a:pt x="131" y="108"/>
                    <a:pt x="125" y="104"/>
                  </a:cubicBezTo>
                  <a:cubicBezTo>
                    <a:pt x="126" y="98"/>
                    <a:pt x="128" y="91"/>
                    <a:pt x="129" y="85"/>
                  </a:cubicBezTo>
                  <a:cubicBezTo>
                    <a:pt x="120" y="85"/>
                    <a:pt x="112" y="85"/>
                    <a:pt x="103" y="84"/>
                  </a:cubicBezTo>
                  <a:cubicBezTo>
                    <a:pt x="102" y="83"/>
                    <a:pt x="101" y="82"/>
                    <a:pt x="100" y="81"/>
                  </a:cubicBezTo>
                  <a:cubicBezTo>
                    <a:pt x="97" y="78"/>
                    <a:pt x="97" y="78"/>
                    <a:pt x="97" y="78"/>
                  </a:cubicBezTo>
                  <a:cubicBezTo>
                    <a:pt x="95" y="78"/>
                    <a:pt x="91" y="76"/>
                    <a:pt x="89" y="76"/>
                  </a:cubicBezTo>
                  <a:cubicBezTo>
                    <a:pt x="88" y="78"/>
                    <a:pt x="86" y="83"/>
                    <a:pt x="85" y="86"/>
                  </a:cubicBezTo>
                  <a:cubicBezTo>
                    <a:pt x="67" y="94"/>
                    <a:pt x="63" y="116"/>
                    <a:pt x="57" y="133"/>
                  </a:cubicBezTo>
                  <a:cubicBezTo>
                    <a:pt x="60" y="144"/>
                    <a:pt x="67" y="157"/>
                    <a:pt x="80" y="158"/>
                  </a:cubicBezTo>
                  <a:cubicBezTo>
                    <a:pt x="88" y="159"/>
                    <a:pt x="95" y="153"/>
                    <a:pt x="103" y="150"/>
                  </a:cubicBezTo>
                  <a:cubicBezTo>
                    <a:pt x="103" y="149"/>
                    <a:pt x="103" y="149"/>
                    <a:pt x="103" y="149"/>
                  </a:cubicBezTo>
                  <a:cubicBezTo>
                    <a:pt x="103" y="161"/>
                    <a:pt x="100" y="173"/>
                    <a:pt x="103" y="185"/>
                  </a:cubicBezTo>
                  <a:cubicBezTo>
                    <a:pt x="109" y="198"/>
                    <a:pt x="126" y="202"/>
                    <a:pt x="140" y="198"/>
                  </a:cubicBezTo>
                  <a:cubicBezTo>
                    <a:pt x="145" y="197"/>
                    <a:pt x="145" y="197"/>
                    <a:pt x="145" y="197"/>
                  </a:cubicBezTo>
                  <a:cubicBezTo>
                    <a:pt x="145" y="201"/>
                    <a:pt x="145" y="201"/>
                    <a:pt x="145" y="201"/>
                  </a:cubicBezTo>
                  <a:cubicBezTo>
                    <a:pt x="145" y="203"/>
                    <a:pt x="145" y="207"/>
                    <a:pt x="145" y="209"/>
                  </a:cubicBezTo>
                  <a:cubicBezTo>
                    <a:pt x="130" y="225"/>
                    <a:pt x="108" y="230"/>
                    <a:pt x="93" y="245"/>
                  </a:cubicBezTo>
                  <a:cubicBezTo>
                    <a:pt x="71" y="256"/>
                    <a:pt x="69" y="283"/>
                    <a:pt x="67" y="304"/>
                  </a:cubicBezTo>
                  <a:cubicBezTo>
                    <a:pt x="45" y="311"/>
                    <a:pt x="25" y="300"/>
                    <a:pt x="3" y="300"/>
                  </a:cubicBezTo>
                  <a:cubicBezTo>
                    <a:pt x="4" y="287"/>
                    <a:pt x="7" y="273"/>
                    <a:pt x="13" y="261"/>
                  </a:cubicBezTo>
                  <a:cubicBezTo>
                    <a:pt x="19" y="248"/>
                    <a:pt x="15" y="233"/>
                    <a:pt x="12" y="219"/>
                  </a:cubicBezTo>
                  <a:cubicBezTo>
                    <a:pt x="8" y="216"/>
                    <a:pt x="4" y="213"/>
                    <a:pt x="1" y="209"/>
                  </a:cubicBezTo>
                  <a:cubicBezTo>
                    <a:pt x="0" y="198"/>
                    <a:pt x="3" y="188"/>
                    <a:pt x="7" y="179"/>
                  </a:cubicBezTo>
                  <a:cubicBezTo>
                    <a:pt x="12" y="174"/>
                    <a:pt x="21" y="172"/>
                    <a:pt x="26" y="168"/>
                  </a:cubicBezTo>
                  <a:cubicBezTo>
                    <a:pt x="29" y="159"/>
                    <a:pt x="28" y="150"/>
                    <a:pt x="29" y="141"/>
                  </a:cubicBezTo>
                  <a:cubicBezTo>
                    <a:pt x="23" y="139"/>
                    <a:pt x="17" y="137"/>
                    <a:pt x="10" y="135"/>
                  </a:cubicBezTo>
                  <a:cubicBezTo>
                    <a:pt x="14" y="128"/>
                    <a:pt x="17" y="120"/>
                    <a:pt x="20" y="113"/>
                  </a:cubicBezTo>
                  <a:cubicBezTo>
                    <a:pt x="13" y="101"/>
                    <a:pt x="2" y="88"/>
                    <a:pt x="4" y="73"/>
                  </a:cubicBezTo>
                  <a:cubicBezTo>
                    <a:pt x="5" y="56"/>
                    <a:pt x="15" y="40"/>
                    <a:pt x="30" y="31"/>
                  </a:cubicBezTo>
                  <a:cubicBezTo>
                    <a:pt x="33" y="39"/>
                    <a:pt x="36" y="48"/>
                    <a:pt x="40" y="57"/>
                  </a:cubicBezTo>
                  <a:cubicBezTo>
                    <a:pt x="58" y="48"/>
                    <a:pt x="75" y="35"/>
                    <a:pt x="96" y="37"/>
                  </a:cubicBezTo>
                  <a:cubicBezTo>
                    <a:pt x="98" y="29"/>
                    <a:pt x="100" y="20"/>
                    <a:pt x="103" y="12"/>
                  </a:cubicBezTo>
                  <a:close/>
                </a:path>
              </a:pathLst>
            </a:custGeom>
            <a:solidFill>
              <a:srgbClr val="01A145"/>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57" name="Freeform 275"/>
            <p:cNvSpPr/>
            <p:nvPr/>
          </p:nvSpPr>
          <p:spPr bwMode="auto">
            <a:xfrm>
              <a:off x="4347330" y="3023003"/>
              <a:ext cx="275603" cy="317535"/>
            </a:xfrm>
            <a:custGeom>
              <a:avLst/>
              <a:gdLst>
                <a:gd name="T0" fmla="*/ 35 w 139"/>
                <a:gd name="T1" fmla="*/ 42 h 161"/>
                <a:gd name="T2" fmla="*/ 88 w 139"/>
                <a:gd name="T3" fmla="*/ 0 h 161"/>
                <a:gd name="T4" fmla="*/ 94 w 139"/>
                <a:gd name="T5" fmla="*/ 6 h 161"/>
                <a:gd name="T6" fmla="*/ 106 w 139"/>
                <a:gd name="T7" fmla="*/ 19 h 161"/>
                <a:gd name="T8" fmla="*/ 139 w 139"/>
                <a:gd name="T9" fmla="*/ 18 h 161"/>
                <a:gd name="T10" fmla="*/ 113 w 139"/>
                <a:gd name="T11" fmla="*/ 148 h 161"/>
                <a:gd name="T12" fmla="*/ 95 w 139"/>
                <a:gd name="T13" fmla="*/ 154 h 161"/>
                <a:gd name="T14" fmla="*/ 94 w 139"/>
                <a:gd name="T15" fmla="*/ 155 h 161"/>
                <a:gd name="T16" fmla="*/ 19 w 139"/>
                <a:gd name="T17" fmla="*/ 154 h 161"/>
                <a:gd name="T18" fmla="*/ 35 w 139"/>
                <a:gd name="T19" fmla="*/ 42 h 161"/>
                <a:gd name="connsiteX0" fmla="*/ 1766 w 7986"/>
                <a:gd name="connsiteY0" fmla="*/ 2609 h 9875"/>
                <a:gd name="connsiteX1" fmla="*/ 5579 w 7986"/>
                <a:gd name="connsiteY1" fmla="*/ 0 h 9875"/>
                <a:gd name="connsiteX2" fmla="*/ 6011 w 7986"/>
                <a:gd name="connsiteY2" fmla="*/ 373 h 9875"/>
                <a:gd name="connsiteX3" fmla="*/ 6874 w 7986"/>
                <a:gd name="connsiteY3" fmla="*/ 1180 h 9875"/>
                <a:gd name="connsiteX4" fmla="*/ 7430 w 7986"/>
                <a:gd name="connsiteY4" fmla="*/ 3936 h 9875"/>
                <a:gd name="connsiteX5" fmla="*/ 7377 w 7986"/>
                <a:gd name="connsiteY5" fmla="*/ 9193 h 9875"/>
                <a:gd name="connsiteX6" fmla="*/ 6083 w 7986"/>
                <a:gd name="connsiteY6" fmla="*/ 9565 h 9875"/>
                <a:gd name="connsiteX7" fmla="*/ 6011 w 7986"/>
                <a:gd name="connsiteY7" fmla="*/ 9627 h 9875"/>
                <a:gd name="connsiteX8" fmla="*/ 615 w 7986"/>
                <a:gd name="connsiteY8" fmla="*/ 9565 h 9875"/>
                <a:gd name="connsiteX9" fmla="*/ 1766 w 7986"/>
                <a:gd name="connsiteY9" fmla="*/ 2609 h 9875"/>
                <a:gd name="connsiteX0-1" fmla="*/ 2211 w 11916"/>
                <a:gd name="connsiteY0-2" fmla="*/ 2642 h 10001"/>
                <a:gd name="connsiteX1-3" fmla="*/ 6986 w 11916"/>
                <a:gd name="connsiteY1-4" fmla="*/ 0 h 10001"/>
                <a:gd name="connsiteX2-5" fmla="*/ 7527 w 11916"/>
                <a:gd name="connsiteY2-6" fmla="*/ 378 h 10001"/>
                <a:gd name="connsiteX3-7" fmla="*/ 8608 w 11916"/>
                <a:gd name="connsiteY3-8" fmla="*/ 1195 h 10001"/>
                <a:gd name="connsiteX4-9" fmla="*/ 9304 w 11916"/>
                <a:gd name="connsiteY4-10" fmla="*/ 3986 h 10001"/>
                <a:gd name="connsiteX5-11" fmla="*/ 11449 w 11916"/>
                <a:gd name="connsiteY5-12" fmla="*/ 7181 h 10001"/>
                <a:gd name="connsiteX6-13" fmla="*/ 7617 w 11916"/>
                <a:gd name="connsiteY6-14" fmla="*/ 9686 h 10001"/>
                <a:gd name="connsiteX7-15" fmla="*/ 7527 w 11916"/>
                <a:gd name="connsiteY7-16" fmla="*/ 9749 h 10001"/>
                <a:gd name="connsiteX8-17" fmla="*/ 770 w 11916"/>
                <a:gd name="connsiteY8-18" fmla="*/ 9686 h 10001"/>
                <a:gd name="connsiteX9-19" fmla="*/ 2211 w 11916"/>
                <a:gd name="connsiteY9-20" fmla="*/ 2642 h 10001"/>
                <a:gd name="connsiteX0-21" fmla="*/ 465 w 10170"/>
                <a:gd name="connsiteY0-22" fmla="*/ 2642 h 9776"/>
                <a:gd name="connsiteX1-23" fmla="*/ 5240 w 10170"/>
                <a:gd name="connsiteY1-24" fmla="*/ 0 h 9776"/>
                <a:gd name="connsiteX2-25" fmla="*/ 5781 w 10170"/>
                <a:gd name="connsiteY2-26" fmla="*/ 378 h 9776"/>
                <a:gd name="connsiteX3-27" fmla="*/ 6862 w 10170"/>
                <a:gd name="connsiteY3-28" fmla="*/ 1195 h 9776"/>
                <a:gd name="connsiteX4-29" fmla="*/ 7558 w 10170"/>
                <a:gd name="connsiteY4-30" fmla="*/ 3986 h 9776"/>
                <a:gd name="connsiteX5-31" fmla="*/ 9703 w 10170"/>
                <a:gd name="connsiteY5-32" fmla="*/ 7181 h 9776"/>
                <a:gd name="connsiteX6-33" fmla="*/ 5871 w 10170"/>
                <a:gd name="connsiteY6-34" fmla="*/ 9686 h 9776"/>
                <a:gd name="connsiteX7-35" fmla="*/ 5781 w 10170"/>
                <a:gd name="connsiteY7-36" fmla="*/ 9749 h 9776"/>
                <a:gd name="connsiteX8-37" fmla="*/ 3903 w 10170"/>
                <a:gd name="connsiteY8-38" fmla="*/ 7171 h 9776"/>
                <a:gd name="connsiteX9-39" fmla="*/ 465 w 10170"/>
                <a:gd name="connsiteY9-40" fmla="*/ 2642 h 9776"/>
                <a:gd name="connsiteX0-41" fmla="*/ 413 w 9956"/>
                <a:gd name="connsiteY0-42" fmla="*/ 2703 h 9990"/>
                <a:gd name="connsiteX1-43" fmla="*/ 5108 w 9956"/>
                <a:gd name="connsiteY1-44" fmla="*/ 0 h 9990"/>
                <a:gd name="connsiteX2-45" fmla="*/ 5640 w 9956"/>
                <a:gd name="connsiteY2-46" fmla="*/ 387 h 9990"/>
                <a:gd name="connsiteX3-47" fmla="*/ 6703 w 9956"/>
                <a:gd name="connsiteY3-48" fmla="*/ 1222 h 9990"/>
                <a:gd name="connsiteX4-49" fmla="*/ 7388 w 9956"/>
                <a:gd name="connsiteY4-50" fmla="*/ 4077 h 9990"/>
                <a:gd name="connsiteX5-51" fmla="*/ 9497 w 9956"/>
                <a:gd name="connsiteY5-52" fmla="*/ 7346 h 9990"/>
                <a:gd name="connsiteX6-53" fmla="*/ 5729 w 9956"/>
                <a:gd name="connsiteY6-54" fmla="*/ 9908 h 9990"/>
                <a:gd name="connsiteX7-55" fmla="*/ 5640 w 9956"/>
                <a:gd name="connsiteY7-56" fmla="*/ 9972 h 9990"/>
                <a:gd name="connsiteX8-57" fmla="*/ 4306 w 9956"/>
                <a:gd name="connsiteY8-58" fmla="*/ 5851 h 9990"/>
                <a:gd name="connsiteX9-59" fmla="*/ 413 w 9956"/>
                <a:gd name="connsiteY9-60" fmla="*/ 2703 h 9990"/>
                <a:gd name="connsiteX0-61" fmla="*/ 561 w 10146"/>
                <a:gd name="connsiteY0-62" fmla="*/ 2706 h 10000"/>
                <a:gd name="connsiteX1-63" fmla="*/ 5277 w 10146"/>
                <a:gd name="connsiteY1-64" fmla="*/ 0 h 10000"/>
                <a:gd name="connsiteX2-65" fmla="*/ 5811 w 10146"/>
                <a:gd name="connsiteY2-66" fmla="*/ 387 h 10000"/>
                <a:gd name="connsiteX3-67" fmla="*/ 6879 w 10146"/>
                <a:gd name="connsiteY3-68" fmla="*/ 1223 h 10000"/>
                <a:gd name="connsiteX4-69" fmla="*/ 7567 w 10146"/>
                <a:gd name="connsiteY4-70" fmla="*/ 4081 h 10000"/>
                <a:gd name="connsiteX5-71" fmla="*/ 9685 w 10146"/>
                <a:gd name="connsiteY5-72" fmla="*/ 7353 h 10000"/>
                <a:gd name="connsiteX6-73" fmla="*/ 5900 w 10146"/>
                <a:gd name="connsiteY6-74" fmla="*/ 9918 h 10000"/>
                <a:gd name="connsiteX7-75" fmla="*/ 5811 w 10146"/>
                <a:gd name="connsiteY7-76" fmla="*/ 9982 h 10000"/>
                <a:gd name="connsiteX8-77" fmla="*/ 4471 w 10146"/>
                <a:gd name="connsiteY8-78" fmla="*/ 5857 h 10000"/>
                <a:gd name="connsiteX9-79" fmla="*/ 561 w 10146"/>
                <a:gd name="connsiteY9-80" fmla="*/ 2706 h 10000"/>
                <a:gd name="connsiteX0-81" fmla="*/ 561 w 10146"/>
                <a:gd name="connsiteY0-82" fmla="*/ 2706 h 10003"/>
                <a:gd name="connsiteX1-83" fmla="*/ 5277 w 10146"/>
                <a:gd name="connsiteY1-84" fmla="*/ 0 h 10003"/>
                <a:gd name="connsiteX2-85" fmla="*/ 5811 w 10146"/>
                <a:gd name="connsiteY2-86" fmla="*/ 387 h 10003"/>
                <a:gd name="connsiteX3-87" fmla="*/ 6879 w 10146"/>
                <a:gd name="connsiteY3-88" fmla="*/ 1223 h 10003"/>
                <a:gd name="connsiteX4-89" fmla="*/ 7567 w 10146"/>
                <a:gd name="connsiteY4-90" fmla="*/ 4081 h 10003"/>
                <a:gd name="connsiteX5-91" fmla="*/ 9685 w 10146"/>
                <a:gd name="connsiteY5-92" fmla="*/ 7353 h 10003"/>
                <a:gd name="connsiteX6-93" fmla="*/ 5900 w 10146"/>
                <a:gd name="connsiteY6-94" fmla="*/ 9918 h 10003"/>
                <a:gd name="connsiteX7-95" fmla="*/ 5811 w 10146"/>
                <a:gd name="connsiteY7-96" fmla="*/ 9982 h 10003"/>
                <a:gd name="connsiteX8-97" fmla="*/ 4471 w 10146"/>
                <a:gd name="connsiteY8-98" fmla="*/ 5857 h 10003"/>
                <a:gd name="connsiteX9-99" fmla="*/ 561 w 10146"/>
                <a:gd name="connsiteY9-100" fmla="*/ 2706 h 10003"/>
                <a:gd name="connsiteX0-101" fmla="*/ 561 w 10146"/>
                <a:gd name="connsiteY0-102" fmla="*/ 2706 h 9918"/>
                <a:gd name="connsiteX1-103" fmla="*/ 5277 w 10146"/>
                <a:gd name="connsiteY1-104" fmla="*/ 0 h 9918"/>
                <a:gd name="connsiteX2-105" fmla="*/ 5811 w 10146"/>
                <a:gd name="connsiteY2-106" fmla="*/ 387 h 9918"/>
                <a:gd name="connsiteX3-107" fmla="*/ 6879 w 10146"/>
                <a:gd name="connsiteY3-108" fmla="*/ 1223 h 9918"/>
                <a:gd name="connsiteX4-109" fmla="*/ 7567 w 10146"/>
                <a:gd name="connsiteY4-110" fmla="*/ 4081 h 9918"/>
                <a:gd name="connsiteX5-111" fmla="*/ 9685 w 10146"/>
                <a:gd name="connsiteY5-112" fmla="*/ 7353 h 9918"/>
                <a:gd name="connsiteX6-113" fmla="*/ 5900 w 10146"/>
                <a:gd name="connsiteY6-114" fmla="*/ 9918 h 9918"/>
                <a:gd name="connsiteX7-115" fmla="*/ 8124 w 10146"/>
                <a:gd name="connsiteY7-116" fmla="*/ 8793 h 9918"/>
                <a:gd name="connsiteX8-117" fmla="*/ 4471 w 10146"/>
                <a:gd name="connsiteY8-118" fmla="*/ 5857 h 9918"/>
                <a:gd name="connsiteX9-119" fmla="*/ 561 w 10146"/>
                <a:gd name="connsiteY9-120" fmla="*/ 2706 h 9918"/>
                <a:gd name="connsiteX0-121" fmla="*/ 553 w 10001"/>
                <a:gd name="connsiteY0-122" fmla="*/ 2728 h 10000"/>
                <a:gd name="connsiteX1-123" fmla="*/ 5201 w 10001"/>
                <a:gd name="connsiteY1-124" fmla="*/ 0 h 10000"/>
                <a:gd name="connsiteX2-125" fmla="*/ 5727 w 10001"/>
                <a:gd name="connsiteY2-126" fmla="*/ 390 h 10000"/>
                <a:gd name="connsiteX3-127" fmla="*/ 6780 w 10001"/>
                <a:gd name="connsiteY3-128" fmla="*/ 1233 h 10000"/>
                <a:gd name="connsiteX4-129" fmla="*/ 7458 w 10001"/>
                <a:gd name="connsiteY4-130" fmla="*/ 4115 h 10000"/>
                <a:gd name="connsiteX5-131" fmla="*/ 9546 w 10001"/>
                <a:gd name="connsiteY5-132" fmla="*/ 7414 h 10000"/>
                <a:gd name="connsiteX6-133" fmla="*/ 5815 w 10001"/>
                <a:gd name="connsiteY6-134" fmla="*/ 10000 h 10000"/>
                <a:gd name="connsiteX7-135" fmla="*/ 8007 w 10001"/>
                <a:gd name="connsiteY7-136" fmla="*/ 8866 h 10000"/>
                <a:gd name="connsiteX8-137" fmla="*/ 4407 w 10001"/>
                <a:gd name="connsiteY8-138" fmla="*/ 5905 h 10000"/>
                <a:gd name="connsiteX9-139" fmla="*/ 553 w 10001"/>
                <a:gd name="connsiteY9-140" fmla="*/ 2728 h 10000"/>
                <a:gd name="connsiteX0-141" fmla="*/ 570 w 10018"/>
                <a:gd name="connsiteY0-142" fmla="*/ 2728 h 10000"/>
                <a:gd name="connsiteX1-143" fmla="*/ 5218 w 10018"/>
                <a:gd name="connsiteY1-144" fmla="*/ 0 h 10000"/>
                <a:gd name="connsiteX2-145" fmla="*/ 5744 w 10018"/>
                <a:gd name="connsiteY2-146" fmla="*/ 390 h 10000"/>
                <a:gd name="connsiteX3-147" fmla="*/ 6797 w 10018"/>
                <a:gd name="connsiteY3-148" fmla="*/ 1233 h 10000"/>
                <a:gd name="connsiteX4-149" fmla="*/ 7475 w 10018"/>
                <a:gd name="connsiteY4-150" fmla="*/ 4115 h 10000"/>
                <a:gd name="connsiteX5-151" fmla="*/ 9563 w 10018"/>
                <a:gd name="connsiteY5-152" fmla="*/ 7414 h 10000"/>
                <a:gd name="connsiteX6-153" fmla="*/ 5832 w 10018"/>
                <a:gd name="connsiteY6-154" fmla="*/ 10000 h 10000"/>
                <a:gd name="connsiteX7-155" fmla="*/ 8024 w 10018"/>
                <a:gd name="connsiteY7-156" fmla="*/ 8866 h 10000"/>
                <a:gd name="connsiteX8-157" fmla="*/ 4297 w 10018"/>
                <a:gd name="connsiteY8-158" fmla="*/ 6005 h 10000"/>
                <a:gd name="connsiteX9-159" fmla="*/ 570 w 10018"/>
                <a:gd name="connsiteY9-160" fmla="*/ 2728 h 10000"/>
                <a:gd name="connsiteX0-161" fmla="*/ 570 w 10018"/>
                <a:gd name="connsiteY0-162" fmla="*/ 2728 h 10000"/>
                <a:gd name="connsiteX1-163" fmla="*/ 5218 w 10018"/>
                <a:gd name="connsiteY1-164" fmla="*/ 0 h 10000"/>
                <a:gd name="connsiteX2-165" fmla="*/ 5744 w 10018"/>
                <a:gd name="connsiteY2-166" fmla="*/ 390 h 10000"/>
                <a:gd name="connsiteX3-167" fmla="*/ 6797 w 10018"/>
                <a:gd name="connsiteY3-168" fmla="*/ 1233 h 10000"/>
                <a:gd name="connsiteX4-169" fmla="*/ 7475 w 10018"/>
                <a:gd name="connsiteY4-170" fmla="*/ 4115 h 10000"/>
                <a:gd name="connsiteX5-171" fmla="*/ 9563 w 10018"/>
                <a:gd name="connsiteY5-172" fmla="*/ 7414 h 10000"/>
                <a:gd name="connsiteX6-173" fmla="*/ 5832 w 10018"/>
                <a:gd name="connsiteY6-174" fmla="*/ 10000 h 10000"/>
                <a:gd name="connsiteX7-175" fmla="*/ 8024 w 10018"/>
                <a:gd name="connsiteY7-176" fmla="*/ 8866 h 10000"/>
                <a:gd name="connsiteX8-177" fmla="*/ 5400 w 10018"/>
                <a:gd name="connsiteY8-178" fmla="*/ 8888 h 10000"/>
                <a:gd name="connsiteX9-179" fmla="*/ 4297 w 10018"/>
                <a:gd name="connsiteY9-180" fmla="*/ 6005 h 10000"/>
                <a:gd name="connsiteX10" fmla="*/ 570 w 10018"/>
                <a:gd name="connsiteY10" fmla="*/ 2728 h 10000"/>
                <a:gd name="connsiteX0-181" fmla="*/ 570 w 10018"/>
                <a:gd name="connsiteY0-182" fmla="*/ 2728 h 10000"/>
                <a:gd name="connsiteX1-183" fmla="*/ 5218 w 10018"/>
                <a:gd name="connsiteY1-184" fmla="*/ 0 h 10000"/>
                <a:gd name="connsiteX2-185" fmla="*/ 5744 w 10018"/>
                <a:gd name="connsiteY2-186" fmla="*/ 390 h 10000"/>
                <a:gd name="connsiteX3-187" fmla="*/ 6797 w 10018"/>
                <a:gd name="connsiteY3-188" fmla="*/ 1233 h 10000"/>
                <a:gd name="connsiteX4-189" fmla="*/ 7475 w 10018"/>
                <a:gd name="connsiteY4-190" fmla="*/ 4115 h 10000"/>
                <a:gd name="connsiteX5-191" fmla="*/ 9563 w 10018"/>
                <a:gd name="connsiteY5-192" fmla="*/ 7414 h 10000"/>
                <a:gd name="connsiteX6-193" fmla="*/ 5832 w 10018"/>
                <a:gd name="connsiteY6-194" fmla="*/ 10000 h 10000"/>
                <a:gd name="connsiteX7-195" fmla="*/ 8024 w 10018"/>
                <a:gd name="connsiteY7-196" fmla="*/ 8866 h 10000"/>
                <a:gd name="connsiteX8-197" fmla="*/ 5400 w 10018"/>
                <a:gd name="connsiteY8-198" fmla="*/ 8888 h 10000"/>
                <a:gd name="connsiteX9-199" fmla="*/ 4297 w 10018"/>
                <a:gd name="connsiteY9-200" fmla="*/ 6005 h 10000"/>
                <a:gd name="connsiteX10-201" fmla="*/ 570 w 10018"/>
                <a:gd name="connsiteY10-202" fmla="*/ 2728 h 10000"/>
                <a:gd name="connsiteX0-203" fmla="*/ 570 w 10018"/>
                <a:gd name="connsiteY0-204" fmla="*/ 2728 h 10000"/>
                <a:gd name="connsiteX1-205" fmla="*/ 5218 w 10018"/>
                <a:gd name="connsiteY1-206" fmla="*/ 0 h 10000"/>
                <a:gd name="connsiteX2-207" fmla="*/ 5744 w 10018"/>
                <a:gd name="connsiteY2-208" fmla="*/ 390 h 10000"/>
                <a:gd name="connsiteX3-209" fmla="*/ 6797 w 10018"/>
                <a:gd name="connsiteY3-210" fmla="*/ 1233 h 10000"/>
                <a:gd name="connsiteX4-211" fmla="*/ 7475 w 10018"/>
                <a:gd name="connsiteY4-212" fmla="*/ 4115 h 10000"/>
                <a:gd name="connsiteX5-213" fmla="*/ 9563 w 10018"/>
                <a:gd name="connsiteY5-214" fmla="*/ 7414 h 10000"/>
                <a:gd name="connsiteX6-215" fmla="*/ 5832 w 10018"/>
                <a:gd name="connsiteY6-216" fmla="*/ 10000 h 10000"/>
                <a:gd name="connsiteX7-217" fmla="*/ 8024 w 10018"/>
                <a:gd name="connsiteY7-218" fmla="*/ 8866 h 10000"/>
                <a:gd name="connsiteX8-219" fmla="*/ 5400 w 10018"/>
                <a:gd name="connsiteY8-220" fmla="*/ 8888 h 10000"/>
                <a:gd name="connsiteX9-221" fmla="*/ 4071 w 10018"/>
                <a:gd name="connsiteY9-222" fmla="*/ 7340 h 10000"/>
                <a:gd name="connsiteX10-223" fmla="*/ 4297 w 10018"/>
                <a:gd name="connsiteY10-224" fmla="*/ 6005 h 10000"/>
                <a:gd name="connsiteX11" fmla="*/ 570 w 10018"/>
                <a:gd name="connsiteY11" fmla="*/ 2728 h 10000"/>
                <a:gd name="connsiteX0-225" fmla="*/ 570 w 10018"/>
                <a:gd name="connsiteY0-226" fmla="*/ 2728 h 10000"/>
                <a:gd name="connsiteX1-227" fmla="*/ 5218 w 10018"/>
                <a:gd name="connsiteY1-228" fmla="*/ 0 h 10000"/>
                <a:gd name="connsiteX2-229" fmla="*/ 5744 w 10018"/>
                <a:gd name="connsiteY2-230" fmla="*/ 390 h 10000"/>
                <a:gd name="connsiteX3-231" fmla="*/ 6797 w 10018"/>
                <a:gd name="connsiteY3-232" fmla="*/ 1233 h 10000"/>
                <a:gd name="connsiteX4-233" fmla="*/ 7475 w 10018"/>
                <a:gd name="connsiteY4-234" fmla="*/ 4115 h 10000"/>
                <a:gd name="connsiteX5-235" fmla="*/ 9563 w 10018"/>
                <a:gd name="connsiteY5-236" fmla="*/ 7414 h 10000"/>
                <a:gd name="connsiteX6-237" fmla="*/ 8693 w 10018"/>
                <a:gd name="connsiteY6-238" fmla="*/ 8489 h 10000"/>
                <a:gd name="connsiteX7-239" fmla="*/ 5832 w 10018"/>
                <a:gd name="connsiteY7-240" fmla="*/ 10000 h 10000"/>
                <a:gd name="connsiteX8-241" fmla="*/ 8024 w 10018"/>
                <a:gd name="connsiteY8-242" fmla="*/ 8866 h 10000"/>
                <a:gd name="connsiteX9-243" fmla="*/ 5400 w 10018"/>
                <a:gd name="connsiteY9-244" fmla="*/ 8888 h 10000"/>
                <a:gd name="connsiteX10-245" fmla="*/ 4071 w 10018"/>
                <a:gd name="connsiteY10-246" fmla="*/ 7340 h 10000"/>
                <a:gd name="connsiteX11-247" fmla="*/ 4297 w 10018"/>
                <a:gd name="connsiteY11-248" fmla="*/ 6005 h 10000"/>
                <a:gd name="connsiteX12" fmla="*/ 570 w 10018"/>
                <a:gd name="connsiteY12" fmla="*/ 2728 h 10000"/>
                <a:gd name="connsiteX0-249" fmla="*/ 570 w 10018"/>
                <a:gd name="connsiteY0-250" fmla="*/ 2728 h 9102"/>
                <a:gd name="connsiteX1-251" fmla="*/ 5218 w 10018"/>
                <a:gd name="connsiteY1-252" fmla="*/ 0 h 9102"/>
                <a:gd name="connsiteX2-253" fmla="*/ 5744 w 10018"/>
                <a:gd name="connsiteY2-254" fmla="*/ 390 h 9102"/>
                <a:gd name="connsiteX3-255" fmla="*/ 6797 w 10018"/>
                <a:gd name="connsiteY3-256" fmla="*/ 1233 h 9102"/>
                <a:gd name="connsiteX4-257" fmla="*/ 7475 w 10018"/>
                <a:gd name="connsiteY4-258" fmla="*/ 4115 h 9102"/>
                <a:gd name="connsiteX5-259" fmla="*/ 9563 w 10018"/>
                <a:gd name="connsiteY5-260" fmla="*/ 7414 h 9102"/>
                <a:gd name="connsiteX6-261" fmla="*/ 8693 w 10018"/>
                <a:gd name="connsiteY6-262" fmla="*/ 8489 h 9102"/>
                <a:gd name="connsiteX7-263" fmla="*/ 8301 w 10018"/>
                <a:gd name="connsiteY7-264" fmla="*/ 9101 h 9102"/>
                <a:gd name="connsiteX8-265" fmla="*/ 8024 w 10018"/>
                <a:gd name="connsiteY8-266" fmla="*/ 8866 h 9102"/>
                <a:gd name="connsiteX9-267" fmla="*/ 5400 w 10018"/>
                <a:gd name="connsiteY9-268" fmla="*/ 8888 h 9102"/>
                <a:gd name="connsiteX10-269" fmla="*/ 4071 w 10018"/>
                <a:gd name="connsiteY10-270" fmla="*/ 7340 h 9102"/>
                <a:gd name="connsiteX11-271" fmla="*/ 4297 w 10018"/>
                <a:gd name="connsiteY11-272" fmla="*/ 6005 h 9102"/>
                <a:gd name="connsiteX12-273" fmla="*/ 570 w 10018"/>
                <a:gd name="connsiteY12-274" fmla="*/ 2728 h 910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01" y="connsiteY10-202"/>
                </a:cxn>
                <a:cxn ang="0">
                  <a:pos x="connsiteX11-247" y="connsiteY11-248"/>
                </a:cxn>
                <a:cxn ang="0">
                  <a:pos x="connsiteX12-273" y="connsiteY12-274"/>
                </a:cxn>
              </a:cxnLst>
              <a:rect l="l" t="t" r="r" b="b"/>
              <a:pathLst>
                <a:path w="10018" h="9102">
                  <a:moveTo>
                    <a:pt x="570" y="2728"/>
                  </a:moveTo>
                  <a:cubicBezTo>
                    <a:pt x="1886" y="1624"/>
                    <a:pt x="3640" y="844"/>
                    <a:pt x="5218" y="0"/>
                  </a:cubicBezTo>
                  <a:cubicBezTo>
                    <a:pt x="5393" y="65"/>
                    <a:pt x="5658" y="259"/>
                    <a:pt x="5744" y="390"/>
                  </a:cubicBezTo>
                  <a:cubicBezTo>
                    <a:pt x="6007" y="585"/>
                    <a:pt x="6533" y="975"/>
                    <a:pt x="6797" y="1233"/>
                  </a:cubicBezTo>
                  <a:cubicBezTo>
                    <a:pt x="7761" y="1233"/>
                    <a:pt x="6509" y="4115"/>
                    <a:pt x="7475" y="4115"/>
                  </a:cubicBezTo>
                  <a:cubicBezTo>
                    <a:pt x="7036" y="6972"/>
                    <a:pt x="11404" y="4881"/>
                    <a:pt x="9563" y="7414"/>
                  </a:cubicBezTo>
                  <a:cubicBezTo>
                    <a:pt x="9745" y="8076"/>
                    <a:pt x="9315" y="8058"/>
                    <a:pt x="8693" y="8489"/>
                  </a:cubicBezTo>
                  <a:cubicBezTo>
                    <a:pt x="8071" y="8920"/>
                    <a:pt x="8391" y="8972"/>
                    <a:pt x="8301" y="9101"/>
                  </a:cubicBezTo>
                  <a:cubicBezTo>
                    <a:pt x="8272" y="9122"/>
                    <a:pt x="8054" y="8845"/>
                    <a:pt x="8024" y="8866"/>
                  </a:cubicBezTo>
                  <a:cubicBezTo>
                    <a:pt x="8005" y="8589"/>
                    <a:pt x="6021" y="9365"/>
                    <a:pt x="5400" y="8888"/>
                  </a:cubicBezTo>
                  <a:cubicBezTo>
                    <a:pt x="4804" y="8634"/>
                    <a:pt x="4255" y="7820"/>
                    <a:pt x="4071" y="7340"/>
                  </a:cubicBezTo>
                  <a:cubicBezTo>
                    <a:pt x="3887" y="6860"/>
                    <a:pt x="4944" y="6774"/>
                    <a:pt x="4297" y="6005"/>
                  </a:cubicBezTo>
                  <a:cubicBezTo>
                    <a:pt x="1110" y="7383"/>
                    <a:pt x="-1096" y="4935"/>
                    <a:pt x="570" y="2728"/>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58" name="Freeform 276"/>
            <p:cNvSpPr/>
            <p:nvPr/>
          </p:nvSpPr>
          <p:spPr bwMode="auto">
            <a:xfrm>
              <a:off x="4572541" y="3030625"/>
              <a:ext cx="328797" cy="414807"/>
            </a:xfrm>
            <a:custGeom>
              <a:avLst/>
              <a:gdLst>
                <a:gd name="T0" fmla="*/ 79 w 136"/>
                <a:gd name="T1" fmla="*/ 31 h 184"/>
                <a:gd name="T2" fmla="*/ 111 w 136"/>
                <a:gd name="T3" fmla="*/ 4 h 184"/>
                <a:gd name="T4" fmla="*/ 132 w 136"/>
                <a:gd name="T5" fmla="*/ 11 h 184"/>
                <a:gd name="T6" fmla="*/ 111 w 136"/>
                <a:gd name="T7" fmla="*/ 104 h 184"/>
                <a:gd name="T8" fmla="*/ 112 w 136"/>
                <a:gd name="T9" fmla="*/ 132 h 184"/>
                <a:gd name="T10" fmla="*/ 51 w 136"/>
                <a:gd name="T11" fmla="*/ 172 h 184"/>
                <a:gd name="T12" fmla="*/ 0 w 136"/>
                <a:gd name="T13" fmla="*/ 146 h 184"/>
                <a:gd name="T14" fmla="*/ 18 w 136"/>
                <a:gd name="T15" fmla="*/ 101 h 184"/>
                <a:gd name="T16" fmla="*/ 79 w 136"/>
                <a:gd name="T17" fmla="*/ 3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184">
                  <a:moveTo>
                    <a:pt x="79" y="31"/>
                  </a:moveTo>
                  <a:cubicBezTo>
                    <a:pt x="90" y="15"/>
                    <a:pt x="104" y="2"/>
                    <a:pt x="111" y="4"/>
                  </a:cubicBezTo>
                  <a:cubicBezTo>
                    <a:pt x="126" y="0"/>
                    <a:pt x="130" y="0"/>
                    <a:pt x="132" y="11"/>
                  </a:cubicBezTo>
                  <a:cubicBezTo>
                    <a:pt x="136" y="31"/>
                    <a:pt x="108" y="51"/>
                    <a:pt x="111" y="104"/>
                  </a:cubicBezTo>
                  <a:cubicBezTo>
                    <a:pt x="113" y="124"/>
                    <a:pt x="124" y="118"/>
                    <a:pt x="112" y="132"/>
                  </a:cubicBezTo>
                  <a:cubicBezTo>
                    <a:pt x="111" y="144"/>
                    <a:pt x="54" y="184"/>
                    <a:pt x="51" y="172"/>
                  </a:cubicBezTo>
                  <a:cubicBezTo>
                    <a:pt x="44" y="134"/>
                    <a:pt x="23" y="136"/>
                    <a:pt x="0" y="146"/>
                  </a:cubicBezTo>
                  <a:cubicBezTo>
                    <a:pt x="3" y="135"/>
                    <a:pt x="15" y="112"/>
                    <a:pt x="18" y="101"/>
                  </a:cubicBezTo>
                  <a:cubicBezTo>
                    <a:pt x="53" y="66"/>
                    <a:pt x="44" y="62"/>
                    <a:pt x="79" y="31"/>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59" name="Freeform 277"/>
            <p:cNvSpPr/>
            <p:nvPr/>
          </p:nvSpPr>
          <p:spPr bwMode="auto">
            <a:xfrm>
              <a:off x="4710811" y="3902700"/>
              <a:ext cx="46815" cy="27219"/>
            </a:xfrm>
            <a:custGeom>
              <a:avLst/>
              <a:gdLst>
                <a:gd name="T0" fmla="*/ 0 w 20"/>
                <a:gd name="T1" fmla="*/ 10 h 12"/>
                <a:gd name="T2" fmla="*/ 9 w 20"/>
                <a:gd name="T3" fmla="*/ 0 h 12"/>
                <a:gd name="T4" fmla="*/ 20 w 20"/>
                <a:gd name="T5" fmla="*/ 12 h 12"/>
                <a:gd name="T6" fmla="*/ 0 w 20"/>
                <a:gd name="T7" fmla="*/ 10 h 12"/>
              </a:gdLst>
              <a:ahLst/>
              <a:cxnLst>
                <a:cxn ang="0">
                  <a:pos x="T0" y="T1"/>
                </a:cxn>
                <a:cxn ang="0">
                  <a:pos x="T2" y="T3"/>
                </a:cxn>
                <a:cxn ang="0">
                  <a:pos x="T4" y="T5"/>
                </a:cxn>
                <a:cxn ang="0">
                  <a:pos x="T6" y="T7"/>
                </a:cxn>
              </a:cxnLst>
              <a:rect l="0" t="0" r="r" b="b"/>
              <a:pathLst>
                <a:path w="20" h="12">
                  <a:moveTo>
                    <a:pt x="0" y="10"/>
                  </a:moveTo>
                  <a:cubicBezTo>
                    <a:pt x="3" y="7"/>
                    <a:pt x="6" y="3"/>
                    <a:pt x="9" y="0"/>
                  </a:cubicBezTo>
                  <a:cubicBezTo>
                    <a:pt x="13" y="4"/>
                    <a:pt x="16" y="8"/>
                    <a:pt x="20" y="12"/>
                  </a:cubicBezTo>
                  <a:cubicBezTo>
                    <a:pt x="13" y="12"/>
                    <a:pt x="7" y="11"/>
                    <a:pt x="0" y="10"/>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60" name="Freeform 278"/>
            <p:cNvSpPr/>
            <p:nvPr/>
          </p:nvSpPr>
          <p:spPr bwMode="auto">
            <a:xfrm>
              <a:off x="4982994" y="4677877"/>
              <a:ext cx="130648" cy="287426"/>
            </a:xfrm>
            <a:custGeom>
              <a:avLst/>
              <a:gdLst>
                <a:gd name="T0" fmla="*/ 34 w 54"/>
                <a:gd name="T1" fmla="*/ 7 h 127"/>
                <a:gd name="T2" fmla="*/ 53 w 54"/>
                <a:gd name="T3" fmla="*/ 0 h 127"/>
                <a:gd name="T4" fmla="*/ 43 w 54"/>
                <a:gd name="T5" fmla="*/ 84 h 127"/>
                <a:gd name="T6" fmla="*/ 28 w 54"/>
                <a:gd name="T7" fmla="*/ 126 h 127"/>
                <a:gd name="T8" fmla="*/ 14 w 54"/>
                <a:gd name="T9" fmla="*/ 112 h 127"/>
                <a:gd name="T10" fmla="*/ 3 w 54"/>
                <a:gd name="T11" fmla="*/ 73 h 127"/>
                <a:gd name="T12" fmla="*/ 34 w 54"/>
                <a:gd name="T13" fmla="*/ 7 h 127"/>
              </a:gdLst>
              <a:ahLst/>
              <a:cxnLst>
                <a:cxn ang="0">
                  <a:pos x="T0" y="T1"/>
                </a:cxn>
                <a:cxn ang="0">
                  <a:pos x="T2" y="T3"/>
                </a:cxn>
                <a:cxn ang="0">
                  <a:pos x="T4" y="T5"/>
                </a:cxn>
                <a:cxn ang="0">
                  <a:pos x="T6" y="T7"/>
                </a:cxn>
                <a:cxn ang="0">
                  <a:pos x="T8" y="T9"/>
                </a:cxn>
                <a:cxn ang="0">
                  <a:pos x="T10" y="T11"/>
                </a:cxn>
                <a:cxn ang="0">
                  <a:pos x="T12" y="T13"/>
                </a:cxn>
              </a:cxnLst>
              <a:rect l="0" t="0" r="r" b="b"/>
              <a:pathLst>
                <a:path w="54" h="127">
                  <a:moveTo>
                    <a:pt x="34" y="7"/>
                  </a:moveTo>
                  <a:cubicBezTo>
                    <a:pt x="37" y="0"/>
                    <a:pt x="46" y="1"/>
                    <a:pt x="53" y="0"/>
                  </a:cubicBezTo>
                  <a:cubicBezTo>
                    <a:pt x="54" y="28"/>
                    <a:pt x="53" y="57"/>
                    <a:pt x="43" y="84"/>
                  </a:cubicBezTo>
                  <a:cubicBezTo>
                    <a:pt x="37" y="97"/>
                    <a:pt x="34" y="112"/>
                    <a:pt x="28" y="126"/>
                  </a:cubicBezTo>
                  <a:cubicBezTo>
                    <a:pt x="20" y="127"/>
                    <a:pt x="18" y="117"/>
                    <a:pt x="14" y="112"/>
                  </a:cubicBezTo>
                  <a:cubicBezTo>
                    <a:pt x="8" y="100"/>
                    <a:pt x="0" y="86"/>
                    <a:pt x="3" y="73"/>
                  </a:cubicBezTo>
                  <a:cubicBezTo>
                    <a:pt x="16" y="52"/>
                    <a:pt x="20" y="27"/>
                    <a:pt x="34" y="7"/>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sp>
          <p:nvSpPr>
            <p:cNvPr id="61" name="Freeform 279"/>
            <p:cNvSpPr/>
            <p:nvPr/>
          </p:nvSpPr>
          <p:spPr bwMode="auto">
            <a:xfrm>
              <a:off x="4932274" y="3990865"/>
              <a:ext cx="141550" cy="131166"/>
            </a:xfrm>
            <a:custGeom>
              <a:avLst/>
              <a:gdLst>
                <a:gd name="T0" fmla="*/ 80456 w 59"/>
                <a:gd name="T1" fmla="*/ 9893 h 58"/>
                <a:gd name="T2" fmla="*/ 178402 w 59"/>
                <a:gd name="T3" fmla="*/ 0 h 58"/>
                <a:gd name="T4" fmla="*/ 195893 w 59"/>
                <a:gd name="T5" fmla="*/ 0 h 58"/>
                <a:gd name="T6" fmla="*/ 206387 w 59"/>
                <a:gd name="T7" fmla="*/ 75847 h 58"/>
                <a:gd name="T8" fmla="*/ 73460 w 59"/>
                <a:gd name="T9" fmla="*/ 191266 h 58"/>
                <a:gd name="T10" fmla="*/ 80456 w 59"/>
                <a:gd name="T11" fmla="*/ 9893 h 58"/>
                <a:gd name="T12" fmla="*/ 0 60000 65536"/>
                <a:gd name="T13" fmla="*/ 0 60000 65536"/>
                <a:gd name="T14" fmla="*/ 0 60000 65536"/>
                <a:gd name="T15" fmla="*/ 0 60000 65536"/>
                <a:gd name="T16" fmla="*/ 0 60000 65536"/>
                <a:gd name="T17" fmla="*/ 0 60000 65536"/>
                <a:gd name="T18" fmla="*/ 0 w 59"/>
                <a:gd name="T19" fmla="*/ 0 h 58"/>
                <a:gd name="T20" fmla="*/ 59 w 59"/>
                <a:gd name="T21" fmla="*/ 58 h 58"/>
              </a:gdLst>
              <a:ahLst/>
              <a:cxnLst>
                <a:cxn ang="T12">
                  <a:pos x="T0" y="T1"/>
                </a:cxn>
                <a:cxn ang="T13">
                  <a:pos x="T2" y="T3"/>
                </a:cxn>
                <a:cxn ang="T14">
                  <a:pos x="T4" y="T5"/>
                </a:cxn>
                <a:cxn ang="T15">
                  <a:pos x="T6" y="T7"/>
                </a:cxn>
                <a:cxn ang="T16">
                  <a:pos x="T8" y="T9"/>
                </a:cxn>
                <a:cxn ang="T17">
                  <a:pos x="T10" y="T11"/>
                </a:cxn>
              </a:cxnLst>
              <a:rect l="T18" t="T19" r="T20" b="T21"/>
              <a:pathLst>
                <a:path w="59" h="58">
                  <a:moveTo>
                    <a:pt x="23" y="3"/>
                  </a:moveTo>
                  <a:cubicBezTo>
                    <a:pt x="30" y="2"/>
                    <a:pt x="44" y="1"/>
                    <a:pt x="51" y="0"/>
                  </a:cubicBezTo>
                  <a:cubicBezTo>
                    <a:pt x="56" y="0"/>
                    <a:pt x="56" y="0"/>
                    <a:pt x="56" y="0"/>
                  </a:cubicBezTo>
                  <a:cubicBezTo>
                    <a:pt x="57" y="7"/>
                    <a:pt x="58" y="15"/>
                    <a:pt x="59" y="23"/>
                  </a:cubicBezTo>
                  <a:cubicBezTo>
                    <a:pt x="46" y="34"/>
                    <a:pt x="34" y="46"/>
                    <a:pt x="21" y="58"/>
                  </a:cubicBezTo>
                  <a:cubicBezTo>
                    <a:pt x="0" y="42"/>
                    <a:pt x="15" y="21"/>
                    <a:pt x="23" y="3"/>
                  </a:cubicBezTo>
                  <a:close/>
                </a:path>
              </a:pathLst>
            </a:custGeom>
            <a:solidFill>
              <a:srgbClr val="01A145"/>
            </a:solidFill>
            <a:ln>
              <a:noFill/>
            </a:ln>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62" name="Freeform 280"/>
            <p:cNvSpPr/>
            <p:nvPr/>
          </p:nvSpPr>
          <p:spPr bwMode="auto">
            <a:xfrm>
              <a:off x="1763611" y="4265248"/>
              <a:ext cx="198149" cy="94720"/>
            </a:xfrm>
            <a:custGeom>
              <a:avLst/>
              <a:gdLst>
                <a:gd name="T0" fmla="*/ 0 w 82"/>
                <a:gd name="T1" fmla="*/ 8 h 42"/>
                <a:gd name="T2" fmla="*/ 62 w 82"/>
                <a:gd name="T3" fmla="*/ 9 h 42"/>
                <a:gd name="T4" fmla="*/ 66 w 82"/>
                <a:gd name="T5" fmla="*/ 25 h 42"/>
                <a:gd name="T6" fmla="*/ 82 w 82"/>
                <a:gd name="T7" fmla="*/ 12 h 42"/>
                <a:gd name="T8" fmla="*/ 64 w 82"/>
                <a:gd name="T9" fmla="*/ 42 h 42"/>
                <a:gd name="T10" fmla="*/ 58 w 82"/>
                <a:gd name="T11" fmla="*/ 33 h 42"/>
                <a:gd name="T12" fmla="*/ 61 w 82"/>
                <a:gd name="T13" fmla="*/ 14 h 42"/>
                <a:gd name="T14" fmla="*/ 0 w 82"/>
                <a:gd name="T15" fmla="*/ 8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42">
                  <a:moveTo>
                    <a:pt x="0" y="8"/>
                  </a:moveTo>
                  <a:cubicBezTo>
                    <a:pt x="20" y="8"/>
                    <a:pt x="41" y="5"/>
                    <a:pt x="62" y="9"/>
                  </a:cubicBezTo>
                  <a:cubicBezTo>
                    <a:pt x="64" y="14"/>
                    <a:pt x="65" y="20"/>
                    <a:pt x="66" y="25"/>
                  </a:cubicBezTo>
                  <a:cubicBezTo>
                    <a:pt x="71" y="21"/>
                    <a:pt x="77" y="16"/>
                    <a:pt x="82" y="12"/>
                  </a:cubicBezTo>
                  <a:cubicBezTo>
                    <a:pt x="77" y="22"/>
                    <a:pt x="71" y="32"/>
                    <a:pt x="64" y="42"/>
                  </a:cubicBezTo>
                  <a:cubicBezTo>
                    <a:pt x="62" y="39"/>
                    <a:pt x="59" y="35"/>
                    <a:pt x="58" y="33"/>
                  </a:cubicBezTo>
                  <a:cubicBezTo>
                    <a:pt x="59" y="27"/>
                    <a:pt x="63" y="21"/>
                    <a:pt x="61" y="14"/>
                  </a:cubicBezTo>
                  <a:cubicBezTo>
                    <a:pt x="42" y="0"/>
                    <a:pt x="18" y="20"/>
                    <a:pt x="0" y="8"/>
                  </a:cubicBezTo>
                  <a:close/>
                </a:path>
              </a:pathLst>
            </a:custGeom>
            <a:solidFill>
              <a:schemeClr val="bg1">
                <a:lumMod val="85000"/>
              </a:schemeClr>
            </a:solidFill>
            <a:ln>
              <a:noFill/>
            </a:ln>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zh-CN" altLang="en-US"/>
            </a:p>
          </p:txBody>
        </p:sp>
        <p:grpSp>
          <p:nvGrpSpPr>
            <p:cNvPr id="64" name="Group 161"/>
            <p:cNvGrpSpPr>
              <a:grpSpLocks noChangeAspect="1"/>
            </p:cNvGrpSpPr>
            <p:nvPr/>
          </p:nvGrpSpPr>
          <p:grpSpPr bwMode="auto">
            <a:xfrm>
              <a:off x="1159533" y="2292565"/>
              <a:ext cx="4283812" cy="3116674"/>
              <a:chOff x="3539" y="485"/>
              <a:chExt cx="3329" cy="2590"/>
            </a:xfrm>
          </p:grpSpPr>
          <p:sp>
            <p:nvSpPr>
              <p:cNvPr id="65" name="Freeform 162"/>
              <p:cNvSpPr>
                <a:spLocks noEditPoints="1"/>
              </p:cNvSpPr>
              <p:nvPr/>
            </p:nvSpPr>
            <p:spPr bwMode="auto">
              <a:xfrm>
                <a:off x="6600" y="489"/>
                <a:ext cx="86" cy="82"/>
              </a:xfrm>
              <a:custGeom>
                <a:avLst/>
                <a:gdLst>
                  <a:gd name="T0" fmla="*/ 41 w 46"/>
                  <a:gd name="T1" fmla="*/ 56 h 44"/>
                  <a:gd name="T2" fmla="*/ 7 w 46"/>
                  <a:gd name="T3" fmla="*/ 48 h 44"/>
                  <a:gd name="T4" fmla="*/ 41 w 46"/>
                  <a:gd name="T5" fmla="*/ 43 h 44"/>
                  <a:gd name="T6" fmla="*/ 15 w 46"/>
                  <a:gd name="T7" fmla="*/ 34 h 44"/>
                  <a:gd name="T8" fmla="*/ 7 w 46"/>
                  <a:gd name="T9" fmla="*/ 35 h 44"/>
                  <a:gd name="T10" fmla="*/ 79 w 46"/>
                  <a:gd name="T11" fmla="*/ 0 h 44"/>
                  <a:gd name="T12" fmla="*/ 73 w 46"/>
                  <a:gd name="T13" fmla="*/ 35 h 44"/>
                  <a:gd name="T14" fmla="*/ 47 w 46"/>
                  <a:gd name="T15" fmla="*/ 34 h 44"/>
                  <a:gd name="T16" fmla="*/ 80 w 46"/>
                  <a:gd name="T17" fmla="*/ 43 h 44"/>
                  <a:gd name="T18" fmla="*/ 47 w 46"/>
                  <a:gd name="T19" fmla="*/ 48 h 44"/>
                  <a:gd name="T20" fmla="*/ 86 w 46"/>
                  <a:gd name="T21" fmla="*/ 56 h 44"/>
                  <a:gd name="T22" fmla="*/ 0 w 46"/>
                  <a:gd name="T23" fmla="*/ 62 h 44"/>
                  <a:gd name="T24" fmla="*/ 9 w 46"/>
                  <a:gd name="T25" fmla="*/ 63 h 44"/>
                  <a:gd name="T26" fmla="*/ 7 w 46"/>
                  <a:gd name="T27" fmla="*/ 82 h 44"/>
                  <a:gd name="T28" fmla="*/ 9 w 46"/>
                  <a:gd name="T29" fmla="*/ 63 h 44"/>
                  <a:gd name="T30" fmla="*/ 41 w 46"/>
                  <a:gd name="T31" fmla="*/ 28 h 44"/>
                  <a:gd name="T32" fmla="*/ 15 w 46"/>
                  <a:gd name="T33" fmla="*/ 6 h 44"/>
                  <a:gd name="T34" fmla="*/ 21 w 46"/>
                  <a:gd name="T35" fmla="*/ 13 h 44"/>
                  <a:gd name="T36" fmla="*/ 34 w 46"/>
                  <a:gd name="T37" fmla="*/ 21 h 44"/>
                  <a:gd name="T38" fmla="*/ 21 w 46"/>
                  <a:gd name="T39" fmla="*/ 13 h 44"/>
                  <a:gd name="T40" fmla="*/ 30 w 46"/>
                  <a:gd name="T41" fmla="*/ 63 h 44"/>
                  <a:gd name="T42" fmla="*/ 32 w 46"/>
                  <a:gd name="T43" fmla="*/ 82 h 44"/>
                  <a:gd name="T44" fmla="*/ 47 w 46"/>
                  <a:gd name="T45" fmla="*/ 67 h 44"/>
                  <a:gd name="T46" fmla="*/ 60 w 46"/>
                  <a:gd name="T47" fmla="*/ 78 h 44"/>
                  <a:gd name="T48" fmla="*/ 47 w 46"/>
                  <a:gd name="T49" fmla="*/ 67 h 44"/>
                  <a:gd name="T50" fmla="*/ 47 w 46"/>
                  <a:gd name="T51" fmla="*/ 6 h 44"/>
                  <a:gd name="T52" fmla="*/ 73 w 46"/>
                  <a:gd name="T53" fmla="*/ 28 h 44"/>
                  <a:gd name="T54" fmla="*/ 52 w 46"/>
                  <a:gd name="T55" fmla="*/ 22 h 44"/>
                  <a:gd name="T56" fmla="*/ 67 w 46"/>
                  <a:gd name="T57" fmla="*/ 13 h 44"/>
                  <a:gd name="T58" fmla="*/ 52 w 46"/>
                  <a:gd name="T59" fmla="*/ 22 h 44"/>
                  <a:gd name="T60" fmla="*/ 73 w 46"/>
                  <a:gd name="T61" fmla="*/ 63 h 44"/>
                  <a:gd name="T62" fmla="*/ 80 w 46"/>
                  <a:gd name="T63" fmla="*/ 82 h 4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6"/>
                  <a:gd name="T97" fmla="*/ 0 h 44"/>
                  <a:gd name="T98" fmla="*/ 46 w 46"/>
                  <a:gd name="T99" fmla="*/ 44 h 44"/>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6" h="44">
                    <a:moveTo>
                      <a:pt x="0" y="30"/>
                    </a:moveTo>
                    <a:cubicBezTo>
                      <a:pt x="22" y="30"/>
                      <a:pt x="22" y="30"/>
                      <a:pt x="22" y="30"/>
                    </a:cubicBezTo>
                    <a:cubicBezTo>
                      <a:pt x="22" y="26"/>
                      <a:pt x="22" y="26"/>
                      <a:pt x="22" y="26"/>
                    </a:cubicBezTo>
                    <a:cubicBezTo>
                      <a:pt x="4" y="26"/>
                      <a:pt x="4" y="26"/>
                      <a:pt x="4" y="26"/>
                    </a:cubicBezTo>
                    <a:cubicBezTo>
                      <a:pt x="4" y="23"/>
                      <a:pt x="4" y="23"/>
                      <a:pt x="4" y="23"/>
                    </a:cubicBezTo>
                    <a:cubicBezTo>
                      <a:pt x="22" y="23"/>
                      <a:pt x="22" y="23"/>
                      <a:pt x="22" y="23"/>
                    </a:cubicBezTo>
                    <a:cubicBezTo>
                      <a:pt x="22" y="18"/>
                      <a:pt x="22" y="18"/>
                      <a:pt x="22" y="18"/>
                    </a:cubicBezTo>
                    <a:cubicBezTo>
                      <a:pt x="8" y="18"/>
                      <a:pt x="8" y="18"/>
                      <a:pt x="8" y="18"/>
                    </a:cubicBezTo>
                    <a:cubicBezTo>
                      <a:pt x="8" y="19"/>
                      <a:pt x="8" y="19"/>
                      <a:pt x="8" y="19"/>
                    </a:cubicBezTo>
                    <a:cubicBezTo>
                      <a:pt x="4" y="19"/>
                      <a:pt x="4" y="19"/>
                      <a:pt x="4" y="19"/>
                    </a:cubicBezTo>
                    <a:cubicBezTo>
                      <a:pt x="4" y="0"/>
                      <a:pt x="4" y="0"/>
                      <a:pt x="4" y="0"/>
                    </a:cubicBezTo>
                    <a:cubicBezTo>
                      <a:pt x="42" y="0"/>
                      <a:pt x="42" y="0"/>
                      <a:pt x="42" y="0"/>
                    </a:cubicBezTo>
                    <a:cubicBezTo>
                      <a:pt x="42" y="19"/>
                      <a:pt x="42" y="19"/>
                      <a:pt x="42" y="19"/>
                    </a:cubicBezTo>
                    <a:cubicBezTo>
                      <a:pt x="39" y="19"/>
                      <a:pt x="39" y="19"/>
                      <a:pt x="39" y="19"/>
                    </a:cubicBezTo>
                    <a:cubicBezTo>
                      <a:pt x="39" y="18"/>
                      <a:pt x="39" y="18"/>
                      <a:pt x="39" y="18"/>
                    </a:cubicBezTo>
                    <a:cubicBezTo>
                      <a:pt x="25" y="18"/>
                      <a:pt x="25" y="18"/>
                      <a:pt x="25" y="18"/>
                    </a:cubicBezTo>
                    <a:cubicBezTo>
                      <a:pt x="25" y="23"/>
                      <a:pt x="25" y="23"/>
                      <a:pt x="25" y="23"/>
                    </a:cubicBezTo>
                    <a:cubicBezTo>
                      <a:pt x="43" y="23"/>
                      <a:pt x="43" y="23"/>
                      <a:pt x="43" y="23"/>
                    </a:cubicBezTo>
                    <a:cubicBezTo>
                      <a:pt x="43" y="26"/>
                      <a:pt x="43" y="26"/>
                      <a:pt x="43" y="26"/>
                    </a:cubicBezTo>
                    <a:cubicBezTo>
                      <a:pt x="25" y="26"/>
                      <a:pt x="25" y="26"/>
                      <a:pt x="25" y="26"/>
                    </a:cubicBezTo>
                    <a:cubicBezTo>
                      <a:pt x="25" y="30"/>
                      <a:pt x="25" y="30"/>
                      <a:pt x="25" y="30"/>
                    </a:cubicBezTo>
                    <a:cubicBezTo>
                      <a:pt x="46" y="30"/>
                      <a:pt x="46" y="30"/>
                      <a:pt x="46" y="30"/>
                    </a:cubicBezTo>
                    <a:cubicBezTo>
                      <a:pt x="46" y="33"/>
                      <a:pt x="46" y="33"/>
                      <a:pt x="46" y="33"/>
                    </a:cubicBezTo>
                    <a:cubicBezTo>
                      <a:pt x="0" y="33"/>
                      <a:pt x="0" y="33"/>
                      <a:pt x="0" y="33"/>
                    </a:cubicBezTo>
                    <a:lnTo>
                      <a:pt x="0" y="30"/>
                    </a:lnTo>
                    <a:close/>
                    <a:moveTo>
                      <a:pt x="5" y="34"/>
                    </a:moveTo>
                    <a:cubicBezTo>
                      <a:pt x="9" y="35"/>
                      <a:pt x="9" y="35"/>
                      <a:pt x="9" y="35"/>
                    </a:cubicBezTo>
                    <a:cubicBezTo>
                      <a:pt x="7" y="39"/>
                      <a:pt x="5" y="42"/>
                      <a:pt x="4" y="44"/>
                    </a:cubicBezTo>
                    <a:cubicBezTo>
                      <a:pt x="3" y="44"/>
                      <a:pt x="2" y="44"/>
                      <a:pt x="1" y="43"/>
                    </a:cubicBezTo>
                    <a:cubicBezTo>
                      <a:pt x="2" y="40"/>
                      <a:pt x="4" y="37"/>
                      <a:pt x="5" y="34"/>
                    </a:cubicBezTo>
                    <a:close/>
                    <a:moveTo>
                      <a:pt x="8" y="15"/>
                    </a:moveTo>
                    <a:cubicBezTo>
                      <a:pt x="22" y="15"/>
                      <a:pt x="22" y="15"/>
                      <a:pt x="22" y="15"/>
                    </a:cubicBezTo>
                    <a:cubicBezTo>
                      <a:pt x="22" y="3"/>
                      <a:pt x="22" y="3"/>
                      <a:pt x="22" y="3"/>
                    </a:cubicBezTo>
                    <a:cubicBezTo>
                      <a:pt x="8" y="3"/>
                      <a:pt x="8" y="3"/>
                      <a:pt x="8" y="3"/>
                    </a:cubicBezTo>
                    <a:lnTo>
                      <a:pt x="8" y="15"/>
                    </a:lnTo>
                    <a:close/>
                    <a:moveTo>
                      <a:pt x="11" y="7"/>
                    </a:moveTo>
                    <a:cubicBezTo>
                      <a:pt x="13" y="5"/>
                      <a:pt x="13" y="5"/>
                      <a:pt x="13" y="5"/>
                    </a:cubicBezTo>
                    <a:cubicBezTo>
                      <a:pt x="16" y="7"/>
                      <a:pt x="17" y="10"/>
                      <a:pt x="18" y="11"/>
                    </a:cubicBezTo>
                    <a:cubicBezTo>
                      <a:pt x="15" y="13"/>
                      <a:pt x="15" y="13"/>
                      <a:pt x="15" y="13"/>
                    </a:cubicBezTo>
                    <a:cubicBezTo>
                      <a:pt x="14" y="11"/>
                      <a:pt x="12" y="9"/>
                      <a:pt x="11" y="7"/>
                    </a:cubicBezTo>
                    <a:close/>
                    <a:moveTo>
                      <a:pt x="13" y="36"/>
                    </a:moveTo>
                    <a:cubicBezTo>
                      <a:pt x="16" y="34"/>
                      <a:pt x="16" y="34"/>
                      <a:pt x="16" y="34"/>
                    </a:cubicBezTo>
                    <a:cubicBezTo>
                      <a:pt x="18" y="37"/>
                      <a:pt x="19" y="40"/>
                      <a:pt x="20" y="42"/>
                    </a:cubicBezTo>
                    <a:cubicBezTo>
                      <a:pt x="17" y="44"/>
                      <a:pt x="17" y="44"/>
                      <a:pt x="17" y="44"/>
                    </a:cubicBezTo>
                    <a:cubicBezTo>
                      <a:pt x="16" y="41"/>
                      <a:pt x="15" y="38"/>
                      <a:pt x="13" y="36"/>
                    </a:cubicBezTo>
                    <a:close/>
                    <a:moveTo>
                      <a:pt x="25" y="36"/>
                    </a:moveTo>
                    <a:cubicBezTo>
                      <a:pt x="27" y="34"/>
                      <a:pt x="27" y="34"/>
                      <a:pt x="27" y="34"/>
                    </a:cubicBezTo>
                    <a:cubicBezTo>
                      <a:pt x="29" y="36"/>
                      <a:pt x="31" y="39"/>
                      <a:pt x="32" y="42"/>
                    </a:cubicBezTo>
                    <a:cubicBezTo>
                      <a:pt x="29" y="44"/>
                      <a:pt x="29" y="44"/>
                      <a:pt x="29" y="44"/>
                    </a:cubicBezTo>
                    <a:cubicBezTo>
                      <a:pt x="27" y="41"/>
                      <a:pt x="26" y="38"/>
                      <a:pt x="25" y="36"/>
                    </a:cubicBezTo>
                    <a:close/>
                    <a:moveTo>
                      <a:pt x="39" y="3"/>
                    </a:moveTo>
                    <a:cubicBezTo>
                      <a:pt x="25" y="3"/>
                      <a:pt x="25" y="3"/>
                      <a:pt x="25" y="3"/>
                    </a:cubicBezTo>
                    <a:cubicBezTo>
                      <a:pt x="25" y="15"/>
                      <a:pt x="25" y="15"/>
                      <a:pt x="25" y="15"/>
                    </a:cubicBezTo>
                    <a:cubicBezTo>
                      <a:pt x="39" y="15"/>
                      <a:pt x="39" y="15"/>
                      <a:pt x="39" y="15"/>
                    </a:cubicBezTo>
                    <a:lnTo>
                      <a:pt x="39" y="3"/>
                    </a:lnTo>
                    <a:close/>
                    <a:moveTo>
                      <a:pt x="28" y="12"/>
                    </a:moveTo>
                    <a:cubicBezTo>
                      <a:pt x="30" y="10"/>
                      <a:pt x="31" y="7"/>
                      <a:pt x="33" y="5"/>
                    </a:cubicBezTo>
                    <a:cubicBezTo>
                      <a:pt x="36" y="7"/>
                      <a:pt x="36" y="7"/>
                      <a:pt x="36" y="7"/>
                    </a:cubicBezTo>
                    <a:cubicBezTo>
                      <a:pt x="34" y="9"/>
                      <a:pt x="32" y="12"/>
                      <a:pt x="31" y="14"/>
                    </a:cubicBezTo>
                    <a:lnTo>
                      <a:pt x="28" y="12"/>
                    </a:lnTo>
                    <a:close/>
                    <a:moveTo>
                      <a:pt x="36" y="36"/>
                    </a:moveTo>
                    <a:cubicBezTo>
                      <a:pt x="39" y="34"/>
                      <a:pt x="39" y="34"/>
                      <a:pt x="39" y="34"/>
                    </a:cubicBezTo>
                    <a:cubicBezTo>
                      <a:pt x="41" y="36"/>
                      <a:pt x="44" y="39"/>
                      <a:pt x="46" y="42"/>
                    </a:cubicBezTo>
                    <a:cubicBezTo>
                      <a:pt x="43" y="44"/>
                      <a:pt x="43" y="44"/>
                      <a:pt x="43" y="44"/>
                    </a:cubicBezTo>
                    <a:cubicBezTo>
                      <a:pt x="41" y="41"/>
                      <a:pt x="38" y="39"/>
                      <a:pt x="36" y="36"/>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66" name="Freeform 163"/>
              <p:cNvSpPr>
                <a:spLocks noEditPoints="1"/>
              </p:cNvSpPr>
              <p:nvPr/>
            </p:nvSpPr>
            <p:spPr bwMode="auto">
              <a:xfrm>
                <a:off x="6690" y="485"/>
                <a:ext cx="86" cy="86"/>
              </a:xfrm>
              <a:custGeom>
                <a:avLst/>
                <a:gdLst>
                  <a:gd name="T0" fmla="*/ 24 w 46"/>
                  <a:gd name="T1" fmla="*/ 71 h 46"/>
                  <a:gd name="T2" fmla="*/ 45 w 46"/>
                  <a:gd name="T3" fmla="*/ 60 h 46"/>
                  <a:gd name="T4" fmla="*/ 45 w 46"/>
                  <a:gd name="T5" fmla="*/ 24 h 46"/>
                  <a:gd name="T6" fmla="*/ 36 w 46"/>
                  <a:gd name="T7" fmla="*/ 24 h 46"/>
                  <a:gd name="T8" fmla="*/ 30 w 46"/>
                  <a:gd name="T9" fmla="*/ 56 h 46"/>
                  <a:gd name="T10" fmla="*/ 6 w 46"/>
                  <a:gd name="T11" fmla="*/ 86 h 46"/>
                  <a:gd name="T12" fmla="*/ 0 w 46"/>
                  <a:gd name="T13" fmla="*/ 80 h 46"/>
                  <a:gd name="T14" fmla="*/ 22 w 46"/>
                  <a:gd name="T15" fmla="*/ 52 h 46"/>
                  <a:gd name="T16" fmla="*/ 28 w 46"/>
                  <a:gd name="T17" fmla="*/ 24 h 46"/>
                  <a:gd name="T18" fmla="*/ 2 w 46"/>
                  <a:gd name="T19" fmla="*/ 24 h 46"/>
                  <a:gd name="T20" fmla="*/ 2 w 46"/>
                  <a:gd name="T21" fmla="*/ 17 h 46"/>
                  <a:gd name="T22" fmla="*/ 28 w 46"/>
                  <a:gd name="T23" fmla="*/ 17 h 46"/>
                  <a:gd name="T24" fmla="*/ 28 w 46"/>
                  <a:gd name="T25" fmla="*/ 0 h 46"/>
                  <a:gd name="T26" fmla="*/ 36 w 46"/>
                  <a:gd name="T27" fmla="*/ 0 h 46"/>
                  <a:gd name="T28" fmla="*/ 36 w 46"/>
                  <a:gd name="T29" fmla="*/ 17 h 46"/>
                  <a:gd name="T30" fmla="*/ 86 w 46"/>
                  <a:gd name="T31" fmla="*/ 17 h 46"/>
                  <a:gd name="T32" fmla="*/ 86 w 46"/>
                  <a:gd name="T33" fmla="*/ 24 h 46"/>
                  <a:gd name="T34" fmla="*/ 52 w 46"/>
                  <a:gd name="T35" fmla="*/ 24 h 46"/>
                  <a:gd name="T36" fmla="*/ 52 w 46"/>
                  <a:gd name="T37" fmla="*/ 54 h 46"/>
                  <a:gd name="T38" fmla="*/ 75 w 46"/>
                  <a:gd name="T39" fmla="*/ 30 h 46"/>
                  <a:gd name="T40" fmla="*/ 80 w 46"/>
                  <a:gd name="T41" fmla="*/ 34 h 46"/>
                  <a:gd name="T42" fmla="*/ 52 w 46"/>
                  <a:gd name="T43" fmla="*/ 64 h 46"/>
                  <a:gd name="T44" fmla="*/ 52 w 46"/>
                  <a:gd name="T45" fmla="*/ 69 h 46"/>
                  <a:gd name="T46" fmla="*/ 58 w 46"/>
                  <a:gd name="T47" fmla="*/ 77 h 46"/>
                  <a:gd name="T48" fmla="*/ 69 w 46"/>
                  <a:gd name="T49" fmla="*/ 77 h 46"/>
                  <a:gd name="T50" fmla="*/ 79 w 46"/>
                  <a:gd name="T51" fmla="*/ 71 h 46"/>
                  <a:gd name="T52" fmla="*/ 79 w 46"/>
                  <a:gd name="T53" fmla="*/ 58 h 46"/>
                  <a:gd name="T54" fmla="*/ 86 w 46"/>
                  <a:gd name="T55" fmla="*/ 60 h 46"/>
                  <a:gd name="T56" fmla="*/ 84 w 46"/>
                  <a:gd name="T57" fmla="*/ 75 h 46"/>
                  <a:gd name="T58" fmla="*/ 71 w 46"/>
                  <a:gd name="T59" fmla="*/ 84 h 46"/>
                  <a:gd name="T60" fmla="*/ 56 w 46"/>
                  <a:gd name="T61" fmla="*/ 84 h 46"/>
                  <a:gd name="T62" fmla="*/ 45 w 46"/>
                  <a:gd name="T63" fmla="*/ 71 h 46"/>
                  <a:gd name="T64" fmla="*/ 45 w 46"/>
                  <a:gd name="T65" fmla="*/ 69 h 46"/>
                  <a:gd name="T66" fmla="*/ 30 w 46"/>
                  <a:gd name="T67" fmla="*/ 79 h 46"/>
                  <a:gd name="T68" fmla="*/ 24 w 46"/>
                  <a:gd name="T69" fmla="*/ 71 h 46"/>
                  <a:gd name="T70" fmla="*/ 52 w 46"/>
                  <a:gd name="T71" fmla="*/ 6 h 46"/>
                  <a:gd name="T72" fmla="*/ 56 w 46"/>
                  <a:gd name="T73" fmla="*/ 0 h 46"/>
                  <a:gd name="T74" fmla="*/ 71 w 46"/>
                  <a:gd name="T75" fmla="*/ 11 h 46"/>
                  <a:gd name="T76" fmla="*/ 67 w 46"/>
                  <a:gd name="T77" fmla="*/ 17 h 46"/>
                  <a:gd name="T78" fmla="*/ 52 w 46"/>
                  <a:gd name="T79" fmla="*/ 6 h 4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6"/>
                  <a:gd name="T121" fmla="*/ 0 h 46"/>
                  <a:gd name="T122" fmla="*/ 46 w 46"/>
                  <a:gd name="T123" fmla="*/ 46 h 4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6" h="46">
                    <a:moveTo>
                      <a:pt x="13" y="38"/>
                    </a:moveTo>
                    <a:cubicBezTo>
                      <a:pt x="17" y="36"/>
                      <a:pt x="20" y="34"/>
                      <a:pt x="24" y="32"/>
                    </a:cubicBezTo>
                    <a:cubicBezTo>
                      <a:pt x="24" y="13"/>
                      <a:pt x="24" y="13"/>
                      <a:pt x="24" y="13"/>
                    </a:cubicBezTo>
                    <a:cubicBezTo>
                      <a:pt x="19" y="13"/>
                      <a:pt x="19" y="13"/>
                      <a:pt x="19" y="13"/>
                    </a:cubicBezTo>
                    <a:cubicBezTo>
                      <a:pt x="18" y="20"/>
                      <a:pt x="17" y="26"/>
                      <a:pt x="16" y="30"/>
                    </a:cubicBezTo>
                    <a:cubicBezTo>
                      <a:pt x="13" y="37"/>
                      <a:pt x="9" y="42"/>
                      <a:pt x="3" y="46"/>
                    </a:cubicBezTo>
                    <a:cubicBezTo>
                      <a:pt x="2" y="45"/>
                      <a:pt x="1" y="44"/>
                      <a:pt x="0" y="43"/>
                    </a:cubicBezTo>
                    <a:cubicBezTo>
                      <a:pt x="6" y="39"/>
                      <a:pt x="10" y="34"/>
                      <a:pt x="12" y="28"/>
                    </a:cubicBezTo>
                    <a:cubicBezTo>
                      <a:pt x="13" y="25"/>
                      <a:pt x="14" y="20"/>
                      <a:pt x="15" y="13"/>
                    </a:cubicBezTo>
                    <a:cubicBezTo>
                      <a:pt x="1" y="13"/>
                      <a:pt x="1" y="13"/>
                      <a:pt x="1" y="13"/>
                    </a:cubicBezTo>
                    <a:cubicBezTo>
                      <a:pt x="1" y="9"/>
                      <a:pt x="1" y="9"/>
                      <a:pt x="1" y="9"/>
                    </a:cubicBezTo>
                    <a:cubicBezTo>
                      <a:pt x="15" y="9"/>
                      <a:pt x="15" y="9"/>
                      <a:pt x="15" y="9"/>
                    </a:cubicBezTo>
                    <a:cubicBezTo>
                      <a:pt x="15" y="7"/>
                      <a:pt x="15" y="3"/>
                      <a:pt x="15" y="0"/>
                    </a:cubicBezTo>
                    <a:cubicBezTo>
                      <a:pt x="19" y="0"/>
                      <a:pt x="19" y="0"/>
                      <a:pt x="19" y="0"/>
                    </a:cubicBezTo>
                    <a:cubicBezTo>
                      <a:pt x="19" y="3"/>
                      <a:pt x="19" y="7"/>
                      <a:pt x="19" y="9"/>
                    </a:cubicBezTo>
                    <a:cubicBezTo>
                      <a:pt x="46" y="9"/>
                      <a:pt x="46" y="9"/>
                      <a:pt x="46" y="9"/>
                    </a:cubicBezTo>
                    <a:cubicBezTo>
                      <a:pt x="46" y="13"/>
                      <a:pt x="46" y="13"/>
                      <a:pt x="46" y="13"/>
                    </a:cubicBezTo>
                    <a:cubicBezTo>
                      <a:pt x="28" y="13"/>
                      <a:pt x="28" y="13"/>
                      <a:pt x="28" y="13"/>
                    </a:cubicBezTo>
                    <a:cubicBezTo>
                      <a:pt x="28" y="29"/>
                      <a:pt x="28" y="29"/>
                      <a:pt x="28" y="29"/>
                    </a:cubicBezTo>
                    <a:cubicBezTo>
                      <a:pt x="32" y="25"/>
                      <a:pt x="36" y="21"/>
                      <a:pt x="40" y="16"/>
                    </a:cubicBezTo>
                    <a:cubicBezTo>
                      <a:pt x="43" y="18"/>
                      <a:pt x="43" y="18"/>
                      <a:pt x="43" y="18"/>
                    </a:cubicBezTo>
                    <a:cubicBezTo>
                      <a:pt x="39" y="24"/>
                      <a:pt x="34" y="30"/>
                      <a:pt x="28" y="34"/>
                    </a:cubicBezTo>
                    <a:cubicBezTo>
                      <a:pt x="28" y="37"/>
                      <a:pt x="28" y="37"/>
                      <a:pt x="28" y="37"/>
                    </a:cubicBezTo>
                    <a:cubicBezTo>
                      <a:pt x="28" y="40"/>
                      <a:pt x="29" y="41"/>
                      <a:pt x="31" y="41"/>
                    </a:cubicBezTo>
                    <a:cubicBezTo>
                      <a:pt x="37" y="41"/>
                      <a:pt x="37" y="41"/>
                      <a:pt x="37" y="41"/>
                    </a:cubicBezTo>
                    <a:cubicBezTo>
                      <a:pt x="40" y="41"/>
                      <a:pt x="41" y="40"/>
                      <a:pt x="42" y="38"/>
                    </a:cubicBezTo>
                    <a:cubicBezTo>
                      <a:pt x="42" y="36"/>
                      <a:pt x="42" y="34"/>
                      <a:pt x="42" y="31"/>
                    </a:cubicBezTo>
                    <a:cubicBezTo>
                      <a:pt x="44" y="31"/>
                      <a:pt x="45" y="32"/>
                      <a:pt x="46" y="32"/>
                    </a:cubicBezTo>
                    <a:cubicBezTo>
                      <a:pt x="46" y="36"/>
                      <a:pt x="46" y="38"/>
                      <a:pt x="45" y="40"/>
                    </a:cubicBezTo>
                    <a:cubicBezTo>
                      <a:pt x="44" y="43"/>
                      <a:pt x="42" y="45"/>
                      <a:pt x="38" y="45"/>
                    </a:cubicBezTo>
                    <a:cubicBezTo>
                      <a:pt x="30" y="45"/>
                      <a:pt x="30" y="45"/>
                      <a:pt x="30" y="45"/>
                    </a:cubicBezTo>
                    <a:cubicBezTo>
                      <a:pt x="26" y="45"/>
                      <a:pt x="24" y="43"/>
                      <a:pt x="24" y="38"/>
                    </a:cubicBezTo>
                    <a:cubicBezTo>
                      <a:pt x="24" y="37"/>
                      <a:pt x="24" y="37"/>
                      <a:pt x="24" y="37"/>
                    </a:cubicBezTo>
                    <a:cubicBezTo>
                      <a:pt x="21" y="39"/>
                      <a:pt x="18" y="40"/>
                      <a:pt x="16" y="42"/>
                    </a:cubicBezTo>
                    <a:cubicBezTo>
                      <a:pt x="15" y="41"/>
                      <a:pt x="14" y="39"/>
                      <a:pt x="13" y="38"/>
                    </a:cubicBezTo>
                    <a:close/>
                    <a:moveTo>
                      <a:pt x="28" y="3"/>
                    </a:moveTo>
                    <a:cubicBezTo>
                      <a:pt x="30" y="0"/>
                      <a:pt x="30" y="0"/>
                      <a:pt x="30" y="0"/>
                    </a:cubicBezTo>
                    <a:cubicBezTo>
                      <a:pt x="33" y="2"/>
                      <a:pt x="36" y="4"/>
                      <a:pt x="38" y="6"/>
                    </a:cubicBezTo>
                    <a:cubicBezTo>
                      <a:pt x="36" y="9"/>
                      <a:pt x="36" y="9"/>
                      <a:pt x="36" y="9"/>
                    </a:cubicBezTo>
                    <a:cubicBezTo>
                      <a:pt x="33" y="7"/>
                      <a:pt x="31" y="5"/>
                      <a:pt x="28" y="3"/>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67" name="Freeform 164"/>
              <p:cNvSpPr>
                <a:spLocks noEditPoints="1"/>
              </p:cNvSpPr>
              <p:nvPr/>
            </p:nvSpPr>
            <p:spPr bwMode="auto">
              <a:xfrm>
                <a:off x="6780" y="487"/>
                <a:ext cx="88" cy="84"/>
              </a:xfrm>
              <a:custGeom>
                <a:avLst/>
                <a:gdLst>
                  <a:gd name="T0" fmla="*/ 4 w 47"/>
                  <a:gd name="T1" fmla="*/ 22 h 45"/>
                  <a:gd name="T2" fmla="*/ 22 w 47"/>
                  <a:gd name="T3" fmla="*/ 34 h 45"/>
                  <a:gd name="T4" fmla="*/ 17 w 47"/>
                  <a:gd name="T5" fmla="*/ 41 h 45"/>
                  <a:gd name="T6" fmla="*/ 0 w 47"/>
                  <a:gd name="T7" fmla="*/ 28 h 45"/>
                  <a:gd name="T8" fmla="*/ 4 w 47"/>
                  <a:gd name="T9" fmla="*/ 22 h 45"/>
                  <a:gd name="T10" fmla="*/ 15 w 47"/>
                  <a:gd name="T11" fmla="*/ 47 h 45"/>
                  <a:gd name="T12" fmla="*/ 22 w 47"/>
                  <a:gd name="T13" fmla="*/ 52 h 45"/>
                  <a:gd name="T14" fmla="*/ 9 w 47"/>
                  <a:gd name="T15" fmla="*/ 84 h 45"/>
                  <a:gd name="T16" fmla="*/ 2 w 47"/>
                  <a:gd name="T17" fmla="*/ 80 h 45"/>
                  <a:gd name="T18" fmla="*/ 15 w 47"/>
                  <a:gd name="T19" fmla="*/ 47 h 45"/>
                  <a:gd name="T20" fmla="*/ 9 w 47"/>
                  <a:gd name="T21" fmla="*/ 0 h 45"/>
                  <a:gd name="T22" fmla="*/ 26 w 47"/>
                  <a:gd name="T23" fmla="*/ 13 h 45"/>
                  <a:gd name="T24" fmla="*/ 21 w 47"/>
                  <a:gd name="T25" fmla="*/ 19 h 45"/>
                  <a:gd name="T26" fmla="*/ 4 w 47"/>
                  <a:gd name="T27" fmla="*/ 6 h 45"/>
                  <a:gd name="T28" fmla="*/ 9 w 47"/>
                  <a:gd name="T29" fmla="*/ 0 h 45"/>
                  <a:gd name="T30" fmla="*/ 24 w 47"/>
                  <a:gd name="T31" fmla="*/ 71 h 45"/>
                  <a:gd name="T32" fmla="*/ 52 w 47"/>
                  <a:gd name="T33" fmla="*/ 71 h 45"/>
                  <a:gd name="T34" fmla="*/ 52 w 47"/>
                  <a:gd name="T35" fmla="*/ 13 h 45"/>
                  <a:gd name="T36" fmla="*/ 30 w 47"/>
                  <a:gd name="T37" fmla="*/ 13 h 45"/>
                  <a:gd name="T38" fmla="*/ 30 w 47"/>
                  <a:gd name="T39" fmla="*/ 7 h 45"/>
                  <a:gd name="T40" fmla="*/ 84 w 47"/>
                  <a:gd name="T41" fmla="*/ 7 h 45"/>
                  <a:gd name="T42" fmla="*/ 84 w 47"/>
                  <a:gd name="T43" fmla="*/ 13 h 45"/>
                  <a:gd name="T44" fmla="*/ 60 w 47"/>
                  <a:gd name="T45" fmla="*/ 13 h 45"/>
                  <a:gd name="T46" fmla="*/ 60 w 47"/>
                  <a:gd name="T47" fmla="*/ 71 h 45"/>
                  <a:gd name="T48" fmla="*/ 88 w 47"/>
                  <a:gd name="T49" fmla="*/ 71 h 45"/>
                  <a:gd name="T50" fmla="*/ 88 w 47"/>
                  <a:gd name="T51" fmla="*/ 78 h 45"/>
                  <a:gd name="T52" fmla="*/ 24 w 47"/>
                  <a:gd name="T53" fmla="*/ 78 h 45"/>
                  <a:gd name="T54" fmla="*/ 24 w 47"/>
                  <a:gd name="T55" fmla="*/ 71 h 4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7"/>
                  <a:gd name="T85" fmla="*/ 0 h 45"/>
                  <a:gd name="T86" fmla="*/ 47 w 47"/>
                  <a:gd name="T87" fmla="*/ 45 h 45"/>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7" h="45">
                    <a:moveTo>
                      <a:pt x="2" y="12"/>
                    </a:moveTo>
                    <a:cubicBezTo>
                      <a:pt x="5" y="14"/>
                      <a:pt x="9" y="16"/>
                      <a:pt x="12" y="18"/>
                    </a:cubicBezTo>
                    <a:cubicBezTo>
                      <a:pt x="9" y="22"/>
                      <a:pt x="9" y="22"/>
                      <a:pt x="9" y="22"/>
                    </a:cubicBezTo>
                    <a:cubicBezTo>
                      <a:pt x="6" y="19"/>
                      <a:pt x="3" y="17"/>
                      <a:pt x="0" y="15"/>
                    </a:cubicBezTo>
                    <a:lnTo>
                      <a:pt x="2" y="12"/>
                    </a:lnTo>
                    <a:close/>
                    <a:moveTo>
                      <a:pt x="8" y="25"/>
                    </a:moveTo>
                    <a:cubicBezTo>
                      <a:pt x="9" y="26"/>
                      <a:pt x="11" y="27"/>
                      <a:pt x="12" y="28"/>
                    </a:cubicBezTo>
                    <a:cubicBezTo>
                      <a:pt x="10" y="33"/>
                      <a:pt x="7" y="39"/>
                      <a:pt x="5" y="45"/>
                    </a:cubicBezTo>
                    <a:cubicBezTo>
                      <a:pt x="1" y="43"/>
                      <a:pt x="1" y="43"/>
                      <a:pt x="1" y="43"/>
                    </a:cubicBezTo>
                    <a:cubicBezTo>
                      <a:pt x="4" y="38"/>
                      <a:pt x="6" y="32"/>
                      <a:pt x="8" y="25"/>
                    </a:cubicBezTo>
                    <a:close/>
                    <a:moveTo>
                      <a:pt x="5" y="0"/>
                    </a:moveTo>
                    <a:cubicBezTo>
                      <a:pt x="8" y="2"/>
                      <a:pt x="11" y="4"/>
                      <a:pt x="14" y="7"/>
                    </a:cubicBezTo>
                    <a:cubicBezTo>
                      <a:pt x="11" y="10"/>
                      <a:pt x="11" y="10"/>
                      <a:pt x="11" y="10"/>
                    </a:cubicBezTo>
                    <a:cubicBezTo>
                      <a:pt x="8" y="7"/>
                      <a:pt x="5" y="5"/>
                      <a:pt x="2" y="3"/>
                    </a:cubicBezTo>
                    <a:lnTo>
                      <a:pt x="5" y="0"/>
                    </a:lnTo>
                    <a:close/>
                    <a:moveTo>
                      <a:pt x="13" y="38"/>
                    </a:moveTo>
                    <a:cubicBezTo>
                      <a:pt x="28" y="38"/>
                      <a:pt x="28" y="38"/>
                      <a:pt x="28" y="38"/>
                    </a:cubicBezTo>
                    <a:cubicBezTo>
                      <a:pt x="28" y="7"/>
                      <a:pt x="28" y="7"/>
                      <a:pt x="28" y="7"/>
                    </a:cubicBezTo>
                    <a:cubicBezTo>
                      <a:pt x="16" y="7"/>
                      <a:pt x="16" y="7"/>
                      <a:pt x="16" y="7"/>
                    </a:cubicBezTo>
                    <a:cubicBezTo>
                      <a:pt x="16" y="4"/>
                      <a:pt x="16" y="4"/>
                      <a:pt x="16" y="4"/>
                    </a:cubicBezTo>
                    <a:cubicBezTo>
                      <a:pt x="45" y="4"/>
                      <a:pt x="45" y="4"/>
                      <a:pt x="45" y="4"/>
                    </a:cubicBezTo>
                    <a:cubicBezTo>
                      <a:pt x="45" y="7"/>
                      <a:pt x="45" y="7"/>
                      <a:pt x="45" y="7"/>
                    </a:cubicBezTo>
                    <a:cubicBezTo>
                      <a:pt x="32" y="7"/>
                      <a:pt x="32" y="7"/>
                      <a:pt x="32" y="7"/>
                    </a:cubicBezTo>
                    <a:cubicBezTo>
                      <a:pt x="32" y="38"/>
                      <a:pt x="32" y="38"/>
                      <a:pt x="32" y="38"/>
                    </a:cubicBezTo>
                    <a:cubicBezTo>
                      <a:pt x="47" y="38"/>
                      <a:pt x="47" y="38"/>
                      <a:pt x="47" y="38"/>
                    </a:cubicBezTo>
                    <a:cubicBezTo>
                      <a:pt x="47" y="42"/>
                      <a:pt x="47" y="42"/>
                      <a:pt x="47" y="42"/>
                    </a:cubicBezTo>
                    <a:cubicBezTo>
                      <a:pt x="13" y="42"/>
                      <a:pt x="13" y="42"/>
                      <a:pt x="13" y="42"/>
                    </a:cubicBezTo>
                    <a:lnTo>
                      <a:pt x="13" y="38"/>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68" name="Freeform 165"/>
              <p:cNvSpPr>
                <a:spLocks noEditPoints="1"/>
              </p:cNvSpPr>
              <p:nvPr/>
            </p:nvSpPr>
            <p:spPr bwMode="auto">
              <a:xfrm>
                <a:off x="6532" y="778"/>
                <a:ext cx="84" cy="87"/>
              </a:xfrm>
              <a:custGeom>
                <a:avLst/>
                <a:gdLst>
                  <a:gd name="T0" fmla="*/ 6 w 84"/>
                  <a:gd name="T1" fmla="*/ 34 h 87"/>
                  <a:gd name="T2" fmla="*/ 37 w 84"/>
                  <a:gd name="T3" fmla="*/ 34 h 87"/>
                  <a:gd name="T4" fmla="*/ 37 w 84"/>
                  <a:gd name="T5" fmla="*/ 21 h 87"/>
                  <a:gd name="T6" fmla="*/ 0 w 84"/>
                  <a:gd name="T7" fmla="*/ 21 h 87"/>
                  <a:gd name="T8" fmla="*/ 0 w 84"/>
                  <a:gd name="T9" fmla="*/ 13 h 87"/>
                  <a:gd name="T10" fmla="*/ 37 w 84"/>
                  <a:gd name="T11" fmla="*/ 13 h 87"/>
                  <a:gd name="T12" fmla="*/ 37 w 84"/>
                  <a:gd name="T13" fmla="*/ 0 h 87"/>
                  <a:gd name="T14" fmla="*/ 45 w 84"/>
                  <a:gd name="T15" fmla="*/ 0 h 87"/>
                  <a:gd name="T16" fmla="*/ 45 w 84"/>
                  <a:gd name="T17" fmla="*/ 13 h 87"/>
                  <a:gd name="T18" fmla="*/ 84 w 84"/>
                  <a:gd name="T19" fmla="*/ 13 h 87"/>
                  <a:gd name="T20" fmla="*/ 84 w 84"/>
                  <a:gd name="T21" fmla="*/ 21 h 87"/>
                  <a:gd name="T22" fmla="*/ 45 w 84"/>
                  <a:gd name="T23" fmla="*/ 21 h 87"/>
                  <a:gd name="T24" fmla="*/ 45 w 84"/>
                  <a:gd name="T25" fmla="*/ 34 h 87"/>
                  <a:gd name="T26" fmla="*/ 77 w 84"/>
                  <a:gd name="T27" fmla="*/ 34 h 87"/>
                  <a:gd name="T28" fmla="*/ 77 w 84"/>
                  <a:gd name="T29" fmla="*/ 40 h 87"/>
                  <a:gd name="T30" fmla="*/ 6 w 84"/>
                  <a:gd name="T31" fmla="*/ 40 h 87"/>
                  <a:gd name="T32" fmla="*/ 6 w 84"/>
                  <a:gd name="T33" fmla="*/ 34 h 87"/>
                  <a:gd name="T34" fmla="*/ 73 w 84"/>
                  <a:gd name="T35" fmla="*/ 51 h 87"/>
                  <a:gd name="T36" fmla="*/ 73 w 84"/>
                  <a:gd name="T37" fmla="*/ 87 h 87"/>
                  <a:gd name="T38" fmla="*/ 66 w 84"/>
                  <a:gd name="T39" fmla="*/ 87 h 87"/>
                  <a:gd name="T40" fmla="*/ 66 w 84"/>
                  <a:gd name="T41" fmla="*/ 81 h 87"/>
                  <a:gd name="T42" fmla="*/ 17 w 84"/>
                  <a:gd name="T43" fmla="*/ 81 h 87"/>
                  <a:gd name="T44" fmla="*/ 17 w 84"/>
                  <a:gd name="T45" fmla="*/ 87 h 87"/>
                  <a:gd name="T46" fmla="*/ 9 w 84"/>
                  <a:gd name="T47" fmla="*/ 87 h 87"/>
                  <a:gd name="T48" fmla="*/ 9 w 84"/>
                  <a:gd name="T49" fmla="*/ 51 h 87"/>
                  <a:gd name="T50" fmla="*/ 73 w 84"/>
                  <a:gd name="T51" fmla="*/ 51 h 87"/>
                  <a:gd name="T52" fmla="*/ 66 w 84"/>
                  <a:gd name="T53" fmla="*/ 58 h 87"/>
                  <a:gd name="T54" fmla="*/ 17 w 84"/>
                  <a:gd name="T55" fmla="*/ 58 h 87"/>
                  <a:gd name="T56" fmla="*/ 17 w 84"/>
                  <a:gd name="T57" fmla="*/ 75 h 87"/>
                  <a:gd name="T58" fmla="*/ 66 w 84"/>
                  <a:gd name="T59" fmla="*/ 75 h 87"/>
                  <a:gd name="T60" fmla="*/ 66 w 84"/>
                  <a:gd name="T61" fmla="*/ 58 h 87"/>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84"/>
                  <a:gd name="T94" fmla="*/ 0 h 87"/>
                  <a:gd name="T95" fmla="*/ 84 w 84"/>
                  <a:gd name="T96" fmla="*/ 87 h 87"/>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84" h="87">
                    <a:moveTo>
                      <a:pt x="6" y="34"/>
                    </a:moveTo>
                    <a:lnTo>
                      <a:pt x="37" y="34"/>
                    </a:lnTo>
                    <a:lnTo>
                      <a:pt x="37" y="21"/>
                    </a:lnTo>
                    <a:lnTo>
                      <a:pt x="0" y="21"/>
                    </a:lnTo>
                    <a:lnTo>
                      <a:pt x="0" y="13"/>
                    </a:lnTo>
                    <a:lnTo>
                      <a:pt x="37" y="13"/>
                    </a:lnTo>
                    <a:lnTo>
                      <a:pt x="37" y="0"/>
                    </a:lnTo>
                    <a:lnTo>
                      <a:pt x="45" y="0"/>
                    </a:lnTo>
                    <a:lnTo>
                      <a:pt x="45" y="13"/>
                    </a:lnTo>
                    <a:lnTo>
                      <a:pt x="84" y="13"/>
                    </a:lnTo>
                    <a:lnTo>
                      <a:pt x="84" y="21"/>
                    </a:lnTo>
                    <a:lnTo>
                      <a:pt x="45" y="21"/>
                    </a:lnTo>
                    <a:lnTo>
                      <a:pt x="45" y="34"/>
                    </a:lnTo>
                    <a:lnTo>
                      <a:pt x="77" y="34"/>
                    </a:lnTo>
                    <a:lnTo>
                      <a:pt x="77" y="40"/>
                    </a:lnTo>
                    <a:lnTo>
                      <a:pt x="6" y="40"/>
                    </a:lnTo>
                    <a:lnTo>
                      <a:pt x="6" y="34"/>
                    </a:lnTo>
                    <a:close/>
                    <a:moveTo>
                      <a:pt x="73" y="51"/>
                    </a:moveTo>
                    <a:lnTo>
                      <a:pt x="73" y="87"/>
                    </a:lnTo>
                    <a:lnTo>
                      <a:pt x="66" y="87"/>
                    </a:lnTo>
                    <a:lnTo>
                      <a:pt x="66" y="81"/>
                    </a:lnTo>
                    <a:lnTo>
                      <a:pt x="17" y="81"/>
                    </a:lnTo>
                    <a:lnTo>
                      <a:pt x="17" y="87"/>
                    </a:lnTo>
                    <a:lnTo>
                      <a:pt x="9" y="87"/>
                    </a:lnTo>
                    <a:lnTo>
                      <a:pt x="9" y="51"/>
                    </a:lnTo>
                    <a:lnTo>
                      <a:pt x="73" y="51"/>
                    </a:lnTo>
                    <a:close/>
                    <a:moveTo>
                      <a:pt x="66" y="58"/>
                    </a:moveTo>
                    <a:lnTo>
                      <a:pt x="17" y="58"/>
                    </a:lnTo>
                    <a:lnTo>
                      <a:pt x="17" y="75"/>
                    </a:lnTo>
                    <a:lnTo>
                      <a:pt x="66" y="75"/>
                    </a:lnTo>
                    <a:lnTo>
                      <a:pt x="66" y="58"/>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69" name="Freeform 166"/>
              <p:cNvSpPr>
                <a:spLocks noEditPoints="1"/>
              </p:cNvSpPr>
              <p:nvPr/>
            </p:nvSpPr>
            <p:spPr bwMode="auto">
              <a:xfrm>
                <a:off x="6620" y="780"/>
                <a:ext cx="88" cy="85"/>
              </a:xfrm>
              <a:custGeom>
                <a:avLst/>
                <a:gdLst>
                  <a:gd name="T0" fmla="*/ 0 w 47"/>
                  <a:gd name="T1" fmla="*/ 57 h 45"/>
                  <a:gd name="T2" fmla="*/ 15 w 47"/>
                  <a:gd name="T3" fmla="*/ 23 h 45"/>
                  <a:gd name="T4" fmla="*/ 0 w 47"/>
                  <a:gd name="T5" fmla="*/ 23 h 45"/>
                  <a:gd name="T6" fmla="*/ 0 w 47"/>
                  <a:gd name="T7" fmla="*/ 17 h 45"/>
                  <a:gd name="T8" fmla="*/ 15 w 47"/>
                  <a:gd name="T9" fmla="*/ 17 h 45"/>
                  <a:gd name="T10" fmla="*/ 15 w 47"/>
                  <a:gd name="T11" fmla="*/ 0 h 45"/>
                  <a:gd name="T12" fmla="*/ 21 w 47"/>
                  <a:gd name="T13" fmla="*/ 0 h 45"/>
                  <a:gd name="T14" fmla="*/ 21 w 47"/>
                  <a:gd name="T15" fmla="*/ 17 h 45"/>
                  <a:gd name="T16" fmla="*/ 34 w 47"/>
                  <a:gd name="T17" fmla="*/ 17 h 45"/>
                  <a:gd name="T18" fmla="*/ 34 w 47"/>
                  <a:gd name="T19" fmla="*/ 23 h 45"/>
                  <a:gd name="T20" fmla="*/ 21 w 47"/>
                  <a:gd name="T21" fmla="*/ 23 h 45"/>
                  <a:gd name="T22" fmla="*/ 21 w 47"/>
                  <a:gd name="T23" fmla="*/ 34 h 45"/>
                  <a:gd name="T24" fmla="*/ 24 w 47"/>
                  <a:gd name="T25" fmla="*/ 30 h 45"/>
                  <a:gd name="T26" fmla="*/ 37 w 47"/>
                  <a:gd name="T27" fmla="*/ 45 h 45"/>
                  <a:gd name="T28" fmla="*/ 34 w 47"/>
                  <a:gd name="T29" fmla="*/ 51 h 45"/>
                  <a:gd name="T30" fmla="*/ 21 w 47"/>
                  <a:gd name="T31" fmla="*/ 36 h 45"/>
                  <a:gd name="T32" fmla="*/ 21 w 47"/>
                  <a:gd name="T33" fmla="*/ 85 h 45"/>
                  <a:gd name="T34" fmla="*/ 15 w 47"/>
                  <a:gd name="T35" fmla="*/ 85 h 45"/>
                  <a:gd name="T36" fmla="*/ 15 w 47"/>
                  <a:gd name="T37" fmla="*/ 36 h 45"/>
                  <a:gd name="T38" fmla="*/ 2 w 47"/>
                  <a:gd name="T39" fmla="*/ 64 h 45"/>
                  <a:gd name="T40" fmla="*/ 0 w 47"/>
                  <a:gd name="T41" fmla="*/ 57 h 45"/>
                  <a:gd name="T42" fmla="*/ 37 w 47"/>
                  <a:gd name="T43" fmla="*/ 17 h 45"/>
                  <a:gd name="T44" fmla="*/ 54 w 47"/>
                  <a:gd name="T45" fmla="*/ 17 h 45"/>
                  <a:gd name="T46" fmla="*/ 54 w 47"/>
                  <a:gd name="T47" fmla="*/ 0 h 45"/>
                  <a:gd name="T48" fmla="*/ 62 w 47"/>
                  <a:gd name="T49" fmla="*/ 0 h 45"/>
                  <a:gd name="T50" fmla="*/ 62 w 47"/>
                  <a:gd name="T51" fmla="*/ 17 h 45"/>
                  <a:gd name="T52" fmla="*/ 84 w 47"/>
                  <a:gd name="T53" fmla="*/ 17 h 45"/>
                  <a:gd name="T54" fmla="*/ 84 w 47"/>
                  <a:gd name="T55" fmla="*/ 23 h 45"/>
                  <a:gd name="T56" fmla="*/ 62 w 47"/>
                  <a:gd name="T57" fmla="*/ 23 h 45"/>
                  <a:gd name="T58" fmla="*/ 88 w 47"/>
                  <a:gd name="T59" fmla="*/ 64 h 45"/>
                  <a:gd name="T60" fmla="*/ 82 w 47"/>
                  <a:gd name="T61" fmla="*/ 72 h 45"/>
                  <a:gd name="T62" fmla="*/ 62 w 47"/>
                  <a:gd name="T63" fmla="*/ 34 h 45"/>
                  <a:gd name="T64" fmla="*/ 62 w 47"/>
                  <a:gd name="T65" fmla="*/ 85 h 45"/>
                  <a:gd name="T66" fmla="*/ 54 w 47"/>
                  <a:gd name="T67" fmla="*/ 85 h 45"/>
                  <a:gd name="T68" fmla="*/ 54 w 47"/>
                  <a:gd name="T69" fmla="*/ 34 h 45"/>
                  <a:gd name="T70" fmla="*/ 34 w 47"/>
                  <a:gd name="T71" fmla="*/ 72 h 45"/>
                  <a:gd name="T72" fmla="*/ 28 w 47"/>
                  <a:gd name="T73" fmla="*/ 66 h 45"/>
                  <a:gd name="T74" fmla="*/ 54 w 47"/>
                  <a:gd name="T75" fmla="*/ 23 h 45"/>
                  <a:gd name="T76" fmla="*/ 37 w 47"/>
                  <a:gd name="T77" fmla="*/ 23 h 45"/>
                  <a:gd name="T78" fmla="*/ 37 w 47"/>
                  <a:gd name="T79" fmla="*/ 17 h 4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7"/>
                  <a:gd name="T121" fmla="*/ 0 h 45"/>
                  <a:gd name="T122" fmla="*/ 47 w 47"/>
                  <a:gd name="T123" fmla="*/ 45 h 45"/>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7" h="45">
                    <a:moveTo>
                      <a:pt x="0" y="30"/>
                    </a:moveTo>
                    <a:cubicBezTo>
                      <a:pt x="3" y="24"/>
                      <a:pt x="6" y="18"/>
                      <a:pt x="8" y="12"/>
                    </a:cubicBezTo>
                    <a:cubicBezTo>
                      <a:pt x="0" y="12"/>
                      <a:pt x="0" y="12"/>
                      <a:pt x="0" y="12"/>
                    </a:cubicBezTo>
                    <a:cubicBezTo>
                      <a:pt x="0" y="9"/>
                      <a:pt x="0" y="9"/>
                      <a:pt x="0" y="9"/>
                    </a:cubicBezTo>
                    <a:cubicBezTo>
                      <a:pt x="8" y="9"/>
                      <a:pt x="8" y="9"/>
                      <a:pt x="8" y="9"/>
                    </a:cubicBezTo>
                    <a:cubicBezTo>
                      <a:pt x="8" y="0"/>
                      <a:pt x="8" y="0"/>
                      <a:pt x="8" y="0"/>
                    </a:cubicBezTo>
                    <a:cubicBezTo>
                      <a:pt x="11" y="0"/>
                      <a:pt x="11" y="0"/>
                      <a:pt x="11" y="0"/>
                    </a:cubicBezTo>
                    <a:cubicBezTo>
                      <a:pt x="11" y="9"/>
                      <a:pt x="11" y="9"/>
                      <a:pt x="11" y="9"/>
                    </a:cubicBezTo>
                    <a:cubicBezTo>
                      <a:pt x="18" y="9"/>
                      <a:pt x="18" y="9"/>
                      <a:pt x="18" y="9"/>
                    </a:cubicBezTo>
                    <a:cubicBezTo>
                      <a:pt x="18" y="12"/>
                      <a:pt x="18" y="12"/>
                      <a:pt x="18" y="12"/>
                    </a:cubicBezTo>
                    <a:cubicBezTo>
                      <a:pt x="11" y="12"/>
                      <a:pt x="11" y="12"/>
                      <a:pt x="11" y="12"/>
                    </a:cubicBezTo>
                    <a:cubicBezTo>
                      <a:pt x="11" y="18"/>
                      <a:pt x="11" y="18"/>
                      <a:pt x="11" y="18"/>
                    </a:cubicBezTo>
                    <a:cubicBezTo>
                      <a:pt x="13" y="16"/>
                      <a:pt x="13" y="16"/>
                      <a:pt x="13" y="16"/>
                    </a:cubicBezTo>
                    <a:cubicBezTo>
                      <a:pt x="16" y="19"/>
                      <a:pt x="18" y="22"/>
                      <a:pt x="20" y="24"/>
                    </a:cubicBezTo>
                    <a:cubicBezTo>
                      <a:pt x="18" y="27"/>
                      <a:pt x="18" y="27"/>
                      <a:pt x="18" y="27"/>
                    </a:cubicBezTo>
                    <a:cubicBezTo>
                      <a:pt x="16" y="25"/>
                      <a:pt x="14" y="22"/>
                      <a:pt x="11" y="19"/>
                    </a:cubicBezTo>
                    <a:cubicBezTo>
                      <a:pt x="11" y="45"/>
                      <a:pt x="11" y="45"/>
                      <a:pt x="11" y="45"/>
                    </a:cubicBezTo>
                    <a:cubicBezTo>
                      <a:pt x="8" y="45"/>
                      <a:pt x="8" y="45"/>
                      <a:pt x="8" y="45"/>
                    </a:cubicBezTo>
                    <a:cubicBezTo>
                      <a:pt x="8" y="19"/>
                      <a:pt x="8" y="19"/>
                      <a:pt x="8" y="19"/>
                    </a:cubicBezTo>
                    <a:cubicBezTo>
                      <a:pt x="6" y="25"/>
                      <a:pt x="4" y="30"/>
                      <a:pt x="1" y="34"/>
                    </a:cubicBezTo>
                    <a:cubicBezTo>
                      <a:pt x="1" y="33"/>
                      <a:pt x="0" y="32"/>
                      <a:pt x="0" y="30"/>
                    </a:cubicBezTo>
                    <a:close/>
                    <a:moveTo>
                      <a:pt x="20" y="9"/>
                    </a:moveTo>
                    <a:cubicBezTo>
                      <a:pt x="29" y="9"/>
                      <a:pt x="29" y="9"/>
                      <a:pt x="29" y="9"/>
                    </a:cubicBezTo>
                    <a:cubicBezTo>
                      <a:pt x="29" y="0"/>
                      <a:pt x="29" y="0"/>
                      <a:pt x="29" y="0"/>
                    </a:cubicBezTo>
                    <a:cubicBezTo>
                      <a:pt x="33" y="0"/>
                      <a:pt x="33" y="0"/>
                      <a:pt x="33" y="0"/>
                    </a:cubicBezTo>
                    <a:cubicBezTo>
                      <a:pt x="33" y="9"/>
                      <a:pt x="33" y="9"/>
                      <a:pt x="33" y="9"/>
                    </a:cubicBezTo>
                    <a:cubicBezTo>
                      <a:pt x="45" y="9"/>
                      <a:pt x="45" y="9"/>
                      <a:pt x="45" y="9"/>
                    </a:cubicBezTo>
                    <a:cubicBezTo>
                      <a:pt x="45" y="12"/>
                      <a:pt x="45" y="12"/>
                      <a:pt x="45" y="12"/>
                    </a:cubicBezTo>
                    <a:cubicBezTo>
                      <a:pt x="33" y="12"/>
                      <a:pt x="33" y="12"/>
                      <a:pt x="33" y="12"/>
                    </a:cubicBezTo>
                    <a:cubicBezTo>
                      <a:pt x="36" y="21"/>
                      <a:pt x="41" y="29"/>
                      <a:pt x="47" y="34"/>
                    </a:cubicBezTo>
                    <a:cubicBezTo>
                      <a:pt x="46" y="35"/>
                      <a:pt x="44" y="37"/>
                      <a:pt x="44" y="38"/>
                    </a:cubicBezTo>
                    <a:cubicBezTo>
                      <a:pt x="39" y="33"/>
                      <a:pt x="36" y="26"/>
                      <a:pt x="33" y="18"/>
                    </a:cubicBezTo>
                    <a:cubicBezTo>
                      <a:pt x="33" y="45"/>
                      <a:pt x="33" y="45"/>
                      <a:pt x="33" y="45"/>
                    </a:cubicBezTo>
                    <a:cubicBezTo>
                      <a:pt x="29" y="45"/>
                      <a:pt x="29" y="45"/>
                      <a:pt x="29" y="45"/>
                    </a:cubicBezTo>
                    <a:cubicBezTo>
                      <a:pt x="29" y="18"/>
                      <a:pt x="29" y="18"/>
                      <a:pt x="29" y="18"/>
                    </a:cubicBezTo>
                    <a:cubicBezTo>
                      <a:pt x="26" y="26"/>
                      <a:pt x="22" y="33"/>
                      <a:pt x="18" y="38"/>
                    </a:cubicBezTo>
                    <a:cubicBezTo>
                      <a:pt x="17" y="37"/>
                      <a:pt x="16" y="36"/>
                      <a:pt x="15" y="35"/>
                    </a:cubicBezTo>
                    <a:cubicBezTo>
                      <a:pt x="21" y="29"/>
                      <a:pt x="25" y="21"/>
                      <a:pt x="29" y="12"/>
                    </a:cubicBezTo>
                    <a:cubicBezTo>
                      <a:pt x="20" y="12"/>
                      <a:pt x="20" y="12"/>
                      <a:pt x="20" y="12"/>
                    </a:cubicBezTo>
                    <a:lnTo>
                      <a:pt x="20" y="9"/>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0" name="Freeform 167"/>
              <p:cNvSpPr>
                <a:spLocks noEditPoints="1"/>
              </p:cNvSpPr>
              <p:nvPr/>
            </p:nvSpPr>
            <p:spPr bwMode="auto">
              <a:xfrm>
                <a:off x="6412" y="968"/>
                <a:ext cx="88" cy="83"/>
              </a:xfrm>
              <a:custGeom>
                <a:avLst/>
                <a:gdLst>
                  <a:gd name="T0" fmla="*/ 37 w 47"/>
                  <a:gd name="T1" fmla="*/ 75 h 44"/>
                  <a:gd name="T2" fmla="*/ 88 w 47"/>
                  <a:gd name="T3" fmla="*/ 75 h 44"/>
                  <a:gd name="T4" fmla="*/ 84 w 47"/>
                  <a:gd name="T5" fmla="*/ 83 h 44"/>
                  <a:gd name="T6" fmla="*/ 36 w 47"/>
                  <a:gd name="T7" fmla="*/ 83 h 44"/>
                  <a:gd name="T8" fmla="*/ 15 w 47"/>
                  <a:gd name="T9" fmla="*/ 72 h 44"/>
                  <a:gd name="T10" fmla="*/ 4 w 47"/>
                  <a:gd name="T11" fmla="*/ 83 h 44"/>
                  <a:gd name="T12" fmla="*/ 0 w 47"/>
                  <a:gd name="T13" fmla="*/ 75 h 44"/>
                  <a:gd name="T14" fmla="*/ 11 w 47"/>
                  <a:gd name="T15" fmla="*/ 66 h 44"/>
                  <a:gd name="T16" fmla="*/ 11 w 47"/>
                  <a:gd name="T17" fmla="*/ 36 h 44"/>
                  <a:gd name="T18" fmla="*/ 0 w 47"/>
                  <a:gd name="T19" fmla="*/ 36 h 44"/>
                  <a:gd name="T20" fmla="*/ 0 w 47"/>
                  <a:gd name="T21" fmla="*/ 30 h 44"/>
                  <a:gd name="T22" fmla="*/ 19 w 47"/>
                  <a:gd name="T23" fmla="*/ 30 h 44"/>
                  <a:gd name="T24" fmla="*/ 19 w 47"/>
                  <a:gd name="T25" fmla="*/ 68 h 44"/>
                  <a:gd name="T26" fmla="*/ 37 w 47"/>
                  <a:gd name="T27" fmla="*/ 75 h 44"/>
                  <a:gd name="T28" fmla="*/ 9 w 47"/>
                  <a:gd name="T29" fmla="*/ 0 h 44"/>
                  <a:gd name="T30" fmla="*/ 22 w 47"/>
                  <a:gd name="T31" fmla="*/ 17 h 44"/>
                  <a:gd name="T32" fmla="*/ 17 w 47"/>
                  <a:gd name="T33" fmla="*/ 21 h 44"/>
                  <a:gd name="T34" fmla="*/ 4 w 47"/>
                  <a:gd name="T35" fmla="*/ 4 h 44"/>
                  <a:gd name="T36" fmla="*/ 9 w 47"/>
                  <a:gd name="T37" fmla="*/ 0 h 44"/>
                  <a:gd name="T38" fmla="*/ 52 w 47"/>
                  <a:gd name="T39" fmla="*/ 25 h 44"/>
                  <a:gd name="T40" fmla="*/ 73 w 47"/>
                  <a:gd name="T41" fmla="*/ 11 h 44"/>
                  <a:gd name="T42" fmla="*/ 28 w 47"/>
                  <a:gd name="T43" fmla="*/ 11 h 44"/>
                  <a:gd name="T44" fmla="*/ 28 w 47"/>
                  <a:gd name="T45" fmla="*/ 4 h 44"/>
                  <a:gd name="T46" fmla="*/ 82 w 47"/>
                  <a:gd name="T47" fmla="*/ 4 h 44"/>
                  <a:gd name="T48" fmla="*/ 82 w 47"/>
                  <a:gd name="T49" fmla="*/ 11 h 44"/>
                  <a:gd name="T50" fmla="*/ 60 w 47"/>
                  <a:gd name="T51" fmla="*/ 28 h 44"/>
                  <a:gd name="T52" fmla="*/ 60 w 47"/>
                  <a:gd name="T53" fmla="*/ 57 h 44"/>
                  <a:gd name="T54" fmla="*/ 47 w 47"/>
                  <a:gd name="T55" fmla="*/ 70 h 44"/>
                  <a:gd name="T56" fmla="*/ 34 w 47"/>
                  <a:gd name="T57" fmla="*/ 70 h 44"/>
                  <a:gd name="T58" fmla="*/ 34 w 47"/>
                  <a:gd name="T59" fmla="*/ 62 h 44"/>
                  <a:gd name="T60" fmla="*/ 47 w 47"/>
                  <a:gd name="T61" fmla="*/ 62 h 44"/>
                  <a:gd name="T62" fmla="*/ 52 w 47"/>
                  <a:gd name="T63" fmla="*/ 55 h 44"/>
                  <a:gd name="T64" fmla="*/ 52 w 47"/>
                  <a:gd name="T65" fmla="*/ 25 h 4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47"/>
                  <a:gd name="T100" fmla="*/ 0 h 44"/>
                  <a:gd name="T101" fmla="*/ 47 w 47"/>
                  <a:gd name="T102" fmla="*/ 44 h 44"/>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47" h="44">
                    <a:moveTo>
                      <a:pt x="20" y="40"/>
                    </a:moveTo>
                    <a:cubicBezTo>
                      <a:pt x="28" y="40"/>
                      <a:pt x="37" y="40"/>
                      <a:pt x="47" y="40"/>
                    </a:cubicBezTo>
                    <a:cubicBezTo>
                      <a:pt x="46" y="41"/>
                      <a:pt x="46" y="43"/>
                      <a:pt x="45" y="44"/>
                    </a:cubicBezTo>
                    <a:cubicBezTo>
                      <a:pt x="33" y="44"/>
                      <a:pt x="24" y="44"/>
                      <a:pt x="19" y="44"/>
                    </a:cubicBezTo>
                    <a:cubicBezTo>
                      <a:pt x="14" y="44"/>
                      <a:pt x="11" y="42"/>
                      <a:pt x="8" y="38"/>
                    </a:cubicBezTo>
                    <a:cubicBezTo>
                      <a:pt x="6" y="40"/>
                      <a:pt x="4" y="42"/>
                      <a:pt x="2" y="44"/>
                    </a:cubicBezTo>
                    <a:cubicBezTo>
                      <a:pt x="0" y="40"/>
                      <a:pt x="0" y="40"/>
                      <a:pt x="0" y="40"/>
                    </a:cubicBezTo>
                    <a:cubicBezTo>
                      <a:pt x="2" y="39"/>
                      <a:pt x="4" y="37"/>
                      <a:pt x="6" y="35"/>
                    </a:cubicBezTo>
                    <a:cubicBezTo>
                      <a:pt x="6" y="19"/>
                      <a:pt x="6" y="19"/>
                      <a:pt x="6" y="19"/>
                    </a:cubicBezTo>
                    <a:cubicBezTo>
                      <a:pt x="0" y="19"/>
                      <a:pt x="0" y="19"/>
                      <a:pt x="0" y="19"/>
                    </a:cubicBezTo>
                    <a:cubicBezTo>
                      <a:pt x="0" y="16"/>
                      <a:pt x="0" y="16"/>
                      <a:pt x="0" y="16"/>
                    </a:cubicBezTo>
                    <a:cubicBezTo>
                      <a:pt x="10" y="16"/>
                      <a:pt x="10" y="16"/>
                      <a:pt x="10" y="16"/>
                    </a:cubicBezTo>
                    <a:cubicBezTo>
                      <a:pt x="10" y="36"/>
                      <a:pt x="10" y="36"/>
                      <a:pt x="10" y="36"/>
                    </a:cubicBezTo>
                    <a:cubicBezTo>
                      <a:pt x="12" y="39"/>
                      <a:pt x="16" y="40"/>
                      <a:pt x="20" y="40"/>
                    </a:cubicBezTo>
                    <a:close/>
                    <a:moveTo>
                      <a:pt x="5" y="0"/>
                    </a:moveTo>
                    <a:cubicBezTo>
                      <a:pt x="7" y="2"/>
                      <a:pt x="10" y="5"/>
                      <a:pt x="12" y="9"/>
                    </a:cubicBezTo>
                    <a:cubicBezTo>
                      <a:pt x="11" y="9"/>
                      <a:pt x="10" y="10"/>
                      <a:pt x="9" y="11"/>
                    </a:cubicBezTo>
                    <a:cubicBezTo>
                      <a:pt x="6" y="7"/>
                      <a:pt x="4" y="4"/>
                      <a:pt x="2" y="2"/>
                    </a:cubicBezTo>
                    <a:lnTo>
                      <a:pt x="5" y="0"/>
                    </a:lnTo>
                    <a:close/>
                    <a:moveTo>
                      <a:pt x="28" y="13"/>
                    </a:moveTo>
                    <a:cubicBezTo>
                      <a:pt x="32" y="11"/>
                      <a:pt x="36" y="8"/>
                      <a:pt x="39" y="6"/>
                    </a:cubicBezTo>
                    <a:cubicBezTo>
                      <a:pt x="15" y="6"/>
                      <a:pt x="15" y="6"/>
                      <a:pt x="15" y="6"/>
                    </a:cubicBezTo>
                    <a:cubicBezTo>
                      <a:pt x="15" y="2"/>
                      <a:pt x="15" y="2"/>
                      <a:pt x="15" y="2"/>
                    </a:cubicBezTo>
                    <a:cubicBezTo>
                      <a:pt x="44" y="2"/>
                      <a:pt x="44" y="2"/>
                      <a:pt x="44" y="2"/>
                    </a:cubicBezTo>
                    <a:cubicBezTo>
                      <a:pt x="44" y="6"/>
                      <a:pt x="44" y="6"/>
                      <a:pt x="44" y="6"/>
                    </a:cubicBezTo>
                    <a:cubicBezTo>
                      <a:pt x="40" y="10"/>
                      <a:pt x="36" y="13"/>
                      <a:pt x="32" y="15"/>
                    </a:cubicBezTo>
                    <a:cubicBezTo>
                      <a:pt x="32" y="30"/>
                      <a:pt x="32" y="30"/>
                      <a:pt x="32" y="30"/>
                    </a:cubicBezTo>
                    <a:cubicBezTo>
                      <a:pt x="32" y="35"/>
                      <a:pt x="29" y="37"/>
                      <a:pt x="25" y="37"/>
                    </a:cubicBezTo>
                    <a:cubicBezTo>
                      <a:pt x="22" y="37"/>
                      <a:pt x="20" y="37"/>
                      <a:pt x="18" y="37"/>
                    </a:cubicBezTo>
                    <a:cubicBezTo>
                      <a:pt x="18" y="35"/>
                      <a:pt x="18" y="34"/>
                      <a:pt x="18" y="33"/>
                    </a:cubicBezTo>
                    <a:cubicBezTo>
                      <a:pt x="20" y="33"/>
                      <a:pt x="23" y="33"/>
                      <a:pt x="25" y="33"/>
                    </a:cubicBezTo>
                    <a:cubicBezTo>
                      <a:pt x="27" y="33"/>
                      <a:pt x="28" y="32"/>
                      <a:pt x="28" y="29"/>
                    </a:cubicBezTo>
                    <a:lnTo>
                      <a:pt x="28" y="1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1" name="Freeform 168"/>
              <p:cNvSpPr>
                <a:spLocks noEditPoints="1"/>
              </p:cNvSpPr>
              <p:nvPr/>
            </p:nvSpPr>
            <p:spPr bwMode="auto">
              <a:xfrm>
                <a:off x="6504" y="966"/>
                <a:ext cx="84" cy="85"/>
              </a:xfrm>
              <a:custGeom>
                <a:avLst/>
                <a:gdLst>
                  <a:gd name="T0" fmla="*/ 0 w 45"/>
                  <a:gd name="T1" fmla="*/ 40 h 45"/>
                  <a:gd name="T2" fmla="*/ 84 w 45"/>
                  <a:gd name="T3" fmla="*/ 40 h 45"/>
                  <a:gd name="T4" fmla="*/ 84 w 45"/>
                  <a:gd name="T5" fmla="*/ 47 h 45"/>
                  <a:gd name="T6" fmla="*/ 47 w 45"/>
                  <a:gd name="T7" fmla="*/ 47 h 45"/>
                  <a:gd name="T8" fmla="*/ 47 w 45"/>
                  <a:gd name="T9" fmla="*/ 74 h 45"/>
                  <a:gd name="T10" fmla="*/ 35 w 45"/>
                  <a:gd name="T11" fmla="*/ 85 h 45"/>
                  <a:gd name="T12" fmla="*/ 19 w 45"/>
                  <a:gd name="T13" fmla="*/ 85 h 45"/>
                  <a:gd name="T14" fmla="*/ 17 w 45"/>
                  <a:gd name="T15" fmla="*/ 77 h 45"/>
                  <a:gd name="T16" fmla="*/ 34 w 45"/>
                  <a:gd name="T17" fmla="*/ 77 h 45"/>
                  <a:gd name="T18" fmla="*/ 39 w 45"/>
                  <a:gd name="T19" fmla="*/ 72 h 45"/>
                  <a:gd name="T20" fmla="*/ 39 w 45"/>
                  <a:gd name="T21" fmla="*/ 47 h 45"/>
                  <a:gd name="T22" fmla="*/ 0 w 45"/>
                  <a:gd name="T23" fmla="*/ 47 h 45"/>
                  <a:gd name="T24" fmla="*/ 0 w 45"/>
                  <a:gd name="T25" fmla="*/ 40 h 45"/>
                  <a:gd name="T26" fmla="*/ 2 w 45"/>
                  <a:gd name="T27" fmla="*/ 13 h 45"/>
                  <a:gd name="T28" fmla="*/ 82 w 45"/>
                  <a:gd name="T29" fmla="*/ 13 h 45"/>
                  <a:gd name="T30" fmla="*/ 82 w 45"/>
                  <a:gd name="T31" fmla="*/ 32 h 45"/>
                  <a:gd name="T32" fmla="*/ 75 w 45"/>
                  <a:gd name="T33" fmla="*/ 32 h 45"/>
                  <a:gd name="T34" fmla="*/ 75 w 45"/>
                  <a:gd name="T35" fmla="*/ 21 h 45"/>
                  <a:gd name="T36" fmla="*/ 9 w 45"/>
                  <a:gd name="T37" fmla="*/ 21 h 45"/>
                  <a:gd name="T38" fmla="*/ 9 w 45"/>
                  <a:gd name="T39" fmla="*/ 32 h 45"/>
                  <a:gd name="T40" fmla="*/ 2 w 45"/>
                  <a:gd name="T41" fmla="*/ 32 h 45"/>
                  <a:gd name="T42" fmla="*/ 2 w 45"/>
                  <a:gd name="T43" fmla="*/ 13 h 45"/>
                  <a:gd name="T44" fmla="*/ 35 w 45"/>
                  <a:gd name="T45" fmla="*/ 2 h 45"/>
                  <a:gd name="T46" fmla="*/ 41 w 45"/>
                  <a:gd name="T47" fmla="*/ 0 h 45"/>
                  <a:gd name="T48" fmla="*/ 49 w 45"/>
                  <a:gd name="T49" fmla="*/ 9 h 45"/>
                  <a:gd name="T50" fmla="*/ 41 w 45"/>
                  <a:gd name="T51" fmla="*/ 13 h 45"/>
                  <a:gd name="T52" fmla="*/ 35 w 45"/>
                  <a:gd name="T53" fmla="*/ 2 h 45"/>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5"/>
                  <a:gd name="T82" fmla="*/ 0 h 45"/>
                  <a:gd name="T83" fmla="*/ 45 w 45"/>
                  <a:gd name="T84" fmla="*/ 45 h 45"/>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5" h="45">
                    <a:moveTo>
                      <a:pt x="0" y="21"/>
                    </a:moveTo>
                    <a:cubicBezTo>
                      <a:pt x="45" y="21"/>
                      <a:pt x="45" y="21"/>
                      <a:pt x="45" y="21"/>
                    </a:cubicBezTo>
                    <a:cubicBezTo>
                      <a:pt x="45" y="25"/>
                      <a:pt x="45" y="25"/>
                      <a:pt x="45" y="25"/>
                    </a:cubicBezTo>
                    <a:cubicBezTo>
                      <a:pt x="25" y="25"/>
                      <a:pt x="25" y="25"/>
                      <a:pt x="25" y="25"/>
                    </a:cubicBezTo>
                    <a:cubicBezTo>
                      <a:pt x="25" y="39"/>
                      <a:pt x="25" y="39"/>
                      <a:pt x="25" y="39"/>
                    </a:cubicBezTo>
                    <a:cubicBezTo>
                      <a:pt x="25" y="43"/>
                      <a:pt x="23" y="45"/>
                      <a:pt x="19" y="45"/>
                    </a:cubicBezTo>
                    <a:cubicBezTo>
                      <a:pt x="16" y="45"/>
                      <a:pt x="13" y="45"/>
                      <a:pt x="10" y="45"/>
                    </a:cubicBezTo>
                    <a:cubicBezTo>
                      <a:pt x="10" y="44"/>
                      <a:pt x="10" y="43"/>
                      <a:pt x="9" y="41"/>
                    </a:cubicBezTo>
                    <a:cubicBezTo>
                      <a:pt x="13" y="41"/>
                      <a:pt x="16" y="41"/>
                      <a:pt x="18" y="41"/>
                    </a:cubicBezTo>
                    <a:cubicBezTo>
                      <a:pt x="20" y="41"/>
                      <a:pt x="21" y="40"/>
                      <a:pt x="21" y="38"/>
                    </a:cubicBezTo>
                    <a:cubicBezTo>
                      <a:pt x="21" y="25"/>
                      <a:pt x="21" y="25"/>
                      <a:pt x="21" y="25"/>
                    </a:cubicBezTo>
                    <a:cubicBezTo>
                      <a:pt x="0" y="25"/>
                      <a:pt x="0" y="25"/>
                      <a:pt x="0" y="25"/>
                    </a:cubicBezTo>
                    <a:lnTo>
                      <a:pt x="0" y="21"/>
                    </a:lnTo>
                    <a:close/>
                    <a:moveTo>
                      <a:pt x="1" y="7"/>
                    </a:moveTo>
                    <a:cubicBezTo>
                      <a:pt x="44" y="7"/>
                      <a:pt x="44" y="7"/>
                      <a:pt x="44" y="7"/>
                    </a:cubicBezTo>
                    <a:cubicBezTo>
                      <a:pt x="44" y="17"/>
                      <a:pt x="44" y="17"/>
                      <a:pt x="44" y="17"/>
                    </a:cubicBezTo>
                    <a:cubicBezTo>
                      <a:pt x="40" y="17"/>
                      <a:pt x="40" y="17"/>
                      <a:pt x="40" y="17"/>
                    </a:cubicBezTo>
                    <a:cubicBezTo>
                      <a:pt x="40" y="11"/>
                      <a:pt x="40" y="11"/>
                      <a:pt x="40" y="11"/>
                    </a:cubicBezTo>
                    <a:cubicBezTo>
                      <a:pt x="5" y="11"/>
                      <a:pt x="5" y="11"/>
                      <a:pt x="5" y="11"/>
                    </a:cubicBezTo>
                    <a:cubicBezTo>
                      <a:pt x="5" y="17"/>
                      <a:pt x="5" y="17"/>
                      <a:pt x="5" y="17"/>
                    </a:cubicBezTo>
                    <a:cubicBezTo>
                      <a:pt x="1" y="17"/>
                      <a:pt x="1" y="17"/>
                      <a:pt x="1" y="17"/>
                    </a:cubicBezTo>
                    <a:lnTo>
                      <a:pt x="1" y="7"/>
                    </a:lnTo>
                    <a:close/>
                    <a:moveTo>
                      <a:pt x="19" y="1"/>
                    </a:moveTo>
                    <a:cubicBezTo>
                      <a:pt x="22" y="0"/>
                      <a:pt x="22" y="0"/>
                      <a:pt x="22" y="0"/>
                    </a:cubicBezTo>
                    <a:cubicBezTo>
                      <a:pt x="23" y="1"/>
                      <a:pt x="25" y="3"/>
                      <a:pt x="26" y="5"/>
                    </a:cubicBezTo>
                    <a:cubicBezTo>
                      <a:pt x="22" y="7"/>
                      <a:pt x="22" y="7"/>
                      <a:pt x="22" y="7"/>
                    </a:cubicBezTo>
                    <a:cubicBezTo>
                      <a:pt x="21" y="5"/>
                      <a:pt x="20" y="3"/>
                      <a:pt x="19" y="1"/>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2" name="Freeform 169"/>
              <p:cNvSpPr/>
              <p:nvPr/>
            </p:nvSpPr>
            <p:spPr bwMode="auto">
              <a:xfrm>
                <a:off x="6260" y="1252"/>
                <a:ext cx="52" cy="49"/>
              </a:xfrm>
              <a:custGeom>
                <a:avLst/>
                <a:gdLst>
                  <a:gd name="T0" fmla="*/ 0 w 28"/>
                  <a:gd name="T1" fmla="*/ 45 h 26"/>
                  <a:gd name="T2" fmla="*/ 22 w 28"/>
                  <a:gd name="T3" fmla="*/ 21 h 26"/>
                  <a:gd name="T4" fmla="*/ 0 w 28"/>
                  <a:gd name="T5" fmla="*/ 21 h 26"/>
                  <a:gd name="T6" fmla="*/ 0 w 28"/>
                  <a:gd name="T7" fmla="*/ 17 h 26"/>
                  <a:gd name="T8" fmla="*/ 24 w 28"/>
                  <a:gd name="T9" fmla="*/ 17 h 26"/>
                  <a:gd name="T10" fmla="*/ 24 w 28"/>
                  <a:gd name="T11" fmla="*/ 4 h 26"/>
                  <a:gd name="T12" fmla="*/ 4 w 28"/>
                  <a:gd name="T13" fmla="*/ 4 h 26"/>
                  <a:gd name="T14" fmla="*/ 4 w 28"/>
                  <a:gd name="T15" fmla="*/ 0 h 26"/>
                  <a:gd name="T16" fmla="*/ 50 w 28"/>
                  <a:gd name="T17" fmla="*/ 0 h 26"/>
                  <a:gd name="T18" fmla="*/ 50 w 28"/>
                  <a:gd name="T19" fmla="*/ 4 h 26"/>
                  <a:gd name="T20" fmla="*/ 28 w 28"/>
                  <a:gd name="T21" fmla="*/ 4 h 26"/>
                  <a:gd name="T22" fmla="*/ 28 w 28"/>
                  <a:gd name="T23" fmla="*/ 17 h 26"/>
                  <a:gd name="T24" fmla="*/ 52 w 28"/>
                  <a:gd name="T25" fmla="*/ 17 h 26"/>
                  <a:gd name="T26" fmla="*/ 52 w 28"/>
                  <a:gd name="T27" fmla="*/ 21 h 26"/>
                  <a:gd name="T28" fmla="*/ 30 w 28"/>
                  <a:gd name="T29" fmla="*/ 21 h 26"/>
                  <a:gd name="T30" fmla="*/ 52 w 28"/>
                  <a:gd name="T31" fmla="*/ 43 h 26"/>
                  <a:gd name="T32" fmla="*/ 48 w 28"/>
                  <a:gd name="T33" fmla="*/ 47 h 26"/>
                  <a:gd name="T34" fmla="*/ 26 w 28"/>
                  <a:gd name="T35" fmla="*/ 25 h 26"/>
                  <a:gd name="T36" fmla="*/ 4 w 28"/>
                  <a:gd name="T37" fmla="*/ 49 h 26"/>
                  <a:gd name="T38" fmla="*/ 0 w 28"/>
                  <a:gd name="T39" fmla="*/ 45 h 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8"/>
                  <a:gd name="T61" fmla="*/ 0 h 26"/>
                  <a:gd name="T62" fmla="*/ 28 w 28"/>
                  <a:gd name="T63" fmla="*/ 26 h 2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8" h="26">
                    <a:moveTo>
                      <a:pt x="0" y="24"/>
                    </a:moveTo>
                    <a:cubicBezTo>
                      <a:pt x="7" y="21"/>
                      <a:pt x="11" y="16"/>
                      <a:pt x="12" y="11"/>
                    </a:cubicBezTo>
                    <a:cubicBezTo>
                      <a:pt x="0" y="11"/>
                      <a:pt x="0" y="11"/>
                      <a:pt x="0" y="11"/>
                    </a:cubicBezTo>
                    <a:cubicBezTo>
                      <a:pt x="0" y="9"/>
                      <a:pt x="0" y="9"/>
                      <a:pt x="0" y="9"/>
                    </a:cubicBezTo>
                    <a:cubicBezTo>
                      <a:pt x="13" y="9"/>
                      <a:pt x="13" y="9"/>
                      <a:pt x="13" y="9"/>
                    </a:cubicBezTo>
                    <a:cubicBezTo>
                      <a:pt x="13" y="7"/>
                      <a:pt x="13" y="5"/>
                      <a:pt x="13" y="2"/>
                    </a:cubicBezTo>
                    <a:cubicBezTo>
                      <a:pt x="2" y="2"/>
                      <a:pt x="2" y="2"/>
                      <a:pt x="2" y="2"/>
                    </a:cubicBezTo>
                    <a:cubicBezTo>
                      <a:pt x="2" y="0"/>
                      <a:pt x="2" y="0"/>
                      <a:pt x="2" y="0"/>
                    </a:cubicBezTo>
                    <a:cubicBezTo>
                      <a:pt x="27" y="0"/>
                      <a:pt x="27" y="0"/>
                      <a:pt x="27" y="0"/>
                    </a:cubicBezTo>
                    <a:cubicBezTo>
                      <a:pt x="27" y="2"/>
                      <a:pt x="27" y="2"/>
                      <a:pt x="27" y="2"/>
                    </a:cubicBezTo>
                    <a:cubicBezTo>
                      <a:pt x="15" y="2"/>
                      <a:pt x="15" y="2"/>
                      <a:pt x="15" y="2"/>
                    </a:cubicBezTo>
                    <a:cubicBezTo>
                      <a:pt x="15" y="4"/>
                      <a:pt x="15" y="6"/>
                      <a:pt x="15" y="9"/>
                    </a:cubicBezTo>
                    <a:cubicBezTo>
                      <a:pt x="28" y="9"/>
                      <a:pt x="28" y="9"/>
                      <a:pt x="28" y="9"/>
                    </a:cubicBezTo>
                    <a:cubicBezTo>
                      <a:pt x="28" y="11"/>
                      <a:pt x="28" y="11"/>
                      <a:pt x="28" y="11"/>
                    </a:cubicBezTo>
                    <a:cubicBezTo>
                      <a:pt x="16" y="11"/>
                      <a:pt x="16" y="11"/>
                      <a:pt x="16" y="11"/>
                    </a:cubicBezTo>
                    <a:cubicBezTo>
                      <a:pt x="17" y="17"/>
                      <a:pt x="22" y="21"/>
                      <a:pt x="28" y="23"/>
                    </a:cubicBezTo>
                    <a:cubicBezTo>
                      <a:pt x="28" y="24"/>
                      <a:pt x="27" y="25"/>
                      <a:pt x="26" y="25"/>
                    </a:cubicBezTo>
                    <a:cubicBezTo>
                      <a:pt x="20" y="23"/>
                      <a:pt x="16" y="19"/>
                      <a:pt x="14" y="13"/>
                    </a:cubicBezTo>
                    <a:cubicBezTo>
                      <a:pt x="13" y="18"/>
                      <a:pt x="9" y="23"/>
                      <a:pt x="2" y="26"/>
                    </a:cubicBezTo>
                    <a:cubicBezTo>
                      <a:pt x="1" y="25"/>
                      <a:pt x="1" y="25"/>
                      <a:pt x="0" y="24"/>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3" name="Freeform 170"/>
              <p:cNvSpPr>
                <a:spLocks noEditPoints="1"/>
              </p:cNvSpPr>
              <p:nvPr/>
            </p:nvSpPr>
            <p:spPr bwMode="auto">
              <a:xfrm>
                <a:off x="6314" y="1248"/>
                <a:ext cx="53" cy="53"/>
              </a:xfrm>
              <a:custGeom>
                <a:avLst/>
                <a:gdLst>
                  <a:gd name="T0" fmla="*/ 13 w 28"/>
                  <a:gd name="T1" fmla="*/ 23 h 28"/>
                  <a:gd name="T2" fmla="*/ 0 w 28"/>
                  <a:gd name="T3" fmla="*/ 17 h 28"/>
                  <a:gd name="T4" fmla="*/ 8 w 28"/>
                  <a:gd name="T5" fmla="*/ 30 h 28"/>
                  <a:gd name="T6" fmla="*/ 6 w 28"/>
                  <a:gd name="T7" fmla="*/ 53 h 28"/>
                  <a:gd name="T8" fmla="*/ 8 w 28"/>
                  <a:gd name="T9" fmla="*/ 30 h 28"/>
                  <a:gd name="T10" fmla="*/ 15 w 28"/>
                  <a:gd name="T11" fmla="*/ 8 h 28"/>
                  <a:gd name="T12" fmla="*/ 2 w 28"/>
                  <a:gd name="T13" fmla="*/ 4 h 28"/>
                  <a:gd name="T14" fmla="*/ 17 w 28"/>
                  <a:gd name="T15" fmla="*/ 23 h 28"/>
                  <a:gd name="T16" fmla="*/ 30 w 28"/>
                  <a:gd name="T17" fmla="*/ 17 h 28"/>
                  <a:gd name="T18" fmla="*/ 13 w 28"/>
                  <a:gd name="T19" fmla="*/ 13 h 28"/>
                  <a:gd name="T20" fmla="*/ 30 w 28"/>
                  <a:gd name="T21" fmla="*/ 8 h 28"/>
                  <a:gd name="T22" fmla="*/ 17 w 28"/>
                  <a:gd name="T23" fmla="*/ 4 h 28"/>
                  <a:gd name="T24" fmla="*/ 30 w 28"/>
                  <a:gd name="T25" fmla="*/ 0 h 28"/>
                  <a:gd name="T26" fmla="*/ 34 w 28"/>
                  <a:gd name="T27" fmla="*/ 4 h 28"/>
                  <a:gd name="T28" fmla="*/ 49 w 28"/>
                  <a:gd name="T29" fmla="*/ 13 h 28"/>
                  <a:gd name="T30" fmla="*/ 53 w 28"/>
                  <a:gd name="T31" fmla="*/ 17 h 28"/>
                  <a:gd name="T32" fmla="*/ 49 w 28"/>
                  <a:gd name="T33" fmla="*/ 28 h 28"/>
                  <a:gd name="T34" fmla="*/ 45 w 28"/>
                  <a:gd name="T35" fmla="*/ 27 h 28"/>
                  <a:gd name="T36" fmla="*/ 34 w 28"/>
                  <a:gd name="T37" fmla="*/ 32 h 28"/>
                  <a:gd name="T38" fmla="*/ 51 w 28"/>
                  <a:gd name="T39" fmla="*/ 34 h 28"/>
                  <a:gd name="T40" fmla="*/ 34 w 28"/>
                  <a:gd name="T41" fmla="*/ 40 h 28"/>
                  <a:gd name="T42" fmla="*/ 53 w 28"/>
                  <a:gd name="T43" fmla="*/ 44 h 28"/>
                  <a:gd name="T44" fmla="*/ 34 w 28"/>
                  <a:gd name="T45" fmla="*/ 53 h 28"/>
                  <a:gd name="T46" fmla="*/ 30 w 28"/>
                  <a:gd name="T47" fmla="*/ 44 h 28"/>
                  <a:gd name="T48" fmla="*/ 13 w 28"/>
                  <a:gd name="T49" fmla="*/ 40 h 28"/>
                  <a:gd name="T50" fmla="*/ 30 w 28"/>
                  <a:gd name="T51" fmla="*/ 34 h 28"/>
                  <a:gd name="T52" fmla="*/ 15 w 28"/>
                  <a:gd name="T53" fmla="*/ 32 h 28"/>
                  <a:gd name="T54" fmla="*/ 30 w 28"/>
                  <a:gd name="T55" fmla="*/ 27 h 28"/>
                  <a:gd name="T56" fmla="*/ 17 w 28"/>
                  <a:gd name="T57" fmla="*/ 23 h 28"/>
                  <a:gd name="T58" fmla="*/ 34 w 28"/>
                  <a:gd name="T59" fmla="*/ 8 h 28"/>
                  <a:gd name="T60" fmla="*/ 45 w 28"/>
                  <a:gd name="T61" fmla="*/ 13 h 28"/>
                  <a:gd name="T62" fmla="*/ 34 w 28"/>
                  <a:gd name="T63" fmla="*/ 23 h 28"/>
                  <a:gd name="T64" fmla="*/ 45 w 28"/>
                  <a:gd name="T65" fmla="*/ 17 h 28"/>
                  <a:gd name="T66" fmla="*/ 34 w 28"/>
                  <a:gd name="T67" fmla="*/ 23 h 2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
                  <a:gd name="T103" fmla="*/ 0 h 28"/>
                  <a:gd name="T104" fmla="*/ 28 w 28"/>
                  <a:gd name="T105" fmla="*/ 28 h 2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 h="28">
                    <a:moveTo>
                      <a:pt x="2" y="8"/>
                    </a:moveTo>
                    <a:cubicBezTo>
                      <a:pt x="3" y="9"/>
                      <a:pt x="5" y="10"/>
                      <a:pt x="7" y="12"/>
                    </a:cubicBezTo>
                    <a:cubicBezTo>
                      <a:pt x="6" y="12"/>
                      <a:pt x="5" y="13"/>
                      <a:pt x="5" y="13"/>
                    </a:cubicBezTo>
                    <a:cubicBezTo>
                      <a:pt x="3" y="12"/>
                      <a:pt x="1" y="10"/>
                      <a:pt x="0" y="9"/>
                    </a:cubicBezTo>
                    <a:lnTo>
                      <a:pt x="2" y="8"/>
                    </a:lnTo>
                    <a:close/>
                    <a:moveTo>
                      <a:pt x="4" y="16"/>
                    </a:moveTo>
                    <a:cubicBezTo>
                      <a:pt x="4" y="16"/>
                      <a:pt x="5" y="17"/>
                      <a:pt x="6" y="17"/>
                    </a:cubicBezTo>
                    <a:cubicBezTo>
                      <a:pt x="5" y="20"/>
                      <a:pt x="4" y="24"/>
                      <a:pt x="3" y="28"/>
                    </a:cubicBezTo>
                    <a:cubicBezTo>
                      <a:pt x="1" y="27"/>
                      <a:pt x="1" y="27"/>
                      <a:pt x="1" y="27"/>
                    </a:cubicBezTo>
                    <a:cubicBezTo>
                      <a:pt x="2" y="24"/>
                      <a:pt x="3" y="20"/>
                      <a:pt x="4" y="16"/>
                    </a:cubicBezTo>
                    <a:close/>
                    <a:moveTo>
                      <a:pt x="3" y="0"/>
                    </a:moveTo>
                    <a:cubicBezTo>
                      <a:pt x="4" y="1"/>
                      <a:pt x="6" y="3"/>
                      <a:pt x="8" y="4"/>
                    </a:cubicBezTo>
                    <a:cubicBezTo>
                      <a:pt x="7" y="5"/>
                      <a:pt x="6" y="6"/>
                      <a:pt x="6" y="6"/>
                    </a:cubicBezTo>
                    <a:cubicBezTo>
                      <a:pt x="4" y="4"/>
                      <a:pt x="2" y="3"/>
                      <a:pt x="1" y="2"/>
                    </a:cubicBezTo>
                    <a:lnTo>
                      <a:pt x="3" y="0"/>
                    </a:lnTo>
                    <a:close/>
                    <a:moveTo>
                      <a:pt x="9" y="12"/>
                    </a:moveTo>
                    <a:cubicBezTo>
                      <a:pt x="16" y="12"/>
                      <a:pt x="16" y="12"/>
                      <a:pt x="16" y="12"/>
                    </a:cubicBezTo>
                    <a:cubicBezTo>
                      <a:pt x="16" y="9"/>
                      <a:pt x="16" y="9"/>
                      <a:pt x="16" y="9"/>
                    </a:cubicBezTo>
                    <a:cubicBezTo>
                      <a:pt x="7" y="9"/>
                      <a:pt x="7" y="9"/>
                      <a:pt x="7" y="9"/>
                    </a:cubicBezTo>
                    <a:cubicBezTo>
                      <a:pt x="7" y="7"/>
                      <a:pt x="7" y="7"/>
                      <a:pt x="7" y="7"/>
                    </a:cubicBezTo>
                    <a:cubicBezTo>
                      <a:pt x="16" y="7"/>
                      <a:pt x="16" y="7"/>
                      <a:pt x="16" y="7"/>
                    </a:cubicBezTo>
                    <a:cubicBezTo>
                      <a:pt x="16" y="4"/>
                      <a:pt x="16" y="4"/>
                      <a:pt x="16" y="4"/>
                    </a:cubicBezTo>
                    <a:cubicBezTo>
                      <a:pt x="9" y="4"/>
                      <a:pt x="9" y="4"/>
                      <a:pt x="9" y="4"/>
                    </a:cubicBezTo>
                    <a:cubicBezTo>
                      <a:pt x="9" y="2"/>
                      <a:pt x="9" y="2"/>
                      <a:pt x="9" y="2"/>
                    </a:cubicBezTo>
                    <a:cubicBezTo>
                      <a:pt x="16" y="2"/>
                      <a:pt x="16" y="2"/>
                      <a:pt x="16" y="2"/>
                    </a:cubicBezTo>
                    <a:cubicBezTo>
                      <a:pt x="16" y="0"/>
                      <a:pt x="16" y="0"/>
                      <a:pt x="16" y="0"/>
                    </a:cubicBezTo>
                    <a:cubicBezTo>
                      <a:pt x="18" y="0"/>
                      <a:pt x="18" y="0"/>
                      <a:pt x="18" y="0"/>
                    </a:cubicBezTo>
                    <a:cubicBezTo>
                      <a:pt x="18" y="2"/>
                      <a:pt x="18" y="2"/>
                      <a:pt x="18" y="2"/>
                    </a:cubicBezTo>
                    <a:cubicBezTo>
                      <a:pt x="26" y="2"/>
                      <a:pt x="26" y="2"/>
                      <a:pt x="26" y="2"/>
                    </a:cubicBezTo>
                    <a:cubicBezTo>
                      <a:pt x="26" y="7"/>
                      <a:pt x="26" y="7"/>
                      <a:pt x="26" y="7"/>
                    </a:cubicBezTo>
                    <a:cubicBezTo>
                      <a:pt x="28" y="7"/>
                      <a:pt x="28" y="7"/>
                      <a:pt x="28" y="7"/>
                    </a:cubicBezTo>
                    <a:cubicBezTo>
                      <a:pt x="28" y="9"/>
                      <a:pt x="28" y="9"/>
                      <a:pt x="28" y="9"/>
                    </a:cubicBezTo>
                    <a:cubicBezTo>
                      <a:pt x="26" y="9"/>
                      <a:pt x="26" y="9"/>
                      <a:pt x="26" y="9"/>
                    </a:cubicBezTo>
                    <a:cubicBezTo>
                      <a:pt x="26" y="15"/>
                      <a:pt x="26" y="15"/>
                      <a:pt x="26" y="15"/>
                    </a:cubicBezTo>
                    <a:cubicBezTo>
                      <a:pt x="24" y="15"/>
                      <a:pt x="24" y="15"/>
                      <a:pt x="24" y="15"/>
                    </a:cubicBezTo>
                    <a:cubicBezTo>
                      <a:pt x="24" y="14"/>
                      <a:pt x="24" y="14"/>
                      <a:pt x="24" y="14"/>
                    </a:cubicBezTo>
                    <a:cubicBezTo>
                      <a:pt x="18" y="14"/>
                      <a:pt x="18" y="14"/>
                      <a:pt x="18" y="14"/>
                    </a:cubicBezTo>
                    <a:cubicBezTo>
                      <a:pt x="18" y="17"/>
                      <a:pt x="18" y="17"/>
                      <a:pt x="18" y="17"/>
                    </a:cubicBezTo>
                    <a:cubicBezTo>
                      <a:pt x="27" y="17"/>
                      <a:pt x="27" y="17"/>
                      <a:pt x="27" y="17"/>
                    </a:cubicBezTo>
                    <a:cubicBezTo>
                      <a:pt x="27" y="18"/>
                      <a:pt x="27" y="18"/>
                      <a:pt x="27" y="18"/>
                    </a:cubicBezTo>
                    <a:cubicBezTo>
                      <a:pt x="18" y="18"/>
                      <a:pt x="18" y="18"/>
                      <a:pt x="18" y="18"/>
                    </a:cubicBezTo>
                    <a:cubicBezTo>
                      <a:pt x="18" y="21"/>
                      <a:pt x="18" y="21"/>
                      <a:pt x="18" y="21"/>
                    </a:cubicBezTo>
                    <a:cubicBezTo>
                      <a:pt x="28" y="21"/>
                      <a:pt x="28" y="21"/>
                      <a:pt x="28" y="21"/>
                    </a:cubicBezTo>
                    <a:cubicBezTo>
                      <a:pt x="28" y="23"/>
                      <a:pt x="28" y="23"/>
                      <a:pt x="28" y="23"/>
                    </a:cubicBezTo>
                    <a:cubicBezTo>
                      <a:pt x="18" y="23"/>
                      <a:pt x="18" y="23"/>
                      <a:pt x="18" y="23"/>
                    </a:cubicBezTo>
                    <a:cubicBezTo>
                      <a:pt x="18" y="28"/>
                      <a:pt x="18" y="28"/>
                      <a:pt x="18" y="28"/>
                    </a:cubicBezTo>
                    <a:cubicBezTo>
                      <a:pt x="16" y="28"/>
                      <a:pt x="16" y="28"/>
                      <a:pt x="16" y="28"/>
                    </a:cubicBezTo>
                    <a:cubicBezTo>
                      <a:pt x="16" y="23"/>
                      <a:pt x="16" y="23"/>
                      <a:pt x="16" y="23"/>
                    </a:cubicBezTo>
                    <a:cubicBezTo>
                      <a:pt x="7" y="23"/>
                      <a:pt x="7" y="23"/>
                      <a:pt x="7" y="23"/>
                    </a:cubicBezTo>
                    <a:cubicBezTo>
                      <a:pt x="7" y="21"/>
                      <a:pt x="7" y="21"/>
                      <a:pt x="7" y="21"/>
                    </a:cubicBezTo>
                    <a:cubicBezTo>
                      <a:pt x="16" y="21"/>
                      <a:pt x="16" y="21"/>
                      <a:pt x="16" y="21"/>
                    </a:cubicBezTo>
                    <a:cubicBezTo>
                      <a:pt x="16" y="18"/>
                      <a:pt x="16" y="18"/>
                      <a:pt x="16" y="18"/>
                    </a:cubicBezTo>
                    <a:cubicBezTo>
                      <a:pt x="8" y="18"/>
                      <a:pt x="8" y="18"/>
                      <a:pt x="8" y="18"/>
                    </a:cubicBezTo>
                    <a:cubicBezTo>
                      <a:pt x="8" y="17"/>
                      <a:pt x="8" y="17"/>
                      <a:pt x="8" y="17"/>
                    </a:cubicBezTo>
                    <a:cubicBezTo>
                      <a:pt x="16" y="17"/>
                      <a:pt x="16" y="17"/>
                      <a:pt x="16" y="17"/>
                    </a:cubicBezTo>
                    <a:cubicBezTo>
                      <a:pt x="16" y="14"/>
                      <a:pt x="16" y="14"/>
                      <a:pt x="16" y="14"/>
                    </a:cubicBezTo>
                    <a:cubicBezTo>
                      <a:pt x="9" y="14"/>
                      <a:pt x="9" y="14"/>
                      <a:pt x="9" y="14"/>
                    </a:cubicBezTo>
                    <a:lnTo>
                      <a:pt x="9" y="12"/>
                    </a:lnTo>
                    <a:close/>
                    <a:moveTo>
                      <a:pt x="24" y="4"/>
                    </a:moveTo>
                    <a:cubicBezTo>
                      <a:pt x="18" y="4"/>
                      <a:pt x="18" y="4"/>
                      <a:pt x="18" y="4"/>
                    </a:cubicBezTo>
                    <a:cubicBezTo>
                      <a:pt x="18" y="7"/>
                      <a:pt x="18" y="7"/>
                      <a:pt x="18" y="7"/>
                    </a:cubicBezTo>
                    <a:cubicBezTo>
                      <a:pt x="24" y="7"/>
                      <a:pt x="24" y="7"/>
                      <a:pt x="24" y="7"/>
                    </a:cubicBezTo>
                    <a:lnTo>
                      <a:pt x="24" y="4"/>
                    </a:lnTo>
                    <a:close/>
                    <a:moveTo>
                      <a:pt x="18" y="12"/>
                    </a:moveTo>
                    <a:cubicBezTo>
                      <a:pt x="24" y="12"/>
                      <a:pt x="24" y="12"/>
                      <a:pt x="24" y="12"/>
                    </a:cubicBezTo>
                    <a:cubicBezTo>
                      <a:pt x="24" y="9"/>
                      <a:pt x="24" y="9"/>
                      <a:pt x="24" y="9"/>
                    </a:cubicBezTo>
                    <a:cubicBezTo>
                      <a:pt x="18" y="9"/>
                      <a:pt x="18" y="9"/>
                      <a:pt x="18" y="9"/>
                    </a:cubicBezTo>
                    <a:lnTo>
                      <a:pt x="18" y="12"/>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4" name="Freeform 171"/>
              <p:cNvSpPr/>
              <p:nvPr/>
            </p:nvSpPr>
            <p:spPr bwMode="auto">
              <a:xfrm>
                <a:off x="6083" y="1485"/>
                <a:ext cx="72" cy="85"/>
              </a:xfrm>
              <a:custGeom>
                <a:avLst/>
                <a:gdLst>
                  <a:gd name="T0" fmla="*/ 64 w 72"/>
                  <a:gd name="T1" fmla="*/ 85 h 85"/>
                  <a:gd name="T2" fmla="*/ 64 w 72"/>
                  <a:gd name="T3" fmla="*/ 79 h 85"/>
                  <a:gd name="T4" fmla="*/ 0 w 72"/>
                  <a:gd name="T5" fmla="*/ 79 h 85"/>
                  <a:gd name="T6" fmla="*/ 0 w 72"/>
                  <a:gd name="T7" fmla="*/ 17 h 85"/>
                  <a:gd name="T8" fmla="*/ 8 w 72"/>
                  <a:gd name="T9" fmla="*/ 17 h 85"/>
                  <a:gd name="T10" fmla="*/ 8 w 72"/>
                  <a:gd name="T11" fmla="*/ 73 h 85"/>
                  <a:gd name="T12" fmla="*/ 32 w 72"/>
                  <a:gd name="T13" fmla="*/ 73 h 85"/>
                  <a:gd name="T14" fmla="*/ 32 w 72"/>
                  <a:gd name="T15" fmla="*/ 0 h 85"/>
                  <a:gd name="T16" fmla="*/ 40 w 72"/>
                  <a:gd name="T17" fmla="*/ 0 h 85"/>
                  <a:gd name="T18" fmla="*/ 40 w 72"/>
                  <a:gd name="T19" fmla="*/ 73 h 85"/>
                  <a:gd name="T20" fmla="*/ 64 w 72"/>
                  <a:gd name="T21" fmla="*/ 73 h 85"/>
                  <a:gd name="T22" fmla="*/ 64 w 72"/>
                  <a:gd name="T23" fmla="*/ 17 h 85"/>
                  <a:gd name="T24" fmla="*/ 72 w 72"/>
                  <a:gd name="T25" fmla="*/ 17 h 85"/>
                  <a:gd name="T26" fmla="*/ 72 w 72"/>
                  <a:gd name="T27" fmla="*/ 85 h 85"/>
                  <a:gd name="T28" fmla="*/ 64 w 72"/>
                  <a:gd name="T29" fmla="*/ 85 h 8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2"/>
                  <a:gd name="T46" fmla="*/ 0 h 85"/>
                  <a:gd name="T47" fmla="*/ 72 w 72"/>
                  <a:gd name="T48" fmla="*/ 85 h 8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2" h="85">
                    <a:moveTo>
                      <a:pt x="64" y="85"/>
                    </a:moveTo>
                    <a:lnTo>
                      <a:pt x="64" y="79"/>
                    </a:lnTo>
                    <a:lnTo>
                      <a:pt x="0" y="79"/>
                    </a:lnTo>
                    <a:lnTo>
                      <a:pt x="0" y="17"/>
                    </a:lnTo>
                    <a:lnTo>
                      <a:pt x="8" y="17"/>
                    </a:lnTo>
                    <a:lnTo>
                      <a:pt x="8" y="73"/>
                    </a:lnTo>
                    <a:lnTo>
                      <a:pt x="32" y="73"/>
                    </a:lnTo>
                    <a:lnTo>
                      <a:pt x="32" y="0"/>
                    </a:lnTo>
                    <a:lnTo>
                      <a:pt x="40" y="0"/>
                    </a:lnTo>
                    <a:lnTo>
                      <a:pt x="40" y="73"/>
                    </a:lnTo>
                    <a:lnTo>
                      <a:pt x="64" y="73"/>
                    </a:lnTo>
                    <a:lnTo>
                      <a:pt x="64" y="17"/>
                    </a:lnTo>
                    <a:lnTo>
                      <a:pt x="72" y="17"/>
                    </a:lnTo>
                    <a:lnTo>
                      <a:pt x="72" y="85"/>
                    </a:lnTo>
                    <a:lnTo>
                      <a:pt x="64" y="85"/>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5" name="Freeform 172"/>
              <p:cNvSpPr>
                <a:spLocks noEditPoints="1"/>
              </p:cNvSpPr>
              <p:nvPr/>
            </p:nvSpPr>
            <p:spPr bwMode="auto">
              <a:xfrm>
                <a:off x="6166" y="1483"/>
                <a:ext cx="88" cy="87"/>
              </a:xfrm>
              <a:custGeom>
                <a:avLst/>
                <a:gdLst>
                  <a:gd name="T0" fmla="*/ 21 w 47"/>
                  <a:gd name="T1" fmla="*/ 55 h 46"/>
                  <a:gd name="T2" fmla="*/ 26 w 47"/>
                  <a:gd name="T3" fmla="*/ 59 h 46"/>
                  <a:gd name="T4" fmla="*/ 4 w 47"/>
                  <a:gd name="T5" fmla="*/ 83 h 46"/>
                  <a:gd name="T6" fmla="*/ 0 w 47"/>
                  <a:gd name="T7" fmla="*/ 79 h 46"/>
                  <a:gd name="T8" fmla="*/ 21 w 47"/>
                  <a:gd name="T9" fmla="*/ 55 h 46"/>
                  <a:gd name="T10" fmla="*/ 7 w 47"/>
                  <a:gd name="T11" fmla="*/ 49 h 46"/>
                  <a:gd name="T12" fmla="*/ 7 w 47"/>
                  <a:gd name="T13" fmla="*/ 44 h 46"/>
                  <a:gd name="T14" fmla="*/ 19 w 47"/>
                  <a:gd name="T15" fmla="*/ 19 h 46"/>
                  <a:gd name="T16" fmla="*/ 2 w 47"/>
                  <a:gd name="T17" fmla="*/ 19 h 46"/>
                  <a:gd name="T18" fmla="*/ 2 w 47"/>
                  <a:gd name="T19" fmla="*/ 13 h 46"/>
                  <a:gd name="T20" fmla="*/ 21 w 47"/>
                  <a:gd name="T21" fmla="*/ 13 h 46"/>
                  <a:gd name="T22" fmla="*/ 26 w 47"/>
                  <a:gd name="T23" fmla="*/ 0 h 46"/>
                  <a:gd name="T24" fmla="*/ 34 w 47"/>
                  <a:gd name="T25" fmla="*/ 2 h 46"/>
                  <a:gd name="T26" fmla="*/ 30 w 47"/>
                  <a:gd name="T27" fmla="*/ 13 h 46"/>
                  <a:gd name="T28" fmla="*/ 86 w 47"/>
                  <a:gd name="T29" fmla="*/ 13 h 46"/>
                  <a:gd name="T30" fmla="*/ 86 w 47"/>
                  <a:gd name="T31" fmla="*/ 19 h 46"/>
                  <a:gd name="T32" fmla="*/ 26 w 47"/>
                  <a:gd name="T33" fmla="*/ 19 h 46"/>
                  <a:gd name="T34" fmla="*/ 17 w 47"/>
                  <a:gd name="T35" fmla="*/ 44 h 46"/>
                  <a:gd name="T36" fmla="*/ 43 w 47"/>
                  <a:gd name="T37" fmla="*/ 44 h 46"/>
                  <a:gd name="T38" fmla="*/ 43 w 47"/>
                  <a:gd name="T39" fmla="*/ 23 h 46"/>
                  <a:gd name="T40" fmla="*/ 51 w 47"/>
                  <a:gd name="T41" fmla="*/ 23 h 46"/>
                  <a:gd name="T42" fmla="*/ 51 w 47"/>
                  <a:gd name="T43" fmla="*/ 44 h 46"/>
                  <a:gd name="T44" fmla="*/ 82 w 47"/>
                  <a:gd name="T45" fmla="*/ 44 h 46"/>
                  <a:gd name="T46" fmla="*/ 82 w 47"/>
                  <a:gd name="T47" fmla="*/ 49 h 46"/>
                  <a:gd name="T48" fmla="*/ 51 w 47"/>
                  <a:gd name="T49" fmla="*/ 49 h 46"/>
                  <a:gd name="T50" fmla="*/ 51 w 47"/>
                  <a:gd name="T51" fmla="*/ 76 h 46"/>
                  <a:gd name="T52" fmla="*/ 39 w 47"/>
                  <a:gd name="T53" fmla="*/ 87 h 46"/>
                  <a:gd name="T54" fmla="*/ 26 w 47"/>
                  <a:gd name="T55" fmla="*/ 87 h 46"/>
                  <a:gd name="T56" fmla="*/ 24 w 47"/>
                  <a:gd name="T57" fmla="*/ 79 h 46"/>
                  <a:gd name="T58" fmla="*/ 37 w 47"/>
                  <a:gd name="T59" fmla="*/ 79 h 46"/>
                  <a:gd name="T60" fmla="*/ 43 w 47"/>
                  <a:gd name="T61" fmla="*/ 74 h 46"/>
                  <a:gd name="T62" fmla="*/ 43 w 47"/>
                  <a:gd name="T63" fmla="*/ 49 h 46"/>
                  <a:gd name="T64" fmla="*/ 7 w 47"/>
                  <a:gd name="T65" fmla="*/ 49 h 46"/>
                  <a:gd name="T66" fmla="*/ 58 w 47"/>
                  <a:gd name="T67" fmla="*/ 61 h 46"/>
                  <a:gd name="T68" fmla="*/ 64 w 47"/>
                  <a:gd name="T69" fmla="*/ 57 h 46"/>
                  <a:gd name="T70" fmla="*/ 88 w 47"/>
                  <a:gd name="T71" fmla="*/ 78 h 46"/>
                  <a:gd name="T72" fmla="*/ 82 w 47"/>
                  <a:gd name="T73" fmla="*/ 83 h 46"/>
                  <a:gd name="T74" fmla="*/ 58 w 47"/>
                  <a:gd name="T75" fmla="*/ 61 h 4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7"/>
                  <a:gd name="T115" fmla="*/ 0 h 46"/>
                  <a:gd name="T116" fmla="*/ 47 w 47"/>
                  <a:gd name="T117" fmla="*/ 46 h 4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7" h="46">
                    <a:moveTo>
                      <a:pt x="11" y="29"/>
                    </a:moveTo>
                    <a:cubicBezTo>
                      <a:pt x="14" y="31"/>
                      <a:pt x="14" y="31"/>
                      <a:pt x="14" y="31"/>
                    </a:cubicBezTo>
                    <a:cubicBezTo>
                      <a:pt x="11" y="36"/>
                      <a:pt x="7" y="40"/>
                      <a:pt x="2" y="44"/>
                    </a:cubicBezTo>
                    <a:cubicBezTo>
                      <a:pt x="1" y="43"/>
                      <a:pt x="1" y="43"/>
                      <a:pt x="0" y="42"/>
                    </a:cubicBezTo>
                    <a:cubicBezTo>
                      <a:pt x="4" y="38"/>
                      <a:pt x="8" y="34"/>
                      <a:pt x="11" y="29"/>
                    </a:cubicBezTo>
                    <a:close/>
                    <a:moveTo>
                      <a:pt x="4" y="26"/>
                    </a:moveTo>
                    <a:cubicBezTo>
                      <a:pt x="4" y="23"/>
                      <a:pt x="4" y="23"/>
                      <a:pt x="4" y="23"/>
                    </a:cubicBezTo>
                    <a:cubicBezTo>
                      <a:pt x="10" y="10"/>
                      <a:pt x="10" y="10"/>
                      <a:pt x="10" y="10"/>
                    </a:cubicBezTo>
                    <a:cubicBezTo>
                      <a:pt x="1" y="10"/>
                      <a:pt x="1" y="10"/>
                      <a:pt x="1" y="10"/>
                    </a:cubicBezTo>
                    <a:cubicBezTo>
                      <a:pt x="1" y="7"/>
                      <a:pt x="1" y="7"/>
                      <a:pt x="1" y="7"/>
                    </a:cubicBezTo>
                    <a:cubicBezTo>
                      <a:pt x="11" y="7"/>
                      <a:pt x="11" y="7"/>
                      <a:pt x="11" y="7"/>
                    </a:cubicBezTo>
                    <a:cubicBezTo>
                      <a:pt x="14" y="0"/>
                      <a:pt x="14" y="0"/>
                      <a:pt x="14" y="0"/>
                    </a:cubicBezTo>
                    <a:cubicBezTo>
                      <a:pt x="18" y="1"/>
                      <a:pt x="18" y="1"/>
                      <a:pt x="18" y="1"/>
                    </a:cubicBezTo>
                    <a:cubicBezTo>
                      <a:pt x="16" y="7"/>
                      <a:pt x="16" y="7"/>
                      <a:pt x="16" y="7"/>
                    </a:cubicBezTo>
                    <a:cubicBezTo>
                      <a:pt x="46" y="7"/>
                      <a:pt x="46" y="7"/>
                      <a:pt x="46" y="7"/>
                    </a:cubicBezTo>
                    <a:cubicBezTo>
                      <a:pt x="46" y="10"/>
                      <a:pt x="46" y="10"/>
                      <a:pt x="46" y="10"/>
                    </a:cubicBezTo>
                    <a:cubicBezTo>
                      <a:pt x="14" y="10"/>
                      <a:pt x="14" y="10"/>
                      <a:pt x="14" y="10"/>
                    </a:cubicBezTo>
                    <a:cubicBezTo>
                      <a:pt x="9" y="23"/>
                      <a:pt x="9" y="23"/>
                      <a:pt x="9" y="23"/>
                    </a:cubicBezTo>
                    <a:cubicBezTo>
                      <a:pt x="23" y="23"/>
                      <a:pt x="23" y="23"/>
                      <a:pt x="23" y="23"/>
                    </a:cubicBezTo>
                    <a:cubicBezTo>
                      <a:pt x="23" y="12"/>
                      <a:pt x="23" y="12"/>
                      <a:pt x="23" y="12"/>
                    </a:cubicBezTo>
                    <a:cubicBezTo>
                      <a:pt x="27" y="12"/>
                      <a:pt x="27" y="12"/>
                      <a:pt x="27" y="12"/>
                    </a:cubicBezTo>
                    <a:cubicBezTo>
                      <a:pt x="27" y="23"/>
                      <a:pt x="27" y="23"/>
                      <a:pt x="27" y="23"/>
                    </a:cubicBezTo>
                    <a:cubicBezTo>
                      <a:pt x="44" y="23"/>
                      <a:pt x="44" y="23"/>
                      <a:pt x="44" y="23"/>
                    </a:cubicBezTo>
                    <a:cubicBezTo>
                      <a:pt x="44" y="26"/>
                      <a:pt x="44" y="26"/>
                      <a:pt x="44" y="26"/>
                    </a:cubicBezTo>
                    <a:cubicBezTo>
                      <a:pt x="27" y="26"/>
                      <a:pt x="27" y="26"/>
                      <a:pt x="27" y="26"/>
                    </a:cubicBezTo>
                    <a:cubicBezTo>
                      <a:pt x="27" y="40"/>
                      <a:pt x="27" y="40"/>
                      <a:pt x="27" y="40"/>
                    </a:cubicBezTo>
                    <a:cubicBezTo>
                      <a:pt x="27" y="44"/>
                      <a:pt x="25" y="46"/>
                      <a:pt x="21" y="46"/>
                    </a:cubicBezTo>
                    <a:cubicBezTo>
                      <a:pt x="19" y="46"/>
                      <a:pt x="16" y="46"/>
                      <a:pt x="14" y="46"/>
                    </a:cubicBezTo>
                    <a:cubicBezTo>
                      <a:pt x="13" y="45"/>
                      <a:pt x="13" y="43"/>
                      <a:pt x="13" y="42"/>
                    </a:cubicBezTo>
                    <a:cubicBezTo>
                      <a:pt x="15" y="42"/>
                      <a:pt x="17" y="42"/>
                      <a:pt x="20" y="42"/>
                    </a:cubicBezTo>
                    <a:cubicBezTo>
                      <a:pt x="22" y="42"/>
                      <a:pt x="23" y="41"/>
                      <a:pt x="23" y="39"/>
                    </a:cubicBezTo>
                    <a:cubicBezTo>
                      <a:pt x="23" y="26"/>
                      <a:pt x="23" y="26"/>
                      <a:pt x="23" y="26"/>
                    </a:cubicBezTo>
                    <a:lnTo>
                      <a:pt x="4" y="26"/>
                    </a:lnTo>
                    <a:close/>
                    <a:moveTo>
                      <a:pt x="31" y="32"/>
                    </a:moveTo>
                    <a:cubicBezTo>
                      <a:pt x="34" y="30"/>
                      <a:pt x="34" y="30"/>
                      <a:pt x="34" y="30"/>
                    </a:cubicBezTo>
                    <a:cubicBezTo>
                      <a:pt x="38" y="33"/>
                      <a:pt x="43" y="37"/>
                      <a:pt x="47" y="41"/>
                    </a:cubicBezTo>
                    <a:cubicBezTo>
                      <a:pt x="44" y="44"/>
                      <a:pt x="44" y="44"/>
                      <a:pt x="44" y="44"/>
                    </a:cubicBezTo>
                    <a:cubicBezTo>
                      <a:pt x="40" y="40"/>
                      <a:pt x="35" y="36"/>
                      <a:pt x="31" y="32"/>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6" name="Freeform 173"/>
              <p:cNvSpPr>
                <a:spLocks noEditPoints="1"/>
              </p:cNvSpPr>
              <p:nvPr/>
            </p:nvSpPr>
            <p:spPr bwMode="auto">
              <a:xfrm>
                <a:off x="5987" y="1141"/>
                <a:ext cx="89" cy="85"/>
              </a:xfrm>
              <a:custGeom>
                <a:avLst/>
                <a:gdLst>
                  <a:gd name="T0" fmla="*/ 0 w 47"/>
                  <a:gd name="T1" fmla="*/ 70 h 45"/>
                  <a:gd name="T2" fmla="*/ 27 w 47"/>
                  <a:gd name="T3" fmla="*/ 59 h 45"/>
                  <a:gd name="T4" fmla="*/ 27 w 47"/>
                  <a:gd name="T5" fmla="*/ 32 h 45"/>
                  <a:gd name="T6" fmla="*/ 2 w 47"/>
                  <a:gd name="T7" fmla="*/ 32 h 45"/>
                  <a:gd name="T8" fmla="*/ 2 w 47"/>
                  <a:gd name="T9" fmla="*/ 25 h 45"/>
                  <a:gd name="T10" fmla="*/ 27 w 47"/>
                  <a:gd name="T11" fmla="*/ 25 h 45"/>
                  <a:gd name="T12" fmla="*/ 27 w 47"/>
                  <a:gd name="T13" fmla="*/ 0 h 45"/>
                  <a:gd name="T14" fmla="*/ 34 w 47"/>
                  <a:gd name="T15" fmla="*/ 0 h 45"/>
                  <a:gd name="T16" fmla="*/ 34 w 47"/>
                  <a:gd name="T17" fmla="*/ 85 h 45"/>
                  <a:gd name="T18" fmla="*/ 27 w 47"/>
                  <a:gd name="T19" fmla="*/ 85 h 45"/>
                  <a:gd name="T20" fmla="*/ 27 w 47"/>
                  <a:gd name="T21" fmla="*/ 66 h 45"/>
                  <a:gd name="T22" fmla="*/ 2 w 47"/>
                  <a:gd name="T23" fmla="*/ 77 h 45"/>
                  <a:gd name="T24" fmla="*/ 0 w 47"/>
                  <a:gd name="T25" fmla="*/ 70 h 45"/>
                  <a:gd name="T26" fmla="*/ 51 w 47"/>
                  <a:gd name="T27" fmla="*/ 0 h 45"/>
                  <a:gd name="T28" fmla="*/ 59 w 47"/>
                  <a:gd name="T29" fmla="*/ 0 h 45"/>
                  <a:gd name="T30" fmla="*/ 59 w 47"/>
                  <a:gd name="T31" fmla="*/ 30 h 45"/>
                  <a:gd name="T32" fmla="*/ 81 w 47"/>
                  <a:gd name="T33" fmla="*/ 17 h 45"/>
                  <a:gd name="T34" fmla="*/ 85 w 47"/>
                  <a:gd name="T35" fmla="*/ 23 h 45"/>
                  <a:gd name="T36" fmla="*/ 59 w 47"/>
                  <a:gd name="T37" fmla="*/ 38 h 45"/>
                  <a:gd name="T38" fmla="*/ 59 w 47"/>
                  <a:gd name="T39" fmla="*/ 70 h 45"/>
                  <a:gd name="T40" fmla="*/ 66 w 47"/>
                  <a:gd name="T41" fmla="*/ 76 h 45"/>
                  <a:gd name="T42" fmla="*/ 72 w 47"/>
                  <a:gd name="T43" fmla="*/ 76 h 45"/>
                  <a:gd name="T44" fmla="*/ 80 w 47"/>
                  <a:gd name="T45" fmla="*/ 70 h 45"/>
                  <a:gd name="T46" fmla="*/ 81 w 47"/>
                  <a:gd name="T47" fmla="*/ 55 h 45"/>
                  <a:gd name="T48" fmla="*/ 89 w 47"/>
                  <a:gd name="T49" fmla="*/ 59 h 45"/>
                  <a:gd name="T50" fmla="*/ 85 w 47"/>
                  <a:gd name="T51" fmla="*/ 72 h 45"/>
                  <a:gd name="T52" fmla="*/ 74 w 47"/>
                  <a:gd name="T53" fmla="*/ 83 h 45"/>
                  <a:gd name="T54" fmla="*/ 64 w 47"/>
                  <a:gd name="T55" fmla="*/ 83 h 45"/>
                  <a:gd name="T56" fmla="*/ 51 w 47"/>
                  <a:gd name="T57" fmla="*/ 70 h 45"/>
                  <a:gd name="T58" fmla="*/ 51 w 47"/>
                  <a:gd name="T59" fmla="*/ 0 h 4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7"/>
                  <a:gd name="T91" fmla="*/ 0 h 45"/>
                  <a:gd name="T92" fmla="*/ 47 w 47"/>
                  <a:gd name="T93" fmla="*/ 45 h 45"/>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7" h="45">
                    <a:moveTo>
                      <a:pt x="0" y="37"/>
                    </a:moveTo>
                    <a:cubicBezTo>
                      <a:pt x="4" y="36"/>
                      <a:pt x="9" y="34"/>
                      <a:pt x="14" y="31"/>
                    </a:cubicBezTo>
                    <a:cubicBezTo>
                      <a:pt x="14" y="17"/>
                      <a:pt x="14" y="17"/>
                      <a:pt x="14" y="17"/>
                    </a:cubicBezTo>
                    <a:cubicBezTo>
                      <a:pt x="1" y="17"/>
                      <a:pt x="1" y="17"/>
                      <a:pt x="1" y="17"/>
                    </a:cubicBezTo>
                    <a:cubicBezTo>
                      <a:pt x="1" y="13"/>
                      <a:pt x="1" y="13"/>
                      <a:pt x="1" y="13"/>
                    </a:cubicBezTo>
                    <a:cubicBezTo>
                      <a:pt x="14" y="13"/>
                      <a:pt x="14" y="13"/>
                      <a:pt x="14" y="13"/>
                    </a:cubicBezTo>
                    <a:cubicBezTo>
                      <a:pt x="14" y="0"/>
                      <a:pt x="14" y="0"/>
                      <a:pt x="14" y="0"/>
                    </a:cubicBezTo>
                    <a:cubicBezTo>
                      <a:pt x="18" y="0"/>
                      <a:pt x="18" y="0"/>
                      <a:pt x="18" y="0"/>
                    </a:cubicBezTo>
                    <a:cubicBezTo>
                      <a:pt x="18" y="45"/>
                      <a:pt x="18" y="45"/>
                      <a:pt x="18" y="45"/>
                    </a:cubicBezTo>
                    <a:cubicBezTo>
                      <a:pt x="14" y="45"/>
                      <a:pt x="14" y="45"/>
                      <a:pt x="14" y="45"/>
                    </a:cubicBezTo>
                    <a:cubicBezTo>
                      <a:pt x="14" y="35"/>
                      <a:pt x="14" y="35"/>
                      <a:pt x="14" y="35"/>
                    </a:cubicBezTo>
                    <a:cubicBezTo>
                      <a:pt x="11" y="37"/>
                      <a:pt x="7" y="38"/>
                      <a:pt x="1" y="41"/>
                    </a:cubicBezTo>
                    <a:lnTo>
                      <a:pt x="0" y="37"/>
                    </a:lnTo>
                    <a:close/>
                    <a:moveTo>
                      <a:pt x="27" y="0"/>
                    </a:moveTo>
                    <a:cubicBezTo>
                      <a:pt x="31" y="0"/>
                      <a:pt x="31" y="0"/>
                      <a:pt x="31" y="0"/>
                    </a:cubicBezTo>
                    <a:cubicBezTo>
                      <a:pt x="31" y="16"/>
                      <a:pt x="31" y="16"/>
                      <a:pt x="31" y="16"/>
                    </a:cubicBezTo>
                    <a:cubicBezTo>
                      <a:pt x="35" y="14"/>
                      <a:pt x="39" y="11"/>
                      <a:pt x="43" y="9"/>
                    </a:cubicBezTo>
                    <a:cubicBezTo>
                      <a:pt x="45" y="12"/>
                      <a:pt x="45" y="12"/>
                      <a:pt x="45" y="12"/>
                    </a:cubicBezTo>
                    <a:cubicBezTo>
                      <a:pt x="42" y="14"/>
                      <a:pt x="37" y="17"/>
                      <a:pt x="31" y="20"/>
                    </a:cubicBezTo>
                    <a:cubicBezTo>
                      <a:pt x="31" y="37"/>
                      <a:pt x="31" y="37"/>
                      <a:pt x="31" y="37"/>
                    </a:cubicBezTo>
                    <a:cubicBezTo>
                      <a:pt x="31" y="39"/>
                      <a:pt x="32" y="40"/>
                      <a:pt x="35" y="40"/>
                    </a:cubicBezTo>
                    <a:cubicBezTo>
                      <a:pt x="38" y="40"/>
                      <a:pt x="38" y="40"/>
                      <a:pt x="38" y="40"/>
                    </a:cubicBezTo>
                    <a:cubicBezTo>
                      <a:pt x="40" y="40"/>
                      <a:pt x="41" y="39"/>
                      <a:pt x="42" y="37"/>
                    </a:cubicBezTo>
                    <a:cubicBezTo>
                      <a:pt x="42" y="35"/>
                      <a:pt x="42" y="33"/>
                      <a:pt x="43" y="29"/>
                    </a:cubicBezTo>
                    <a:cubicBezTo>
                      <a:pt x="44" y="30"/>
                      <a:pt x="45" y="30"/>
                      <a:pt x="47" y="31"/>
                    </a:cubicBezTo>
                    <a:cubicBezTo>
                      <a:pt x="46" y="34"/>
                      <a:pt x="46" y="36"/>
                      <a:pt x="45" y="38"/>
                    </a:cubicBezTo>
                    <a:cubicBezTo>
                      <a:pt x="45" y="42"/>
                      <a:pt x="43" y="44"/>
                      <a:pt x="39" y="44"/>
                    </a:cubicBezTo>
                    <a:cubicBezTo>
                      <a:pt x="34" y="44"/>
                      <a:pt x="34" y="44"/>
                      <a:pt x="34" y="44"/>
                    </a:cubicBezTo>
                    <a:cubicBezTo>
                      <a:pt x="30" y="44"/>
                      <a:pt x="27" y="42"/>
                      <a:pt x="27" y="37"/>
                    </a:cubicBezTo>
                    <a:lnTo>
                      <a:pt x="27" y="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7" name="Freeform 174"/>
              <p:cNvSpPr>
                <a:spLocks noEditPoints="1"/>
              </p:cNvSpPr>
              <p:nvPr/>
            </p:nvSpPr>
            <p:spPr bwMode="auto">
              <a:xfrm>
                <a:off x="6078" y="1139"/>
                <a:ext cx="86" cy="87"/>
              </a:xfrm>
              <a:custGeom>
                <a:avLst/>
                <a:gdLst>
                  <a:gd name="T0" fmla="*/ 22 w 46"/>
                  <a:gd name="T1" fmla="*/ 61 h 46"/>
                  <a:gd name="T2" fmla="*/ 28 w 46"/>
                  <a:gd name="T3" fmla="*/ 66 h 46"/>
                  <a:gd name="T4" fmla="*/ 4 w 46"/>
                  <a:gd name="T5" fmla="*/ 83 h 46"/>
                  <a:gd name="T6" fmla="*/ 0 w 46"/>
                  <a:gd name="T7" fmla="*/ 78 h 46"/>
                  <a:gd name="T8" fmla="*/ 22 w 46"/>
                  <a:gd name="T9" fmla="*/ 61 h 46"/>
                  <a:gd name="T10" fmla="*/ 0 w 46"/>
                  <a:gd name="T11" fmla="*/ 13 h 46"/>
                  <a:gd name="T12" fmla="*/ 41 w 46"/>
                  <a:gd name="T13" fmla="*/ 13 h 46"/>
                  <a:gd name="T14" fmla="*/ 36 w 46"/>
                  <a:gd name="T15" fmla="*/ 4 h 46"/>
                  <a:gd name="T16" fmla="*/ 41 w 46"/>
                  <a:gd name="T17" fmla="*/ 0 h 46"/>
                  <a:gd name="T18" fmla="*/ 49 w 46"/>
                  <a:gd name="T19" fmla="*/ 11 h 46"/>
                  <a:gd name="T20" fmla="*/ 45 w 46"/>
                  <a:gd name="T21" fmla="*/ 13 h 46"/>
                  <a:gd name="T22" fmla="*/ 86 w 46"/>
                  <a:gd name="T23" fmla="*/ 13 h 46"/>
                  <a:gd name="T24" fmla="*/ 86 w 46"/>
                  <a:gd name="T25" fmla="*/ 19 h 46"/>
                  <a:gd name="T26" fmla="*/ 0 w 46"/>
                  <a:gd name="T27" fmla="*/ 19 h 46"/>
                  <a:gd name="T28" fmla="*/ 0 w 46"/>
                  <a:gd name="T29" fmla="*/ 13 h 46"/>
                  <a:gd name="T30" fmla="*/ 11 w 46"/>
                  <a:gd name="T31" fmla="*/ 26 h 46"/>
                  <a:gd name="T32" fmla="*/ 75 w 46"/>
                  <a:gd name="T33" fmla="*/ 26 h 46"/>
                  <a:gd name="T34" fmla="*/ 75 w 46"/>
                  <a:gd name="T35" fmla="*/ 57 h 46"/>
                  <a:gd name="T36" fmla="*/ 67 w 46"/>
                  <a:gd name="T37" fmla="*/ 57 h 46"/>
                  <a:gd name="T38" fmla="*/ 67 w 46"/>
                  <a:gd name="T39" fmla="*/ 53 h 46"/>
                  <a:gd name="T40" fmla="*/ 47 w 46"/>
                  <a:gd name="T41" fmla="*/ 53 h 46"/>
                  <a:gd name="T42" fmla="*/ 47 w 46"/>
                  <a:gd name="T43" fmla="*/ 76 h 46"/>
                  <a:gd name="T44" fmla="*/ 37 w 46"/>
                  <a:gd name="T45" fmla="*/ 87 h 46"/>
                  <a:gd name="T46" fmla="*/ 26 w 46"/>
                  <a:gd name="T47" fmla="*/ 87 h 46"/>
                  <a:gd name="T48" fmla="*/ 24 w 46"/>
                  <a:gd name="T49" fmla="*/ 79 h 46"/>
                  <a:gd name="T50" fmla="*/ 36 w 46"/>
                  <a:gd name="T51" fmla="*/ 79 h 46"/>
                  <a:gd name="T52" fmla="*/ 41 w 46"/>
                  <a:gd name="T53" fmla="*/ 74 h 46"/>
                  <a:gd name="T54" fmla="*/ 41 w 46"/>
                  <a:gd name="T55" fmla="*/ 53 h 46"/>
                  <a:gd name="T56" fmla="*/ 19 w 46"/>
                  <a:gd name="T57" fmla="*/ 53 h 46"/>
                  <a:gd name="T58" fmla="*/ 19 w 46"/>
                  <a:gd name="T59" fmla="*/ 57 h 46"/>
                  <a:gd name="T60" fmla="*/ 11 w 46"/>
                  <a:gd name="T61" fmla="*/ 57 h 46"/>
                  <a:gd name="T62" fmla="*/ 11 w 46"/>
                  <a:gd name="T63" fmla="*/ 26 h 46"/>
                  <a:gd name="T64" fmla="*/ 67 w 46"/>
                  <a:gd name="T65" fmla="*/ 34 h 46"/>
                  <a:gd name="T66" fmla="*/ 19 w 46"/>
                  <a:gd name="T67" fmla="*/ 34 h 46"/>
                  <a:gd name="T68" fmla="*/ 19 w 46"/>
                  <a:gd name="T69" fmla="*/ 47 h 46"/>
                  <a:gd name="T70" fmla="*/ 67 w 46"/>
                  <a:gd name="T71" fmla="*/ 47 h 46"/>
                  <a:gd name="T72" fmla="*/ 67 w 46"/>
                  <a:gd name="T73" fmla="*/ 34 h 46"/>
                  <a:gd name="T74" fmla="*/ 58 w 46"/>
                  <a:gd name="T75" fmla="*/ 66 h 46"/>
                  <a:gd name="T76" fmla="*/ 62 w 46"/>
                  <a:gd name="T77" fmla="*/ 62 h 46"/>
                  <a:gd name="T78" fmla="*/ 84 w 46"/>
                  <a:gd name="T79" fmla="*/ 76 h 46"/>
                  <a:gd name="T80" fmla="*/ 80 w 46"/>
                  <a:gd name="T81" fmla="*/ 83 h 46"/>
                  <a:gd name="T82" fmla="*/ 58 w 46"/>
                  <a:gd name="T83" fmla="*/ 66 h 4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6"/>
                  <a:gd name="T127" fmla="*/ 0 h 46"/>
                  <a:gd name="T128" fmla="*/ 46 w 46"/>
                  <a:gd name="T129" fmla="*/ 46 h 4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6" h="46">
                    <a:moveTo>
                      <a:pt x="12" y="32"/>
                    </a:moveTo>
                    <a:cubicBezTo>
                      <a:pt x="15" y="35"/>
                      <a:pt x="15" y="35"/>
                      <a:pt x="15" y="35"/>
                    </a:cubicBezTo>
                    <a:cubicBezTo>
                      <a:pt x="11" y="38"/>
                      <a:pt x="7" y="41"/>
                      <a:pt x="2" y="44"/>
                    </a:cubicBezTo>
                    <a:cubicBezTo>
                      <a:pt x="2" y="43"/>
                      <a:pt x="1" y="42"/>
                      <a:pt x="0" y="41"/>
                    </a:cubicBezTo>
                    <a:cubicBezTo>
                      <a:pt x="4" y="38"/>
                      <a:pt x="8" y="35"/>
                      <a:pt x="12" y="32"/>
                    </a:cubicBezTo>
                    <a:close/>
                    <a:moveTo>
                      <a:pt x="0" y="7"/>
                    </a:moveTo>
                    <a:cubicBezTo>
                      <a:pt x="22" y="7"/>
                      <a:pt x="22" y="7"/>
                      <a:pt x="22" y="7"/>
                    </a:cubicBezTo>
                    <a:cubicBezTo>
                      <a:pt x="21" y="5"/>
                      <a:pt x="20" y="4"/>
                      <a:pt x="19" y="2"/>
                    </a:cubicBezTo>
                    <a:cubicBezTo>
                      <a:pt x="22" y="0"/>
                      <a:pt x="22" y="0"/>
                      <a:pt x="22" y="0"/>
                    </a:cubicBezTo>
                    <a:cubicBezTo>
                      <a:pt x="24" y="2"/>
                      <a:pt x="25" y="4"/>
                      <a:pt x="26" y="6"/>
                    </a:cubicBezTo>
                    <a:cubicBezTo>
                      <a:pt x="24" y="7"/>
                      <a:pt x="24" y="7"/>
                      <a:pt x="24" y="7"/>
                    </a:cubicBezTo>
                    <a:cubicBezTo>
                      <a:pt x="46" y="7"/>
                      <a:pt x="46" y="7"/>
                      <a:pt x="46" y="7"/>
                    </a:cubicBezTo>
                    <a:cubicBezTo>
                      <a:pt x="46" y="10"/>
                      <a:pt x="46" y="10"/>
                      <a:pt x="46" y="10"/>
                    </a:cubicBezTo>
                    <a:cubicBezTo>
                      <a:pt x="0" y="10"/>
                      <a:pt x="0" y="10"/>
                      <a:pt x="0" y="10"/>
                    </a:cubicBezTo>
                    <a:lnTo>
                      <a:pt x="0" y="7"/>
                    </a:lnTo>
                    <a:close/>
                    <a:moveTo>
                      <a:pt x="6" y="14"/>
                    </a:moveTo>
                    <a:cubicBezTo>
                      <a:pt x="40" y="14"/>
                      <a:pt x="40" y="14"/>
                      <a:pt x="40" y="14"/>
                    </a:cubicBezTo>
                    <a:cubicBezTo>
                      <a:pt x="40" y="30"/>
                      <a:pt x="40" y="30"/>
                      <a:pt x="40" y="30"/>
                    </a:cubicBezTo>
                    <a:cubicBezTo>
                      <a:pt x="36" y="30"/>
                      <a:pt x="36" y="30"/>
                      <a:pt x="36" y="30"/>
                    </a:cubicBezTo>
                    <a:cubicBezTo>
                      <a:pt x="36" y="28"/>
                      <a:pt x="36" y="28"/>
                      <a:pt x="36" y="28"/>
                    </a:cubicBezTo>
                    <a:cubicBezTo>
                      <a:pt x="25" y="28"/>
                      <a:pt x="25" y="28"/>
                      <a:pt x="25" y="28"/>
                    </a:cubicBezTo>
                    <a:cubicBezTo>
                      <a:pt x="25" y="40"/>
                      <a:pt x="25" y="40"/>
                      <a:pt x="25" y="40"/>
                    </a:cubicBezTo>
                    <a:cubicBezTo>
                      <a:pt x="25" y="44"/>
                      <a:pt x="24" y="46"/>
                      <a:pt x="20" y="46"/>
                    </a:cubicBezTo>
                    <a:cubicBezTo>
                      <a:pt x="18" y="46"/>
                      <a:pt x="16" y="46"/>
                      <a:pt x="14" y="46"/>
                    </a:cubicBezTo>
                    <a:cubicBezTo>
                      <a:pt x="14" y="45"/>
                      <a:pt x="14" y="43"/>
                      <a:pt x="13" y="42"/>
                    </a:cubicBezTo>
                    <a:cubicBezTo>
                      <a:pt x="15" y="42"/>
                      <a:pt x="17" y="42"/>
                      <a:pt x="19" y="42"/>
                    </a:cubicBezTo>
                    <a:cubicBezTo>
                      <a:pt x="21" y="42"/>
                      <a:pt x="22" y="41"/>
                      <a:pt x="22" y="39"/>
                    </a:cubicBezTo>
                    <a:cubicBezTo>
                      <a:pt x="22" y="28"/>
                      <a:pt x="22" y="28"/>
                      <a:pt x="22" y="28"/>
                    </a:cubicBezTo>
                    <a:cubicBezTo>
                      <a:pt x="10" y="28"/>
                      <a:pt x="10" y="28"/>
                      <a:pt x="10" y="28"/>
                    </a:cubicBezTo>
                    <a:cubicBezTo>
                      <a:pt x="10" y="30"/>
                      <a:pt x="10" y="30"/>
                      <a:pt x="10" y="30"/>
                    </a:cubicBezTo>
                    <a:cubicBezTo>
                      <a:pt x="6" y="30"/>
                      <a:pt x="6" y="30"/>
                      <a:pt x="6" y="30"/>
                    </a:cubicBezTo>
                    <a:lnTo>
                      <a:pt x="6" y="14"/>
                    </a:lnTo>
                    <a:close/>
                    <a:moveTo>
                      <a:pt x="36" y="18"/>
                    </a:moveTo>
                    <a:cubicBezTo>
                      <a:pt x="10" y="18"/>
                      <a:pt x="10" y="18"/>
                      <a:pt x="10" y="18"/>
                    </a:cubicBezTo>
                    <a:cubicBezTo>
                      <a:pt x="10" y="25"/>
                      <a:pt x="10" y="25"/>
                      <a:pt x="10" y="25"/>
                    </a:cubicBezTo>
                    <a:cubicBezTo>
                      <a:pt x="36" y="25"/>
                      <a:pt x="36" y="25"/>
                      <a:pt x="36" y="25"/>
                    </a:cubicBezTo>
                    <a:lnTo>
                      <a:pt x="36" y="18"/>
                    </a:lnTo>
                    <a:close/>
                    <a:moveTo>
                      <a:pt x="31" y="35"/>
                    </a:moveTo>
                    <a:cubicBezTo>
                      <a:pt x="33" y="33"/>
                      <a:pt x="33" y="33"/>
                      <a:pt x="33" y="33"/>
                    </a:cubicBezTo>
                    <a:cubicBezTo>
                      <a:pt x="37" y="35"/>
                      <a:pt x="41" y="38"/>
                      <a:pt x="45" y="40"/>
                    </a:cubicBezTo>
                    <a:cubicBezTo>
                      <a:pt x="43" y="44"/>
                      <a:pt x="43" y="44"/>
                      <a:pt x="43" y="44"/>
                    </a:cubicBezTo>
                    <a:cubicBezTo>
                      <a:pt x="39" y="41"/>
                      <a:pt x="35" y="38"/>
                      <a:pt x="31" y="35"/>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8" name="Freeform 175"/>
              <p:cNvSpPr>
                <a:spLocks noEditPoints="1"/>
              </p:cNvSpPr>
              <p:nvPr/>
            </p:nvSpPr>
            <p:spPr bwMode="auto">
              <a:xfrm>
                <a:off x="5942" y="1338"/>
                <a:ext cx="75" cy="72"/>
              </a:xfrm>
              <a:custGeom>
                <a:avLst/>
                <a:gdLst>
                  <a:gd name="T0" fmla="*/ 4 w 40"/>
                  <a:gd name="T1" fmla="*/ 19 h 38"/>
                  <a:gd name="T2" fmla="*/ 17 w 40"/>
                  <a:gd name="T3" fmla="*/ 30 h 38"/>
                  <a:gd name="T4" fmla="*/ 13 w 40"/>
                  <a:gd name="T5" fmla="*/ 34 h 38"/>
                  <a:gd name="T6" fmla="*/ 0 w 40"/>
                  <a:gd name="T7" fmla="*/ 25 h 38"/>
                  <a:gd name="T8" fmla="*/ 4 w 40"/>
                  <a:gd name="T9" fmla="*/ 19 h 38"/>
                  <a:gd name="T10" fmla="*/ 11 w 40"/>
                  <a:gd name="T11" fmla="*/ 42 h 38"/>
                  <a:gd name="T12" fmla="*/ 17 w 40"/>
                  <a:gd name="T13" fmla="*/ 44 h 38"/>
                  <a:gd name="T14" fmla="*/ 9 w 40"/>
                  <a:gd name="T15" fmla="*/ 72 h 38"/>
                  <a:gd name="T16" fmla="*/ 4 w 40"/>
                  <a:gd name="T17" fmla="*/ 70 h 38"/>
                  <a:gd name="T18" fmla="*/ 11 w 40"/>
                  <a:gd name="T19" fmla="*/ 42 h 38"/>
                  <a:gd name="T20" fmla="*/ 8 w 40"/>
                  <a:gd name="T21" fmla="*/ 0 h 38"/>
                  <a:gd name="T22" fmla="*/ 21 w 40"/>
                  <a:gd name="T23" fmla="*/ 9 h 38"/>
                  <a:gd name="T24" fmla="*/ 17 w 40"/>
                  <a:gd name="T25" fmla="*/ 15 h 38"/>
                  <a:gd name="T26" fmla="*/ 4 w 40"/>
                  <a:gd name="T27" fmla="*/ 4 h 38"/>
                  <a:gd name="T28" fmla="*/ 8 w 40"/>
                  <a:gd name="T29" fmla="*/ 0 h 38"/>
                  <a:gd name="T30" fmla="*/ 22 w 40"/>
                  <a:gd name="T31" fmla="*/ 2 h 38"/>
                  <a:gd name="T32" fmla="*/ 75 w 40"/>
                  <a:gd name="T33" fmla="*/ 2 h 38"/>
                  <a:gd name="T34" fmla="*/ 75 w 40"/>
                  <a:gd name="T35" fmla="*/ 8 h 38"/>
                  <a:gd name="T36" fmla="*/ 68 w 40"/>
                  <a:gd name="T37" fmla="*/ 8 h 38"/>
                  <a:gd name="T38" fmla="*/ 68 w 40"/>
                  <a:gd name="T39" fmla="*/ 63 h 38"/>
                  <a:gd name="T40" fmla="*/ 58 w 40"/>
                  <a:gd name="T41" fmla="*/ 72 h 38"/>
                  <a:gd name="T42" fmla="*/ 45 w 40"/>
                  <a:gd name="T43" fmla="*/ 72 h 38"/>
                  <a:gd name="T44" fmla="*/ 45 w 40"/>
                  <a:gd name="T45" fmla="*/ 64 h 38"/>
                  <a:gd name="T46" fmla="*/ 56 w 40"/>
                  <a:gd name="T47" fmla="*/ 64 h 38"/>
                  <a:gd name="T48" fmla="*/ 62 w 40"/>
                  <a:gd name="T49" fmla="*/ 61 h 38"/>
                  <a:gd name="T50" fmla="*/ 62 w 40"/>
                  <a:gd name="T51" fmla="*/ 8 h 38"/>
                  <a:gd name="T52" fmla="*/ 22 w 40"/>
                  <a:gd name="T53" fmla="*/ 8 h 38"/>
                  <a:gd name="T54" fmla="*/ 22 w 40"/>
                  <a:gd name="T55" fmla="*/ 2 h 38"/>
                  <a:gd name="T56" fmla="*/ 24 w 40"/>
                  <a:gd name="T57" fmla="*/ 19 h 38"/>
                  <a:gd name="T58" fmla="*/ 51 w 40"/>
                  <a:gd name="T59" fmla="*/ 19 h 38"/>
                  <a:gd name="T60" fmla="*/ 51 w 40"/>
                  <a:gd name="T61" fmla="*/ 51 h 38"/>
                  <a:gd name="T62" fmla="*/ 32 w 40"/>
                  <a:gd name="T63" fmla="*/ 51 h 38"/>
                  <a:gd name="T64" fmla="*/ 32 w 40"/>
                  <a:gd name="T65" fmla="*/ 57 h 38"/>
                  <a:gd name="T66" fmla="*/ 24 w 40"/>
                  <a:gd name="T67" fmla="*/ 57 h 38"/>
                  <a:gd name="T68" fmla="*/ 24 w 40"/>
                  <a:gd name="T69" fmla="*/ 19 h 38"/>
                  <a:gd name="T70" fmla="*/ 45 w 40"/>
                  <a:gd name="T71" fmla="*/ 25 h 38"/>
                  <a:gd name="T72" fmla="*/ 32 w 40"/>
                  <a:gd name="T73" fmla="*/ 25 h 38"/>
                  <a:gd name="T74" fmla="*/ 32 w 40"/>
                  <a:gd name="T75" fmla="*/ 45 h 38"/>
                  <a:gd name="T76" fmla="*/ 45 w 40"/>
                  <a:gd name="T77" fmla="*/ 45 h 38"/>
                  <a:gd name="T78" fmla="*/ 45 w 40"/>
                  <a:gd name="T79" fmla="*/ 25 h 38"/>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0"/>
                  <a:gd name="T121" fmla="*/ 0 h 38"/>
                  <a:gd name="T122" fmla="*/ 40 w 40"/>
                  <a:gd name="T123" fmla="*/ 38 h 38"/>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0" h="38">
                    <a:moveTo>
                      <a:pt x="2" y="10"/>
                    </a:moveTo>
                    <a:cubicBezTo>
                      <a:pt x="4" y="12"/>
                      <a:pt x="7" y="14"/>
                      <a:pt x="9" y="16"/>
                    </a:cubicBezTo>
                    <a:cubicBezTo>
                      <a:pt x="8" y="17"/>
                      <a:pt x="7" y="18"/>
                      <a:pt x="7" y="18"/>
                    </a:cubicBezTo>
                    <a:cubicBezTo>
                      <a:pt x="4" y="16"/>
                      <a:pt x="1" y="14"/>
                      <a:pt x="0" y="13"/>
                    </a:cubicBezTo>
                    <a:lnTo>
                      <a:pt x="2" y="10"/>
                    </a:lnTo>
                    <a:close/>
                    <a:moveTo>
                      <a:pt x="6" y="22"/>
                    </a:moveTo>
                    <a:cubicBezTo>
                      <a:pt x="7" y="22"/>
                      <a:pt x="9" y="23"/>
                      <a:pt x="9" y="23"/>
                    </a:cubicBezTo>
                    <a:cubicBezTo>
                      <a:pt x="8" y="27"/>
                      <a:pt x="7" y="32"/>
                      <a:pt x="5" y="38"/>
                    </a:cubicBezTo>
                    <a:cubicBezTo>
                      <a:pt x="2" y="37"/>
                      <a:pt x="2" y="37"/>
                      <a:pt x="2" y="37"/>
                    </a:cubicBezTo>
                    <a:cubicBezTo>
                      <a:pt x="3" y="32"/>
                      <a:pt x="5" y="27"/>
                      <a:pt x="6" y="22"/>
                    </a:cubicBezTo>
                    <a:close/>
                    <a:moveTo>
                      <a:pt x="4" y="0"/>
                    </a:moveTo>
                    <a:cubicBezTo>
                      <a:pt x="6" y="1"/>
                      <a:pt x="8" y="3"/>
                      <a:pt x="11" y="5"/>
                    </a:cubicBezTo>
                    <a:cubicBezTo>
                      <a:pt x="10" y="6"/>
                      <a:pt x="9" y="7"/>
                      <a:pt x="9" y="8"/>
                    </a:cubicBezTo>
                    <a:cubicBezTo>
                      <a:pt x="7" y="6"/>
                      <a:pt x="4" y="4"/>
                      <a:pt x="2" y="2"/>
                    </a:cubicBezTo>
                    <a:lnTo>
                      <a:pt x="4" y="0"/>
                    </a:lnTo>
                    <a:close/>
                    <a:moveTo>
                      <a:pt x="12" y="1"/>
                    </a:moveTo>
                    <a:cubicBezTo>
                      <a:pt x="40" y="1"/>
                      <a:pt x="40" y="1"/>
                      <a:pt x="40" y="1"/>
                    </a:cubicBezTo>
                    <a:cubicBezTo>
                      <a:pt x="40" y="4"/>
                      <a:pt x="40" y="4"/>
                      <a:pt x="40" y="4"/>
                    </a:cubicBezTo>
                    <a:cubicBezTo>
                      <a:pt x="36" y="4"/>
                      <a:pt x="36" y="4"/>
                      <a:pt x="36" y="4"/>
                    </a:cubicBezTo>
                    <a:cubicBezTo>
                      <a:pt x="36" y="33"/>
                      <a:pt x="36" y="33"/>
                      <a:pt x="36" y="33"/>
                    </a:cubicBezTo>
                    <a:cubicBezTo>
                      <a:pt x="36" y="36"/>
                      <a:pt x="34" y="38"/>
                      <a:pt x="31" y="38"/>
                    </a:cubicBezTo>
                    <a:cubicBezTo>
                      <a:pt x="29" y="38"/>
                      <a:pt x="27" y="38"/>
                      <a:pt x="24" y="38"/>
                    </a:cubicBezTo>
                    <a:cubicBezTo>
                      <a:pt x="24" y="36"/>
                      <a:pt x="24" y="35"/>
                      <a:pt x="24" y="34"/>
                    </a:cubicBezTo>
                    <a:cubicBezTo>
                      <a:pt x="26" y="34"/>
                      <a:pt x="28" y="34"/>
                      <a:pt x="30" y="34"/>
                    </a:cubicBezTo>
                    <a:cubicBezTo>
                      <a:pt x="32" y="34"/>
                      <a:pt x="33" y="33"/>
                      <a:pt x="33" y="32"/>
                    </a:cubicBezTo>
                    <a:cubicBezTo>
                      <a:pt x="33" y="4"/>
                      <a:pt x="33" y="4"/>
                      <a:pt x="33" y="4"/>
                    </a:cubicBezTo>
                    <a:cubicBezTo>
                      <a:pt x="12" y="4"/>
                      <a:pt x="12" y="4"/>
                      <a:pt x="12" y="4"/>
                    </a:cubicBezTo>
                    <a:lnTo>
                      <a:pt x="12" y="1"/>
                    </a:lnTo>
                    <a:close/>
                    <a:moveTo>
                      <a:pt x="13" y="10"/>
                    </a:moveTo>
                    <a:cubicBezTo>
                      <a:pt x="27" y="10"/>
                      <a:pt x="27" y="10"/>
                      <a:pt x="27" y="10"/>
                    </a:cubicBezTo>
                    <a:cubicBezTo>
                      <a:pt x="27" y="27"/>
                      <a:pt x="27" y="27"/>
                      <a:pt x="27" y="27"/>
                    </a:cubicBezTo>
                    <a:cubicBezTo>
                      <a:pt x="17" y="27"/>
                      <a:pt x="17" y="27"/>
                      <a:pt x="17" y="27"/>
                    </a:cubicBezTo>
                    <a:cubicBezTo>
                      <a:pt x="17" y="30"/>
                      <a:pt x="17" y="30"/>
                      <a:pt x="17" y="30"/>
                    </a:cubicBezTo>
                    <a:cubicBezTo>
                      <a:pt x="13" y="30"/>
                      <a:pt x="13" y="30"/>
                      <a:pt x="13" y="30"/>
                    </a:cubicBezTo>
                    <a:lnTo>
                      <a:pt x="13" y="10"/>
                    </a:lnTo>
                    <a:close/>
                    <a:moveTo>
                      <a:pt x="24" y="13"/>
                    </a:moveTo>
                    <a:cubicBezTo>
                      <a:pt x="17" y="13"/>
                      <a:pt x="17" y="13"/>
                      <a:pt x="17" y="13"/>
                    </a:cubicBezTo>
                    <a:cubicBezTo>
                      <a:pt x="17" y="24"/>
                      <a:pt x="17" y="24"/>
                      <a:pt x="17" y="24"/>
                    </a:cubicBezTo>
                    <a:cubicBezTo>
                      <a:pt x="24" y="24"/>
                      <a:pt x="24" y="24"/>
                      <a:pt x="24" y="24"/>
                    </a:cubicBezTo>
                    <a:lnTo>
                      <a:pt x="24" y="1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79" name="Freeform 176"/>
              <p:cNvSpPr>
                <a:spLocks noEditPoints="1"/>
              </p:cNvSpPr>
              <p:nvPr/>
            </p:nvSpPr>
            <p:spPr bwMode="auto">
              <a:xfrm>
                <a:off x="6019" y="1336"/>
                <a:ext cx="75" cy="74"/>
              </a:xfrm>
              <a:custGeom>
                <a:avLst/>
                <a:gdLst>
                  <a:gd name="T0" fmla="*/ 0 w 40"/>
                  <a:gd name="T1" fmla="*/ 61 h 39"/>
                  <a:gd name="T2" fmla="*/ 22 w 40"/>
                  <a:gd name="T3" fmla="*/ 51 h 39"/>
                  <a:gd name="T4" fmla="*/ 22 w 40"/>
                  <a:gd name="T5" fmla="*/ 28 h 39"/>
                  <a:gd name="T6" fmla="*/ 2 w 40"/>
                  <a:gd name="T7" fmla="*/ 28 h 39"/>
                  <a:gd name="T8" fmla="*/ 2 w 40"/>
                  <a:gd name="T9" fmla="*/ 23 h 39"/>
                  <a:gd name="T10" fmla="*/ 22 w 40"/>
                  <a:gd name="T11" fmla="*/ 23 h 39"/>
                  <a:gd name="T12" fmla="*/ 22 w 40"/>
                  <a:gd name="T13" fmla="*/ 0 h 39"/>
                  <a:gd name="T14" fmla="*/ 30 w 40"/>
                  <a:gd name="T15" fmla="*/ 0 h 39"/>
                  <a:gd name="T16" fmla="*/ 30 w 40"/>
                  <a:gd name="T17" fmla="*/ 74 h 39"/>
                  <a:gd name="T18" fmla="*/ 22 w 40"/>
                  <a:gd name="T19" fmla="*/ 74 h 39"/>
                  <a:gd name="T20" fmla="*/ 22 w 40"/>
                  <a:gd name="T21" fmla="*/ 59 h 39"/>
                  <a:gd name="T22" fmla="*/ 2 w 40"/>
                  <a:gd name="T23" fmla="*/ 66 h 39"/>
                  <a:gd name="T24" fmla="*/ 0 w 40"/>
                  <a:gd name="T25" fmla="*/ 61 h 39"/>
                  <a:gd name="T26" fmla="*/ 45 w 40"/>
                  <a:gd name="T27" fmla="*/ 0 h 39"/>
                  <a:gd name="T28" fmla="*/ 51 w 40"/>
                  <a:gd name="T29" fmla="*/ 0 h 39"/>
                  <a:gd name="T30" fmla="*/ 51 w 40"/>
                  <a:gd name="T31" fmla="*/ 27 h 39"/>
                  <a:gd name="T32" fmla="*/ 69 w 40"/>
                  <a:gd name="T33" fmla="*/ 15 h 39"/>
                  <a:gd name="T34" fmla="*/ 73 w 40"/>
                  <a:gd name="T35" fmla="*/ 21 h 39"/>
                  <a:gd name="T36" fmla="*/ 51 w 40"/>
                  <a:gd name="T37" fmla="*/ 32 h 39"/>
                  <a:gd name="T38" fmla="*/ 51 w 40"/>
                  <a:gd name="T39" fmla="*/ 61 h 39"/>
                  <a:gd name="T40" fmla="*/ 56 w 40"/>
                  <a:gd name="T41" fmla="*/ 66 h 39"/>
                  <a:gd name="T42" fmla="*/ 62 w 40"/>
                  <a:gd name="T43" fmla="*/ 66 h 39"/>
                  <a:gd name="T44" fmla="*/ 68 w 40"/>
                  <a:gd name="T45" fmla="*/ 61 h 39"/>
                  <a:gd name="T46" fmla="*/ 69 w 40"/>
                  <a:gd name="T47" fmla="*/ 47 h 39"/>
                  <a:gd name="T48" fmla="*/ 75 w 40"/>
                  <a:gd name="T49" fmla="*/ 51 h 39"/>
                  <a:gd name="T50" fmla="*/ 73 w 40"/>
                  <a:gd name="T51" fmla="*/ 63 h 39"/>
                  <a:gd name="T52" fmla="*/ 64 w 40"/>
                  <a:gd name="T53" fmla="*/ 72 h 39"/>
                  <a:gd name="T54" fmla="*/ 54 w 40"/>
                  <a:gd name="T55" fmla="*/ 72 h 39"/>
                  <a:gd name="T56" fmla="*/ 45 w 40"/>
                  <a:gd name="T57" fmla="*/ 61 h 39"/>
                  <a:gd name="T58" fmla="*/ 45 w 40"/>
                  <a:gd name="T59" fmla="*/ 0 h 3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0"/>
                  <a:gd name="T91" fmla="*/ 0 h 39"/>
                  <a:gd name="T92" fmla="*/ 40 w 40"/>
                  <a:gd name="T93" fmla="*/ 39 h 39"/>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0" h="39">
                    <a:moveTo>
                      <a:pt x="0" y="32"/>
                    </a:moveTo>
                    <a:cubicBezTo>
                      <a:pt x="4" y="31"/>
                      <a:pt x="8" y="29"/>
                      <a:pt x="12" y="27"/>
                    </a:cubicBezTo>
                    <a:cubicBezTo>
                      <a:pt x="12" y="15"/>
                      <a:pt x="12" y="15"/>
                      <a:pt x="12" y="15"/>
                    </a:cubicBezTo>
                    <a:cubicBezTo>
                      <a:pt x="1" y="15"/>
                      <a:pt x="1" y="15"/>
                      <a:pt x="1" y="15"/>
                    </a:cubicBezTo>
                    <a:cubicBezTo>
                      <a:pt x="1" y="12"/>
                      <a:pt x="1" y="12"/>
                      <a:pt x="1" y="12"/>
                    </a:cubicBezTo>
                    <a:cubicBezTo>
                      <a:pt x="12" y="12"/>
                      <a:pt x="12" y="12"/>
                      <a:pt x="12" y="12"/>
                    </a:cubicBezTo>
                    <a:cubicBezTo>
                      <a:pt x="12" y="0"/>
                      <a:pt x="12" y="0"/>
                      <a:pt x="12" y="0"/>
                    </a:cubicBezTo>
                    <a:cubicBezTo>
                      <a:pt x="16" y="0"/>
                      <a:pt x="16" y="0"/>
                      <a:pt x="16" y="0"/>
                    </a:cubicBezTo>
                    <a:cubicBezTo>
                      <a:pt x="16" y="39"/>
                      <a:pt x="16" y="39"/>
                      <a:pt x="16" y="39"/>
                    </a:cubicBezTo>
                    <a:cubicBezTo>
                      <a:pt x="12" y="39"/>
                      <a:pt x="12" y="39"/>
                      <a:pt x="12" y="39"/>
                    </a:cubicBezTo>
                    <a:cubicBezTo>
                      <a:pt x="12" y="31"/>
                      <a:pt x="12" y="31"/>
                      <a:pt x="12" y="31"/>
                    </a:cubicBezTo>
                    <a:cubicBezTo>
                      <a:pt x="10" y="32"/>
                      <a:pt x="6" y="33"/>
                      <a:pt x="1" y="35"/>
                    </a:cubicBezTo>
                    <a:lnTo>
                      <a:pt x="0" y="32"/>
                    </a:lnTo>
                    <a:close/>
                    <a:moveTo>
                      <a:pt x="24" y="0"/>
                    </a:moveTo>
                    <a:cubicBezTo>
                      <a:pt x="27" y="0"/>
                      <a:pt x="27" y="0"/>
                      <a:pt x="27" y="0"/>
                    </a:cubicBezTo>
                    <a:cubicBezTo>
                      <a:pt x="27" y="14"/>
                      <a:pt x="27" y="14"/>
                      <a:pt x="27" y="14"/>
                    </a:cubicBezTo>
                    <a:cubicBezTo>
                      <a:pt x="31" y="12"/>
                      <a:pt x="34" y="10"/>
                      <a:pt x="37" y="8"/>
                    </a:cubicBezTo>
                    <a:cubicBezTo>
                      <a:pt x="39" y="11"/>
                      <a:pt x="39" y="11"/>
                      <a:pt x="39" y="11"/>
                    </a:cubicBezTo>
                    <a:cubicBezTo>
                      <a:pt x="36" y="12"/>
                      <a:pt x="32" y="15"/>
                      <a:pt x="27" y="17"/>
                    </a:cubicBezTo>
                    <a:cubicBezTo>
                      <a:pt x="27" y="32"/>
                      <a:pt x="27" y="32"/>
                      <a:pt x="27" y="32"/>
                    </a:cubicBezTo>
                    <a:cubicBezTo>
                      <a:pt x="27" y="34"/>
                      <a:pt x="28" y="35"/>
                      <a:pt x="30" y="35"/>
                    </a:cubicBezTo>
                    <a:cubicBezTo>
                      <a:pt x="33" y="35"/>
                      <a:pt x="33" y="35"/>
                      <a:pt x="33" y="35"/>
                    </a:cubicBezTo>
                    <a:cubicBezTo>
                      <a:pt x="35" y="35"/>
                      <a:pt x="36" y="34"/>
                      <a:pt x="36" y="32"/>
                    </a:cubicBezTo>
                    <a:cubicBezTo>
                      <a:pt x="36" y="30"/>
                      <a:pt x="37" y="28"/>
                      <a:pt x="37" y="25"/>
                    </a:cubicBezTo>
                    <a:cubicBezTo>
                      <a:pt x="38" y="26"/>
                      <a:pt x="39" y="26"/>
                      <a:pt x="40" y="27"/>
                    </a:cubicBezTo>
                    <a:cubicBezTo>
                      <a:pt x="40" y="29"/>
                      <a:pt x="40" y="31"/>
                      <a:pt x="39" y="33"/>
                    </a:cubicBezTo>
                    <a:cubicBezTo>
                      <a:pt x="39" y="36"/>
                      <a:pt x="37" y="38"/>
                      <a:pt x="34" y="38"/>
                    </a:cubicBezTo>
                    <a:cubicBezTo>
                      <a:pt x="29" y="38"/>
                      <a:pt x="29" y="38"/>
                      <a:pt x="29" y="38"/>
                    </a:cubicBezTo>
                    <a:cubicBezTo>
                      <a:pt x="26" y="38"/>
                      <a:pt x="24" y="36"/>
                      <a:pt x="24" y="32"/>
                    </a:cubicBezTo>
                    <a:lnTo>
                      <a:pt x="24" y="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0" name="Freeform 177"/>
              <p:cNvSpPr/>
              <p:nvPr/>
            </p:nvSpPr>
            <p:spPr bwMode="auto">
              <a:xfrm>
                <a:off x="5719" y="1425"/>
                <a:ext cx="62" cy="73"/>
              </a:xfrm>
              <a:custGeom>
                <a:avLst/>
                <a:gdLst>
                  <a:gd name="T0" fmla="*/ 56 w 62"/>
                  <a:gd name="T1" fmla="*/ 73 h 73"/>
                  <a:gd name="T2" fmla="*/ 56 w 62"/>
                  <a:gd name="T3" fmla="*/ 69 h 73"/>
                  <a:gd name="T4" fmla="*/ 0 w 62"/>
                  <a:gd name="T5" fmla="*/ 69 h 73"/>
                  <a:gd name="T6" fmla="*/ 0 w 62"/>
                  <a:gd name="T7" fmla="*/ 15 h 73"/>
                  <a:gd name="T8" fmla="*/ 7 w 62"/>
                  <a:gd name="T9" fmla="*/ 15 h 73"/>
                  <a:gd name="T10" fmla="*/ 7 w 62"/>
                  <a:gd name="T11" fmla="*/ 62 h 73"/>
                  <a:gd name="T12" fmla="*/ 28 w 62"/>
                  <a:gd name="T13" fmla="*/ 62 h 73"/>
                  <a:gd name="T14" fmla="*/ 28 w 62"/>
                  <a:gd name="T15" fmla="*/ 0 h 73"/>
                  <a:gd name="T16" fmla="*/ 36 w 62"/>
                  <a:gd name="T17" fmla="*/ 0 h 73"/>
                  <a:gd name="T18" fmla="*/ 36 w 62"/>
                  <a:gd name="T19" fmla="*/ 62 h 73"/>
                  <a:gd name="T20" fmla="*/ 56 w 62"/>
                  <a:gd name="T21" fmla="*/ 62 h 73"/>
                  <a:gd name="T22" fmla="*/ 56 w 62"/>
                  <a:gd name="T23" fmla="*/ 15 h 73"/>
                  <a:gd name="T24" fmla="*/ 62 w 62"/>
                  <a:gd name="T25" fmla="*/ 15 h 73"/>
                  <a:gd name="T26" fmla="*/ 62 w 62"/>
                  <a:gd name="T27" fmla="*/ 73 h 73"/>
                  <a:gd name="T28" fmla="*/ 56 w 62"/>
                  <a:gd name="T29" fmla="*/ 73 h 7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2"/>
                  <a:gd name="T46" fmla="*/ 0 h 73"/>
                  <a:gd name="T47" fmla="*/ 62 w 62"/>
                  <a:gd name="T48" fmla="*/ 73 h 7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2" h="73">
                    <a:moveTo>
                      <a:pt x="56" y="73"/>
                    </a:moveTo>
                    <a:lnTo>
                      <a:pt x="56" y="69"/>
                    </a:lnTo>
                    <a:lnTo>
                      <a:pt x="0" y="69"/>
                    </a:lnTo>
                    <a:lnTo>
                      <a:pt x="0" y="15"/>
                    </a:lnTo>
                    <a:lnTo>
                      <a:pt x="7" y="15"/>
                    </a:lnTo>
                    <a:lnTo>
                      <a:pt x="7" y="62"/>
                    </a:lnTo>
                    <a:lnTo>
                      <a:pt x="28" y="62"/>
                    </a:lnTo>
                    <a:lnTo>
                      <a:pt x="28" y="0"/>
                    </a:lnTo>
                    <a:lnTo>
                      <a:pt x="36" y="0"/>
                    </a:lnTo>
                    <a:lnTo>
                      <a:pt x="36" y="62"/>
                    </a:lnTo>
                    <a:lnTo>
                      <a:pt x="56" y="62"/>
                    </a:lnTo>
                    <a:lnTo>
                      <a:pt x="56" y="15"/>
                    </a:lnTo>
                    <a:lnTo>
                      <a:pt x="62" y="15"/>
                    </a:lnTo>
                    <a:lnTo>
                      <a:pt x="62" y="73"/>
                    </a:lnTo>
                    <a:lnTo>
                      <a:pt x="56" y="7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1" name="Freeform 178"/>
              <p:cNvSpPr>
                <a:spLocks noEditPoints="1"/>
              </p:cNvSpPr>
              <p:nvPr/>
            </p:nvSpPr>
            <p:spPr bwMode="auto">
              <a:xfrm>
                <a:off x="5792" y="1429"/>
                <a:ext cx="73" cy="69"/>
              </a:xfrm>
              <a:custGeom>
                <a:avLst/>
                <a:gdLst>
                  <a:gd name="T0" fmla="*/ 0 w 39"/>
                  <a:gd name="T1" fmla="*/ 0 h 37"/>
                  <a:gd name="T2" fmla="*/ 73 w 39"/>
                  <a:gd name="T3" fmla="*/ 0 h 37"/>
                  <a:gd name="T4" fmla="*/ 73 w 39"/>
                  <a:gd name="T5" fmla="*/ 6 h 37"/>
                  <a:gd name="T6" fmla="*/ 49 w 39"/>
                  <a:gd name="T7" fmla="*/ 6 h 37"/>
                  <a:gd name="T8" fmla="*/ 49 w 39"/>
                  <a:gd name="T9" fmla="*/ 17 h 37"/>
                  <a:gd name="T10" fmla="*/ 69 w 39"/>
                  <a:gd name="T11" fmla="*/ 17 h 37"/>
                  <a:gd name="T12" fmla="*/ 69 w 39"/>
                  <a:gd name="T13" fmla="*/ 69 h 37"/>
                  <a:gd name="T14" fmla="*/ 64 w 39"/>
                  <a:gd name="T15" fmla="*/ 69 h 37"/>
                  <a:gd name="T16" fmla="*/ 64 w 39"/>
                  <a:gd name="T17" fmla="*/ 65 h 37"/>
                  <a:gd name="T18" fmla="*/ 9 w 39"/>
                  <a:gd name="T19" fmla="*/ 65 h 37"/>
                  <a:gd name="T20" fmla="*/ 9 w 39"/>
                  <a:gd name="T21" fmla="*/ 69 h 37"/>
                  <a:gd name="T22" fmla="*/ 4 w 39"/>
                  <a:gd name="T23" fmla="*/ 69 h 37"/>
                  <a:gd name="T24" fmla="*/ 4 w 39"/>
                  <a:gd name="T25" fmla="*/ 17 h 37"/>
                  <a:gd name="T26" fmla="*/ 24 w 39"/>
                  <a:gd name="T27" fmla="*/ 17 h 37"/>
                  <a:gd name="T28" fmla="*/ 24 w 39"/>
                  <a:gd name="T29" fmla="*/ 6 h 37"/>
                  <a:gd name="T30" fmla="*/ 0 w 39"/>
                  <a:gd name="T31" fmla="*/ 6 h 37"/>
                  <a:gd name="T32" fmla="*/ 0 w 39"/>
                  <a:gd name="T33" fmla="*/ 0 h 37"/>
                  <a:gd name="T34" fmla="*/ 64 w 39"/>
                  <a:gd name="T35" fmla="*/ 60 h 37"/>
                  <a:gd name="T36" fmla="*/ 64 w 39"/>
                  <a:gd name="T37" fmla="*/ 47 h 37"/>
                  <a:gd name="T38" fmla="*/ 49 w 39"/>
                  <a:gd name="T39" fmla="*/ 47 h 37"/>
                  <a:gd name="T40" fmla="*/ 43 w 39"/>
                  <a:gd name="T41" fmla="*/ 39 h 37"/>
                  <a:gd name="T42" fmla="*/ 43 w 39"/>
                  <a:gd name="T43" fmla="*/ 22 h 37"/>
                  <a:gd name="T44" fmla="*/ 30 w 39"/>
                  <a:gd name="T45" fmla="*/ 22 h 37"/>
                  <a:gd name="T46" fmla="*/ 15 w 39"/>
                  <a:gd name="T47" fmla="*/ 50 h 37"/>
                  <a:gd name="T48" fmla="*/ 11 w 39"/>
                  <a:gd name="T49" fmla="*/ 45 h 37"/>
                  <a:gd name="T50" fmla="*/ 24 w 39"/>
                  <a:gd name="T51" fmla="*/ 22 h 37"/>
                  <a:gd name="T52" fmla="*/ 9 w 39"/>
                  <a:gd name="T53" fmla="*/ 22 h 37"/>
                  <a:gd name="T54" fmla="*/ 9 w 39"/>
                  <a:gd name="T55" fmla="*/ 60 h 37"/>
                  <a:gd name="T56" fmla="*/ 64 w 39"/>
                  <a:gd name="T57" fmla="*/ 60 h 37"/>
                  <a:gd name="T58" fmla="*/ 30 w 39"/>
                  <a:gd name="T59" fmla="*/ 17 h 37"/>
                  <a:gd name="T60" fmla="*/ 43 w 39"/>
                  <a:gd name="T61" fmla="*/ 17 h 37"/>
                  <a:gd name="T62" fmla="*/ 43 w 39"/>
                  <a:gd name="T63" fmla="*/ 6 h 37"/>
                  <a:gd name="T64" fmla="*/ 30 w 39"/>
                  <a:gd name="T65" fmla="*/ 6 h 37"/>
                  <a:gd name="T66" fmla="*/ 30 w 39"/>
                  <a:gd name="T67" fmla="*/ 17 h 37"/>
                  <a:gd name="T68" fmla="*/ 52 w 39"/>
                  <a:gd name="T69" fmla="*/ 41 h 37"/>
                  <a:gd name="T70" fmla="*/ 64 w 39"/>
                  <a:gd name="T71" fmla="*/ 41 h 37"/>
                  <a:gd name="T72" fmla="*/ 64 w 39"/>
                  <a:gd name="T73" fmla="*/ 22 h 37"/>
                  <a:gd name="T74" fmla="*/ 49 w 39"/>
                  <a:gd name="T75" fmla="*/ 22 h 37"/>
                  <a:gd name="T76" fmla="*/ 49 w 39"/>
                  <a:gd name="T77" fmla="*/ 37 h 37"/>
                  <a:gd name="T78" fmla="*/ 52 w 39"/>
                  <a:gd name="T79" fmla="*/ 41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39"/>
                  <a:gd name="T121" fmla="*/ 0 h 37"/>
                  <a:gd name="T122" fmla="*/ 39 w 39"/>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39" h="37">
                    <a:moveTo>
                      <a:pt x="0" y="0"/>
                    </a:moveTo>
                    <a:cubicBezTo>
                      <a:pt x="39" y="0"/>
                      <a:pt x="39" y="0"/>
                      <a:pt x="39" y="0"/>
                    </a:cubicBezTo>
                    <a:cubicBezTo>
                      <a:pt x="39" y="3"/>
                      <a:pt x="39" y="3"/>
                      <a:pt x="39" y="3"/>
                    </a:cubicBezTo>
                    <a:cubicBezTo>
                      <a:pt x="26" y="3"/>
                      <a:pt x="26" y="3"/>
                      <a:pt x="26" y="3"/>
                    </a:cubicBezTo>
                    <a:cubicBezTo>
                      <a:pt x="26" y="9"/>
                      <a:pt x="26" y="9"/>
                      <a:pt x="26" y="9"/>
                    </a:cubicBezTo>
                    <a:cubicBezTo>
                      <a:pt x="37" y="9"/>
                      <a:pt x="37" y="9"/>
                      <a:pt x="37" y="9"/>
                    </a:cubicBezTo>
                    <a:cubicBezTo>
                      <a:pt x="37" y="37"/>
                      <a:pt x="37" y="37"/>
                      <a:pt x="37" y="37"/>
                    </a:cubicBezTo>
                    <a:cubicBezTo>
                      <a:pt x="34" y="37"/>
                      <a:pt x="34" y="37"/>
                      <a:pt x="34" y="37"/>
                    </a:cubicBezTo>
                    <a:cubicBezTo>
                      <a:pt x="34" y="35"/>
                      <a:pt x="34" y="35"/>
                      <a:pt x="34" y="35"/>
                    </a:cubicBezTo>
                    <a:cubicBezTo>
                      <a:pt x="5" y="35"/>
                      <a:pt x="5" y="35"/>
                      <a:pt x="5" y="35"/>
                    </a:cubicBezTo>
                    <a:cubicBezTo>
                      <a:pt x="5" y="37"/>
                      <a:pt x="5" y="37"/>
                      <a:pt x="5" y="37"/>
                    </a:cubicBezTo>
                    <a:cubicBezTo>
                      <a:pt x="2" y="37"/>
                      <a:pt x="2" y="37"/>
                      <a:pt x="2" y="37"/>
                    </a:cubicBezTo>
                    <a:cubicBezTo>
                      <a:pt x="2" y="9"/>
                      <a:pt x="2" y="9"/>
                      <a:pt x="2" y="9"/>
                    </a:cubicBezTo>
                    <a:cubicBezTo>
                      <a:pt x="13" y="9"/>
                      <a:pt x="13" y="9"/>
                      <a:pt x="13" y="9"/>
                    </a:cubicBezTo>
                    <a:cubicBezTo>
                      <a:pt x="13" y="7"/>
                      <a:pt x="13" y="5"/>
                      <a:pt x="13" y="3"/>
                    </a:cubicBezTo>
                    <a:cubicBezTo>
                      <a:pt x="0" y="3"/>
                      <a:pt x="0" y="3"/>
                      <a:pt x="0" y="3"/>
                    </a:cubicBezTo>
                    <a:lnTo>
                      <a:pt x="0" y="0"/>
                    </a:lnTo>
                    <a:close/>
                    <a:moveTo>
                      <a:pt x="34" y="32"/>
                    </a:moveTo>
                    <a:cubicBezTo>
                      <a:pt x="34" y="25"/>
                      <a:pt x="34" y="25"/>
                      <a:pt x="34" y="25"/>
                    </a:cubicBezTo>
                    <a:cubicBezTo>
                      <a:pt x="26" y="25"/>
                      <a:pt x="26" y="25"/>
                      <a:pt x="26" y="25"/>
                    </a:cubicBezTo>
                    <a:cubicBezTo>
                      <a:pt x="24" y="25"/>
                      <a:pt x="23" y="24"/>
                      <a:pt x="23" y="21"/>
                    </a:cubicBezTo>
                    <a:cubicBezTo>
                      <a:pt x="23" y="12"/>
                      <a:pt x="23" y="12"/>
                      <a:pt x="23" y="12"/>
                    </a:cubicBezTo>
                    <a:cubicBezTo>
                      <a:pt x="16" y="12"/>
                      <a:pt x="16" y="12"/>
                      <a:pt x="16" y="12"/>
                    </a:cubicBezTo>
                    <a:cubicBezTo>
                      <a:pt x="16" y="18"/>
                      <a:pt x="13" y="23"/>
                      <a:pt x="8" y="27"/>
                    </a:cubicBezTo>
                    <a:cubicBezTo>
                      <a:pt x="8" y="26"/>
                      <a:pt x="7" y="25"/>
                      <a:pt x="6" y="24"/>
                    </a:cubicBezTo>
                    <a:cubicBezTo>
                      <a:pt x="10" y="22"/>
                      <a:pt x="13" y="17"/>
                      <a:pt x="13" y="12"/>
                    </a:cubicBezTo>
                    <a:cubicBezTo>
                      <a:pt x="5" y="12"/>
                      <a:pt x="5" y="12"/>
                      <a:pt x="5" y="12"/>
                    </a:cubicBezTo>
                    <a:cubicBezTo>
                      <a:pt x="5" y="32"/>
                      <a:pt x="5" y="32"/>
                      <a:pt x="5" y="32"/>
                    </a:cubicBezTo>
                    <a:lnTo>
                      <a:pt x="34" y="32"/>
                    </a:lnTo>
                    <a:close/>
                    <a:moveTo>
                      <a:pt x="16" y="9"/>
                    </a:moveTo>
                    <a:cubicBezTo>
                      <a:pt x="23" y="9"/>
                      <a:pt x="23" y="9"/>
                      <a:pt x="23" y="9"/>
                    </a:cubicBezTo>
                    <a:cubicBezTo>
                      <a:pt x="23" y="3"/>
                      <a:pt x="23" y="3"/>
                      <a:pt x="23" y="3"/>
                    </a:cubicBezTo>
                    <a:cubicBezTo>
                      <a:pt x="16" y="3"/>
                      <a:pt x="16" y="3"/>
                      <a:pt x="16" y="3"/>
                    </a:cubicBezTo>
                    <a:cubicBezTo>
                      <a:pt x="16" y="5"/>
                      <a:pt x="16" y="7"/>
                      <a:pt x="16" y="9"/>
                    </a:cubicBezTo>
                    <a:close/>
                    <a:moveTo>
                      <a:pt x="28" y="22"/>
                    </a:moveTo>
                    <a:cubicBezTo>
                      <a:pt x="34" y="22"/>
                      <a:pt x="34" y="22"/>
                      <a:pt x="34" y="22"/>
                    </a:cubicBezTo>
                    <a:cubicBezTo>
                      <a:pt x="34" y="12"/>
                      <a:pt x="34" y="12"/>
                      <a:pt x="34" y="12"/>
                    </a:cubicBezTo>
                    <a:cubicBezTo>
                      <a:pt x="26" y="12"/>
                      <a:pt x="26" y="12"/>
                      <a:pt x="26" y="12"/>
                    </a:cubicBezTo>
                    <a:cubicBezTo>
                      <a:pt x="26" y="20"/>
                      <a:pt x="26" y="20"/>
                      <a:pt x="26" y="20"/>
                    </a:cubicBezTo>
                    <a:cubicBezTo>
                      <a:pt x="26" y="21"/>
                      <a:pt x="26" y="22"/>
                      <a:pt x="28" y="22"/>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2" name="Freeform 179"/>
              <p:cNvSpPr/>
              <p:nvPr/>
            </p:nvSpPr>
            <p:spPr bwMode="auto">
              <a:xfrm>
                <a:off x="5469" y="1100"/>
                <a:ext cx="94" cy="111"/>
              </a:xfrm>
              <a:custGeom>
                <a:avLst/>
                <a:gdLst>
                  <a:gd name="T0" fmla="*/ 0 w 50"/>
                  <a:gd name="T1" fmla="*/ 19 h 59"/>
                  <a:gd name="T2" fmla="*/ 43 w 50"/>
                  <a:gd name="T3" fmla="*/ 19 h 59"/>
                  <a:gd name="T4" fmla="*/ 43 w 50"/>
                  <a:gd name="T5" fmla="*/ 0 h 59"/>
                  <a:gd name="T6" fmla="*/ 53 w 50"/>
                  <a:gd name="T7" fmla="*/ 0 h 59"/>
                  <a:gd name="T8" fmla="*/ 53 w 50"/>
                  <a:gd name="T9" fmla="*/ 19 h 59"/>
                  <a:gd name="T10" fmla="*/ 94 w 50"/>
                  <a:gd name="T11" fmla="*/ 19 h 59"/>
                  <a:gd name="T12" fmla="*/ 94 w 50"/>
                  <a:gd name="T13" fmla="*/ 96 h 59"/>
                  <a:gd name="T14" fmla="*/ 81 w 50"/>
                  <a:gd name="T15" fmla="*/ 111 h 59"/>
                  <a:gd name="T16" fmla="*/ 62 w 50"/>
                  <a:gd name="T17" fmla="*/ 109 h 59"/>
                  <a:gd name="T18" fmla="*/ 60 w 50"/>
                  <a:gd name="T19" fmla="*/ 100 h 59"/>
                  <a:gd name="T20" fmla="*/ 79 w 50"/>
                  <a:gd name="T21" fmla="*/ 102 h 59"/>
                  <a:gd name="T22" fmla="*/ 85 w 50"/>
                  <a:gd name="T23" fmla="*/ 94 h 59"/>
                  <a:gd name="T24" fmla="*/ 85 w 50"/>
                  <a:gd name="T25" fmla="*/ 28 h 59"/>
                  <a:gd name="T26" fmla="*/ 53 w 50"/>
                  <a:gd name="T27" fmla="*/ 28 h 59"/>
                  <a:gd name="T28" fmla="*/ 49 w 50"/>
                  <a:gd name="T29" fmla="*/ 47 h 59"/>
                  <a:gd name="T30" fmla="*/ 83 w 50"/>
                  <a:gd name="T31" fmla="*/ 75 h 59"/>
                  <a:gd name="T32" fmla="*/ 75 w 50"/>
                  <a:gd name="T33" fmla="*/ 83 h 59"/>
                  <a:gd name="T34" fmla="*/ 47 w 50"/>
                  <a:gd name="T35" fmla="*/ 55 h 59"/>
                  <a:gd name="T36" fmla="*/ 17 w 50"/>
                  <a:gd name="T37" fmla="*/ 85 h 59"/>
                  <a:gd name="T38" fmla="*/ 11 w 50"/>
                  <a:gd name="T39" fmla="*/ 77 h 59"/>
                  <a:gd name="T40" fmla="*/ 36 w 50"/>
                  <a:gd name="T41" fmla="*/ 55 h 59"/>
                  <a:gd name="T42" fmla="*/ 43 w 50"/>
                  <a:gd name="T43" fmla="*/ 28 h 59"/>
                  <a:gd name="T44" fmla="*/ 9 w 50"/>
                  <a:gd name="T45" fmla="*/ 28 h 59"/>
                  <a:gd name="T46" fmla="*/ 9 w 50"/>
                  <a:gd name="T47" fmla="*/ 111 h 59"/>
                  <a:gd name="T48" fmla="*/ 0 w 50"/>
                  <a:gd name="T49" fmla="*/ 111 h 59"/>
                  <a:gd name="T50" fmla="*/ 0 w 50"/>
                  <a:gd name="T51" fmla="*/ 19 h 5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0"/>
                  <a:gd name="T79" fmla="*/ 0 h 59"/>
                  <a:gd name="T80" fmla="*/ 50 w 50"/>
                  <a:gd name="T81" fmla="*/ 59 h 5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0" h="59">
                    <a:moveTo>
                      <a:pt x="0" y="10"/>
                    </a:moveTo>
                    <a:cubicBezTo>
                      <a:pt x="23" y="10"/>
                      <a:pt x="23" y="10"/>
                      <a:pt x="23" y="10"/>
                    </a:cubicBezTo>
                    <a:cubicBezTo>
                      <a:pt x="23" y="0"/>
                      <a:pt x="23" y="0"/>
                      <a:pt x="23" y="0"/>
                    </a:cubicBezTo>
                    <a:cubicBezTo>
                      <a:pt x="28" y="0"/>
                      <a:pt x="28" y="0"/>
                      <a:pt x="28" y="0"/>
                    </a:cubicBezTo>
                    <a:cubicBezTo>
                      <a:pt x="28" y="10"/>
                      <a:pt x="28" y="10"/>
                      <a:pt x="28" y="10"/>
                    </a:cubicBezTo>
                    <a:cubicBezTo>
                      <a:pt x="50" y="10"/>
                      <a:pt x="50" y="10"/>
                      <a:pt x="50" y="10"/>
                    </a:cubicBezTo>
                    <a:cubicBezTo>
                      <a:pt x="50" y="51"/>
                      <a:pt x="50" y="51"/>
                      <a:pt x="50" y="51"/>
                    </a:cubicBezTo>
                    <a:cubicBezTo>
                      <a:pt x="50" y="56"/>
                      <a:pt x="48" y="59"/>
                      <a:pt x="43" y="59"/>
                    </a:cubicBezTo>
                    <a:cubicBezTo>
                      <a:pt x="40" y="59"/>
                      <a:pt x="37" y="59"/>
                      <a:pt x="33" y="58"/>
                    </a:cubicBezTo>
                    <a:cubicBezTo>
                      <a:pt x="33" y="57"/>
                      <a:pt x="32" y="55"/>
                      <a:pt x="32" y="53"/>
                    </a:cubicBezTo>
                    <a:cubicBezTo>
                      <a:pt x="36" y="53"/>
                      <a:pt x="39" y="54"/>
                      <a:pt x="42" y="54"/>
                    </a:cubicBezTo>
                    <a:cubicBezTo>
                      <a:pt x="44" y="54"/>
                      <a:pt x="45" y="52"/>
                      <a:pt x="45" y="50"/>
                    </a:cubicBezTo>
                    <a:cubicBezTo>
                      <a:pt x="45" y="15"/>
                      <a:pt x="45" y="15"/>
                      <a:pt x="45" y="15"/>
                    </a:cubicBezTo>
                    <a:cubicBezTo>
                      <a:pt x="28" y="15"/>
                      <a:pt x="28" y="15"/>
                      <a:pt x="28" y="15"/>
                    </a:cubicBezTo>
                    <a:cubicBezTo>
                      <a:pt x="28" y="19"/>
                      <a:pt x="27" y="22"/>
                      <a:pt x="26" y="25"/>
                    </a:cubicBezTo>
                    <a:cubicBezTo>
                      <a:pt x="34" y="31"/>
                      <a:pt x="39" y="36"/>
                      <a:pt x="44" y="40"/>
                    </a:cubicBezTo>
                    <a:cubicBezTo>
                      <a:pt x="40" y="44"/>
                      <a:pt x="40" y="44"/>
                      <a:pt x="40" y="44"/>
                    </a:cubicBezTo>
                    <a:cubicBezTo>
                      <a:pt x="36" y="40"/>
                      <a:pt x="31" y="35"/>
                      <a:pt x="25" y="29"/>
                    </a:cubicBezTo>
                    <a:cubicBezTo>
                      <a:pt x="22" y="35"/>
                      <a:pt x="17" y="41"/>
                      <a:pt x="9" y="45"/>
                    </a:cubicBezTo>
                    <a:cubicBezTo>
                      <a:pt x="7" y="43"/>
                      <a:pt x="6" y="41"/>
                      <a:pt x="6" y="41"/>
                    </a:cubicBezTo>
                    <a:cubicBezTo>
                      <a:pt x="12" y="37"/>
                      <a:pt x="17" y="33"/>
                      <a:pt x="19" y="29"/>
                    </a:cubicBezTo>
                    <a:cubicBezTo>
                      <a:pt x="21" y="26"/>
                      <a:pt x="22" y="21"/>
                      <a:pt x="23" y="15"/>
                    </a:cubicBezTo>
                    <a:cubicBezTo>
                      <a:pt x="5" y="15"/>
                      <a:pt x="5" y="15"/>
                      <a:pt x="5" y="15"/>
                    </a:cubicBezTo>
                    <a:cubicBezTo>
                      <a:pt x="5" y="59"/>
                      <a:pt x="5" y="59"/>
                      <a:pt x="5" y="59"/>
                    </a:cubicBezTo>
                    <a:cubicBezTo>
                      <a:pt x="0" y="59"/>
                      <a:pt x="0" y="59"/>
                      <a:pt x="0" y="59"/>
                    </a:cubicBezTo>
                    <a:lnTo>
                      <a:pt x="0" y="1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3" name="Freeform 180"/>
              <p:cNvSpPr>
                <a:spLocks noEditPoints="1"/>
              </p:cNvSpPr>
              <p:nvPr/>
            </p:nvSpPr>
            <p:spPr bwMode="auto">
              <a:xfrm>
                <a:off x="5578" y="1098"/>
                <a:ext cx="115" cy="113"/>
              </a:xfrm>
              <a:custGeom>
                <a:avLst/>
                <a:gdLst>
                  <a:gd name="T0" fmla="*/ 34 w 61"/>
                  <a:gd name="T1" fmla="*/ 9 h 60"/>
                  <a:gd name="T2" fmla="*/ 43 w 61"/>
                  <a:gd name="T3" fmla="*/ 0 h 60"/>
                  <a:gd name="T4" fmla="*/ 72 w 61"/>
                  <a:gd name="T5" fmla="*/ 9 h 60"/>
                  <a:gd name="T6" fmla="*/ 79 w 61"/>
                  <a:gd name="T7" fmla="*/ 0 h 60"/>
                  <a:gd name="T8" fmla="*/ 115 w 61"/>
                  <a:gd name="T9" fmla="*/ 9 h 60"/>
                  <a:gd name="T10" fmla="*/ 79 w 61"/>
                  <a:gd name="T11" fmla="*/ 17 h 60"/>
                  <a:gd name="T12" fmla="*/ 72 w 61"/>
                  <a:gd name="T13" fmla="*/ 24 h 60"/>
                  <a:gd name="T14" fmla="*/ 43 w 61"/>
                  <a:gd name="T15" fmla="*/ 17 h 60"/>
                  <a:gd name="T16" fmla="*/ 34 w 61"/>
                  <a:gd name="T17" fmla="*/ 24 h 60"/>
                  <a:gd name="T18" fmla="*/ 0 w 61"/>
                  <a:gd name="T19" fmla="*/ 17 h 60"/>
                  <a:gd name="T20" fmla="*/ 98 w 61"/>
                  <a:gd name="T21" fmla="*/ 62 h 60"/>
                  <a:gd name="T22" fmla="*/ 85 w 61"/>
                  <a:gd name="T23" fmla="*/ 77 h 60"/>
                  <a:gd name="T24" fmla="*/ 107 w 61"/>
                  <a:gd name="T25" fmla="*/ 109 h 60"/>
                  <a:gd name="T26" fmla="*/ 70 w 61"/>
                  <a:gd name="T27" fmla="*/ 83 h 60"/>
                  <a:gd name="T28" fmla="*/ 51 w 61"/>
                  <a:gd name="T29" fmla="*/ 113 h 60"/>
                  <a:gd name="T30" fmla="*/ 34 w 61"/>
                  <a:gd name="T31" fmla="*/ 105 h 60"/>
                  <a:gd name="T32" fmla="*/ 62 w 61"/>
                  <a:gd name="T33" fmla="*/ 92 h 60"/>
                  <a:gd name="T34" fmla="*/ 4 w 61"/>
                  <a:gd name="T35" fmla="*/ 113 h 60"/>
                  <a:gd name="T36" fmla="*/ 60 w 61"/>
                  <a:gd name="T37" fmla="*/ 81 h 60"/>
                  <a:gd name="T38" fmla="*/ 6 w 61"/>
                  <a:gd name="T39" fmla="*/ 96 h 60"/>
                  <a:gd name="T40" fmla="*/ 53 w 61"/>
                  <a:gd name="T41" fmla="*/ 70 h 60"/>
                  <a:gd name="T42" fmla="*/ 6 w 61"/>
                  <a:gd name="T43" fmla="*/ 81 h 60"/>
                  <a:gd name="T44" fmla="*/ 49 w 61"/>
                  <a:gd name="T45" fmla="*/ 60 h 60"/>
                  <a:gd name="T46" fmla="*/ 4 w 61"/>
                  <a:gd name="T47" fmla="*/ 53 h 60"/>
                  <a:gd name="T48" fmla="*/ 109 w 61"/>
                  <a:gd name="T49" fmla="*/ 60 h 60"/>
                  <a:gd name="T50" fmla="*/ 57 w 61"/>
                  <a:gd name="T51" fmla="*/ 64 h 60"/>
                  <a:gd name="T52" fmla="*/ 98 w 61"/>
                  <a:gd name="T53" fmla="*/ 62 h 60"/>
                  <a:gd name="T54" fmla="*/ 109 w 61"/>
                  <a:gd name="T55" fmla="*/ 26 h 60"/>
                  <a:gd name="T56" fmla="*/ 102 w 61"/>
                  <a:gd name="T57" fmla="*/ 43 h 60"/>
                  <a:gd name="T58" fmla="*/ 13 w 61"/>
                  <a:gd name="T59" fmla="*/ 34 h 60"/>
                  <a:gd name="T60" fmla="*/ 4 w 61"/>
                  <a:gd name="T61" fmla="*/ 43 h 60"/>
                  <a:gd name="T62" fmla="*/ 21 w 61"/>
                  <a:gd name="T63" fmla="*/ 40 h 60"/>
                  <a:gd name="T64" fmla="*/ 92 w 61"/>
                  <a:gd name="T65" fmla="*/ 47 h 60"/>
                  <a:gd name="T66" fmla="*/ 21 w 61"/>
                  <a:gd name="T67" fmla="*/ 40 h 6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61"/>
                  <a:gd name="T103" fmla="*/ 0 h 60"/>
                  <a:gd name="T104" fmla="*/ 61 w 61"/>
                  <a:gd name="T105" fmla="*/ 60 h 6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61" h="60">
                    <a:moveTo>
                      <a:pt x="0" y="5"/>
                    </a:moveTo>
                    <a:cubicBezTo>
                      <a:pt x="18" y="5"/>
                      <a:pt x="18" y="5"/>
                      <a:pt x="18" y="5"/>
                    </a:cubicBezTo>
                    <a:cubicBezTo>
                      <a:pt x="18" y="0"/>
                      <a:pt x="18" y="0"/>
                      <a:pt x="18" y="0"/>
                    </a:cubicBezTo>
                    <a:cubicBezTo>
                      <a:pt x="23" y="0"/>
                      <a:pt x="23" y="0"/>
                      <a:pt x="23" y="0"/>
                    </a:cubicBezTo>
                    <a:cubicBezTo>
                      <a:pt x="23" y="5"/>
                      <a:pt x="23" y="5"/>
                      <a:pt x="23" y="5"/>
                    </a:cubicBezTo>
                    <a:cubicBezTo>
                      <a:pt x="38" y="5"/>
                      <a:pt x="38" y="5"/>
                      <a:pt x="38" y="5"/>
                    </a:cubicBezTo>
                    <a:cubicBezTo>
                      <a:pt x="38" y="0"/>
                      <a:pt x="38" y="0"/>
                      <a:pt x="38" y="0"/>
                    </a:cubicBezTo>
                    <a:cubicBezTo>
                      <a:pt x="42" y="0"/>
                      <a:pt x="42" y="0"/>
                      <a:pt x="42" y="0"/>
                    </a:cubicBezTo>
                    <a:cubicBezTo>
                      <a:pt x="42" y="5"/>
                      <a:pt x="42" y="5"/>
                      <a:pt x="42" y="5"/>
                    </a:cubicBezTo>
                    <a:cubicBezTo>
                      <a:pt x="61" y="5"/>
                      <a:pt x="61" y="5"/>
                      <a:pt x="61" y="5"/>
                    </a:cubicBezTo>
                    <a:cubicBezTo>
                      <a:pt x="61" y="9"/>
                      <a:pt x="61" y="9"/>
                      <a:pt x="61" y="9"/>
                    </a:cubicBezTo>
                    <a:cubicBezTo>
                      <a:pt x="42" y="9"/>
                      <a:pt x="42" y="9"/>
                      <a:pt x="42" y="9"/>
                    </a:cubicBezTo>
                    <a:cubicBezTo>
                      <a:pt x="42" y="13"/>
                      <a:pt x="42" y="13"/>
                      <a:pt x="42" y="13"/>
                    </a:cubicBezTo>
                    <a:cubicBezTo>
                      <a:pt x="38" y="13"/>
                      <a:pt x="38" y="13"/>
                      <a:pt x="38" y="13"/>
                    </a:cubicBezTo>
                    <a:cubicBezTo>
                      <a:pt x="38" y="9"/>
                      <a:pt x="38" y="9"/>
                      <a:pt x="38" y="9"/>
                    </a:cubicBezTo>
                    <a:cubicBezTo>
                      <a:pt x="23" y="9"/>
                      <a:pt x="23" y="9"/>
                      <a:pt x="23" y="9"/>
                    </a:cubicBezTo>
                    <a:cubicBezTo>
                      <a:pt x="23" y="13"/>
                      <a:pt x="23" y="13"/>
                      <a:pt x="23" y="13"/>
                    </a:cubicBezTo>
                    <a:cubicBezTo>
                      <a:pt x="18" y="13"/>
                      <a:pt x="18" y="13"/>
                      <a:pt x="18" y="13"/>
                    </a:cubicBezTo>
                    <a:cubicBezTo>
                      <a:pt x="18" y="9"/>
                      <a:pt x="18" y="9"/>
                      <a:pt x="18" y="9"/>
                    </a:cubicBezTo>
                    <a:cubicBezTo>
                      <a:pt x="0" y="9"/>
                      <a:pt x="0" y="9"/>
                      <a:pt x="0" y="9"/>
                    </a:cubicBezTo>
                    <a:lnTo>
                      <a:pt x="0" y="5"/>
                    </a:lnTo>
                    <a:close/>
                    <a:moveTo>
                      <a:pt x="52" y="33"/>
                    </a:moveTo>
                    <a:cubicBezTo>
                      <a:pt x="54" y="37"/>
                      <a:pt x="54" y="37"/>
                      <a:pt x="54" y="37"/>
                    </a:cubicBezTo>
                    <a:cubicBezTo>
                      <a:pt x="51" y="39"/>
                      <a:pt x="48" y="40"/>
                      <a:pt x="45" y="41"/>
                    </a:cubicBezTo>
                    <a:cubicBezTo>
                      <a:pt x="48" y="47"/>
                      <a:pt x="53" y="52"/>
                      <a:pt x="61" y="54"/>
                    </a:cubicBezTo>
                    <a:cubicBezTo>
                      <a:pt x="59" y="56"/>
                      <a:pt x="58" y="57"/>
                      <a:pt x="57" y="58"/>
                    </a:cubicBezTo>
                    <a:cubicBezTo>
                      <a:pt x="50" y="55"/>
                      <a:pt x="45" y="50"/>
                      <a:pt x="41" y="42"/>
                    </a:cubicBezTo>
                    <a:cubicBezTo>
                      <a:pt x="40" y="43"/>
                      <a:pt x="38" y="43"/>
                      <a:pt x="37" y="44"/>
                    </a:cubicBezTo>
                    <a:cubicBezTo>
                      <a:pt x="37" y="46"/>
                      <a:pt x="37" y="48"/>
                      <a:pt x="37" y="49"/>
                    </a:cubicBezTo>
                    <a:cubicBezTo>
                      <a:pt x="37" y="57"/>
                      <a:pt x="34" y="60"/>
                      <a:pt x="27" y="60"/>
                    </a:cubicBezTo>
                    <a:cubicBezTo>
                      <a:pt x="25" y="60"/>
                      <a:pt x="22" y="60"/>
                      <a:pt x="19" y="60"/>
                    </a:cubicBezTo>
                    <a:cubicBezTo>
                      <a:pt x="19" y="59"/>
                      <a:pt x="19" y="58"/>
                      <a:pt x="18" y="56"/>
                    </a:cubicBezTo>
                    <a:cubicBezTo>
                      <a:pt x="21" y="56"/>
                      <a:pt x="24" y="56"/>
                      <a:pt x="26" y="56"/>
                    </a:cubicBezTo>
                    <a:cubicBezTo>
                      <a:pt x="31" y="56"/>
                      <a:pt x="33" y="54"/>
                      <a:pt x="33" y="49"/>
                    </a:cubicBezTo>
                    <a:cubicBezTo>
                      <a:pt x="33" y="49"/>
                      <a:pt x="33" y="48"/>
                      <a:pt x="33" y="47"/>
                    </a:cubicBezTo>
                    <a:cubicBezTo>
                      <a:pt x="25" y="51"/>
                      <a:pt x="15" y="56"/>
                      <a:pt x="2" y="60"/>
                    </a:cubicBezTo>
                    <a:cubicBezTo>
                      <a:pt x="1" y="59"/>
                      <a:pt x="1" y="57"/>
                      <a:pt x="0" y="56"/>
                    </a:cubicBezTo>
                    <a:cubicBezTo>
                      <a:pt x="13" y="53"/>
                      <a:pt x="23" y="49"/>
                      <a:pt x="32" y="43"/>
                    </a:cubicBezTo>
                    <a:cubicBezTo>
                      <a:pt x="32" y="42"/>
                      <a:pt x="31" y="41"/>
                      <a:pt x="30" y="40"/>
                    </a:cubicBezTo>
                    <a:cubicBezTo>
                      <a:pt x="22" y="44"/>
                      <a:pt x="13" y="48"/>
                      <a:pt x="3" y="51"/>
                    </a:cubicBezTo>
                    <a:cubicBezTo>
                      <a:pt x="3" y="50"/>
                      <a:pt x="2" y="49"/>
                      <a:pt x="1" y="48"/>
                    </a:cubicBezTo>
                    <a:cubicBezTo>
                      <a:pt x="11" y="45"/>
                      <a:pt x="20" y="42"/>
                      <a:pt x="28" y="37"/>
                    </a:cubicBezTo>
                    <a:cubicBezTo>
                      <a:pt x="27" y="37"/>
                      <a:pt x="27" y="36"/>
                      <a:pt x="26" y="35"/>
                    </a:cubicBezTo>
                    <a:cubicBezTo>
                      <a:pt x="20" y="38"/>
                      <a:pt x="13" y="40"/>
                      <a:pt x="3" y="43"/>
                    </a:cubicBezTo>
                    <a:cubicBezTo>
                      <a:pt x="2" y="42"/>
                      <a:pt x="2" y="41"/>
                      <a:pt x="1" y="39"/>
                    </a:cubicBezTo>
                    <a:cubicBezTo>
                      <a:pt x="9" y="38"/>
                      <a:pt x="18" y="35"/>
                      <a:pt x="26" y="32"/>
                    </a:cubicBezTo>
                    <a:cubicBezTo>
                      <a:pt x="2" y="32"/>
                      <a:pt x="2" y="32"/>
                      <a:pt x="2" y="32"/>
                    </a:cubicBezTo>
                    <a:cubicBezTo>
                      <a:pt x="2" y="28"/>
                      <a:pt x="2" y="28"/>
                      <a:pt x="2" y="28"/>
                    </a:cubicBezTo>
                    <a:cubicBezTo>
                      <a:pt x="58" y="28"/>
                      <a:pt x="58" y="28"/>
                      <a:pt x="58" y="28"/>
                    </a:cubicBezTo>
                    <a:cubicBezTo>
                      <a:pt x="58" y="32"/>
                      <a:pt x="58" y="32"/>
                      <a:pt x="58" y="32"/>
                    </a:cubicBezTo>
                    <a:cubicBezTo>
                      <a:pt x="33" y="32"/>
                      <a:pt x="33" y="32"/>
                      <a:pt x="33" y="32"/>
                    </a:cubicBezTo>
                    <a:cubicBezTo>
                      <a:pt x="32" y="32"/>
                      <a:pt x="31" y="33"/>
                      <a:pt x="30" y="34"/>
                    </a:cubicBezTo>
                    <a:cubicBezTo>
                      <a:pt x="32" y="35"/>
                      <a:pt x="34" y="38"/>
                      <a:pt x="35" y="41"/>
                    </a:cubicBezTo>
                    <a:cubicBezTo>
                      <a:pt x="41" y="38"/>
                      <a:pt x="47" y="36"/>
                      <a:pt x="52" y="33"/>
                    </a:cubicBezTo>
                    <a:close/>
                    <a:moveTo>
                      <a:pt x="2" y="14"/>
                    </a:moveTo>
                    <a:cubicBezTo>
                      <a:pt x="58" y="14"/>
                      <a:pt x="58" y="14"/>
                      <a:pt x="58" y="14"/>
                    </a:cubicBezTo>
                    <a:cubicBezTo>
                      <a:pt x="58" y="23"/>
                      <a:pt x="58" y="23"/>
                      <a:pt x="58" y="23"/>
                    </a:cubicBezTo>
                    <a:cubicBezTo>
                      <a:pt x="54" y="23"/>
                      <a:pt x="54" y="23"/>
                      <a:pt x="54" y="23"/>
                    </a:cubicBezTo>
                    <a:cubicBezTo>
                      <a:pt x="54" y="18"/>
                      <a:pt x="54" y="18"/>
                      <a:pt x="54" y="18"/>
                    </a:cubicBezTo>
                    <a:cubicBezTo>
                      <a:pt x="7" y="18"/>
                      <a:pt x="7" y="18"/>
                      <a:pt x="7" y="18"/>
                    </a:cubicBezTo>
                    <a:cubicBezTo>
                      <a:pt x="7" y="23"/>
                      <a:pt x="7" y="23"/>
                      <a:pt x="7" y="23"/>
                    </a:cubicBezTo>
                    <a:cubicBezTo>
                      <a:pt x="2" y="23"/>
                      <a:pt x="2" y="23"/>
                      <a:pt x="2" y="23"/>
                    </a:cubicBezTo>
                    <a:lnTo>
                      <a:pt x="2" y="14"/>
                    </a:lnTo>
                    <a:close/>
                    <a:moveTo>
                      <a:pt x="11" y="21"/>
                    </a:moveTo>
                    <a:cubicBezTo>
                      <a:pt x="49" y="21"/>
                      <a:pt x="49" y="21"/>
                      <a:pt x="49" y="21"/>
                    </a:cubicBezTo>
                    <a:cubicBezTo>
                      <a:pt x="49" y="25"/>
                      <a:pt x="49" y="25"/>
                      <a:pt x="49" y="25"/>
                    </a:cubicBezTo>
                    <a:cubicBezTo>
                      <a:pt x="11" y="25"/>
                      <a:pt x="11" y="25"/>
                      <a:pt x="11" y="25"/>
                    </a:cubicBezTo>
                    <a:lnTo>
                      <a:pt x="11" y="21"/>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4" name="Freeform 181"/>
              <p:cNvSpPr>
                <a:spLocks noEditPoints="1"/>
              </p:cNvSpPr>
              <p:nvPr/>
            </p:nvSpPr>
            <p:spPr bwMode="auto">
              <a:xfrm>
                <a:off x="5695" y="1098"/>
                <a:ext cx="114" cy="113"/>
              </a:xfrm>
              <a:custGeom>
                <a:avLst/>
                <a:gdLst>
                  <a:gd name="T0" fmla="*/ 16 w 114"/>
                  <a:gd name="T1" fmla="*/ 56 h 113"/>
                  <a:gd name="T2" fmla="*/ 52 w 114"/>
                  <a:gd name="T3" fmla="*/ 56 h 113"/>
                  <a:gd name="T4" fmla="*/ 52 w 114"/>
                  <a:gd name="T5" fmla="*/ 32 h 113"/>
                  <a:gd name="T6" fmla="*/ 0 w 114"/>
                  <a:gd name="T7" fmla="*/ 32 h 113"/>
                  <a:gd name="T8" fmla="*/ 0 w 114"/>
                  <a:gd name="T9" fmla="*/ 22 h 113"/>
                  <a:gd name="T10" fmla="*/ 52 w 114"/>
                  <a:gd name="T11" fmla="*/ 22 h 113"/>
                  <a:gd name="T12" fmla="*/ 52 w 114"/>
                  <a:gd name="T13" fmla="*/ 0 h 113"/>
                  <a:gd name="T14" fmla="*/ 61 w 114"/>
                  <a:gd name="T15" fmla="*/ 0 h 113"/>
                  <a:gd name="T16" fmla="*/ 61 w 114"/>
                  <a:gd name="T17" fmla="*/ 22 h 113"/>
                  <a:gd name="T18" fmla="*/ 114 w 114"/>
                  <a:gd name="T19" fmla="*/ 22 h 113"/>
                  <a:gd name="T20" fmla="*/ 114 w 114"/>
                  <a:gd name="T21" fmla="*/ 32 h 113"/>
                  <a:gd name="T22" fmla="*/ 61 w 114"/>
                  <a:gd name="T23" fmla="*/ 32 h 113"/>
                  <a:gd name="T24" fmla="*/ 61 w 114"/>
                  <a:gd name="T25" fmla="*/ 56 h 113"/>
                  <a:gd name="T26" fmla="*/ 99 w 114"/>
                  <a:gd name="T27" fmla="*/ 56 h 113"/>
                  <a:gd name="T28" fmla="*/ 99 w 114"/>
                  <a:gd name="T29" fmla="*/ 113 h 113"/>
                  <a:gd name="T30" fmla="*/ 90 w 114"/>
                  <a:gd name="T31" fmla="*/ 113 h 113"/>
                  <a:gd name="T32" fmla="*/ 90 w 114"/>
                  <a:gd name="T33" fmla="*/ 105 h 113"/>
                  <a:gd name="T34" fmla="*/ 24 w 114"/>
                  <a:gd name="T35" fmla="*/ 105 h 113"/>
                  <a:gd name="T36" fmla="*/ 24 w 114"/>
                  <a:gd name="T37" fmla="*/ 113 h 113"/>
                  <a:gd name="T38" fmla="*/ 16 w 114"/>
                  <a:gd name="T39" fmla="*/ 113 h 113"/>
                  <a:gd name="T40" fmla="*/ 16 w 114"/>
                  <a:gd name="T41" fmla="*/ 56 h 113"/>
                  <a:gd name="T42" fmla="*/ 90 w 114"/>
                  <a:gd name="T43" fmla="*/ 64 h 113"/>
                  <a:gd name="T44" fmla="*/ 24 w 114"/>
                  <a:gd name="T45" fmla="*/ 64 h 113"/>
                  <a:gd name="T46" fmla="*/ 24 w 114"/>
                  <a:gd name="T47" fmla="*/ 96 h 113"/>
                  <a:gd name="T48" fmla="*/ 90 w 114"/>
                  <a:gd name="T49" fmla="*/ 96 h 113"/>
                  <a:gd name="T50" fmla="*/ 90 w 114"/>
                  <a:gd name="T51" fmla="*/ 64 h 11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14"/>
                  <a:gd name="T79" fmla="*/ 0 h 113"/>
                  <a:gd name="T80" fmla="*/ 114 w 114"/>
                  <a:gd name="T81" fmla="*/ 113 h 11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14" h="113">
                    <a:moveTo>
                      <a:pt x="16" y="56"/>
                    </a:moveTo>
                    <a:lnTo>
                      <a:pt x="52" y="56"/>
                    </a:lnTo>
                    <a:lnTo>
                      <a:pt x="52" y="32"/>
                    </a:lnTo>
                    <a:lnTo>
                      <a:pt x="0" y="32"/>
                    </a:lnTo>
                    <a:lnTo>
                      <a:pt x="0" y="22"/>
                    </a:lnTo>
                    <a:lnTo>
                      <a:pt x="52" y="22"/>
                    </a:lnTo>
                    <a:lnTo>
                      <a:pt x="52" y="0"/>
                    </a:lnTo>
                    <a:lnTo>
                      <a:pt x="61" y="0"/>
                    </a:lnTo>
                    <a:lnTo>
                      <a:pt x="61" y="22"/>
                    </a:lnTo>
                    <a:lnTo>
                      <a:pt x="114" y="22"/>
                    </a:lnTo>
                    <a:lnTo>
                      <a:pt x="114" y="32"/>
                    </a:lnTo>
                    <a:lnTo>
                      <a:pt x="61" y="32"/>
                    </a:lnTo>
                    <a:lnTo>
                      <a:pt x="61" y="56"/>
                    </a:lnTo>
                    <a:lnTo>
                      <a:pt x="99" y="56"/>
                    </a:lnTo>
                    <a:lnTo>
                      <a:pt x="99" y="113"/>
                    </a:lnTo>
                    <a:lnTo>
                      <a:pt x="90" y="113"/>
                    </a:lnTo>
                    <a:lnTo>
                      <a:pt x="90" y="105"/>
                    </a:lnTo>
                    <a:lnTo>
                      <a:pt x="24" y="105"/>
                    </a:lnTo>
                    <a:lnTo>
                      <a:pt x="24" y="113"/>
                    </a:lnTo>
                    <a:lnTo>
                      <a:pt x="16" y="113"/>
                    </a:lnTo>
                    <a:lnTo>
                      <a:pt x="16" y="56"/>
                    </a:lnTo>
                    <a:close/>
                    <a:moveTo>
                      <a:pt x="90" y="64"/>
                    </a:moveTo>
                    <a:lnTo>
                      <a:pt x="24" y="64"/>
                    </a:lnTo>
                    <a:lnTo>
                      <a:pt x="24" y="96"/>
                    </a:lnTo>
                    <a:lnTo>
                      <a:pt x="90" y="96"/>
                    </a:lnTo>
                    <a:lnTo>
                      <a:pt x="90" y="64"/>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5" name="Freeform 182"/>
              <p:cNvSpPr>
                <a:spLocks noEditPoints="1"/>
              </p:cNvSpPr>
              <p:nvPr/>
            </p:nvSpPr>
            <p:spPr bwMode="auto">
              <a:xfrm>
                <a:off x="3539" y="1024"/>
                <a:ext cx="115" cy="115"/>
              </a:xfrm>
              <a:custGeom>
                <a:avLst/>
                <a:gdLst>
                  <a:gd name="T0" fmla="*/ 19 w 61"/>
                  <a:gd name="T1" fmla="*/ 41 h 61"/>
                  <a:gd name="T2" fmla="*/ 15 w 61"/>
                  <a:gd name="T3" fmla="*/ 23 h 61"/>
                  <a:gd name="T4" fmla="*/ 19 w 61"/>
                  <a:gd name="T5" fmla="*/ 41 h 61"/>
                  <a:gd name="T6" fmla="*/ 45 w 61"/>
                  <a:gd name="T7" fmla="*/ 23 h 61"/>
                  <a:gd name="T8" fmla="*/ 43 w 61"/>
                  <a:gd name="T9" fmla="*/ 41 h 61"/>
                  <a:gd name="T10" fmla="*/ 60 w 61"/>
                  <a:gd name="T11" fmla="*/ 49 h 61"/>
                  <a:gd name="T12" fmla="*/ 0 w 61"/>
                  <a:gd name="T13" fmla="*/ 41 h 61"/>
                  <a:gd name="T14" fmla="*/ 21 w 61"/>
                  <a:gd name="T15" fmla="*/ 79 h 61"/>
                  <a:gd name="T16" fmla="*/ 0 w 61"/>
                  <a:gd name="T17" fmla="*/ 98 h 61"/>
                  <a:gd name="T18" fmla="*/ 4 w 61"/>
                  <a:gd name="T19" fmla="*/ 62 h 61"/>
                  <a:gd name="T20" fmla="*/ 26 w 61"/>
                  <a:gd name="T21" fmla="*/ 51 h 61"/>
                  <a:gd name="T22" fmla="*/ 36 w 61"/>
                  <a:gd name="T23" fmla="*/ 62 h 61"/>
                  <a:gd name="T24" fmla="*/ 58 w 61"/>
                  <a:gd name="T25" fmla="*/ 70 h 61"/>
                  <a:gd name="T26" fmla="*/ 36 w 61"/>
                  <a:gd name="T27" fmla="*/ 100 h 61"/>
                  <a:gd name="T28" fmla="*/ 13 w 61"/>
                  <a:gd name="T29" fmla="*/ 113 h 61"/>
                  <a:gd name="T30" fmla="*/ 21 w 61"/>
                  <a:gd name="T31" fmla="*/ 104 h 61"/>
                  <a:gd name="T32" fmla="*/ 26 w 61"/>
                  <a:gd name="T33" fmla="*/ 70 h 61"/>
                  <a:gd name="T34" fmla="*/ 4 w 61"/>
                  <a:gd name="T35" fmla="*/ 62 h 61"/>
                  <a:gd name="T36" fmla="*/ 28 w 61"/>
                  <a:gd name="T37" fmla="*/ 15 h 61"/>
                  <a:gd name="T38" fmla="*/ 30 w 61"/>
                  <a:gd name="T39" fmla="*/ 0 h 61"/>
                  <a:gd name="T40" fmla="*/ 34 w 61"/>
                  <a:gd name="T41" fmla="*/ 15 h 61"/>
                  <a:gd name="T42" fmla="*/ 58 w 61"/>
                  <a:gd name="T43" fmla="*/ 21 h 61"/>
                  <a:gd name="T44" fmla="*/ 4 w 61"/>
                  <a:gd name="T45" fmla="*/ 15 h 61"/>
                  <a:gd name="T46" fmla="*/ 57 w 61"/>
                  <a:gd name="T47" fmla="*/ 92 h 61"/>
                  <a:gd name="T48" fmla="*/ 40 w 61"/>
                  <a:gd name="T49" fmla="*/ 81 h 61"/>
                  <a:gd name="T50" fmla="*/ 66 w 61"/>
                  <a:gd name="T51" fmla="*/ 11 h 61"/>
                  <a:gd name="T52" fmla="*/ 113 w 61"/>
                  <a:gd name="T53" fmla="*/ 15 h 61"/>
                  <a:gd name="T54" fmla="*/ 74 w 61"/>
                  <a:gd name="T55" fmla="*/ 45 h 61"/>
                  <a:gd name="T56" fmla="*/ 115 w 61"/>
                  <a:gd name="T57" fmla="*/ 53 h 61"/>
                  <a:gd name="T58" fmla="*/ 98 w 61"/>
                  <a:gd name="T59" fmla="*/ 115 h 61"/>
                  <a:gd name="T60" fmla="*/ 90 w 61"/>
                  <a:gd name="T61" fmla="*/ 53 h 61"/>
                  <a:gd name="T62" fmla="*/ 74 w 61"/>
                  <a:gd name="T63" fmla="*/ 58 h 61"/>
                  <a:gd name="T64" fmla="*/ 51 w 61"/>
                  <a:gd name="T65" fmla="*/ 107 h 61"/>
                  <a:gd name="T66" fmla="*/ 66 w 61"/>
                  <a:gd name="T67" fmla="*/ 11 h 6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61"/>
                  <a:gd name="T103" fmla="*/ 0 h 61"/>
                  <a:gd name="T104" fmla="*/ 61 w 61"/>
                  <a:gd name="T105" fmla="*/ 61 h 6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61" h="61">
                    <a:moveTo>
                      <a:pt x="0" y="22"/>
                    </a:moveTo>
                    <a:cubicBezTo>
                      <a:pt x="10" y="22"/>
                      <a:pt x="10" y="22"/>
                      <a:pt x="10" y="22"/>
                    </a:cubicBezTo>
                    <a:cubicBezTo>
                      <a:pt x="8" y="19"/>
                      <a:pt x="7" y="17"/>
                      <a:pt x="5" y="15"/>
                    </a:cubicBezTo>
                    <a:cubicBezTo>
                      <a:pt x="8" y="12"/>
                      <a:pt x="8" y="12"/>
                      <a:pt x="8" y="12"/>
                    </a:cubicBezTo>
                    <a:cubicBezTo>
                      <a:pt x="10" y="14"/>
                      <a:pt x="11" y="16"/>
                      <a:pt x="14" y="19"/>
                    </a:cubicBezTo>
                    <a:cubicBezTo>
                      <a:pt x="10" y="22"/>
                      <a:pt x="10" y="22"/>
                      <a:pt x="10" y="22"/>
                    </a:cubicBezTo>
                    <a:cubicBezTo>
                      <a:pt x="18" y="22"/>
                      <a:pt x="18" y="22"/>
                      <a:pt x="18" y="22"/>
                    </a:cubicBezTo>
                    <a:cubicBezTo>
                      <a:pt x="20" y="19"/>
                      <a:pt x="23" y="15"/>
                      <a:pt x="24" y="12"/>
                    </a:cubicBezTo>
                    <a:cubicBezTo>
                      <a:pt x="29" y="15"/>
                      <a:pt x="29" y="15"/>
                      <a:pt x="29" y="15"/>
                    </a:cubicBezTo>
                    <a:cubicBezTo>
                      <a:pt x="27" y="17"/>
                      <a:pt x="25" y="20"/>
                      <a:pt x="23" y="22"/>
                    </a:cubicBezTo>
                    <a:cubicBezTo>
                      <a:pt x="32" y="22"/>
                      <a:pt x="32" y="22"/>
                      <a:pt x="32" y="22"/>
                    </a:cubicBezTo>
                    <a:cubicBezTo>
                      <a:pt x="32" y="26"/>
                      <a:pt x="32" y="26"/>
                      <a:pt x="32" y="26"/>
                    </a:cubicBezTo>
                    <a:cubicBezTo>
                      <a:pt x="0" y="26"/>
                      <a:pt x="0" y="26"/>
                      <a:pt x="0" y="26"/>
                    </a:cubicBezTo>
                    <a:lnTo>
                      <a:pt x="0" y="22"/>
                    </a:lnTo>
                    <a:close/>
                    <a:moveTo>
                      <a:pt x="7" y="40"/>
                    </a:moveTo>
                    <a:cubicBezTo>
                      <a:pt x="11" y="42"/>
                      <a:pt x="11" y="42"/>
                      <a:pt x="11" y="42"/>
                    </a:cubicBezTo>
                    <a:cubicBezTo>
                      <a:pt x="9" y="47"/>
                      <a:pt x="6" y="51"/>
                      <a:pt x="4" y="54"/>
                    </a:cubicBezTo>
                    <a:cubicBezTo>
                      <a:pt x="3" y="54"/>
                      <a:pt x="2" y="53"/>
                      <a:pt x="0" y="52"/>
                    </a:cubicBezTo>
                    <a:cubicBezTo>
                      <a:pt x="2" y="49"/>
                      <a:pt x="4" y="45"/>
                      <a:pt x="7" y="40"/>
                    </a:cubicBezTo>
                    <a:close/>
                    <a:moveTo>
                      <a:pt x="2" y="33"/>
                    </a:moveTo>
                    <a:cubicBezTo>
                      <a:pt x="14" y="33"/>
                      <a:pt x="14" y="33"/>
                      <a:pt x="14" y="33"/>
                    </a:cubicBezTo>
                    <a:cubicBezTo>
                      <a:pt x="14" y="27"/>
                      <a:pt x="14" y="27"/>
                      <a:pt x="14" y="27"/>
                    </a:cubicBezTo>
                    <a:cubicBezTo>
                      <a:pt x="19" y="27"/>
                      <a:pt x="19" y="27"/>
                      <a:pt x="19" y="27"/>
                    </a:cubicBezTo>
                    <a:cubicBezTo>
                      <a:pt x="19" y="33"/>
                      <a:pt x="19" y="33"/>
                      <a:pt x="19" y="33"/>
                    </a:cubicBezTo>
                    <a:cubicBezTo>
                      <a:pt x="31" y="33"/>
                      <a:pt x="31" y="33"/>
                      <a:pt x="31" y="33"/>
                    </a:cubicBezTo>
                    <a:cubicBezTo>
                      <a:pt x="31" y="37"/>
                      <a:pt x="31" y="37"/>
                      <a:pt x="31" y="37"/>
                    </a:cubicBezTo>
                    <a:cubicBezTo>
                      <a:pt x="19" y="37"/>
                      <a:pt x="19" y="37"/>
                      <a:pt x="19" y="37"/>
                    </a:cubicBezTo>
                    <a:cubicBezTo>
                      <a:pt x="19" y="53"/>
                      <a:pt x="19" y="53"/>
                      <a:pt x="19" y="53"/>
                    </a:cubicBezTo>
                    <a:cubicBezTo>
                      <a:pt x="19" y="58"/>
                      <a:pt x="17" y="60"/>
                      <a:pt x="13" y="60"/>
                    </a:cubicBezTo>
                    <a:cubicBezTo>
                      <a:pt x="11" y="60"/>
                      <a:pt x="9" y="60"/>
                      <a:pt x="7" y="60"/>
                    </a:cubicBezTo>
                    <a:cubicBezTo>
                      <a:pt x="6" y="58"/>
                      <a:pt x="6" y="57"/>
                      <a:pt x="6" y="55"/>
                    </a:cubicBezTo>
                    <a:cubicBezTo>
                      <a:pt x="8" y="55"/>
                      <a:pt x="10" y="55"/>
                      <a:pt x="11" y="55"/>
                    </a:cubicBezTo>
                    <a:cubicBezTo>
                      <a:pt x="13" y="55"/>
                      <a:pt x="14" y="54"/>
                      <a:pt x="14" y="52"/>
                    </a:cubicBezTo>
                    <a:cubicBezTo>
                      <a:pt x="14" y="37"/>
                      <a:pt x="14" y="37"/>
                      <a:pt x="14" y="37"/>
                    </a:cubicBezTo>
                    <a:cubicBezTo>
                      <a:pt x="2" y="37"/>
                      <a:pt x="2" y="37"/>
                      <a:pt x="2" y="37"/>
                    </a:cubicBezTo>
                    <a:lnTo>
                      <a:pt x="2" y="33"/>
                    </a:lnTo>
                    <a:close/>
                    <a:moveTo>
                      <a:pt x="2" y="8"/>
                    </a:moveTo>
                    <a:cubicBezTo>
                      <a:pt x="15" y="8"/>
                      <a:pt x="15" y="8"/>
                      <a:pt x="15" y="8"/>
                    </a:cubicBezTo>
                    <a:cubicBezTo>
                      <a:pt x="14" y="6"/>
                      <a:pt x="13" y="4"/>
                      <a:pt x="12" y="2"/>
                    </a:cubicBezTo>
                    <a:cubicBezTo>
                      <a:pt x="16" y="0"/>
                      <a:pt x="16" y="0"/>
                      <a:pt x="16" y="0"/>
                    </a:cubicBezTo>
                    <a:cubicBezTo>
                      <a:pt x="18" y="2"/>
                      <a:pt x="19" y="4"/>
                      <a:pt x="20" y="7"/>
                    </a:cubicBezTo>
                    <a:cubicBezTo>
                      <a:pt x="18" y="8"/>
                      <a:pt x="18" y="8"/>
                      <a:pt x="18" y="8"/>
                    </a:cubicBezTo>
                    <a:cubicBezTo>
                      <a:pt x="31" y="8"/>
                      <a:pt x="31" y="8"/>
                      <a:pt x="31" y="8"/>
                    </a:cubicBezTo>
                    <a:cubicBezTo>
                      <a:pt x="31" y="11"/>
                      <a:pt x="31" y="11"/>
                      <a:pt x="31" y="11"/>
                    </a:cubicBezTo>
                    <a:cubicBezTo>
                      <a:pt x="2" y="11"/>
                      <a:pt x="2" y="11"/>
                      <a:pt x="2" y="11"/>
                    </a:cubicBezTo>
                    <a:lnTo>
                      <a:pt x="2" y="8"/>
                    </a:lnTo>
                    <a:close/>
                    <a:moveTo>
                      <a:pt x="24" y="40"/>
                    </a:moveTo>
                    <a:cubicBezTo>
                      <a:pt x="27" y="43"/>
                      <a:pt x="29" y="46"/>
                      <a:pt x="30" y="49"/>
                    </a:cubicBezTo>
                    <a:cubicBezTo>
                      <a:pt x="26" y="52"/>
                      <a:pt x="26" y="52"/>
                      <a:pt x="26" y="52"/>
                    </a:cubicBezTo>
                    <a:cubicBezTo>
                      <a:pt x="24" y="48"/>
                      <a:pt x="23" y="45"/>
                      <a:pt x="21" y="43"/>
                    </a:cubicBezTo>
                    <a:lnTo>
                      <a:pt x="24" y="40"/>
                    </a:lnTo>
                    <a:close/>
                    <a:moveTo>
                      <a:pt x="35" y="6"/>
                    </a:moveTo>
                    <a:cubicBezTo>
                      <a:pt x="43" y="6"/>
                      <a:pt x="51" y="5"/>
                      <a:pt x="58" y="3"/>
                    </a:cubicBezTo>
                    <a:cubicBezTo>
                      <a:pt x="60" y="8"/>
                      <a:pt x="60" y="8"/>
                      <a:pt x="60" y="8"/>
                    </a:cubicBezTo>
                    <a:cubicBezTo>
                      <a:pt x="51" y="9"/>
                      <a:pt x="45" y="10"/>
                      <a:pt x="39" y="10"/>
                    </a:cubicBezTo>
                    <a:cubicBezTo>
                      <a:pt x="39" y="24"/>
                      <a:pt x="39" y="24"/>
                      <a:pt x="39" y="24"/>
                    </a:cubicBezTo>
                    <a:cubicBezTo>
                      <a:pt x="61" y="24"/>
                      <a:pt x="61" y="24"/>
                      <a:pt x="61" y="24"/>
                    </a:cubicBezTo>
                    <a:cubicBezTo>
                      <a:pt x="61" y="28"/>
                      <a:pt x="61" y="28"/>
                      <a:pt x="61" y="28"/>
                    </a:cubicBezTo>
                    <a:cubicBezTo>
                      <a:pt x="52" y="28"/>
                      <a:pt x="52" y="28"/>
                      <a:pt x="52" y="28"/>
                    </a:cubicBezTo>
                    <a:cubicBezTo>
                      <a:pt x="52" y="61"/>
                      <a:pt x="52" y="61"/>
                      <a:pt x="52" y="61"/>
                    </a:cubicBezTo>
                    <a:cubicBezTo>
                      <a:pt x="48" y="61"/>
                      <a:pt x="48" y="61"/>
                      <a:pt x="48" y="61"/>
                    </a:cubicBezTo>
                    <a:cubicBezTo>
                      <a:pt x="48" y="28"/>
                      <a:pt x="48" y="28"/>
                      <a:pt x="48" y="28"/>
                    </a:cubicBezTo>
                    <a:cubicBezTo>
                      <a:pt x="39" y="28"/>
                      <a:pt x="39" y="28"/>
                      <a:pt x="39" y="28"/>
                    </a:cubicBezTo>
                    <a:cubicBezTo>
                      <a:pt x="39" y="31"/>
                      <a:pt x="39" y="31"/>
                      <a:pt x="39" y="31"/>
                    </a:cubicBezTo>
                    <a:cubicBezTo>
                      <a:pt x="39" y="44"/>
                      <a:pt x="36" y="54"/>
                      <a:pt x="30" y="61"/>
                    </a:cubicBezTo>
                    <a:cubicBezTo>
                      <a:pt x="29" y="60"/>
                      <a:pt x="28" y="58"/>
                      <a:pt x="27" y="57"/>
                    </a:cubicBezTo>
                    <a:cubicBezTo>
                      <a:pt x="32" y="51"/>
                      <a:pt x="35" y="43"/>
                      <a:pt x="35" y="31"/>
                    </a:cubicBezTo>
                    <a:lnTo>
                      <a:pt x="35" y="6"/>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6" name="Freeform 183"/>
              <p:cNvSpPr>
                <a:spLocks noEditPoints="1"/>
              </p:cNvSpPr>
              <p:nvPr/>
            </p:nvSpPr>
            <p:spPr bwMode="auto">
              <a:xfrm>
                <a:off x="3657" y="1030"/>
                <a:ext cx="113" cy="107"/>
              </a:xfrm>
              <a:custGeom>
                <a:avLst/>
                <a:gdLst>
                  <a:gd name="T0" fmla="*/ 11 w 60"/>
                  <a:gd name="T1" fmla="*/ 83 h 57"/>
                  <a:gd name="T2" fmla="*/ 0 w 60"/>
                  <a:gd name="T3" fmla="*/ 69 h 57"/>
                  <a:gd name="T4" fmla="*/ 11 w 60"/>
                  <a:gd name="T5" fmla="*/ 62 h 57"/>
                  <a:gd name="T6" fmla="*/ 17 w 60"/>
                  <a:gd name="T7" fmla="*/ 53 h 57"/>
                  <a:gd name="T8" fmla="*/ 26 w 60"/>
                  <a:gd name="T9" fmla="*/ 62 h 57"/>
                  <a:gd name="T10" fmla="*/ 17 w 60"/>
                  <a:gd name="T11" fmla="*/ 69 h 57"/>
                  <a:gd name="T12" fmla="*/ 28 w 60"/>
                  <a:gd name="T13" fmla="*/ 79 h 57"/>
                  <a:gd name="T14" fmla="*/ 0 w 60"/>
                  <a:gd name="T15" fmla="*/ 92 h 57"/>
                  <a:gd name="T16" fmla="*/ 6 w 60"/>
                  <a:gd name="T17" fmla="*/ 21 h 57"/>
                  <a:gd name="T18" fmla="*/ 30 w 60"/>
                  <a:gd name="T19" fmla="*/ 8 h 57"/>
                  <a:gd name="T20" fmla="*/ 4 w 60"/>
                  <a:gd name="T21" fmla="*/ 0 h 57"/>
                  <a:gd name="T22" fmla="*/ 38 w 60"/>
                  <a:gd name="T23" fmla="*/ 32 h 57"/>
                  <a:gd name="T24" fmla="*/ 30 w 60"/>
                  <a:gd name="T25" fmla="*/ 28 h 57"/>
                  <a:gd name="T26" fmla="*/ 11 w 60"/>
                  <a:gd name="T27" fmla="*/ 41 h 57"/>
                  <a:gd name="T28" fmla="*/ 38 w 60"/>
                  <a:gd name="T29" fmla="*/ 90 h 57"/>
                  <a:gd name="T30" fmla="*/ 9 w 60"/>
                  <a:gd name="T31" fmla="*/ 107 h 57"/>
                  <a:gd name="T32" fmla="*/ 21 w 60"/>
                  <a:gd name="T33" fmla="*/ 99 h 57"/>
                  <a:gd name="T34" fmla="*/ 30 w 60"/>
                  <a:gd name="T35" fmla="*/ 49 h 57"/>
                  <a:gd name="T36" fmla="*/ 6 w 60"/>
                  <a:gd name="T37" fmla="*/ 21 h 57"/>
                  <a:gd name="T38" fmla="*/ 113 w 60"/>
                  <a:gd name="T39" fmla="*/ 99 h 57"/>
                  <a:gd name="T40" fmla="*/ 40 w 60"/>
                  <a:gd name="T41" fmla="*/ 105 h 57"/>
                  <a:gd name="T42" fmla="*/ 41 w 60"/>
                  <a:gd name="T43" fmla="*/ 49 h 57"/>
                  <a:gd name="T44" fmla="*/ 113 w 60"/>
                  <a:gd name="T45" fmla="*/ 56 h 57"/>
                  <a:gd name="T46" fmla="*/ 41 w 60"/>
                  <a:gd name="T47" fmla="*/ 49 h 57"/>
                  <a:gd name="T48" fmla="*/ 111 w 60"/>
                  <a:gd name="T49" fmla="*/ 0 h 57"/>
                  <a:gd name="T50" fmla="*/ 43 w 60"/>
                  <a:gd name="T51" fmla="*/ 8 h 57"/>
                  <a:gd name="T52" fmla="*/ 100 w 60"/>
                  <a:gd name="T53" fmla="*/ 45 h 57"/>
                  <a:gd name="T54" fmla="*/ 55 w 60"/>
                  <a:gd name="T55" fmla="*/ 43 h 57"/>
                  <a:gd name="T56" fmla="*/ 47 w 60"/>
                  <a:gd name="T57" fmla="*/ 45 h 57"/>
                  <a:gd name="T58" fmla="*/ 107 w 60"/>
                  <a:gd name="T59" fmla="*/ 13 h 57"/>
                  <a:gd name="T60" fmla="*/ 100 w 60"/>
                  <a:gd name="T61" fmla="*/ 45 h 57"/>
                  <a:gd name="T62" fmla="*/ 100 w 60"/>
                  <a:gd name="T63" fmla="*/ 92 h 57"/>
                  <a:gd name="T64" fmla="*/ 55 w 60"/>
                  <a:gd name="T65" fmla="*/ 94 h 57"/>
                  <a:gd name="T66" fmla="*/ 47 w 60"/>
                  <a:gd name="T67" fmla="*/ 62 h 57"/>
                  <a:gd name="T68" fmla="*/ 107 w 60"/>
                  <a:gd name="T69" fmla="*/ 94 h 57"/>
                  <a:gd name="T70" fmla="*/ 55 w 60"/>
                  <a:gd name="T71" fmla="*/ 26 h 57"/>
                  <a:gd name="T72" fmla="*/ 73 w 60"/>
                  <a:gd name="T73" fmla="*/ 19 h 57"/>
                  <a:gd name="T74" fmla="*/ 55 w 60"/>
                  <a:gd name="T75" fmla="*/ 26 h 57"/>
                  <a:gd name="T76" fmla="*/ 73 w 60"/>
                  <a:gd name="T77" fmla="*/ 38 h 57"/>
                  <a:gd name="T78" fmla="*/ 55 w 60"/>
                  <a:gd name="T79" fmla="*/ 30 h 57"/>
                  <a:gd name="T80" fmla="*/ 55 w 60"/>
                  <a:gd name="T81" fmla="*/ 75 h 57"/>
                  <a:gd name="T82" fmla="*/ 73 w 60"/>
                  <a:gd name="T83" fmla="*/ 68 h 57"/>
                  <a:gd name="T84" fmla="*/ 55 w 60"/>
                  <a:gd name="T85" fmla="*/ 75 h 57"/>
                  <a:gd name="T86" fmla="*/ 73 w 60"/>
                  <a:gd name="T87" fmla="*/ 86 h 57"/>
                  <a:gd name="T88" fmla="*/ 55 w 60"/>
                  <a:gd name="T89" fmla="*/ 79 h 57"/>
                  <a:gd name="T90" fmla="*/ 100 w 60"/>
                  <a:gd name="T91" fmla="*/ 19 h 57"/>
                  <a:gd name="T92" fmla="*/ 81 w 60"/>
                  <a:gd name="T93" fmla="*/ 26 h 57"/>
                  <a:gd name="T94" fmla="*/ 100 w 60"/>
                  <a:gd name="T95" fmla="*/ 19 h 57"/>
                  <a:gd name="T96" fmla="*/ 100 w 60"/>
                  <a:gd name="T97" fmla="*/ 38 h 57"/>
                  <a:gd name="T98" fmla="*/ 81 w 60"/>
                  <a:gd name="T99" fmla="*/ 30 h 57"/>
                  <a:gd name="T100" fmla="*/ 100 w 60"/>
                  <a:gd name="T101" fmla="*/ 68 h 57"/>
                  <a:gd name="T102" fmla="*/ 81 w 60"/>
                  <a:gd name="T103" fmla="*/ 75 h 57"/>
                  <a:gd name="T104" fmla="*/ 100 w 60"/>
                  <a:gd name="T105" fmla="*/ 68 h 57"/>
                  <a:gd name="T106" fmla="*/ 100 w 60"/>
                  <a:gd name="T107" fmla="*/ 86 h 57"/>
                  <a:gd name="T108" fmla="*/ 81 w 60"/>
                  <a:gd name="T109" fmla="*/ 79 h 5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60"/>
                  <a:gd name="T166" fmla="*/ 0 h 57"/>
                  <a:gd name="T167" fmla="*/ 60 w 60"/>
                  <a:gd name="T168" fmla="*/ 57 h 5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60" h="57">
                    <a:moveTo>
                      <a:pt x="0" y="45"/>
                    </a:moveTo>
                    <a:cubicBezTo>
                      <a:pt x="2" y="45"/>
                      <a:pt x="4" y="44"/>
                      <a:pt x="6" y="44"/>
                    </a:cubicBezTo>
                    <a:cubicBezTo>
                      <a:pt x="6" y="37"/>
                      <a:pt x="6" y="37"/>
                      <a:pt x="6" y="37"/>
                    </a:cubicBezTo>
                    <a:cubicBezTo>
                      <a:pt x="0" y="37"/>
                      <a:pt x="0" y="37"/>
                      <a:pt x="0" y="37"/>
                    </a:cubicBezTo>
                    <a:cubicBezTo>
                      <a:pt x="0" y="33"/>
                      <a:pt x="0" y="33"/>
                      <a:pt x="0" y="33"/>
                    </a:cubicBezTo>
                    <a:cubicBezTo>
                      <a:pt x="6" y="33"/>
                      <a:pt x="6" y="33"/>
                      <a:pt x="6" y="33"/>
                    </a:cubicBezTo>
                    <a:cubicBezTo>
                      <a:pt x="6" y="28"/>
                      <a:pt x="6" y="28"/>
                      <a:pt x="6" y="28"/>
                    </a:cubicBezTo>
                    <a:cubicBezTo>
                      <a:pt x="9" y="28"/>
                      <a:pt x="9" y="28"/>
                      <a:pt x="9" y="28"/>
                    </a:cubicBezTo>
                    <a:cubicBezTo>
                      <a:pt x="9" y="33"/>
                      <a:pt x="9" y="33"/>
                      <a:pt x="9" y="33"/>
                    </a:cubicBezTo>
                    <a:cubicBezTo>
                      <a:pt x="14" y="33"/>
                      <a:pt x="14" y="33"/>
                      <a:pt x="14" y="33"/>
                    </a:cubicBezTo>
                    <a:cubicBezTo>
                      <a:pt x="14" y="37"/>
                      <a:pt x="14" y="37"/>
                      <a:pt x="14" y="37"/>
                    </a:cubicBezTo>
                    <a:cubicBezTo>
                      <a:pt x="9" y="37"/>
                      <a:pt x="9" y="37"/>
                      <a:pt x="9" y="37"/>
                    </a:cubicBezTo>
                    <a:cubicBezTo>
                      <a:pt x="9" y="43"/>
                      <a:pt x="9" y="43"/>
                      <a:pt x="9" y="43"/>
                    </a:cubicBezTo>
                    <a:cubicBezTo>
                      <a:pt x="11" y="43"/>
                      <a:pt x="13" y="42"/>
                      <a:pt x="15" y="42"/>
                    </a:cubicBezTo>
                    <a:cubicBezTo>
                      <a:pt x="15" y="43"/>
                      <a:pt x="15" y="45"/>
                      <a:pt x="15" y="46"/>
                    </a:cubicBezTo>
                    <a:cubicBezTo>
                      <a:pt x="13" y="46"/>
                      <a:pt x="8" y="47"/>
                      <a:pt x="0" y="49"/>
                    </a:cubicBezTo>
                    <a:lnTo>
                      <a:pt x="0" y="45"/>
                    </a:lnTo>
                    <a:close/>
                    <a:moveTo>
                      <a:pt x="3" y="11"/>
                    </a:moveTo>
                    <a:cubicBezTo>
                      <a:pt x="16" y="11"/>
                      <a:pt x="16" y="11"/>
                      <a:pt x="16" y="11"/>
                    </a:cubicBezTo>
                    <a:cubicBezTo>
                      <a:pt x="16" y="4"/>
                      <a:pt x="16" y="4"/>
                      <a:pt x="16" y="4"/>
                    </a:cubicBezTo>
                    <a:cubicBezTo>
                      <a:pt x="2" y="4"/>
                      <a:pt x="2" y="4"/>
                      <a:pt x="2" y="4"/>
                    </a:cubicBezTo>
                    <a:cubicBezTo>
                      <a:pt x="2" y="0"/>
                      <a:pt x="2" y="0"/>
                      <a:pt x="2" y="0"/>
                    </a:cubicBezTo>
                    <a:cubicBezTo>
                      <a:pt x="20" y="0"/>
                      <a:pt x="20" y="0"/>
                      <a:pt x="20" y="0"/>
                    </a:cubicBezTo>
                    <a:cubicBezTo>
                      <a:pt x="20" y="17"/>
                      <a:pt x="20" y="17"/>
                      <a:pt x="20" y="17"/>
                    </a:cubicBezTo>
                    <a:cubicBezTo>
                      <a:pt x="16" y="17"/>
                      <a:pt x="16" y="17"/>
                      <a:pt x="16" y="17"/>
                    </a:cubicBezTo>
                    <a:cubicBezTo>
                      <a:pt x="16" y="15"/>
                      <a:pt x="16" y="15"/>
                      <a:pt x="16" y="15"/>
                    </a:cubicBezTo>
                    <a:cubicBezTo>
                      <a:pt x="6" y="15"/>
                      <a:pt x="6" y="15"/>
                      <a:pt x="6" y="15"/>
                    </a:cubicBezTo>
                    <a:cubicBezTo>
                      <a:pt x="6" y="22"/>
                      <a:pt x="6" y="22"/>
                      <a:pt x="6" y="22"/>
                    </a:cubicBezTo>
                    <a:cubicBezTo>
                      <a:pt x="20" y="22"/>
                      <a:pt x="20" y="22"/>
                      <a:pt x="20" y="22"/>
                    </a:cubicBezTo>
                    <a:cubicBezTo>
                      <a:pt x="20" y="29"/>
                      <a:pt x="20" y="38"/>
                      <a:pt x="20" y="48"/>
                    </a:cubicBezTo>
                    <a:cubicBezTo>
                      <a:pt x="20" y="54"/>
                      <a:pt x="17" y="57"/>
                      <a:pt x="13" y="57"/>
                    </a:cubicBezTo>
                    <a:cubicBezTo>
                      <a:pt x="10" y="57"/>
                      <a:pt x="8" y="57"/>
                      <a:pt x="5" y="57"/>
                    </a:cubicBezTo>
                    <a:cubicBezTo>
                      <a:pt x="5" y="56"/>
                      <a:pt x="5" y="54"/>
                      <a:pt x="4" y="52"/>
                    </a:cubicBezTo>
                    <a:cubicBezTo>
                      <a:pt x="7" y="53"/>
                      <a:pt x="10" y="53"/>
                      <a:pt x="11" y="53"/>
                    </a:cubicBezTo>
                    <a:cubicBezTo>
                      <a:pt x="14" y="53"/>
                      <a:pt x="16" y="51"/>
                      <a:pt x="16" y="48"/>
                    </a:cubicBezTo>
                    <a:cubicBezTo>
                      <a:pt x="16" y="41"/>
                      <a:pt x="16" y="33"/>
                      <a:pt x="16" y="26"/>
                    </a:cubicBezTo>
                    <a:cubicBezTo>
                      <a:pt x="2" y="26"/>
                      <a:pt x="2" y="26"/>
                      <a:pt x="2" y="26"/>
                    </a:cubicBezTo>
                    <a:lnTo>
                      <a:pt x="3" y="11"/>
                    </a:lnTo>
                    <a:close/>
                    <a:moveTo>
                      <a:pt x="21" y="53"/>
                    </a:moveTo>
                    <a:cubicBezTo>
                      <a:pt x="60" y="53"/>
                      <a:pt x="60" y="53"/>
                      <a:pt x="60" y="53"/>
                    </a:cubicBezTo>
                    <a:cubicBezTo>
                      <a:pt x="60" y="56"/>
                      <a:pt x="60" y="56"/>
                      <a:pt x="60" y="56"/>
                    </a:cubicBezTo>
                    <a:cubicBezTo>
                      <a:pt x="21" y="56"/>
                      <a:pt x="21" y="56"/>
                      <a:pt x="21" y="56"/>
                    </a:cubicBezTo>
                    <a:lnTo>
                      <a:pt x="21" y="53"/>
                    </a:lnTo>
                    <a:close/>
                    <a:moveTo>
                      <a:pt x="22" y="26"/>
                    </a:moveTo>
                    <a:cubicBezTo>
                      <a:pt x="60" y="26"/>
                      <a:pt x="60" y="26"/>
                      <a:pt x="60" y="26"/>
                    </a:cubicBezTo>
                    <a:cubicBezTo>
                      <a:pt x="60" y="30"/>
                      <a:pt x="60" y="30"/>
                      <a:pt x="60" y="30"/>
                    </a:cubicBezTo>
                    <a:cubicBezTo>
                      <a:pt x="22" y="30"/>
                      <a:pt x="22" y="30"/>
                      <a:pt x="22" y="30"/>
                    </a:cubicBezTo>
                    <a:lnTo>
                      <a:pt x="22" y="26"/>
                    </a:lnTo>
                    <a:close/>
                    <a:moveTo>
                      <a:pt x="23" y="0"/>
                    </a:moveTo>
                    <a:cubicBezTo>
                      <a:pt x="59" y="0"/>
                      <a:pt x="59" y="0"/>
                      <a:pt x="59" y="0"/>
                    </a:cubicBezTo>
                    <a:cubicBezTo>
                      <a:pt x="59" y="4"/>
                      <a:pt x="59" y="4"/>
                      <a:pt x="59" y="4"/>
                    </a:cubicBezTo>
                    <a:cubicBezTo>
                      <a:pt x="23" y="4"/>
                      <a:pt x="23" y="4"/>
                      <a:pt x="23" y="4"/>
                    </a:cubicBezTo>
                    <a:lnTo>
                      <a:pt x="23" y="0"/>
                    </a:lnTo>
                    <a:close/>
                    <a:moveTo>
                      <a:pt x="53" y="24"/>
                    </a:moveTo>
                    <a:cubicBezTo>
                      <a:pt x="53" y="23"/>
                      <a:pt x="53" y="23"/>
                      <a:pt x="53" y="23"/>
                    </a:cubicBezTo>
                    <a:cubicBezTo>
                      <a:pt x="29" y="23"/>
                      <a:pt x="29" y="23"/>
                      <a:pt x="29" y="23"/>
                    </a:cubicBezTo>
                    <a:cubicBezTo>
                      <a:pt x="29" y="24"/>
                      <a:pt x="29" y="24"/>
                      <a:pt x="29" y="24"/>
                    </a:cubicBezTo>
                    <a:cubicBezTo>
                      <a:pt x="25" y="24"/>
                      <a:pt x="25" y="24"/>
                      <a:pt x="25" y="24"/>
                    </a:cubicBezTo>
                    <a:cubicBezTo>
                      <a:pt x="25" y="7"/>
                      <a:pt x="25" y="7"/>
                      <a:pt x="25" y="7"/>
                    </a:cubicBezTo>
                    <a:cubicBezTo>
                      <a:pt x="57" y="7"/>
                      <a:pt x="57" y="7"/>
                      <a:pt x="57" y="7"/>
                    </a:cubicBezTo>
                    <a:cubicBezTo>
                      <a:pt x="57" y="24"/>
                      <a:pt x="57" y="24"/>
                      <a:pt x="57" y="24"/>
                    </a:cubicBezTo>
                    <a:lnTo>
                      <a:pt x="53" y="24"/>
                    </a:lnTo>
                    <a:close/>
                    <a:moveTo>
                      <a:pt x="53" y="50"/>
                    </a:moveTo>
                    <a:cubicBezTo>
                      <a:pt x="53" y="49"/>
                      <a:pt x="53" y="49"/>
                      <a:pt x="53" y="49"/>
                    </a:cubicBezTo>
                    <a:cubicBezTo>
                      <a:pt x="29" y="49"/>
                      <a:pt x="29" y="49"/>
                      <a:pt x="29" y="49"/>
                    </a:cubicBezTo>
                    <a:cubicBezTo>
                      <a:pt x="29" y="50"/>
                      <a:pt x="29" y="50"/>
                      <a:pt x="29" y="50"/>
                    </a:cubicBezTo>
                    <a:cubicBezTo>
                      <a:pt x="25" y="50"/>
                      <a:pt x="25" y="50"/>
                      <a:pt x="25" y="50"/>
                    </a:cubicBezTo>
                    <a:cubicBezTo>
                      <a:pt x="25" y="33"/>
                      <a:pt x="25" y="33"/>
                      <a:pt x="25" y="33"/>
                    </a:cubicBezTo>
                    <a:cubicBezTo>
                      <a:pt x="57" y="33"/>
                      <a:pt x="57" y="33"/>
                      <a:pt x="57" y="33"/>
                    </a:cubicBezTo>
                    <a:cubicBezTo>
                      <a:pt x="57" y="50"/>
                      <a:pt x="57" y="50"/>
                      <a:pt x="57" y="50"/>
                    </a:cubicBezTo>
                    <a:lnTo>
                      <a:pt x="53" y="50"/>
                    </a:lnTo>
                    <a:close/>
                    <a:moveTo>
                      <a:pt x="29" y="14"/>
                    </a:moveTo>
                    <a:cubicBezTo>
                      <a:pt x="39" y="14"/>
                      <a:pt x="39" y="14"/>
                      <a:pt x="39" y="14"/>
                    </a:cubicBezTo>
                    <a:cubicBezTo>
                      <a:pt x="39" y="10"/>
                      <a:pt x="39" y="10"/>
                      <a:pt x="39" y="10"/>
                    </a:cubicBezTo>
                    <a:cubicBezTo>
                      <a:pt x="29" y="10"/>
                      <a:pt x="29" y="10"/>
                      <a:pt x="29" y="10"/>
                    </a:cubicBezTo>
                    <a:lnTo>
                      <a:pt x="29" y="14"/>
                    </a:lnTo>
                    <a:close/>
                    <a:moveTo>
                      <a:pt x="29" y="20"/>
                    </a:moveTo>
                    <a:cubicBezTo>
                      <a:pt x="39" y="20"/>
                      <a:pt x="39" y="20"/>
                      <a:pt x="39" y="20"/>
                    </a:cubicBezTo>
                    <a:cubicBezTo>
                      <a:pt x="39" y="16"/>
                      <a:pt x="39" y="16"/>
                      <a:pt x="39" y="16"/>
                    </a:cubicBezTo>
                    <a:cubicBezTo>
                      <a:pt x="29" y="16"/>
                      <a:pt x="29" y="16"/>
                      <a:pt x="29" y="16"/>
                    </a:cubicBezTo>
                    <a:lnTo>
                      <a:pt x="29" y="20"/>
                    </a:lnTo>
                    <a:close/>
                    <a:moveTo>
                      <a:pt x="29" y="40"/>
                    </a:moveTo>
                    <a:cubicBezTo>
                      <a:pt x="39" y="40"/>
                      <a:pt x="39" y="40"/>
                      <a:pt x="39" y="40"/>
                    </a:cubicBezTo>
                    <a:cubicBezTo>
                      <a:pt x="39" y="36"/>
                      <a:pt x="39" y="36"/>
                      <a:pt x="39" y="36"/>
                    </a:cubicBezTo>
                    <a:cubicBezTo>
                      <a:pt x="29" y="36"/>
                      <a:pt x="29" y="36"/>
                      <a:pt x="29" y="36"/>
                    </a:cubicBezTo>
                    <a:lnTo>
                      <a:pt x="29" y="40"/>
                    </a:lnTo>
                    <a:close/>
                    <a:moveTo>
                      <a:pt x="29" y="46"/>
                    </a:moveTo>
                    <a:cubicBezTo>
                      <a:pt x="39" y="46"/>
                      <a:pt x="39" y="46"/>
                      <a:pt x="39" y="46"/>
                    </a:cubicBezTo>
                    <a:cubicBezTo>
                      <a:pt x="39" y="42"/>
                      <a:pt x="39" y="42"/>
                      <a:pt x="39" y="42"/>
                    </a:cubicBezTo>
                    <a:cubicBezTo>
                      <a:pt x="29" y="42"/>
                      <a:pt x="29" y="42"/>
                      <a:pt x="29" y="42"/>
                    </a:cubicBezTo>
                    <a:lnTo>
                      <a:pt x="29" y="46"/>
                    </a:lnTo>
                    <a:close/>
                    <a:moveTo>
                      <a:pt x="53" y="10"/>
                    </a:moveTo>
                    <a:cubicBezTo>
                      <a:pt x="43" y="10"/>
                      <a:pt x="43" y="10"/>
                      <a:pt x="43" y="10"/>
                    </a:cubicBezTo>
                    <a:cubicBezTo>
                      <a:pt x="43" y="14"/>
                      <a:pt x="43" y="14"/>
                      <a:pt x="43" y="14"/>
                    </a:cubicBezTo>
                    <a:cubicBezTo>
                      <a:pt x="53" y="14"/>
                      <a:pt x="53" y="14"/>
                      <a:pt x="53" y="14"/>
                    </a:cubicBezTo>
                    <a:lnTo>
                      <a:pt x="53" y="10"/>
                    </a:lnTo>
                    <a:close/>
                    <a:moveTo>
                      <a:pt x="43" y="20"/>
                    </a:moveTo>
                    <a:cubicBezTo>
                      <a:pt x="53" y="20"/>
                      <a:pt x="53" y="20"/>
                      <a:pt x="53" y="20"/>
                    </a:cubicBezTo>
                    <a:cubicBezTo>
                      <a:pt x="53" y="16"/>
                      <a:pt x="53" y="16"/>
                      <a:pt x="53" y="16"/>
                    </a:cubicBezTo>
                    <a:cubicBezTo>
                      <a:pt x="43" y="16"/>
                      <a:pt x="43" y="16"/>
                      <a:pt x="43" y="16"/>
                    </a:cubicBezTo>
                    <a:lnTo>
                      <a:pt x="43" y="20"/>
                    </a:lnTo>
                    <a:close/>
                    <a:moveTo>
                      <a:pt x="53" y="36"/>
                    </a:moveTo>
                    <a:cubicBezTo>
                      <a:pt x="43" y="36"/>
                      <a:pt x="43" y="36"/>
                      <a:pt x="43" y="36"/>
                    </a:cubicBezTo>
                    <a:cubicBezTo>
                      <a:pt x="43" y="40"/>
                      <a:pt x="43" y="40"/>
                      <a:pt x="43" y="40"/>
                    </a:cubicBezTo>
                    <a:cubicBezTo>
                      <a:pt x="53" y="40"/>
                      <a:pt x="53" y="40"/>
                      <a:pt x="53" y="40"/>
                    </a:cubicBezTo>
                    <a:lnTo>
                      <a:pt x="53" y="36"/>
                    </a:lnTo>
                    <a:close/>
                    <a:moveTo>
                      <a:pt x="43" y="46"/>
                    </a:moveTo>
                    <a:cubicBezTo>
                      <a:pt x="53" y="46"/>
                      <a:pt x="53" y="46"/>
                      <a:pt x="53" y="46"/>
                    </a:cubicBezTo>
                    <a:cubicBezTo>
                      <a:pt x="53" y="42"/>
                      <a:pt x="53" y="42"/>
                      <a:pt x="53" y="42"/>
                    </a:cubicBezTo>
                    <a:cubicBezTo>
                      <a:pt x="43" y="42"/>
                      <a:pt x="43" y="42"/>
                      <a:pt x="43" y="42"/>
                    </a:cubicBezTo>
                    <a:lnTo>
                      <a:pt x="43" y="46"/>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7" name="Freeform 184"/>
              <p:cNvSpPr>
                <a:spLocks noEditPoints="1"/>
              </p:cNvSpPr>
              <p:nvPr/>
            </p:nvSpPr>
            <p:spPr bwMode="auto">
              <a:xfrm>
                <a:off x="3776" y="1024"/>
                <a:ext cx="112" cy="115"/>
              </a:xfrm>
              <a:custGeom>
                <a:avLst/>
                <a:gdLst>
                  <a:gd name="T0" fmla="*/ 35 w 60"/>
                  <a:gd name="T1" fmla="*/ 66 h 61"/>
                  <a:gd name="T2" fmla="*/ 4 w 60"/>
                  <a:gd name="T3" fmla="*/ 79 h 61"/>
                  <a:gd name="T4" fmla="*/ 19 w 60"/>
                  <a:gd name="T5" fmla="*/ 47 h 61"/>
                  <a:gd name="T6" fmla="*/ 0 w 60"/>
                  <a:gd name="T7" fmla="*/ 40 h 61"/>
                  <a:gd name="T8" fmla="*/ 28 w 60"/>
                  <a:gd name="T9" fmla="*/ 4 h 61"/>
                  <a:gd name="T10" fmla="*/ 22 w 60"/>
                  <a:gd name="T11" fmla="*/ 40 h 61"/>
                  <a:gd name="T12" fmla="*/ 39 w 60"/>
                  <a:gd name="T13" fmla="*/ 26 h 61"/>
                  <a:gd name="T14" fmla="*/ 0 w 60"/>
                  <a:gd name="T15" fmla="*/ 98 h 61"/>
                  <a:gd name="T16" fmla="*/ 39 w 60"/>
                  <a:gd name="T17" fmla="*/ 100 h 61"/>
                  <a:gd name="T18" fmla="*/ 0 w 60"/>
                  <a:gd name="T19" fmla="*/ 98 h 61"/>
                  <a:gd name="T20" fmla="*/ 58 w 60"/>
                  <a:gd name="T21" fmla="*/ 0 h 61"/>
                  <a:gd name="T22" fmla="*/ 58 w 60"/>
                  <a:gd name="T23" fmla="*/ 23 h 61"/>
                  <a:gd name="T24" fmla="*/ 110 w 60"/>
                  <a:gd name="T25" fmla="*/ 30 h 61"/>
                  <a:gd name="T26" fmla="*/ 86 w 60"/>
                  <a:gd name="T27" fmla="*/ 47 h 61"/>
                  <a:gd name="T28" fmla="*/ 110 w 60"/>
                  <a:gd name="T29" fmla="*/ 57 h 61"/>
                  <a:gd name="T30" fmla="*/ 86 w 60"/>
                  <a:gd name="T31" fmla="*/ 74 h 61"/>
                  <a:gd name="T32" fmla="*/ 110 w 60"/>
                  <a:gd name="T33" fmla="*/ 81 h 61"/>
                  <a:gd name="T34" fmla="*/ 86 w 60"/>
                  <a:gd name="T35" fmla="*/ 98 h 61"/>
                  <a:gd name="T36" fmla="*/ 112 w 60"/>
                  <a:gd name="T37" fmla="*/ 107 h 61"/>
                  <a:gd name="T38" fmla="*/ 54 w 60"/>
                  <a:gd name="T39" fmla="*/ 115 h 61"/>
                  <a:gd name="T40" fmla="*/ 45 w 60"/>
                  <a:gd name="T41" fmla="*/ 45 h 61"/>
                  <a:gd name="T42" fmla="*/ 32 w 60"/>
                  <a:gd name="T43" fmla="*/ 47 h 61"/>
                  <a:gd name="T44" fmla="*/ 77 w 60"/>
                  <a:gd name="T45" fmla="*/ 47 h 61"/>
                  <a:gd name="T46" fmla="*/ 54 w 60"/>
                  <a:gd name="T47" fmla="*/ 30 h 61"/>
                  <a:gd name="T48" fmla="*/ 54 w 60"/>
                  <a:gd name="T49" fmla="*/ 74 h 61"/>
                  <a:gd name="T50" fmla="*/ 77 w 60"/>
                  <a:gd name="T51" fmla="*/ 57 h 61"/>
                  <a:gd name="T52" fmla="*/ 54 w 60"/>
                  <a:gd name="T53" fmla="*/ 74 h 61"/>
                  <a:gd name="T54" fmla="*/ 77 w 60"/>
                  <a:gd name="T55" fmla="*/ 98 h 61"/>
                  <a:gd name="T56" fmla="*/ 54 w 60"/>
                  <a:gd name="T57" fmla="*/ 81 h 61"/>
                  <a:gd name="T58" fmla="*/ 73 w 60"/>
                  <a:gd name="T59" fmla="*/ 6 h 61"/>
                  <a:gd name="T60" fmla="*/ 91 w 60"/>
                  <a:gd name="T61" fmla="*/ 17 h 61"/>
                  <a:gd name="T62" fmla="*/ 73 w 60"/>
                  <a:gd name="T63" fmla="*/ 6 h 6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0"/>
                  <a:gd name="T97" fmla="*/ 0 h 61"/>
                  <a:gd name="T98" fmla="*/ 60 w 60"/>
                  <a:gd name="T99" fmla="*/ 61 h 6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0" h="61">
                    <a:moveTo>
                      <a:pt x="7" y="37"/>
                    </a:moveTo>
                    <a:cubicBezTo>
                      <a:pt x="11" y="36"/>
                      <a:pt x="15" y="36"/>
                      <a:pt x="19" y="35"/>
                    </a:cubicBezTo>
                    <a:cubicBezTo>
                      <a:pt x="19" y="37"/>
                      <a:pt x="19" y="39"/>
                      <a:pt x="19" y="40"/>
                    </a:cubicBezTo>
                    <a:cubicBezTo>
                      <a:pt x="11" y="41"/>
                      <a:pt x="6" y="42"/>
                      <a:pt x="2" y="42"/>
                    </a:cubicBezTo>
                    <a:cubicBezTo>
                      <a:pt x="1" y="38"/>
                      <a:pt x="1" y="38"/>
                      <a:pt x="1" y="38"/>
                    </a:cubicBezTo>
                    <a:cubicBezTo>
                      <a:pt x="3" y="36"/>
                      <a:pt x="6" y="31"/>
                      <a:pt x="10" y="25"/>
                    </a:cubicBezTo>
                    <a:cubicBezTo>
                      <a:pt x="6" y="25"/>
                      <a:pt x="3" y="25"/>
                      <a:pt x="1" y="25"/>
                    </a:cubicBezTo>
                    <a:cubicBezTo>
                      <a:pt x="0" y="21"/>
                      <a:pt x="0" y="21"/>
                      <a:pt x="0" y="21"/>
                    </a:cubicBezTo>
                    <a:cubicBezTo>
                      <a:pt x="4" y="15"/>
                      <a:pt x="7" y="8"/>
                      <a:pt x="10" y="0"/>
                    </a:cubicBezTo>
                    <a:cubicBezTo>
                      <a:pt x="15" y="2"/>
                      <a:pt x="15" y="2"/>
                      <a:pt x="15" y="2"/>
                    </a:cubicBezTo>
                    <a:cubicBezTo>
                      <a:pt x="11" y="9"/>
                      <a:pt x="8" y="16"/>
                      <a:pt x="5" y="21"/>
                    </a:cubicBezTo>
                    <a:cubicBezTo>
                      <a:pt x="6" y="21"/>
                      <a:pt x="9" y="21"/>
                      <a:pt x="12" y="21"/>
                    </a:cubicBezTo>
                    <a:cubicBezTo>
                      <a:pt x="13" y="18"/>
                      <a:pt x="15" y="15"/>
                      <a:pt x="16" y="12"/>
                    </a:cubicBezTo>
                    <a:cubicBezTo>
                      <a:pt x="21" y="14"/>
                      <a:pt x="21" y="14"/>
                      <a:pt x="21" y="14"/>
                    </a:cubicBezTo>
                    <a:cubicBezTo>
                      <a:pt x="15" y="24"/>
                      <a:pt x="10" y="32"/>
                      <a:pt x="7" y="37"/>
                    </a:cubicBezTo>
                    <a:close/>
                    <a:moveTo>
                      <a:pt x="0" y="52"/>
                    </a:moveTo>
                    <a:cubicBezTo>
                      <a:pt x="7" y="51"/>
                      <a:pt x="14" y="50"/>
                      <a:pt x="21" y="48"/>
                    </a:cubicBezTo>
                    <a:cubicBezTo>
                      <a:pt x="21" y="50"/>
                      <a:pt x="21" y="51"/>
                      <a:pt x="21" y="53"/>
                    </a:cubicBezTo>
                    <a:cubicBezTo>
                      <a:pt x="13" y="54"/>
                      <a:pt x="6" y="56"/>
                      <a:pt x="1" y="57"/>
                    </a:cubicBezTo>
                    <a:lnTo>
                      <a:pt x="0" y="52"/>
                    </a:lnTo>
                    <a:close/>
                    <a:moveTo>
                      <a:pt x="17" y="25"/>
                    </a:moveTo>
                    <a:cubicBezTo>
                      <a:pt x="23" y="18"/>
                      <a:pt x="27" y="10"/>
                      <a:pt x="31" y="0"/>
                    </a:cubicBezTo>
                    <a:cubicBezTo>
                      <a:pt x="36" y="2"/>
                      <a:pt x="36" y="2"/>
                      <a:pt x="36" y="2"/>
                    </a:cubicBezTo>
                    <a:cubicBezTo>
                      <a:pt x="34" y="6"/>
                      <a:pt x="32" y="9"/>
                      <a:pt x="31" y="12"/>
                    </a:cubicBezTo>
                    <a:cubicBezTo>
                      <a:pt x="59" y="12"/>
                      <a:pt x="59" y="12"/>
                      <a:pt x="59" y="12"/>
                    </a:cubicBezTo>
                    <a:cubicBezTo>
                      <a:pt x="59" y="16"/>
                      <a:pt x="59" y="16"/>
                      <a:pt x="59" y="16"/>
                    </a:cubicBezTo>
                    <a:cubicBezTo>
                      <a:pt x="46" y="16"/>
                      <a:pt x="46" y="16"/>
                      <a:pt x="46" y="16"/>
                    </a:cubicBezTo>
                    <a:cubicBezTo>
                      <a:pt x="46" y="25"/>
                      <a:pt x="46" y="25"/>
                      <a:pt x="46" y="25"/>
                    </a:cubicBezTo>
                    <a:cubicBezTo>
                      <a:pt x="59" y="25"/>
                      <a:pt x="59" y="25"/>
                      <a:pt x="59" y="25"/>
                    </a:cubicBezTo>
                    <a:cubicBezTo>
                      <a:pt x="59" y="30"/>
                      <a:pt x="59" y="30"/>
                      <a:pt x="59" y="30"/>
                    </a:cubicBezTo>
                    <a:cubicBezTo>
                      <a:pt x="46" y="30"/>
                      <a:pt x="46" y="30"/>
                      <a:pt x="46" y="30"/>
                    </a:cubicBezTo>
                    <a:cubicBezTo>
                      <a:pt x="46" y="39"/>
                      <a:pt x="46" y="39"/>
                      <a:pt x="46" y="39"/>
                    </a:cubicBezTo>
                    <a:cubicBezTo>
                      <a:pt x="59" y="39"/>
                      <a:pt x="59" y="39"/>
                      <a:pt x="59" y="39"/>
                    </a:cubicBezTo>
                    <a:cubicBezTo>
                      <a:pt x="59" y="43"/>
                      <a:pt x="59" y="43"/>
                      <a:pt x="59" y="43"/>
                    </a:cubicBezTo>
                    <a:cubicBezTo>
                      <a:pt x="46" y="43"/>
                      <a:pt x="46" y="43"/>
                      <a:pt x="46" y="43"/>
                    </a:cubicBezTo>
                    <a:cubicBezTo>
                      <a:pt x="46" y="52"/>
                      <a:pt x="46" y="52"/>
                      <a:pt x="46" y="52"/>
                    </a:cubicBezTo>
                    <a:cubicBezTo>
                      <a:pt x="60" y="52"/>
                      <a:pt x="60" y="52"/>
                      <a:pt x="60" y="52"/>
                    </a:cubicBezTo>
                    <a:cubicBezTo>
                      <a:pt x="60" y="57"/>
                      <a:pt x="60" y="57"/>
                      <a:pt x="60" y="57"/>
                    </a:cubicBezTo>
                    <a:cubicBezTo>
                      <a:pt x="29" y="57"/>
                      <a:pt x="29" y="57"/>
                      <a:pt x="29" y="57"/>
                    </a:cubicBezTo>
                    <a:cubicBezTo>
                      <a:pt x="29" y="61"/>
                      <a:pt x="29" y="61"/>
                      <a:pt x="29" y="61"/>
                    </a:cubicBezTo>
                    <a:cubicBezTo>
                      <a:pt x="24" y="61"/>
                      <a:pt x="24" y="61"/>
                      <a:pt x="24" y="61"/>
                    </a:cubicBezTo>
                    <a:cubicBezTo>
                      <a:pt x="24" y="24"/>
                      <a:pt x="24" y="24"/>
                      <a:pt x="24" y="24"/>
                    </a:cubicBezTo>
                    <a:cubicBezTo>
                      <a:pt x="23" y="26"/>
                      <a:pt x="22" y="28"/>
                      <a:pt x="21" y="29"/>
                    </a:cubicBezTo>
                    <a:cubicBezTo>
                      <a:pt x="20" y="28"/>
                      <a:pt x="19" y="27"/>
                      <a:pt x="17" y="25"/>
                    </a:cubicBezTo>
                    <a:close/>
                    <a:moveTo>
                      <a:pt x="29" y="25"/>
                    </a:moveTo>
                    <a:cubicBezTo>
                      <a:pt x="41" y="25"/>
                      <a:pt x="41" y="25"/>
                      <a:pt x="41" y="25"/>
                    </a:cubicBezTo>
                    <a:cubicBezTo>
                      <a:pt x="41" y="16"/>
                      <a:pt x="41" y="16"/>
                      <a:pt x="41" y="16"/>
                    </a:cubicBezTo>
                    <a:cubicBezTo>
                      <a:pt x="29" y="16"/>
                      <a:pt x="29" y="16"/>
                      <a:pt x="29" y="16"/>
                    </a:cubicBezTo>
                    <a:lnTo>
                      <a:pt x="29" y="25"/>
                    </a:lnTo>
                    <a:close/>
                    <a:moveTo>
                      <a:pt x="29" y="39"/>
                    </a:moveTo>
                    <a:cubicBezTo>
                      <a:pt x="41" y="39"/>
                      <a:pt x="41" y="39"/>
                      <a:pt x="41" y="39"/>
                    </a:cubicBezTo>
                    <a:cubicBezTo>
                      <a:pt x="41" y="30"/>
                      <a:pt x="41" y="30"/>
                      <a:pt x="41" y="30"/>
                    </a:cubicBezTo>
                    <a:cubicBezTo>
                      <a:pt x="29" y="30"/>
                      <a:pt x="29" y="30"/>
                      <a:pt x="29" y="30"/>
                    </a:cubicBezTo>
                    <a:lnTo>
                      <a:pt x="29" y="39"/>
                    </a:lnTo>
                    <a:close/>
                    <a:moveTo>
                      <a:pt x="29" y="52"/>
                    </a:moveTo>
                    <a:cubicBezTo>
                      <a:pt x="41" y="52"/>
                      <a:pt x="41" y="52"/>
                      <a:pt x="41" y="52"/>
                    </a:cubicBezTo>
                    <a:cubicBezTo>
                      <a:pt x="41" y="43"/>
                      <a:pt x="41" y="43"/>
                      <a:pt x="41" y="43"/>
                    </a:cubicBezTo>
                    <a:cubicBezTo>
                      <a:pt x="29" y="43"/>
                      <a:pt x="29" y="43"/>
                      <a:pt x="29" y="43"/>
                    </a:cubicBezTo>
                    <a:lnTo>
                      <a:pt x="29" y="52"/>
                    </a:lnTo>
                    <a:close/>
                    <a:moveTo>
                      <a:pt x="39" y="3"/>
                    </a:moveTo>
                    <a:cubicBezTo>
                      <a:pt x="43" y="1"/>
                      <a:pt x="43" y="1"/>
                      <a:pt x="43" y="1"/>
                    </a:cubicBezTo>
                    <a:cubicBezTo>
                      <a:pt x="45" y="4"/>
                      <a:pt x="47" y="6"/>
                      <a:pt x="49" y="9"/>
                    </a:cubicBezTo>
                    <a:cubicBezTo>
                      <a:pt x="45" y="11"/>
                      <a:pt x="45" y="11"/>
                      <a:pt x="45" y="11"/>
                    </a:cubicBezTo>
                    <a:cubicBezTo>
                      <a:pt x="43" y="9"/>
                      <a:pt x="41" y="6"/>
                      <a:pt x="39" y="3"/>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8" name="Freeform 185"/>
              <p:cNvSpPr>
                <a:spLocks noEditPoints="1"/>
              </p:cNvSpPr>
              <p:nvPr/>
            </p:nvSpPr>
            <p:spPr bwMode="auto">
              <a:xfrm>
                <a:off x="3894" y="1032"/>
                <a:ext cx="113" cy="107"/>
              </a:xfrm>
              <a:custGeom>
                <a:avLst/>
                <a:gdLst>
                  <a:gd name="T0" fmla="*/ 0 w 113"/>
                  <a:gd name="T1" fmla="*/ 45 h 107"/>
                  <a:gd name="T2" fmla="*/ 28 w 113"/>
                  <a:gd name="T3" fmla="*/ 45 h 107"/>
                  <a:gd name="T4" fmla="*/ 32 w 113"/>
                  <a:gd name="T5" fmla="*/ 28 h 107"/>
                  <a:gd name="T6" fmla="*/ 9 w 113"/>
                  <a:gd name="T7" fmla="*/ 28 h 107"/>
                  <a:gd name="T8" fmla="*/ 9 w 113"/>
                  <a:gd name="T9" fmla="*/ 21 h 107"/>
                  <a:gd name="T10" fmla="*/ 34 w 113"/>
                  <a:gd name="T11" fmla="*/ 21 h 107"/>
                  <a:gd name="T12" fmla="*/ 37 w 113"/>
                  <a:gd name="T13" fmla="*/ 7 h 107"/>
                  <a:gd name="T14" fmla="*/ 4 w 113"/>
                  <a:gd name="T15" fmla="*/ 7 h 107"/>
                  <a:gd name="T16" fmla="*/ 4 w 113"/>
                  <a:gd name="T17" fmla="*/ 0 h 107"/>
                  <a:gd name="T18" fmla="*/ 107 w 113"/>
                  <a:gd name="T19" fmla="*/ 0 h 107"/>
                  <a:gd name="T20" fmla="*/ 107 w 113"/>
                  <a:gd name="T21" fmla="*/ 7 h 107"/>
                  <a:gd name="T22" fmla="*/ 47 w 113"/>
                  <a:gd name="T23" fmla="*/ 7 h 107"/>
                  <a:gd name="T24" fmla="*/ 43 w 113"/>
                  <a:gd name="T25" fmla="*/ 21 h 107"/>
                  <a:gd name="T26" fmla="*/ 92 w 113"/>
                  <a:gd name="T27" fmla="*/ 21 h 107"/>
                  <a:gd name="T28" fmla="*/ 92 w 113"/>
                  <a:gd name="T29" fmla="*/ 45 h 107"/>
                  <a:gd name="T30" fmla="*/ 113 w 113"/>
                  <a:gd name="T31" fmla="*/ 45 h 107"/>
                  <a:gd name="T32" fmla="*/ 113 w 113"/>
                  <a:gd name="T33" fmla="*/ 53 h 107"/>
                  <a:gd name="T34" fmla="*/ 0 w 113"/>
                  <a:gd name="T35" fmla="*/ 53 h 107"/>
                  <a:gd name="T36" fmla="*/ 0 w 113"/>
                  <a:gd name="T37" fmla="*/ 45 h 107"/>
                  <a:gd name="T38" fmla="*/ 17 w 113"/>
                  <a:gd name="T39" fmla="*/ 64 h 107"/>
                  <a:gd name="T40" fmla="*/ 98 w 113"/>
                  <a:gd name="T41" fmla="*/ 64 h 107"/>
                  <a:gd name="T42" fmla="*/ 98 w 113"/>
                  <a:gd name="T43" fmla="*/ 107 h 107"/>
                  <a:gd name="T44" fmla="*/ 88 w 113"/>
                  <a:gd name="T45" fmla="*/ 107 h 107"/>
                  <a:gd name="T46" fmla="*/ 88 w 113"/>
                  <a:gd name="T47" fmla="*/ 100 h 107"/>
                  <a:gd name="T48" fmla="*/ 24 w 113"/>
                  <a:gd name="T49" fmla="*/ 100 h 107"/>
                  <a:gd name="T50" fmla="*/ 24 w 113"/>
                  <a:gd name="T51" fmla="*/ 107 h 107"/>
                  <a:gd name="T52" fmla="*/ 17 w 113"/>
                  <a:gd name="T53" fmla="*/ 107 h 107"/>
                  <a:gd name="T54" fmla="*/ 17 w 113"/>
                  <a:gd name="T55" fmla="*/ 64 h 107"/>
                  <a:gd name="T56" fmla="*/ 88 w 113"/>
                  <a:gd name="T57" fmla="*/ 73 h 107"/>
                  <a:gd name="T58" fmla="*/ 24 w 113"/>
                  <a:gd name="T59" fmla="*/ 73 h 107"/>
                  <a:gd name="T60" fmla="*/ 24 w 113"/>
                  <a:gd name="T61" fmla="*/ 92 h 107"/>
                  <a:gd name="T62" fmla="*/ 88 w 113"/>
                  <a:gd name="T63" fmla="*/ 92 h 107"/>
                  <a:gd name="T64" fmla="*/ 88 w 113"/>
                  <a:gd name="T65" fmla="*/ 73 h 107"/>
                  <a:gd name="T66" fmla="*/ 84 w 113"/>
                  <a:gd name="T67" fmla="*/ 28 h 107"/>
                  <a:gd name="T68" fmla="*/ 41 w 113"/>
                  <a:gd name="T69" fmla="*/ 28 h 107"/>
                  <a:gd name="T70" fmla="*/ 37 w 113"/>
                  <a:gd name="T71" fmla="*/ 45 h 107"/>
                  <a:gd name="T72" fmla="*/ 84 w 113"/>
                  <a:gd name="T73" fmla="*/ 45 h 107"/>
                  <a:gd name="T74" fmla="*/ 84 w 113"/>
                  <a:gd name="T75" fmla="*/ 28 h 107"/>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13"/>
                  <a:gd name="T115" fmla="*/ 0 h 107"/>
                  <a:gd name="T116" fmla="*/ 113 w 113"/>
                  <a:gd name="T117" fmla="*/ 107 h 107"/>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13" h="107">
                    <a:moveTo>
                      <a:pt x="0" y="45"/>
                    </a:moveTo>
                    <a:lnTo>
                      <a:pt x="28" y="45"/>
                    </a:lnTo>
                    <a:lnTo>
                      <a:pt x="32" y="28"/>
                    </a:lnTo>
                    <a:lnTo>
                      <a:pt x="9" y="28"/>
                    </a:lnTo>
                    <a:lnTo>
                      <a:pt x="9" y="21"/>
                    </a:lnTo>
                    <a:lnTo>
                      <a:pt x="34" y="21"/>
                    </a:lnTo>
                    <a:lnTo>
                      <a:pt x="37" y="7"/>
                    </a:lnTo>
                    <a:lnTo>
                      <a:pt x="4" y="7"/>
                    </a:lnTo>
                    <a:lnTo>
                      <a:pt x="4" y="0"/>
                    </a:lnTo>
                    <a:lnTo>
                      <a:pt x="107" y="0"/>
                    </a:lnTo>
                    <a:lnTo>
                      <a:pt x="107" y="7"/>
                    </a:lnTo>
                    <a:lnTo>
                      <a:pt x="47" y="7"/>
                    </a:lnTo>
                    <a:lnTo>
                      <a:pt x="43" y="21"/>
                    </a:lnTo>
                    <a:lnTo>
                      <a:pt x="92" y="21"/>
                    </a:lnTo>
                    <a:lnTo>
                      <a:pt x="92" y="45"/>
                    </a:lnTo>
                    <a:lnTo>
                      <a:pt x="113" y="45"/>
                    </a:lnTo>
                    <a:lnTo>
                      <a:pt x="113" y="53"/>
                    </a:lnTo>
                    <a:lnTo>
                      <a:pt x="0" y="53"/>
                    </a:lnTo>
                    <a:lnTo>
                      <a:pt x="0" y="45"/>
                    </a:lnTo>
                    <a:close/>
                    <a:moveTo>
                      <a:pt x="17" y="64"/>
                    </a:moveTo>
                    <a:lnTo>
                      <a:pt x="98" y="64"/>
                    </a:lnTo>
                    <a:lnTo>
                      <a:pt x="98" y="107"/>
                    </a:lnTo>
                    <a:lnTo>
                      <a:pt x="88" y="107"/>
                    </a:lnTo>
                    <a:lnTo>
                      <a:pt x="88" y="100"/>
                    </a:lnTo>
                    <a:lnTo>
                      <a:pt x="24" y="100"/>
                    </a:lnTo>
                    <a:lnTo>
                      <a:pt x="24" y="107"/>
                    </a:lnTo>
                    <a:lnTo>
                      <a:pt x="17" y="107"/>
                    </a:lnTo>
                    <a:lnTo>
                      <a:pt x="17" y="64"/>
                    </a:lnTo>
                    <a:close/>
                    <a:moveTo>
                      <a:pt x="88" y="73"/>
                    </a:moveTo>
                    <a:lnTo>
                      <a:pt x="24" y="73"/>
                    </a:lnTo>
                    <a:lnTo>
                      <a:pt x="24" y="92"/>
                    </a:lnTo>
                    <a:lnTo>
                      <a:pt x="88" y="92"/>
                    </a:lnTo>
                    <a:lnTo>
                      <a:pt x="88" y="73"/>
                    </a:lnTo>
                    <a:close/>
                    <a:moveTo>
                      <a:pt x="84" y="28"/>
                    </a:moveTo>
                    <a:lnTo>
                      <a:pt x="41" y="28"/>
                    </a:lnTo>
                    <a:lnTo>
                      <a:pt x="37" y="45"/>
                    </a:lnTo>
                    <a:lnTo>
                      <a:pt x="84" y="45"/>
                    </a:lnTo>
                    <a:lnTo>
                      <a:pt x="84" y="28"/>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89" name="Freeform 186"/>
              <p:cNvSpPr>
                <a:spLocks noEditPoints="1"/>
              </p:cNvSpPr>
              <p:nvPr/>
            </p:nvSpPr>
            <p:spPr bwMode="auto">
              <a:xfrm>
                <a:off x="4010" y="1026"/>
                <a:ext cx="115" cy="111"/>
              </a:xfrm>
              <a:custGeom>
                <a:avLst/>
                <a:gdLst>
                  <a:gd name="T0" fmla="*/ 34 w 61"/>
                  <a:gd name="T1" fmla="*/ 0 h 59"/>
                  <a:gd name="T2" fmla="*/ 43 w 61"/>
                  <a:gd name="T3" fmla="*/ 2 h 59"/>
                  <a:gd name="T4" fmla="*/ 38 w 61"/>
                  <a:gd name="T5" fmla="*/ 15 h 59"/>
                  <a:gd name="T6" fmla="*/ 113 w 61"/>
                  <a:gd name="T7" fmla="*/ 15 h 59"/>
                  <a:gd name="T8" fmla="*/ 113 w 61"/>
                  <a:gd name="T9" fmla="*/ 24 h 59"/>
                  <a:gd name="T10" fmla="*/ 100 w 61"/>
                  <a:gd name="T11" fmla="*/ 45 h 59"/>
                  <a:gd name="T12" fmla="*/ 90 w 61"/>
                  <a:gd name="T13" fmla="*/ 41 h 59"/>
                  <a:gd name="T14" fmla="*/ 102 w 61"/>
                  <a:gd name="T15" fmla="*/ 24 h 59"/>
                  <a:gd name="T16" fmla="*/ 32 w 61"/>
                  <a:gd name="T17" fmla="*/ 24 h 59"/>
                  <a:gd name="T18" fmla="*/ 8 w 61"/>
                  <a:gd name="T19" fmla="*/ 53 h 59"/>
                  <a:gd name="T20" fmla="*/ 0 w 61"/>
                  <a:gd name="T21" fmla="*/ 45 h 59"/>
                  <a:gd name="T22" fmla="*/ 34 w 61"/>
                  <a:gd name="T23" fmla="*/ 0 h 59"/>
                  <a:gd name="T24" fmla="*/ 32 w 61"/>
                  <a:gd name="T25" fmla="*/ 49 h 59"/>
                  <a:gd name="T26" fmla="*/ 40 w 61"/>
                  <a:gd name="T27" fmla="*/ 53 h 59"/>
                  <a:gd name="T28" fmla="*/ 11 w 61"/>
                  <a:gd name="T29" fmla="*/ 100 h 59"/>
                  <a:gd name="T30" fmla="*/ 4 w 61"/>
                  <a:gd name="T31" fmla="*/ 94 h 59"/>
                  <a:gd name="T32" fmla="*/ 32 w 61"/>
                  <a:gd name="T33" fmla="*/ 49 h 59"/>
                  <a:gd name="T34" fmla="*/ 55 w 61"/>
                  <a:gd name="T35" fmla="*/ 30 h 59"/>
                  <a:gd name="T36" fmla="*/ 64 w 61"/>
                  <a:gd name="T37" fmla="*/ 30 h 59"/>
                  <a:gd name="T38" fmla="*/ 64 w 61"/>
                  <a:gd name="T39" fmla="*/ 96 h 59"/>
                  <a:gd name="T40" fmla="*/ 51 w 61"/>
                  <a:gd name="T41" fmla="*/ 111 h 59"/>
                  <a:gd name="T42" fmla="*/ 34 w 61"/>
                  <a:gd name="T43" fmla="*/ 111 h 59"/>
                  <a:gd name="T44" fmla="*/ 32 w 61"/>
                  <a:gd name="T45" fmla="*/ 102 h 59"/>
                  <a:gd name="T46" fmla="*/ 47 w 61"/>
                  <a:gd name="T47" fmla="*/ 102 h 59"/>
                  <a:gd name="T48" fmla="*/ 55 w 61"/>
                  <a:gd name="T49" fmla="*/ 94 h 59"/>
                  <a:gd name="T50" fmla="*/ 55 w 61"/>
                  <a:gd name="T51" fmla="*/ 30 h 59"/>
                  <a:gd name="T52" fmla="*/ 77 w 61"/>
                  <a:gd name="T53" fmla="*/ 53 h 59"/>
                  <a:gd name="T54" fmla="*/ 85 w 61"/>
                  <a:gd name="T55" fmla="*/ 49 h 59"/>
                  <a:gd name="T56" fmla="*/ 115 w 61"/>
                  <a:gd name="T57" fmla="*/ 92 h 59"/>
                  <a:gd name="T58" fmla="*/ 106 w 61"/>
                  <a:gd name="T59" fmla="*/ 98 h 59"/>
                  <a:gd name="T60" fmla="*/ 77 w 61"/>
                  <a:gd name="T61" fmla="*/ 53 h 59"/>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61"/>
                  <a:gd name="T94" fmla="*/ 0 h 59"/>
                  <a:gd name="T95" fmla="*/ 61 w 61"/>
                  <a:gd name="T96" fmla="*/ 59 h 59"/>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61" h="59">
                    <a:moveTo>
                      <a:pt x="18" y="0"/>
                    </a:moveTo>
                    <a:cubicBezTo>
                      <a:pt x="23" y="1"/>
                      <a:pt x="23" y="1"/>
                      <a:pt x="23" y="1"/>
                    </a:cubicBezTo>
                    <a:cubicBezTo>
                      <a:pt x="22" y="3"/>
                      <a:pt x="21" y="6"/>
                      <a:pt x="20" y="8"/>
                    </a:cubicBezTo>
                    <a:cubicBezTo>
                      <a:pt x="60" y="8"/>
                      <a:pt x="60" y="8"/>
                      <a:pt x="60" y="8"/>
                    </a:cubicBezTo>
                    <a:cubicBezTo>
                      <a:pt x="60" y="13"/>
                      <a:pt x="60" y="13"/>
                      <a:pt x="60" y="13"/>
                    </a:cubicBezTo>
                    <a:cubicBezTo>
                      <a:pt x="58" y="17"/>
                      <a:pt x="55" y="21"/>
                      <a:pt x="53" y="24"/>
                    </a:cubicBezTo>
                    <a:cubicBezTo>
                      <a:pt x="52" y="24"/>
                      <a:pt x="50" y="23"/>
                      <a:pt x="48" y="22"/>
                    </a:cubicBezTo>
                    <a:cubicBezTo>
                      <a:pt x="51" y="19"/>
                      <a:pt x="53" y="16"/>
                      <a:pt x="54" y="13"/>
                    </a:cubicBezTo>
                    <a:cubicBezTo>
                      <a:pt x="17" y="13"/>
                      <a:pt x="17" y="13"/>
                      <a:pt x="17" y="13"/>
                    </a:cubicBezTo>
                    <a:cubicBezTo>
                      <a:pt x="13" y="18"/>
                      <a:pt x="9" y="23"/>
                      <a:pt x="4" y="28"/>
                    </a:cubicBezTo>
                    <a:cubicBezTo>
                      <a:pt x="3" y="27"/>
                      <a:pt x="2" y="25"/>
                      <a:pt x="0" y="24"/>
                    </a:cubicBezTo>
                    <a:cubicBezTo>
                      <a:pt x="9" y="16"/>
                      <a:pt x="14" y="8"/>
                      <a:pt x="18" y="0"/>
                    </a:cubicBezTo>
                    <a:close/>
                    <a:moveTo>
                      <a:pt x="17" y="26"/>
                    </a:moveTo>
                    <a:cubicBezTo>
                      <a:pt x="21" y="28"/>
                      <a:pt x="21" y="28"/>
                      <a:pt x="21" y="28"/>
                    </a:cubicBezTo>
                    <a:cubicBezTo>
                      <a:pt x="17" y="37"/>
                      <a:pt x="12" y="46"/>
                      <a:pt x="6" y="53"/>
                    </a:cubicBezTo>
                    <a:cubicBezTo>
                      <a:pt x="5" y="52"/>
                      <a:pt x="3" y="51"/>
                      <a:pt x="2" y="50"/>
                    </a:cubicBezTo>
                    <a:cubicBezTo>
                      <a:pt x="8" y="43"/>
                      <a:pt x="13" y="34"/>
                      <a:pt x="17" y="26"/>
                    </a:cubicBezTo>
                    <a:close/>
                    <a:moveTo>
                      <a:pt x="29" y="16"/>
                    </a:moveTo>
                    <a:cubicBezTo>
                      <a:pt x="34" y="16"/>
                      <a:pt x="34" y="16"/>
                      <a:pt x="34" y="16"/>
                    </a:cubicBezTo>
                    <a:cubicBezTo>
                      <a:pt x="34" y="51"/>
                      <a:pt x="34" y="51"/>
                      <a:pt x="34" y="51"/>
                    </a:cubicBezTo>
                    <a:cubicBezTo>
                      <a:pt x="34" y="57"/>
                      <a:pt x="32" y="59"/>
                      <a:pt x="27" y="59"/>
                    </a:cubicBezTo>
                    <a:cubicBezTo>
                      <a:pt x="24" y="59"/>
                      <a:pt x="22" y="59"/>
                      <a:pt x="18" y="59"/>
                    </a:cubicBezTo>
                    <a:cubicBezTo>
                      <a:pt x="18" y="57"/>
                      <a:pt x="18" y="56"/>
                      <a:pt x="17" y="54"/>
                    </a:cubicBezTo>
                    <a:cubicBezTo>
                      <a:pt x="21" y="54"/>
                      <a:pt x="24" y="54"/>
                      <a:pt x="25" y="54"/>
                    </a:cubicBezTo>
                    <a:cubicBezTo>
                      <a:pt x="28" y="54"/>
                      <a:pt x="29" y="53"/>
                      <a:pt x="29" y="50"/>
                    </a:cubicBezTo>
                    <a:lnTo>
                      <a:pt x="29" y="16"/>
                    </a:lnTo>
                    <a:close/>
                    <a:moveTo>
                      <a:pt x="41" y="28"/>
                    </a:moveTo>
                    <a:cubicBezTo>
                      <a:pt x="45" y="26"/>
                      <a:pt x="45" y="26"/>
                      <a:pt x="45" y="26"/>
                    </a:cubicBezTo>
                    <a:cubicBezTo>
                      <a:pt x="51" y="34"/>
                      <a:pt x="56" y="42"/>
                      <a:pt x="61" y="49"/>
                    </a:cubicBezTo>
                    <a:cubicBezTo>
                      <a:pt x="56" y="52"/>
                      <a:pt x="56" y="52"/>
                      <a:pt x="56" y="52"/>
                    </a:cubicBezTo>
                    <a:cubicBezTo>
                      <a:pt x="51" y="44"/>
                      <a:pt x="46" y="36"/>
                      <a:pt x="41" y="28"/>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0" name="Freeform 187"/>
              <p:cNvSpPr>
                <a:spLocks noEditPoints="1"/>
              </p:cNvSpPr>
              <p:nvPr/>
            </p:nvSpPr>
            <p:spPr bwMode="auto">
              <a:xfrm>
                <a:off x="4142" y="1026"/>
                <a:ext cx="88" cy="113"/>
              </a:xfrm>
              <a:custGeom>
                <a:avLst/>
                <a:gdLst>
                  <a:gd name="T0" fmla="*/ 0 w 47"/>
                  <a:gd name="T1" fmla="*/ 15 h 60"/>
                  <a:gd name="T2" fmla="*/ 30 w 47"/>
                  <a:gd name="T3" fmla="*/ 15 h 60"/>
                  <a:gd name="T4" fmla="*/ 36 w 47"/>
                  <a:gd name="T5" fmla="*/ 0 h 60"/>
                  <a:gd name="T6" fmla="*/ 45 w 47"/>
                  <a:gd name="T7" fmla="*/ 2 h 60"/>
                  <a:gd name="T8" fmla="*/ 39 w 47"/>
                  <a:gd name="T9" fmla="*/ 15 h 60"/>
                  <a:gd name="T10" fmla="*/ 88 w 47"/>
                  <a:gd name="T11" fmla="*/ 15 h 60"/>
                  <a:gd name="T12" fmla="*/ 88 w 47"/>
                  <a:gd name="T13" fmla="*/ 113 h 60"/>
                  <a:gd name="T14" fmla="*/ 79 w 47"/>
                  <a:gd name="T15" fmla="*/ 113 h 60"/>
                  <a:gd name="T16" fmla="*/ 79 w 47"/>
                  <a:gd name="T17" fmla="*/ 105 h 60"/>
                  <a:gd name="T18" fmla="*/ 9 w 47"/>
                  <a:gd name="T19" fmla="*/ 105 h 60"/>
                  <a:gd name="T20" fmla="*/ 9 w 47"/>
                  <a:gd name="T21" fmla="*/ 113 h 60"/>
                  <a:gd name="T22" fmla="*/ 0 w 47"/>
                  <a:gd name="T23" fmla="*/ 113 h 60"/>
                  <a:gd name="T24" fmla="*/ 0 w 47"/>
                  <a:gd name="T25" fmla="*/ 15 h 60"/>
                  <a:gd name="T26" fmla="*/ 79 w 47"/>
                  <a:gd name="T27" fmla="*/ 23 h 60"/>
                  <a:gd name="T28" fmla="*/ 9 w 47"/>
                  <a:gd name="T29" fmla="*/ 23 h 60"/>
                  <a:gd name="T30" fmla="*/ 9 w 47"/>
                  <a:gd name="T31" fmla="*/ 43 h 60"/>
                  <a:gd name="T32" fmla="*/ 79 w 47"/>
                  <a:gd name="T33" fmla="*/ 43 h 60"/>
                  <a:gd name="T34" fmla="*/ 79 w 47"/>
                  <a:gd name="T35" fmla="*/ 23 h 60"/>
                  <a:gd name="T36" fmla="*/ 9 w 47"/>
                  <a:gd name="T37" fmla="*/ 70 h 60"/>
                  <a:gd name="T38" fmla="*/ 79 w 47"/>
                  <a:gd name="T39" fmla="*/ 70 h 60"/>
                  <a:gd name="T40" fmla="*/ 79 w 47"/>
                  <a:gd name="T41" fmla="*/ 51 h 60"/>
                  <a:gd name="T42" fmla="*/ 9 w 47"/>
                  <a:gd name="T43" fmla="*/ 51 h 60"/>
                  <a:gd name="T44" fmla="*/ 9 w 47"/>
                  <a:gd name="T45" fmla="*/ 70 h 60"/>
                  <a:gd name="T46" fmla="*/ 9 w 47"/>
                  <a:gd name="T47" fmla="*/ 98 h 60"/>
                  <a:gd name="T48" fmla="*/ 79 w 47"/>
                  <a:gd name="T49" fmla="*/ 98 h 60"/>
                  <a:gd name="T50" fmla="*/ 79 w 47"/>
                  <a:gd name="T51" fmla="*/ 77 h 60"/>
                  <a:gd name="T52" fmla="*/ 9 w 47"/>
                  <a:gd name="T53" fmla="*/ 77 h 60"/>
                  <a:gd name="T54" fmla="*/ 9 w 47"/>
                  <a:gd name="T55" fmla="*/ 98 h 6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7"/>
                  <a:gd name="T85" fmla="*/ 0 h 60"/>
                  <a:gd name="T86" fmla="*/ 47 w 47"/>
                  <a:gd name="T87" fmla="*/ 60 h 6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7" h="60">
                    <a:moveTo>
                      <a:pt x="0" y="8"/>
                    </a:moveTo>
                    <a:cubicBezTo>
                      <a:pt x="16" y="8"/>
                      <a:pt x="16" y="8"/>
                      <a:pt x="16" y="8"/>
                    </a:cubicBezTo>
                    <a:cubicBezTo>
                      <a:pt x="17" y="6"/>
                      <a:pt x="18" y="3"/>
                      <a:pt x="19" y="0"/>
                    </a:cubicBezTo>
                    <a:cubicBezTo>
                      <a:pt x="24" y="1"/>
                      <a:pt x="24" y="1"/>
                      <a:pt x="24" y="1"/>
                    </a:cubicBezTo>
                    <a:cubicBezTo>
                      <a:pt x="23" y="4"/>
                      <a:pt x="22" y="6"/>
                      <a:pt x="21" y="8"/>
                    </a:cubicBezTo>
                    <a:cubicBezTo>
                      <a:pt x="47" y="8"/>
                      <a:pt x="47" y="8"/>
                      <a:pt x="47" y="8"/>
                    </a:cubicBezTo>
                    <a:cubicBezTo>
                      <a:pt x="47" y="60"/>
                      <a:pt x="47" y="60"/>
                      <a:pt x="47" y="60"/>
                    </a:cubicBezTo>
                    <a:cubicBezTo>
                      <a:pt x="42" y="60"/>
                      <a:pt x="42" y="60"/>
                      <a:pt x="42" y="60"/>
                    </a:cubicBezTo>
                    <a:cubicBezTo>
                      <a:pt x="42" y="56"/>
                      <a:pt x="42" y="56"/>
                      <a:pt x="42" y="56"/>
                    </a:cubicBezTo>
                    <a:cubicBezTo>
                      <a:pt x="5" y="56"/>
                      <a:pt x="5" y="56"/>
                      <a:pt x="5" y="56"/>
                    </a:cubicBezTo>
                    <a:cubicBezTo>
                      <a:pt x="5" y="60"/>
                      <a:pt x="5" y="60"/>
                      <a:pt x="5" y="60"/>
                    </a:cubicBezTo>
                    <a:cubicBezTo>
                      <a:pt x="0" y="60"/>
                      <a:pt x="0" y="60"/>
                      <a:pt x="0" y="60"/>
                    </a:cubicBezTo>
                    <a:lnTo>
                      <a:pt x="0" y="8"/>
                    </a:lnTo>
                    <a:close/>
                    <a:moveTo>
                      <a:pt x="42" y="12"/>
                    </a:moveTo>
                    <a:cubicBezTo>
                      <a:pt x="5" y="12"/>
                      <a:pt x="5" y="12"/>
                      <a:pt x="5" y="12"/>
                    </a:cubicBezTo>
                    <a:cubicBezTo>
                      <a:pt x="5" y="23"/>
                      <a:pt x="5" y="23"/>
                      <a:pt x="5" y="23"/>
                    </a:cubicBezTo>
                    <a:cubicBezTo>
                      <a:pt x="42" y="23"/>
                      <a:pt x="42" y="23"/>
                      <a:pt x="42" y="23"/>
                    </a:cubicBezTo>
                    <a:lnTo>
                      <a:pt x="42" y="12"/>
                    </a:lnTo>
                    <a:close/>
                    <a:moveTo>
                      <a:pt x="5" y="37"/>
                    </a:moveTo>
                    <a:cubicBezTo>
                      <a:pt x="42" y="37"/>
                      <a:pt x="42" y="37"/>
                      <a:pt x="42" y="37"/>
                    </a:cubicBezTo>
                    <a:cubicBezTo>
                      <a:pt x="42" y="27"/>
                      <a:pt x="42" y="27"/>
                      <a:pt x="42" y="27"/>
                    </a:cubicBezTo>
                    <a:cubicBezTo>
                      <a:pt x="5" y="27"/>
                      <a:pt x="5" y="27"/>
                      <a:pt x="5" y="27"/>
                    </a:cubicBezTo>
                    <a:lnTo>
                      <a:pt x="5" y="37"/>
                    </a:lnTo>
                    <a:close/>
                    <a:moveTo>
                      <a:pt x="5" y="52"/>
                    </a:moveTo>
                    <a:cubicBezTo>
                      <a:pt x="42" y="52"/>
                      <a:pt x="42" y="52"/>
                      <a:pt x="42" y="52"/>
                    </a:cubicBezTo>
                    <a:cubicBezTo>
                      <a:pt x="42" y="41"/>
                      <a:pt x="42" y="41"/>
                      <a:pt x="42" y="41"/>
                    </a:cubicBezTo>
                    <a:cubicBezTo>
                      <a:pt x="5" y="41"/>
                      <a:pt x="5" y="41"/>
                      <a:pt x="5" y="41"/>
                    </a:cubicBezTo>
                    <a:lnTo>
                      <a:pt x="5" y="52"/>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1" name="Freeform 188"/>
              <p:cNvSpPr>
                <a:spLocks noEditPoints="1"/>
              </p:cNvSpPr>
              <p:nvPr/>
            </p:nvSpPr>
            <p:spPr bwMode="auto">
              <a:xfrm>
                <a:off x="4247" y="1024"/>
                <a:ext cx="114" cy="115"/>
              </a:xfrm>
              <a:custGeom>
                <a:avLst/>
                <a:gdLst>
                  <a:gd name="T0" fmla="*/ 6 w 61"/>
                  <a:gd name="T1" fmla="*/ 32 h 61"/>
                  <a:gd name="T2" fmla="*/ 26 w 61"/>
                  <a:gd name="T3" fmla="*/ 47 h 61"/>
                  <a:gd name="T4" fmla="*/ 21 w 61"/>
                  <a:gd name="T5" fmla="*/ 55 h 61"/>
                  <a:gd name="T6" fmla="*/ 0 w 61"/>
                  <a:gd name="T7" fmla="*/ 38 h 61"/>
                  <a:gd name="T8" fmla="*/ 6 w 61"/>
                  <a:gd name="T9" fmla="*/ 32 h 61"/>
                  <a:gd name="T10" fmla="*/ 17 w 61"/>
                  <a:gd name="T11" fmla="*/ 64 h 61"/>
                  <a:gd name="T12" fmla="*/ 26 w 61"/>
                  <a:gd name="T13" fmla="*/ 68 h 61"/>
                  <a:gd name="T14" fmla="*/ 11 w 61"/>
                  <a:gd name="T15" fmla="*/ 113 h 61"/>
                  <a:gd name="T16" fmla="*/ 2 w 61"/>
                  <a:gd name="T17" fmla="*/ 109 h 61"/>
                  <a:gd name="T18" fmla="*/ 17 w 61"/>
                  <a:gd name="T19" fmla="*/ 64 h 61"/>
                  <a:gd name="T20" fmla="*/ 11 w 61"/>
                  <a:gd name="T21" fmla="*/ 4 h 61"/>
                  <a:gd name="T22" fmla="*/ 32 w 61"/>
                  <a:gd name="T23" fmla="*/ 19 h 61"/>
                  <a:gd name="T24" fmla="*/ 24 w 61"/>
                  <a:gd name="T25" fmla="*/ 26 h 61"/>
                  <a:gd name="T26" fmla="*/ 6 w 61"/>
                  <a:gd name="T27" fmla="*/ 9 h 61"/>
                  <a:gd name="T28" fmla="*/ 11 w 61"/>
                  <a:gd name="T29" fmla="*/ 4 h 61"/>
                  <a:gd name="T30" fmla="*/ 90 w 61"/>
                  <a:gd name="T31" fmla="*/ 17 h 61"/>
                  <a:gd name="T32" fmla="*/ 114 w 61"/>
                  <a:gd name="T33" fmla="*/ 53 h 61"/>
                  <a:gd name="T34" fmla="*/ 107 w 61"/>
                  <a:gd name="T35" fmla="*/ 58 h 61"/>
                  <a:gd name="T36" fmla="*/ 99 w 61"/>
                  <a:gd name="T37" fmla="*/ 47 h 61"/>
                  <a:gd name="T38" fmla="*/ 45 w 61"/>
                  <a:gd name="T39" fmla="*/ 51 h 61"/>
                  <a:gd name="T40" fmla="*/ 36 w 61"/>
                  <a:gd name="T41" fmla="*/ 53 h 61"/>
                  <a:gd name="T42" fmla="*/ 32 w 61"/>
                  <a:gd name="T43" fmla="*/ 43 h 61"/>
                  <a:gd name="T44" fmla="*/ 39 w 61"/>
                  <a:gd name="T45" fmla="*/ 38 h 61"/>
                  <a:gd name="T46" fmla="*/ 64 w 61"/>
                  <a:gd name="T47" fmla="*/ 0 h 61"/>
                  <a:gd name="T48" fmla="*/ 71 w 61"/>
                  <a:gd name="T49" fmla="*/ 4 h 61"/>
                  <a:gd name="T50" fmla="*/ 49 w 61"/>
                  <a:gd name="T51" fmla="*/ 41 h 61"/>
                  <a:gd name="T52" fmla="*/ 95 w 61"/>
                  <a:gd name="T53" fmla="*/ 40 h 61"/>
                  <a:gd name="T54" fmla="*/ 82 w 61"/>
                  <a:gd name="T55" fmla="*/ 21 h 61"/>
                  <a:gd name="T56" fmla="*/ 90 w 61"/>
                  <a:gd name="T57" fmla="*/ 17 h 61"/>
                  <a:gd name="T58" fmla="*/ 39 w 61"/>
                  <a:gd name="T59" fmla="*/ 64 h 61"/>
                  <a:gd name="T60" fmla="*/ 103 w 61"/>
                  <a:gd name="T61" fmla="*/ 64 h 61"/>
                  <a:gd name="T62" fmla="*/ 103 w 61"/>
                  <a:gd name="T63" fmla="*/ 115 h 61"/>
                  <a:gd name="T64" fmla="*/ 93 w 61"/>
                  <a:gd name="T65" fmla="*/ 115 h 61"/>
                  <a:gd name="T66" fmla="*/ 93 w 61"/>
                  <a:gd name="T67" fmla="*/ 107 h 61"/>
                  <a:gd name="T68" fmla="*/ 49 w 61"/>
                  <a:gd name="T69" fmla="*/ 107 h 61"/>
                  <a:gd name="T70" fmla="*/ 49 w 61"/>
                  <a:gd name="T71" fmla="*/ 115 h 61"/>
                  <a:gd name="T72" fmla="*/ 39 w 61"/>
                  <a:gd name="T73" fmla="*/ 115 h 61"/>
                  <a:gd name="T74" fmla="*/ 39 w 61"/>
                  <a:gd name="T75" fmla="*/ 64 h 61"/>
                  <a:gd name="T76" fmla="*/ 93 w 61"/>
                  <a:gd name="T77" fmla="*/ 72 h 61"/>
                  <a:gd name="T78" fmla="*/ 49 w 61"/>
                  <a:gd name="T79" fmla="*/ 72 h 61"/>
                  <a:gd name="T80" fmla="*/ 49 w 61"/>
                  <a:gd name="T81" fmla="*/ 98 h 61"/>
                  <a:gd name="T82" fmla="*/ 93 w 61"/>
                  <a:gd name="T83" fmla="*/ 98 h 61"/>
                  <a:gd name="T84" fmla="*/ 93 w 61"/>
                  <a:gd name="T85" fmla="*/ 72 h 61"/>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61"/>
                  <a:gd name="T130" fmla="*/ 0 h 61"/>
                  <a:gd name="T131" fmla="*/ 61 w 61"/>
                  <a:gd name="T132" fmla="*/ 61 h 61"/>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61" h="61">
                    <a:moveTo>
                      <a:pt x="3" y="17"/>
                    </a:moveTo>
                    <a:cubicBezTo>
                      <a:pt x="7" y="19"/>
                      <a:pt x="10" y="22"/>
                      <a:pt x="14" y="25"/>
                    </a:cubicBezTo>
                    <a:cubicBezTo>
                      <a:pt x="13" y="25"/>
                      <a:pt x="12" y="27"/>
                      <a:pt x="11" y="29"/>
                    </a:cubicBezTo>
                    <a:cubicBezTo>
                      <a:pt x="7" y="26"/>
                      <a:pt x="3" y="23"/>
                      <a:pt x="0" y="20"/>
                    </a:cubicBezTo>
                    <a:lnTo>
                      <a:pt x="3" y="17"/>
                    </a:lnTo>
                    <a:close/>
                    <a:moveTo>
                      <a:pt x="9" y="34"/>
                    </a:moveTo>
                    <a:cubicBezTo>
                      <a:pt x="11" y="35"/>
                      <a:pt x="12" y="36"/>
                      <a:pt x="14" y="36"/>
                    </a:cubicBezTo>
                    <a:cubicBezTo>
                      <a:pt x="11" y="45"/>
                      <a:pt x="8" y="53"/>
                      <a:pt x="6" y="60"/>
                    </a:cubicBezTo>
                    <a:cubicBezTo>
                      <a:pt x="1" y="58"/>
                      <a:pt x="1" y="58"/>
                      <a:pt x="1" y="58"/>
                    </a:cubicBezTo>
                    <a:cubicBezTo>
                      <a:pt x="4" y="51"/>
                      <a:pt x="7" y="43"/>
                      <a:pt x="9" y="34"/>
                    </a:cubicBezTo>
                    <a:close/>
                    <a:moveTo>
                      <a:pt x="6" y="2"/>
                    </a:moveTo>
                    <a:cubicBezTo>
                      <a:pt x="10" y="5"/>
                      <a:pt x="14" y="7"/>
                      <a:pt x="17" y="10"/>
                    </a:cubicBezTo>
                    <a:cubicBezTo>
                      <a:pt x="16" y="12"/>
                      <a:pt x="14" y="13"/>
                      <a:pt x="13" y="14"/>
                    </a:cubicBezTo>
                    <a:cubicBezTo>
                      <a:pt x="10" y="11"/>
                      <a:pt x="7" y="8"/>
                      <a:pt x="3" y="5"/>
                    </a:cubicBezTo>
                    <a:lnTo>
                      <a:pt x="6" y="2"/>
                    </a:lnTo>
                    <a:close/>
                    <a:moveTo>
                      <a:pt x="48" y="9"/>
                    </a:moveTo>
                    <a:cubicBezTo>
                      <a:pt x="53" y="15"/>
                      <a:pt x="57" y="21"/>
                      <a:pt x="61" y="28"/>
                    </a:cubicBezTo>
                    <a:cubicBezTo>
                      <a:pt x="57" y="31"/>
                      <a:pt x="57" y="31"/>
                      <a:pt x="57" y="31"/>
                    </a:cubicBezTo>
                    <a:cubicBezTo>
                      <a:pt x="56" y="29"/>
                      <a:pt x="54" y="27"/>
                      <a:pt x="53" y="25"/>
                    </a:cubicBezTo>
                    <a:cubicBezTo>
                      <a:pt x="41" y="25"/>
                      <a:pt x="32" y="26"/>
                      <a:pt x="24" y="27"/>
                    </a:cubicBezTo>
                    <a:cubicBezTo>
                      <a:pt x="23" y="27"/>
                      <a:pt x="21" y="27"/>
                      <a:pt x="19" y="28"/>
                    </a:cubicBezTo>
                    <a:cubicBezTo>
                      <a:pt x="17" y="23"/>
                      <a:pt x="17" y="23"/>
                      <a:pt x="17" y="23"/>
                    </a:cubicBezTo>
                    <a:cubicBezTo>
                      <a:pt x="19" y="22"/>
                      <a:pt x="20" y="21"/>
                      <a:pt x="21" y="20"/>
                    </a:cubicBezTo>
                    <a:cubicBezTo>
                      <a:pt x="26" y="15"/>
                      <a:pt x="30" y="8"/>
                      <a:pt x="34" y="0"/>
                    </a:cubicBezTo>
                    <a:cubicBezTo>
                      <a:pt x="38" y="2"/>
                      <a:pt x="38" y="2"/>
                      <a:pt x="38" y="2"/>
                    </a:cubicBezTo>
                    <a:cubicBezTo>
                      <a:pt x="34" y="9"/>
                      <a:pt x="30" y="16"/>
                      <a:pt x="26" y="22"/>
                    </a:cubicBezTo>
                    <a:cubicBezTo>
                      <a:pt x="33" y="22"/>
                      <a:pt x="41" y="21"/>
                      <a:pt x="51" y="21"/>
                    </a:cubicBezTo>
                    <a:cubicBezTo>
                      <a:pt x="49" y="17"/>
                      <a:pt x="47" y="14"/>
                      <a:pt x="44" y="11"/>
                    </a:cubicBezTo>
                    <a:lnTo>
                      <a:pt x="48" y="9"/>
                    </a:lnTo>
                    <a:close/>
                    <a:moveTo>
                      <a:pt x="21" y="34"/>
                    </a:moveTo>
                    <a:cubicBezTo>
                      <a:pt x="55" y="34"/>
                      <a:pt x="55" y="34"/>
                      <a:pt x="55" y="34"/>
                    </a:cubicBezTo>
                    <a:cubicBezTo>
                      <a:pt x="55" y="61"/>
                      <a:pt x="55" y="61"/>
                      <a:pt x="55" y="61"/>
                    </a:cubicBezTo>
                    <a:cubicBezTo>
                      <a:pt x="50" y="61"/>
                      <a:pt x="50" y="61"/>
                      <a:pt x="50" y="61"/>
                    </a:cubicBezTo>
                    <a:cubicBezTo>
                      <a:pt x="50" y="57"/>
                      <a:pt x="50" y="57"/>
                      <a:pt x="50" y="57"/>
                    </a:cubicBezTo>
                    <a:cubicBezTo>
                      <a:pt x="26" y="57"/>
                      <a:pt x="26" y="57"/>
                      <a:pt x="26" y="57"/>
                    </a:cubicBezTo>
                    <a:cubicBezTo>
                      <a:pt x="26" y="61"/>
                      <a:pt x="26" y="61"/>
                      <a:pt x="26" y="61"/>
                    </a:cubicBezTo>
                    <a:cubicBezTo>
                      <a:pt x="21" y="61"/>
                      <a:pt x="21" y="61"/>
                      <a:pt x="21" y="61"/>
                    </a:cubicBezTo>
                    <a:lnTo>
                      <a:pt x="21" y="34"/>
                    </a:lnTo>
                    <a:close/>
                    <a:moveTo>
                      <a:pt x="50" y="38"/>
                    </a:moveTo>
                    <a:cubicBezTo>
                      <a:pt x="26" y="38"/>
                      <a:pt x="26" y="38"/>
                      <a:pt x="26" y="38"/>
                    </a:cubicBezTo>
                    <a:cubicBezTo>
                      <a:pt x="26" y="52"/>
                      <a:pt x="26" y="52"/>
                      <a:pt x="26" y="52"/>
                    </a:cubicBezTo>
                    <a:cubicBezTo>
                      <a:pt x="50" y="52"/>
                      <a:pt x="50" y="52"/>
                      <a:pt x="50" y="52"/>
                    </a:cubicBezTo>
                    <a:lnTo>
                      <a:pt x="50" y="38"/>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2" name="Freeform 189"/>
              <p:cNvSpPr>
                <a:spLocks noEditPoints="1"/>
              </p:cNvSpPr>
              <p:nvPr/>
            </p:nvSpPr>
            <p:spPr bwMode="auto">
              <a:xfrm>
                <a:off x="4375" y="1034"/>
                <a:ext cx="99" cy="98"/>
              </a:xfrm>
              <a:custGeom>
                <a:avLst/>
                <a:gdLst>
                  <a:gd name="T0" fmla="*/ 0 w 53"/>
                  <a:gd name="T1" fmla="*/ 0 h 52"/>
                  <a:gd name="T2" fmla="*/ 97 w 53"/>
                  <a:gd name="T3" fmla="*/ 0 h 52"/>
                  <a:gd name="T4" fmla="*/ 97 w 53"/>
                  <a:gd name="T5" fmla="*/ 9 h 52"/>
                  <a:gd name="T6" fmla="*/ 9 w 53"/>
                  <a:gd name="T7" fmla="*/ 9 h 52"/>
                  <a:gd name="T8" fmla="*/ 9 w 53"/>
                  <a:gd name="T9" fmla="*/ 90 h 52"/>
                  <a:gd name="T10" fmla="*/ 99 w 53"/>
                  <a:gd name="T11" fmla="*/ 90 h 52"/>
                  <a:gd name="T12" fmla="*/ 99 w 53"/>
                  <a:gd name="T13" fmla="*/ 98 h 52"/>
                  <a:gd name="T14" fmla="*/ 0 w 53"/>
                  <a:gd name="T15" fmla="*/ 98 h 52"/>
                  <a:gd name="T16" fmla="*/ 0 w 53"/>
                  <a:gd name="T17" fmla="*/ 0 h 52"/>
                  <a:gd name="T18" fmla="*/ 19 w 53"/>
                  <a:gd name="T19" fmla="*/ 23 h 52"/>
                  <a:gd name="T20" fmla="*/ 24 w 53"/>
                  <a:gd name="T21" fmla="*/ 15 h 52"/>
                  <a:gd name="T22" fmla="*/ 54 w 53"/>
                  <a:gd name="T23" fmla="*/ 41 h 52"/>
                  <a:gd name="T24" fmla="*/ 77 w 53"/>
                  <a:gd name="T25" fmla="*/ 13 h 52"/>
                  <a:gd name="T26" fmla="*/ 86 w 53"/>
                  <a:gd name="T27" fmla="*/ 19 h 52"/>
                  <a:gd name="T28" fmla="*/ 62 w 53"/>
                  <a:gd name="T29" fmla="*/ 47 h 52"/>
                  <a:gd name="T30" fmla="*/ 92 w 53"/>
                  <a:gd name="T31" fmla="*/ 75 h 52"/>
                  <a:gd name="T32" fmla="*/ 82 w 53"/>
                  <a:gd name="T33" fmla="*/ 85 h 52"/>
                  <a:gd name="T34" fmla="*/ 54 w 53"/>
                  <a:gd name="T35" fmla="*/ 55 h 52"/>
                  <a:gd name="T36" fmla="*/ 21 w 53"/>
                  <a:gd name="T37" fmla="*/ 85 h 52"/>
                  <a:gd name="T38" fmla="*/ 13 w 53"/>
                  <a:gd name="T39" fmla="*/ 77 h 52"/>
                  <a:gd name="T40" fmla="*/ 47 w 53"/>
                  <a:gd name="T41" fmla="*/ 49 h 52"/>
                  <a:gd name="T42" fmla="*/ 19 w 53"/>
                  <a:gd name="T43" fmla="*/ 23 h 5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53"/>
                  <a:gd name="T67" fmla="*/ 0 h 52"/>
                  <a:gd name="T68" fmla="*/ 53 w 53"/>
                  <a:gd name="T69" fmla="*/ 52 h 5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53" h="52">
                    <a:moveTo>
                      <a:pt x="0" y="0"/>
                    </a:moveTo>
                    <a:cubicBezTo>
                      <a:pt x="52" y="0"/>
                      <a:pt x="52" y="0"/>
                      <a:pt x="52" y="0"/>
                    </a:cubicBezTo>
                    <a:cubicBezTo>
                      <a:pt x="52" y="5"/>
                      <a:pt x="52" y="5"/>
                      <a:pt x="52" y="5"/>
                    </a:cubicBezTo>
                    <a:cubicBezTo>
                      <a:pt x="5" y="5"/>
                      <a:pt x="5" y="5"/>
                      <a:pt x="5" y="5"/>
                    </a:cubicBezTo>
                    <a:cubicBezTo>
                      <a:pt x="5" y="48"/>
                      <a:pt x="5" y="48"/>
                      <a:pt x="5" y="48"/>
                    </a:cubicBezTo>
                    <a:cubicBezTo>
                      <a:pt x="53" y="48"/>
                      <a:pt x="53" y="48"/>
                      <a:pt x="53" y="48"/>
                    </a:cubicBezTo>
                    <a:cubicBezTo>
                      <a:pt x="53" y="52"/>
                      <a:pt x="53" y="52"/>
                      <a:pt x="53" y="52"/>
                    </a:cubicBezTo>
                    <a:cubicBezTo>
                      <a:pt x="0" y="52"/>
                      <a:pt x="0" y="52"/>
                      <a:pt x="0" y="52"/>
                    </a:cubicBezTo>
                    <a:lnTo>
                      <a:pt x="0" y="0"/>
                    </a:lnTo>
                    <a:close/>
                    <a:moveTo>
                      <a:pt x="10" y="12"/>
                    </a:moveTo>
                    <a:cubicBezTo>
                      <a:pt x="13" y="8"/>
                      <a:pt x="13" y="8"/>
                      <a:pt x="13" y="8"/>
                    </a:cubicBezTo>
                    <a:cubicBezTo>
                      <a:pt x="18" y="12"/>
                      <a:pt x="24" y="17"/>
                      <a:pt x="29" y="22"/>
                    </a:cubicBezTo>
                    <a:cubicBezTo>
                      <a:pt x="33" y="18"/>
                      <a:pt x="37" y="12"/>
                      <a:pt x="41" y="7"/>
                    </a:cubicBezTo>
                    <a:cubicBezTo>
                      <a:pt x="46" y="10"/>
                      <a:pt x="46" y="10"/>
                      <a:pt x="46" y="10"/>
                    </a:cubicBezTo>
                    <a:cubicBezTo>
                      <a:pt x="42" y="16"/>
                      <a:pt x="37" y="21"/>
                      <a:pt x="33" y="25"/>
                    </a:cubicBezTo>
                    <a:cubicBezTo>
                      <a:pt x="38" y="30"/>
                      <a:pt x="43" y="35"/>
                      <a:pt x="49" y="40"/>
                    </a:cubicBezTo>
                    <a:cubicBezTo>
                      <a:pt x="44" y="45"/>
                      <a:pt x="44" y="45"/>
                      <a:pt x="44" y="45"/>
                    </a:cubicBezTo>
                    <a:cubicBezTo>
                      <a:pt x="39" y="40"/>
                      <a:pt x="34" y="34"/>
                      <a:pt x="29" y="29"/>
                    </a:cubicBezTo>
                    <a:cubicBezTo>
                      <a:pt x="23" y="35"/>
                      <a:pt x="17" y="41"/>
                      <a:pt x="11" y="45"/>
                    </a:cubicBezTo>
                    <a:cubicBezTo>
                      <a:pt x="10" y="44"/>
                      <a:pt x="9" y="43"/>
                      <a:pt x="7" y="41"/>
                    </a:cubicBezTo>
                    <a:cubicBezTo>
                      <a:pt x="14" y="37"/>
                      <a:pt x="20" y="32"/>
                      <a:pt x="25" y="26"/>
                    </a:cubicBezTo>
                    <a:cubicBezTo>
                      <a:pt x="20" y="21"/>
                      <a:pt x="15" y="16"/>
                      <a:pt x="10" y="12"/>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3" name="Freeform 190"/>
              <p:cNvSpPr>
                <a:spLocks noEditPoints="1"/>
              </p:cNvSpPr>
              <p:nvPr/>
            </p:nvSpPr>
            <p:spPr bwMode="auto">
              <a:xfrm>
                <a:off x="3766" y="1803"/>
                <a:ext cx="113" cy="105"/>
              </a:xfrm>
              <a:custGeom>
                <a:avLst/>
                <a:gdLst>
                  <a:gd name="T0" fmla="*/ 0 w 60"/>
                  <a:gd name="T1" fmla="*/ 0 h 56"/>
                  <a:gd name="T2" fmla="*/ 113 w 60"/>
                  <a:gd name="T3" fmla="*/ 0 h 56"/>
                  <a:gd name="T4" fmla="*/ 113 w 60"/>
                  <a:gd name="T5" fmla="*/ 8 h 56"/>
                  <a:gd name="T6" fmla="*/ 75 w 60"/>
                  <a:gd name="T7" fmla="*/ 8 h 56"/>
                  <a:gd name="T8" fmla="*/ 75 w 60"/>
                  <a:gd name="T9" fmla="*/ 24 h 56"/>
                  <a:gd name="T10" fmla="*/ 107 w 60"/>
                  <a:gd name="T11" fmla="*/ 24 h 56"/>
                  <a:gd name="T12" fmla="*/ 107 w 60"/>
                  <a:gd name="T13" fmla="*/ 105 h 56"/>
                  <a:gd name="T14" fmla="*/ 98 w 60"/>
                  <a:gd name="T15" fmla="*/ 105 h 56"/>
                  <a:gd name="T16" fmla="*/ 98 w 60"/>
                  <a:gd name="T17" fmla="*/ 99 h 56"/>
                  <a:gd name="T18" fmla="*/ 17 w 60"/>
                  <a:gd name="T19" fmla="*/ 99 h 56"/>
                  <a:gd name="T20" fmla="*/ 17 w 60"/>
                  <a:gd name="T21" fmla="*/ 105 h 56"/>
                  <a:gd name="T22" fmla="*/ 8 w 60"/>
                  <a:gd name="T23" fmla="*/ 105 h 56"/>
                  <a:gd name="T24" fmla="*/ 8 w 60"/>
                  <a:gd name="T25" fmla="*/ 24 h 56"/>
                  <a:gd name="T26" fmla="*/ 38 w 60"/>
                  <a:gd name="T27" fmla="*/ 24 h 56"/>
                  <a:gd name="T28" fmla="*/ 40 w 60"/>
                  <a:gd name="T29" fmla="*/ 8 h 56"/>
                  <a:gd name="T30" fmla="*/ 0 w 60"/>
                  <a:gd name="T31" fmla="*/ 8 h 56"/>
                  <a:gd name="T32" fmla="*/ 0 w 60"/>
                  <a:gd name="T33" fmla="*/ 0 h 56"/>
                  <a:gd name="T34" fmla="*/ 98 w 60"/>
                  <a:gd name="T35" fmla="*/ 90 h 56"/>
                  <a:gd name="T36" fmla="*/ 98 w 60"/>
                  <a:gd name="T37" fmla="*/ 71 h 56"/>
                  <a:gd name="T38" fmla="*/ 77 w 60"/>
                  <a:gd name="T39" fmla="*/ 71 h 56"/>
                  <a:gd name="T40" fmla="*/ 66 w 60"/>
                  <a:gd name="T41" fmla="*/ 58 h 56"/>
                  <a:gd name="T42" fmla="*/ 66 w 60"/>
                  <a:gd name="T43" fmla="*/ 34 h 56"/>
                  <a:gd name="T44" fmla="*/ 47 w 60"/>
                  <a:gd name="T45" fmla="*/ 34 h 56"/>
                  <a:gd name="T46" fmla="*/ 24 w 60"/>
                  <a:gd name="T47" fmla="*/ 75 h 56"/>
                  <a:gd name="T48" fmla="*/ 19 w 60"/>
                  <a:gd name="T49" fmla="*/ 69 h 56"/>
                  <a:gd name="T50" fmla="*/ 38 w 60"/>
                  <a:gd name="T51" fmla="*/ 34 h 56"/>
                  <a:gd name="T52" fmla="*/ 17 w 60"/>
                  <a:gd name="T53" fmla="*/ 34 h 56"/>
                  <a:gd name="T54" fmla="*/ 17 w 60"/>
                  <a:gd name="T55" fmla="*/ 90 h 56"/>
                  <a:gd name="T56" fmla="*/ 98 w 60"/>
                  <a:gd name="T57" fmla="*/ 90 h 56"/>
                  <a:gd name="T58" fmla="*/ 47 w 60"/>
                  <a:gd name="T59" fmla="*/ 24 h 56"/>
                  <a:gd name="T60" fmla="*/ 66 w 60"/>
                  <a:gd name="T61" fmla="*/ 24 h 56"/>
                  <a:gd name="T62" fmla="*/ 66 w 60"/>
                  <a:gd name="T63" fmla="*/ 8 h 56"/>
                  <a:gd name="T64" fmla="*/ 47 w 60"/>
                  <a:gd name="T65" fmla="*/ 8 h 56"/>
                  <a:gd name="T66" fmla="*/ 47 w 60"/>
                  <a:gd name="T67" fmla="*/ 24 h 56"/>
                  <a:gd name="T68" fmla="*/ 81 w 60"/>
                  <a:gd name="T69" fmla="*/ 62 h 56"/>
                  <a:gd name="T70" fmla="*/ 98 w 60"/>
                  <a:gd name="T71" fmla="*/ 62 h 56"/>
                  <a:gd name="T72" fmla="*/ 98 w 60"/>
                  <a:gd name="T73" fmla="*/ 34 h 56"/>
                  <a:gd name="T74" fmla="*/ 75 w 60"/>
                  <a:gd name="T75" fmla="*/ 34 h 56"/>
                  <a:gd name="T76" fmla="*/ 75 w 60"/>
                  <a:gd name="T77" fmla="*/ 56 h 56"/>
                  <a:gd name="T78" fmla="*/ 81 w 60"/>
                  <a:gd name="T79" fmla="*/ 62 h 5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60"/>
                  <a:gd name="T121" fmla="*/ 0 h 56"/>
                  <a:gd name="T122" fmla="*/ 60 w 60"/>
                  <a:gd name="T123" fmla="*/ 56 h 5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60" h="56">
                    <a:moveTo>
                      <a:pt x="0" y="0"/>
                    </a:moveTo>
                    <a:cubicBezTo>
                      <a:pt x="60" y="0"/>
                      <a:pt x="60" y="0"/>
                      <a:pt x="60" y="0"/>
                    </a:cubicBezTo>
                    <a:cubicBezTo>
                      <a:pt x="60" y="4"/>
                      <a:pt x="60" y="4"/>
                      <a:pt x="60" y="4"/>
                    </a:cubicBezTo>
                    <a:cubicBezTo>
                      <a:pt x="40" y="4"/>
                      <a:pt x="40" y="4"/>
                      <a:pt x="40" y="4"/>
                    </a:cubicBezTo>
                    <a:cubicBezTo>
                      <a:pt x="40" y="13"/>
                      <a:pt x="40" y="13"/>
                      <a:pt x="40" y="13"/>
                    </a:cubicBezTo>
                    <a:cubicBezTo>
                      <a:pt x="57" y="13"/>
                      <a:pt x="57" y="13"/>
                      <a:pt x="57" y="13"/>
                    </a:cubicBezTo>
                    <a:cubicBezTo>
                      <a:pt x="57" y="56"/>
                      <a:pt x="57" y="56"/>
                      <a:pt x="57" y="56"/>
                    </a:cubicBezTo>
                    <a:cubicBezTo>
                      <a:pt x="52" y="56"/>
                      <a:pt x="52" y="56"/>
                      <a:pt x="52" y="56"/>
                    </a:cubicBezTo>
                    <a:cubicBezTo>
                      <a:pt x="52" y="53"/>
                      <a:pt x="52" y="53"/>
                      <a:pt x="52" y="53"/>
                    </a:cubicBezTo>
                    <a:cubicBezTo>
                      <a:pt x="9" y="53"/>
                      <a:pt x="9" y="53"/>
                      <a:pt x="9" y="53"/>
                    </a:cubicBezTo>
                    <a:cubicBezTo>
                      <a:pt x="9" y="56"/>
                      <a:pt x="9" y="56"/>
                      <a:pt x="9" y="56"/>
                    </a:cubicBezTo>
                    <a:cubicBezTo>
                      <a:pt x="4" y="56"/>
                      <a:pt x="4" y="56"/>
                      <a:pt x="4" y="56"/>
                    </a:cubicBezTo>
                    <a:cubicBezTo>
                      <a:pt x="4" y="13"/>
                      <a:pt x="4" y="13"/>
                      <a:pt x="4" y="13"/>
                    </a:cubicBezTo>
                    <a:cubicBezTo>
                      <a:pt x="20" y="13"/>
                      <a:pt x="20" y="13"/>
                      <a:pt x="20" y="13"/>
                    </a:cubicBezTo>
                    <a:cubicBezTo>
                      <a:pt x="20" y="10"/>
                      <a:pt x="21" y="7"/>
                      <a:pt x="21" y="4"/>
                    </a:cubicBezTo>
                    <a:cubicBezTo>
                      <a:pt x="0" y="4"/>
                      <a:pt x="0" y="4"/>
                      <a:pt x="0" y="4"/>
                    </a:cubicBezTo>
                    <a:lnTo>
                      <a:pt x="0" y="0"/>
                    </a:lnTo>
                    <a:close/>
                    <a:moveTo>
                      <a:pt x="52" y="48"/>
                    </a:moveTo>
                    <a:cubicBezTo>
                      <a:pt x="52" y="38"/>
                      <a:pt x="52" y="38"/>
                      <a:pt x="52" y="38"/>
                    </a:cubicBezTo>
                    <a:cubicBezTo>
                      <a:pt x="41" y="38"/>
                      <a:pt x="41" y="38"/>
                      <a:pt x="41" y="38"/>
                    </a:cubicBezTo>
                    <a:cubicBezTo>
                      <a:pt x="37" y="38"/>
                      <a:pt x="35" y="35"/>
                      <a:pt x="35" y="31"/>
                    </a:cubicBezTo>
                    <a:cubicBezTo>
                      <a:pt x="35" y="18"/>
                      <a:pt x="35" y="18"/>
                      <a:pt x="35" y="18"/>
                    </a:cubicBezTo>
                    <a:cubicBezTo>
                      <a:pt x="25" y="18"/>
                      <a:pt x="25" y="18"/>
                      <a:pt x="25" y="18"/>
                    </a:cubicBezTo>
                    <a:cubicBezTo>
                      <a:pt x="25" y="27"/>
                      <a:pt x="21" y="35"/>
                      <a:pt x="13" y="40"/>
                    </a:cubicBezTo>
                    <a:cubicBezTo>
                      <a:pt x="12" y="39"/>
                      <a:pt x="11" y="38"/>
                      <a:pt x="10" y="37"/>
                    </a:cubicBezTo>
                    <a:cubicBezTo>
                      <a:pt x="16" y="32"/>
                      <a:pt x="20" y="26"/>
                      <a:pt x="20" y="18"/>
                    </a:cubicBezTo>
                    <a:cubicBezTo>
                      <a:pt x="9" y="18"/>
                      <a:pt x="9" y="18"/>
                      <a:pt x="9" y="18"/>
                    </a:cubicBezTo>
                    <a:cubicBezTo>
                      <a:pt x="9" y="48"/>
                      <a:pt x="9" y="48"/>
                      <a:pt x="9" y="48"/>
                    </a:cubicBezTo>
                    <a:lnTo>
                      <a:pt x="52" y="48"/>
                    </a:lnTo>
                    <a:close/>
                    <a:moveTo>
                      <a:pt x="25" y="13"/>
                    </a:moveTo>
                    <a:cubicBezTo>
                      <a:pt x="35" y="13"/>
                      <a:pt x="35" y="13"/>
                      <a:pt x="35" y="13"/>
                    </a:cubicBezTo>
                    <a:cubicBezTo>
                      <a:pt x="35" y="4"/>
                      <a:pt x="35" y="4"/>
                      <a:pt x="35" y="4"/>
                    </a:cubicBezTo>
                    <a:cubicBezTo>
                      <a:pt x="25" y="4"/>
                      <a:pt x="25" y="4"/>
                      <a:pt x="25" y="4"/>
                    </a:cubicBezTo>
                    <a:cubicBezTo>
                      <a:pt x="25" y="8"/>
                      <a:pt x="25" y="11"/>
                      <a:pt x="25" y="13"/>
                    </a:cubicBezTo>
                    <a:close/>
                    <a:moveTo>
                      <a:pt x="43" y="33"/>
                    </a:moveTo>
                    <a:cubicBezTo>
                      <a:pt x="52" y="33"/>
                      <a:pt x="52" y="33"/>
                      <a:pt x="52" y="33"/>
                    </a:cubicBezTo>
                    <a:cubicBezTo>
                      <a:pt x="52" y="18"/>
                      <a:pt x="52" y="18"/>
                      <a:pt x="52" y="18"/>
                    </a:cubicBezTo>
                    <a:cubicBezTo>
                      <a:pt x="40" y="18"/>
                      <a:pt x="40" y="18"/>
                      <a:pt x="40" y="18"/>
                    </a:cubicBezTo>
                    <a:cubicBezTo>
                      <a:pt x="40" y="30"/>
                      <a:pt x="40" y="30"/>
                      <a:pt x="40" y="30"/>
                    </a:cubicBezTo>
                    <a:cubicBezTo>
                      <a:pt x="40" y="32"/>
                      <a:pt x="41" y="33"/>
                      <a:pt x="43" y="33"/>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4" name="Freeform 191"/>
              <p:cNvSpPr>
                <a:spLocks noEditPoints="1"/>
              </p:cNvSpPr>
              <p:nvPr/>
            </p:nvSpPr>
            <p:spPr bwMode="auto">
              <a:xfrm>
                <a:off x="3883" y="1797"/>
                <a:ext cx="114" cy="113"/>
              </a:xfrm>
              <a:custGeom>
                <a:avLst/>
                <a:gdLst>
                  <a:gd name="T0" fmla="*/ 101 w 61"/>
                  <a:gd name="T1" fmla="*/ 17 h 60"/>
                  <a:gd name="T2" fmla="*/ 105 w 61"/>
                  <a:gd name="T3" fmla="*/ 28 h 60"/>
                  <a:gd name="T4" fmla="*/ 112 w 61"/>
                  <a:gd name="T5" fmla="*/ 34 h 60"/>
                  <a:gd name="T6" fmla="*/ 92 w 61"/>
                  <a:gd name="T7" fmla="*/ 73 h 60"/>
                  <a:gd name="T8" fmla="*/ 110 w 61"/>
                  <a:gd name="T9" fmla="*/ 45 h 60"/>
                  <a:gd name="T10" fmla="*/ 99 w 61"/>
                  <a:gd name="T11" fmla="*/ 102 h 60"/>
                  <a:gd name="T12" fmla="*/ 105 w 61"/>
                  <a:gd name="T13" fmla="*/ 100 h 60"/>
                  <a:gd name="T14" fmla="*/ 114 w 61"/>
                  <a:gd name="T15" fmla="*/ 85 h 60"/>
                  <a:gd name="T16" fmla="*/ 105 w 61"/>
                  <a:gd name="T17" fmla="*/ 113 h 60"/>
                  <a:gd name="T18" fmla="*/ 88 w 61"/>
                  <a:gd name="T19" fmla="*/ 90 h 60"/>
                  <a:gd name="T20" fmla="*/ 75 w 61"/>
                  <a:gd name="T21" fmla="*/ 92 h 60"/>
                  <a:gd name="T22" fmla="*/ 82 w 61"/>
                  <a:gd name="T23" fmla="*/ 34 h 60"/>
                  <a:gd name="T24" fmla="*/ 30 w 61"/>
                  <a:gd name="T25" fmla="*/ 72 h 60"/>
                  <a:gd name="T26" fmla="*/ 21 w 61"/>
                  <a:gd name="T27" fmla="*/ 113 h 60"/>
                  <a:gd name="T28" fmla="*/ 21 w 61"/>
                  <a:gd name="T29" fmla="*/ 92 h 60"/>
                  <a:gd name="T30" fmla="*/ 13 w 61"/>
                  <a:gd name="T31" fmla="*/ 72 h 60"/>
                  <a:gd name="T32" fmla="*/ 4 w 61"/>
                  <a:gd name="T33" fmla="*/ 109 h 60"/>
                  <a:gd name="T34" fmla="*/ 7 w 61"/>
                  <a:gd name="T35" fmla="*/ 81 h 60"/>
                  <a:gd name="T36" fmla="*/ 0 w 61"/>
                  <a:gd name="T37" fmla="*/ 72 h 60"/>
                  <a:gd name="T38" fmla="*/ 22 w 61"/>
                  <a:gd name="T39" fmla="*/ 64 h 60"/>
                  <a:gd name="T40" fmla="*/ 6 w 61"/>
                  <a:gd name="T41" fmla="*/ 55 h 60"/>
                  <a:gd name="T42" fmla="*/ 13 w 61"/>
                  <a:gd name="T43" fmla="*/ 23 h 60"/>
                  <a:gd name="T44" fmla="*/ 22 w 61"/>
                  <a:gd name="T45" fmla="*/ 47 h 60"/>
                  <a:gd name="T46" fmla="*/ 82 w 61"/>
                  <a:gd name="T47" fmla="*/ 28 h 60"/>
                  <a:gd name="T48" fmla="*/ 90 w 61"/>
                  <a:gd name="T49" fmla="*/ 19 h 60"/>
                  <a:gd name="T50" fmla="*/ 103 w 61"/>
                  <a:gd name="T51" fmla="*/ 28 h 60"/>
                  <a:gd name="T52" fmla="*/ 0 w 61"/>
                  <a:gd name="T53" fmla="*/ 8 h 60"/>
                  <a:gd name="T54" fmla="*/ 36 w 61"/>
                  <a:gd name="T55" fmla="*/ 0 h 60"/>
                  <a:gd name="T56" fmla="*/ 43 w 61"/>
                  <a:gd name="T57" fmla="*/ 8 h 60"/>
                  <a:gd name="T58" fmla="*/ 65 w 61"/>
                  <a:gd name="T59" fmla="*/ 0 h 60"/>
                  <a:gd name="T60" fmla="*/ 73 w 61"/>
                  <a:gd name="T61" fmla="*/ 8 h 60"/>
                  <a:gd name="T62" fmla="*/ 114 w 61"/>
                  <a:gd name="T63" fmla="*/ 15 h 60"/>
                  <a:gd name="T64" fmla="*/ 73 w 61"/>
                  <a:gd name="T65" fmla="*/ 24 h 60"/>
                  <a:gd name="T66" fmla="*/ 65 w 61"/>
                  <a:gd name="T67" fmla="*/ 15 h 60"/>
                  <a:gd name="T68" fmla="*/ 43 w 61"/>
                  <a:gd name="T69" fmla="*/ 24 h 60"/>
                  <a:gd name="T70" fmla="*/ 36 w 61"/>
                  <a:gd name="T71" fmla="*/ 15 h 60"/>
                  <a:gd name="T72" fmla="*/ 0 w 61"/>
                  <a:gd name="T73" fmla="*/ 8 h 60"/>
                  <a:gd name="T74" fmla="*/ 78 w 61"/>
                  <a:gd name="T75" fmla="*/ 41 h 60"/>
                  <a:gd name="T76" fmla="*/ 64 w 61"/>
                  <a:gd name="T77" fmla="*/ 49 h 60"/>
                  <a:gd name="T78" fmla="*/ 75 w 61"/>
                  <a:gd name="T79" fmla="*/ 62 h 60"/>
                  <a:gd name="T80" fmla="*/ 69 w 61"/>
                  <a:gd name="T81" fmla="*/ 89 h 60"/>
                  <a:gd name="T82" fmla="*/ 64 w 61"/>
                  <a:gd name="T83" fmla="*/ 87 h 60"/>
                  <a:gd name="T84" fmla="*/ 78 w 61"/>
                  <a:gd name="T85" fmla="*/ 102 h 60"/>
                  <a:gd name="T86" fmla="*/ 37 w 61"/>
                  <a:gd name="T87" fmla="*/ 107 h 60"/>
                  <a:gd name="T88" fmla="*/ 43 w 61"/>
                  <a:gd name="T89" fmla="*/ 62 h 60"/>
                  <a:gd name="T90" fmla="*/ 58 w 61"/>
                  <a:gd name="T91" fmla="*/ 49 h 60"/>
                  <a:gd name="T92" fmla="*/ 43 w 61"/>
                  <a:gd name="T93" fmla="*/ 62 h 60"/>
                  <a:gd name="T94" fmla="*/ 69 w 61"/>
                  <a:gd name="T95" fmla="*/ 68 h 60"/>
                  <a:gd name="T96" fmla="*/ 43 w 61"/>
                  <a:gd name="T97" fmla="*/ 81 h 60"/>
                  <a:gd name="T98" fmla="*/ 43 w 61"/>
                  <a:gd name="T99" fmla="*/ 102 h 60"/>
                  <a:gd name="T100" fmla="*/ 58 w 61"/>
                  <a:gd name="T101" fmla="*/ 87 h 60"/>
                  <a:gd name="T102" fmla="*/ 43 w 61"/>
                  <a:gd name="T103" fmla="*/ 102 h 6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61"/>
                  <a:gd name="T157" fmla="*/ 0 h 60"/>
                  <a:gd name="T158" fmla="*/ 61 w 61"/>
                  <a:gd name="T159" fmla="*/ 60 h 6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61" h="60">
                    <a:moveTo>
                      <a:pt x="52" y="11"/>
                    </a:moveTo>
                    <a:cubicBezTo>
                      <a:pt x="54" y="9"/>
                      <a:pt x="54" y="9"/>
                      <a:pt x="54" y="9"/>
                    </a:cubicBezTo>
                    <a:cubicBezTo>
                      <a:pt x="56" y="11"/>
                      <a:pt x="57" y="12"/>
                      <a:pt x="58" y="13"/>
                    </a:cubicBezTo>
                    <a:cubicBezTo>
                      <a:pt x="57" y="14"/>
                      <a:pt x="57" y="14"/>
                      <a:pt x="56" y="15"/>
                    </a:cubicBezTo>
                    <a:cubicBezTo>
                      <a:pt x="60" y="15"/>
                      <a:pt x="60" y="15"/>
                      <a:pt x="60" y="15"/>
                    </a:cubicBezTo>
                    <a:cubicBezTo>
                      <a:pt x="60" y="18"/>
                      <a:pt x="60" y="18"/>
                      <a:pt x="60" y="18"/>
                    </a:cubicBezTo>
                    <a:cubicBezTo>
                      <a:pt x="48" y="18"/>
                      <a:pt x="48" y="18"/>
                      <a:pt x="48" y="18"/>
                    </a:cubicBezTo>
                    <a:cubicBezTo>
                      <a:pt x="48" y="27"/>
                      <a:pt x="48" y="34"/>
                      <a:pt x="49" y="39"/>
                    </a:cubicBezTo>
                    <a:cubicBezTo>
                      <a:pt x="52" y="34"/>
                      <a:pt x="54" y="29"/>
                      <a:pt x="55" y="23"/>
                    </a:cubicBezTo>
                    <a:cubicBezTo>
                      <a:pt x="59" y="24"/>
                      <a:pt x="59" y="24"/>
                      <a:pt x="59" y="24"/>
                    </a:cubicBezTo>
                    <a:cubicBezTo>
                      <a:pt x="57" y="32"/>
                      <a:pt x="54" y="38"/>
                      <a:pt x="50" y="44"/>
                    </a:cubicBezTo>
                    <a:cubicBezTo>
                      <a:pt x="51" y="49"/>
                      <a:pt x="52" y="52"/>
                      <a:pt x="53" y="54"/>
                    </a:cubicBezTo>
                    <a:cubicBezTo>
                      <a:pt x="54" y="55"/>
                      <a:pt x="55" y="55"/>
                      <a:pt x="55" y="55"/>
                    </a:cubicBezTo>
                    <a:cubicBezTo>
                      <a:pt x="56" y="55"/>
                      <a:pt x="56" y="55"/>
                      <a:pt x="56" y="53"/>
                    </a:cubicBezTo>
                    <a:cubicBezTo>
                      <a:pt x="57" y="50"/>
                      <a:pt x="57" y="47"/>
                      <a:pt x="57" y="43"/>
                    </a:cubicBezTo>
                    <a:cubicBezTo>
                      <a:pt x="59" y="44"/>
                      <a:pt x="60" y="44"/>
                      <a:pt x="61" y="45"/>
                    </a:cubicBezTo>
                    <a:cubicBezTo>
                      <a:pt x="61" y="49"/>
                      <a:pt x="60" y="52"/>
                      <a:pt x="60" y="55"/>
                    </a:cubicBezTo>
                    <a:cubicBezTo>
                      <a:pt x="59" y="58"/>
                      <a:pt x="58" y="60"/>
                      <a:pt x="56" y="60"/>
                    </a:cubicBezTo>
                    <a:cubicBezTo>
                      <a:pt x="54" y="60"/>
                      <a:pt x="52" y="59"/>
                      <a:pt x="51" y="57"/>
                    </a:cubicBezTo>
                    <a:cubicBezTo>
                      <a:pt x="49" y="55"/>
                      <a:pt x="48" y="52"/>
                      <a:pt x="47" y="48"/>
                    </a:cubicBezTo>
                    <a:cubicBezTo>
                      <a:pt x="45" y="50"/>
                      <a:pt x="44" y="51"/>
                      <a:pt x="42" y="53"/>
                    </a:cubicBezTo>
                    <a:cubicBezTo>
                      <a:pt x="42" y="52"/>
                      <a:pt x="41" y="51"/>
                      <a:pt x="40" y="49"/>
                    </a:cubicBezTo>
                    <a:cubicBezTo>
                      <a:pt x="42" y="47"/>
                      <a:pt x="44" y="45"/>
                      <a:pt x="46" y="43"/>
                    </a:cubicBezTo>
                    <a:cubicBezTo>
                      <a:pt x="45" y="37"/>
                      <a:pt x="44" y="29"/>
                      <a:pt x="44" y="18"/>
                    </a:cubicBezTo>
                    <a:cubicBezTo>
                      <a:pt x="16" y="18"/>
                      <a:pt x="16" y="18"/>
                      <a:pt x="16" y="18"/>
                    </a:cubicBezTo>
                    <a:cubicBezTo>
                      <a:pt x="16" y="38"/>
                      <a:pt x="16" y="38"/>
                      <a:pt x="16" y="38"/>
                    </a:cubicBezTo>
                    <a:cubicBezTo>
                      <a:pt x="16" y="44"/>
                      <a:pt x="15" y="49"/>
                      <a:pt x="15" y="51"/>
                    </a:cubicBezTo>
                    <a:cubicBezTo>
                      <a:pt x="14" y="54"/>
                      <a:pt x="13" y="57"/>
                      <a:pt x="11" y="60"/>
                    </a:cubicBezTo>
                    <a:cubicBezTo>
                      <a:pt x="10" y="59"/>
                      <a:pt x="9" y="58"/>
                      <a:pt x="8" y="56"/>
                    </a:cubicBezTo>
                    <a:cubicBezTo>
                      <a:pt x="10" y="54"/>
                      <a:pt x="11" y="52"/>
                      <a:pt x="11" y="49"/>
                    </a:cubicBezTo>
                    <a:cubicBezTo>
                      <a:pt x="12" y="47"/>
                      <a:pt x="12" y="44"/>
                      <a:pt x="12" y="38"/>
                    </a:cubicBezTo>
                    <a:cubicBezTo>
                      <a:pt x="7" y="38"/>
                      <a:pt x="7" y="38"/>
                      <a:pt x="7" y="38"/>
                    </a:cubicBezTo>
                    <a:cubicBezTo>
                      <a:pt x="7" y="39"/>
                      <a:pt x="7" y="41"/>
                      <a:pt x="7" y="43"/>
                    </a:cubicBezTo>
                    <a:cubicBezTo>
                      <a:pt x="7" y="49"/>
                      <a:pt x="6" y="54"/>
                      <a:pt x="2" y="58"/>
                    </a:cubicBezTo>
                    <a:cubicBezTo>
                      <a:pt x="1" y="56"/>
                      <a:pt x="1" y="55"/>
                      <a:pt x="0" y="54"/>
                    </a:cubicBezTo>
                    <a:cubicBezTo>
                      <a:pt x="2" y="51"/>
                      <a:pt x="4" y="48"/>
                      <a:pt x="4" y="43"/>
                    </a:cubicBezTo>
                    <a:cubicBezTo>
                      <a:pt x="4" y="38"/>
                      <a:pt x="4" y="38"/>
                      <a:pt x="4" y="38"/>
                    </a:cubicBezTo>
                    <a:cubicBezTo>
                      <a:pt x="0" y="38"/>
                      <a:pt x="0" y="38"/>
                      <a:pt x="0" y="38"/>
                    </a:cubicBezTo>
                    <a:cubicBezTo>
                      <a:pt x="0" y="34"/>
                      <a:pt x="0" y="34"/>
                      <a:pt x="0" y="34"/>
                    </a:cubicBezTo>
                    <a:cubicBezTo>
                      <a:pt x="12" y="34"/>
                      <a:pt x="12" y="34"/>
                      <a:pt x="12" y="34"/>
                    </a:cubicBezTo>
                    <a:cubicBezTo>
                      <a:pt x="12" y="29"/>
                      <a:pt x="12" y="29"/>
                      <a:pt x="12" y="29"/>
                    </a:cubicBezTo>
                    <a:cubicBezTo>
                      <a:pt x="3" y="29"/>
                      <a:pt x="3" y="29"/>
                      <a:pt x="3" y="29"/>
                    </a:cubicBezTo>
                    <a:cubicBezTo>
                      <a:pt x="3" y="12"/>
                      <a:pt x="3" y="12"/>
                      <a:pt x="3" y="12"/>
                    </a:cubicBezTo>
                    <a:cubicBezTo>
                      <a:pt x="7" y="12"/>
                      <a:pt x="7" y="12"/>
                      <a:pt x="7" y="12"/>
                    </a:cubicBezTo>
                    <a:cubicBezTo>
                      <a:pt x="7" y="25"/>
                      <a:pt x="7" y="25"/>
                      <a:pt x="7" y="25"/>
                    </a:cubicBezTo>
                    <a:cubicBezTo>
                      <a:pt x="12" y="25"/>
                      <a:pt x="12" y="25"/>
                      <a:pt x="12" y="25"/>
                    </a:cubicBezTo>
                    <a:cubicBezTo>
                      <a:pt x="12" y="15"/>
                      <a:pt x="12" y="15"/>
                      <a:pt x="12" y="15"/>
                    </a:cubicBezTo>
                    <a:cubicBezTo>
                      <a:pt x="44" y="15"/>
                      <a:pt x="44" y="15"/>
                      <a:pt x="44" y="15"/>
                    </a:cubicBezTo>
                    <a:cubicBezTo>
                      <a:pt x="44" y="13"/>
                      <a:pt x="44" y="12"/>
                      <a:pt x="44" y="10"/>
                    </a:cubicBezTo>
                    <a:cubicBezTo>
                      <a:pt x="48" y="10"/>
                      <a:pt x="48" y="10"/>
                      <a:pt x="48" y="10"/>
                    </a:cubicBezTo>
                    <a:cubicBezTo>
                      <a:pt x="48" y="12"/>
                      <a:pt x="48" y="13"/>
                      <a:pt x="48" y="15"/>
                    </a:cubicBezTo>
                    <a:cubicBezTo>
                      <a:pt x="55" y="15"/>
                      <a:pt x="55" y="15"/>
                      <a:pt x="55" y="15"/>
                    </a:cubicBezTo>
                    <a:cubicBezTo>
                      <a:pt x="55" y="14"/>
                      <a:pt x="53" y="13"/>
                      <a:pt x="52" y="11"/>
                    </a:cubicBezTo>
                    <a:close/>
                    <a:moveTo>
                      <a:pt x="0" y="4"/>
                    </a:moveTo>
                    <a:cubicBezTo>
                      <a:pt x="19" y="4"/>
                      <a:pt x="19" y="4"/>
                      <a:pt x="19" y="4"/>
                    </a:cubicBezTo>
                    <a:cubicBezTo>
                      <a:pt x="19" y="0"/>
                      <a:pt x="19" y="0"/>
                      <a:pt x="19" y="0"/>
                    </a:cubicBezTo>
                    <a:cubicBezTo>
                      <a:pt x="23" y="0"/>
                      <a:pt x="23" y="0"/>
                      <a:pt x="23" y="0"/>
                    </a:cubicBezTo>
                    <a:cubicBezTo>
                      <a:pt x="23" y="4"/>
                      <a:pt x="23" y="4"/>
                      <a:pt x="23" y="4"/>
                    </a:cubicBezTo>
                    <a:cubicBezTo>
                      <a:pt x="35" y="4"/>
                      <a:pt x="35" y="4"/>
                      <a:pt x="35" y="4"/>
                    </a:cubicBezTo>
                    <a:cubicBezTo>
                      <a:pt x="35" y="0"/>
                      <a:pt x="35" y="0"/>
                      <a:pt x="35" y="0"/>
                    </a:cubicBezTo>
                    <a:cubicBezTo>
                      <a:pt x="39" y="0"/>
                      <a:pt x="39" y="0"/>
                      <a:pt x="39" y="0"/>
                    </a:cubicBezTo>
                    <a:cubicBezTo>
                      <a:pt x="39" y="4"/>
                      <a:pt x="39" y="4"/>
                      <a:pt x="39" y="4"/>
                    </a:cubicBezTo>
                    <a:cubicBezTo>
                      <a:pt x="61" y="4"/>
                      <a:pt x="61" y="4"/>
                      <a:pt x="61" y="4"/>
                    </a:cubicBezTo>
                    <a:cubicBezTo>
                      <a:pt x="61" y="8"/>
                      <a:pt x="61" y="8"/>
                      <a:pt x="61" y="8"/>
                    </a:cubicBezTo>
                    <a:cubicBezTo>
                      <a:pt x="39" y="8"/>
                      <a:pt x="39" y="8"/>
                      <a:pt x="39" y="8"/>
                    </a:cubicBezTo>
                    <a:cubicBezTo>
                      <a:pt x="39" y="13"/>
                      <a:pt x="39" y="13"/>
                      <a:pt x="39" y="13"/>
                    </a:cubicBezTo>
                    <a:cubicBezTo>
                      <a:pt x="35" y="13"/>
                      <a:pt x="35" y="13"/>
                      <a:pt x="35" y="13"/>
                    </a:cubicBezTo>
                    <a:cubicBezTo>
                      <a:pt x="35" y="8"/>
                      <a:pt x="35" y="8"/>
                      <a:pt x="35" y="8"/>
                    </a:cubicBezTo>
                    <a:cubicBezTo>
                      <a:pt x="23" y="8"/>
                      <a:pt x="23" y="8"/>
                      <a:pt x="23" y="8"/>
                    </a:cubicBezTo>
                    <a:cubicBezTo>
                      <a:pt x="23" y="13"/>
                      <a:pt x="23" y="13"/>
                      <a:pt x="23" y="13"/>
                    </a:cubicBezTo>
                    <a:cubicBezTo>
                      <a:pt x="19" y="13"/>
                      <a:pt x="19" y="13"/>
                      <a:pt x="19" y="13"/>
                    </a:cubicBezTo>
                    <a:cubicBezTo>
                      <a:pt x="19" y="8"/>
                      <a:pt x="19" y="8"/>
                      <a:pt x="19" y="8"/>
                    </a:cubicBezTo>
                    <a:cubicBezTo>
                      <a:pt x="0" y="8"/>
                      <a:pt x="0" y="8"/>
                      <a:pt x="0" y="8"/>
                    </a:cubicBezTo>
                    <a:lnTo>
                      <a:pt x="0" y="4"/>
                    </a:lnTo>
                    <a:close/>
                    <a:moveTo>
                      <a:pt x="20" y="22"/>
                    </a:moveTo>
                    <a:cubicBezTo>
                      <a:pt x="42" y="22"/>
                      <a:pt x="42" y="22"/>
                      <a:pt x="42" y="22"/>
                    </a:cubicBezTo>
                    <a:cubicBezTo>
                      <a:pt x="42" y="26"/>
                      <a:pt x="42" y="26"/>
                      <a:pt x="42" y="26"/>
                    </a:cubicBezTo>
                    <a:cubicBezTo>
                      <a:pt x="34" y="26"/>
                      <a:pt x="34" y="26"/>
                      <a:pt x="34" y="26"/>
                    </a:cubicBezTo>
                    <a:cubicBezTo>
                      <a:pt x="34" y="33"/>
                      <a:pt x="34" y="33"/>
                      <a:pt x="34" y="33"/>
                    </a:cubicBezTo>
                    <a:cubicBezTo>
                      <a:pt x="40" y="33"/>
                      <a:pt x="40" y="33"/>
                      <a:pt x="40" y="33"/>
                    </a:cubicBezTo>
                    <a:cubicBezTo>
                      <a:pt x="40" y="47"/>
                      <a:pt x="40" y="47"/>
                      <a:pt x="40" y="47"/>
                    </a:cubicBezTo>
                    <a:cubicBezTo>
                      <a:pt x="37" y="47"/>
                      <a:pt x="37" y="47"/>
                      <a:pt x="37" y="47"/>
                    </a:cubicBezTo>
                    <a:cubicBezTo>
                      <a:pt x="37" y="46"/>
                      <a:pt x="37" y="46"/>
                      <a:pt x="37" y="46"/>
                    </a:cubicBezTo>
                    <a:cubicBezTo>
                      <a:pt x="34" y="46"/>
                      <a:pt x="34" y="46"/>
                      <a:pt x="34" y="46"/>
                    </a:cubicBezTo>
                    <a:cubicBezTo>
                      <a:pt x="34" y="54"/>
                      <a:pt x="34" y="54"/>
                      <a:pt x="34" y="54"/>
                    </a:cubicBezTo>
                    <a:cubicBezTo>
                      <a:pt x="42" y="54"/>
                      <a:pt x="42" y="54"/>
                      <a:pt x="42" y="54"/>
                    </a:cubicBezTo>
                    <a:cubicBezTo>
                      <a:pt x="42" y="57"/>
                      <a:pt x="42" y="57"/>
                      <a:pt x="42" y="57"/>
                    </a:cubicBezTo>
                    <a:cubicBezTo>
                      <a:pt x="20" y="57"/>
                      <a:pt x="20" y="57"/>
                      <a:pt x="20" y="57"/>
                    </a:cubicBezTo>
                    <a:lnTo>
                      <a:pt x="20" y="22"/>
                    </a:lnTo>
                    <a:close/>
                    <a:moveTo>
                      <a:pt x="23" y="33"/>
                    </a:moveTo>
                    <a:cubicBezTo>
                      <a:pt x="31" y="33"/>
                      <a:pt x="31" y="33"/>
                      <a:pt x="31" y="33"/>
                    </a:cubicBezTo>
                    <a:cubicBezTo>
                      <a:pt x="31" y="26"/>
                      <a:pt x="31" y="26"/>
                      <a:pt x="31" y="26"/>
                    </a:cubicBezTo>
                    <a:cubicBezTo>
                      <a:pt x="23" y="26"/>
                      <a:pt x="23" y="26"/>
                      <a:pt x="23" y="26"/>
                    </a:cubicBezTo>
                    <a:lnTo>
                      <a:pt x="23" y="33"/>
                    </a:lnTo>
                    <a:close/>
                    <a:moveTo>
                      <a:pt x="37" y="43"/>
                    </a:moveTo>
                    <a:cubicBezTo>
                      <a:pt x="37" y="36"/>
                      <a:pt x="37" y="36"/>
                      <a:pt x="37" y="36"/>
                    </a:cubicBezTo>
                    <a:cubicBezTo>
                      <a:pt x="23" y="36"/>
                      <a:pt x="23" y="36"/>
                      <a:pt x="23" y="36"/>
                    </a:cubicBezTo>
                    <a:cubicBezTo>
                      <a:pt x="23" y="43"/>
                      <a:pt x="23" y="43"/>
                      <a:pt x="23" y="43"/>
                    </a:cubicBezTo>
                    <a:lnTo>
                      <a:pt x="37" y="43"/>
                    </a:lnTo>
                    <a:close/>
                    <a:moveTo>
                      <a:pt x="23" y="54"/>
                    </a:moveTo>
                    <a:cubicBezTo>
                      <a:pt x="31" y="54"/>
                      <a:pt x="31" y="54"/>
                      <a:pt x="31" y="54"/>
                    </a:cubicBezTo>
                    <a:cubicBezTo>
                      <a:pt x="31" y="46"/>
                      <a:pt x="31" y="46"/>
                      <a:pt x="31" y="46"/>
                    </a:cubicBezTo>
                    <a:cubicBezTo>
                      <a:pt x="23" y="46"/>
                      <a:pt x="23" y="46"/>
                      <a:pt x="23" y="46"/>
                    </a:cubicBezTo>
                    <a:lnTo>
                      <a:pt x="23" y="54"/>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5" name="Freeform 192"/>
              <p:cNvSpPr>
                <a:spLocks noEditPoints="1"/>
              </p:cNvSpPr>
              <p:nvPr/>
            </p:nvSpPr>
            <p:spPr bwMode="auto">
              <a:xfrm>
                <a:off x="4012" y="1795"/>
                <a:ext cx="90" cy="113"/>
              </a:xfrm>
              <a:custGeom>
                <a:avLst/>
                <a:gdLst>
                  <a:gd name="T0" fmla="*/ 0 w 48"/>
                  <a:gd name="T1" fmla="*/ 15 h 60"/>
                  <a:gd name="T2" fmla="*/ 30 w 48"/>
                  <a:gd name="T3" fmla="*/ 15 h 60"/>
                  <a:gd name="T4" fmla="*/ 36 w 48"/>
                  <a:gd name="T5" fmla="*/ 0 h 60"/>
                  <a:gd name="T6" fmla="*/ 45 w 48"/>
                  <a:gd name="T7" fmla="*/ 2 h 60"/>
                  <a:gd name="T8" fmla="*/ 39 w 48"/>
                  <a:gd name="T9" fmla="*/ 15 h 60"/>
                  <a:gd name="T10" fmla="*/ 90 w 48"/>
                  <a:gd name="T11" fmla="*/ 15 h 60"/>
                  <a:gd name="T12" fmla="*/ 90 w 48"/>
                  <a:gd name="T13" fmla="*/ 113 h 60"/>
                  <a:gd name="T14" fmla="*/ 81 w 48"/>
                  <a:gd name="T15" fmla="*/ 113 h 60"/>
                  <a:gd name="T16" fmla="*/ 81 w 48"/>
                  <a:gd name="T17" fmla="*/ 107 h 60"/>
                  <a:gd name="T18" fmla="*/ 9 w 48"/>
                  <a:gd name="T19" fmla="*/ 107 h 60"/>
                  <a:gd name="T20" fmla="*/ 9 w 48"/>
                  <a:gd name="T21" fmla="*/ 113 h 60"/>
                  <a:gd name="T22" fmla="*/ 0 w 48"/>
                  <a:gd name="T23" fmla="*/ 113 h 60"/>
                  <a:gd name="T24" fmla="*/ 0 w 48"/>
                  <a:gd name="T25" fmla="*/ 15 h 60"/>
                  <a:gd name="T26" fmla="*/ 81 w 48"/>
                  <a:gd name="T27" fmla="*/ 24 h 60"/>
                  <a:gd name="T28" fmla="*/ 9 w 48"/>
                  <a:gd name="T29" fmla="*/ 24 h 60"/>
                  <a:gd name="T30" fmla="*/ 9 w 48"/>
                  <a:gd name="T31" fmla="*/ 43 h 60"/>
                  <a:gd name="T32" fmla="*/ 81 w 48"/>
                  <a:gd name="T33" fmla="*/ 43 h 60"/>
                  <a:gd name="T34" fmla="*/ 81 w 48"/>
                  <a:gd name="T35" fmla="*/ 24 h 60"/>
                  <a:gd name="T36" fmla="*/ 9 w 48"/>
                  <a:gd name="T37" fmla="*/ 70 h 60"/>
                  <a:gd name="T38" fmla="*/ 81 w 48"/>
                  <a:gd name="T39" fmla="*/ 70 h 60"/>
                  <a:gd name="T40" fmla="*/ 81 w 48"/>
                  <a:gd name="T41" fmla="*/ 51 h 60"/>
                  <a:gd name="T42" fmla="*/ 9 w 48"/>
                  <a:gd name="T43" fmla="*/ 51 h 60"/>
                  <a:gd name="T44" fmla="*/ 9 w 48"/>
                  <a:gd name="T45" fmla="*/ 70 h 60"/>
                  <a:gd name="T46" fmla="*/ 9 w 48"/>
                  <a:gd name="T47" fmla="*/ 98 h 60"/>
                  <a:gd name="T48" fmla="*/ 81 w 48"/>
                  <a:gd name="T49" fmla="*/ 98 h 60"/>
                  <a:gd name="T50" fmla="*/ 81 w 48"/>
                  <a:gd name="T51" fmla="*/ 79 h 60"/>
                  <a:gd name="T52" fmla="*/ 9 w 48"/>
                  <a:gd name="T53" fmla="*/ 79 h 60"/>
                  <a:gd name="T54" fmla="*/ 9 w 48"/>
                  <a:gd name="T55" fmla="*/ 98 h 6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8"/>
                  <a:gd name="T85" fmla="*/ 0 h 60"/>
                  <a:gd name="T86" fmla="*/ 48 w 48"/>
                  <a:gd name="T87" fmla="*/ 60 h 6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8" h="60">
                    <a:moveTo>
                      <a:pt x="0" y="8"/>
                    </a:moveTo>
                    <a:cubicBezTo>
                      <a:pt x="16" y="8"/>
                      <a:pt x="16" y="8"/>
                      <a:pt x="16" y="8"/>
                    </a:cubicBezTo>
                    <a:cubicBezTo>
                      <a:pt x="17" y="6"/>
                      <a:pt x="18" y="3"/>
                      <a:pt x="19" y="0"/>
                    </a:cubicBezTo>
                    <a:cubicBezTo>
                      <a:pt x="24" y="1"/>
                      <a:pt x="24" y="1"/>
                      <a:pt x="24" y="1"/>
                    </a:cubicBezTo>
                    <a:cubicBezTo>
                      <a:pt x="23" y="4"/>
                      <a:pt x="22" y="6"/>
                      <a:pt x="21" y="8"/>
                    </a:cubicBezTo>
                    <a:cubicBezTo>
                      <a:pt x="48" y="8"/>
                      <a:pt x="48" y="8"/>
                      <a:pt x="48" y="8"/>
                    </a:cubicBezTo>
                    <a:cubicBezTo>
                      <a:pt x="48" y="60"/>
                      <a:pt x="48" y="60"/>
                      <a:pt x="48" y="60"/>
                    </a:cubicBezTo>
                    <a:cubicBezTo>
                      <a:pt x="43" y="60"/>
                      <a:pt x="43" y="60"/>
                      <a:pt x="43" y="60"/>
                    </a:cubicBezTo>
                    <a:cubicBezTo>
                      <a:pt x="43" y="57"/>
                      <a:pt x="43" y="57"/>
                      <a:pt x="43" y="57"/>
                    </a:cubicBezTo>
                    <a:cubicBezTo>
                      <a:pt x="5" y="57"/>
                      <a:pt x="5" y="57"/>
                      <a:pt x="5" y="57"/>
                    </a:cubicBezTo>
                    <a:cubicBezTo>
                      <a:pt x="5" y="60"/>
                      <a:pt x="5" y="60"/>
                      <a:pt x="5" y="60"/>
                    </a:cubicBezTo>
                    <a:cubicBezTo>
                      <a:pt x="0" y="60"/>
                      <a:pt x="0" y="60"/>
                      <a:pt x="0" y="60"/>
                    </a:cubicBezTo>
                    <a:lnTo>
                      <a:pt x="0" y="8"/>
                    </a:lnTo>
                    <a:close/>
                    <a:moveTo>
                      <a:pt x="43" y="13"/>
                    </a:moveTo>
                    <a:cubicBezTo>
                      <a:pt x="5" y="13"/>
                      <a:pt x="5" y="13"/>
                      <a:pt x="5" y="13"/>
                    </a:cubicBezTo>
                    <a:cubicBezTo>
                      <a:pt x="5" y="23"/>
                      <a:pt x="5" y="23"/>
                      <a:pt x="5" y="23"/>
                    </a:cubicBezTo>
                    <a:cubicBezTo>
                      <a:pt x="43" y="23"/>
                      <a:pt x="43" y="23"/>
                      <a:pt x="43" y="23"/>
                    </a:cubicBezTo>
                    <a:lnTo>
                      <a:pt x="43" y="13"/>
                    </a:lnTo>
                    <a:close/>
                    <a:moveTo>
                      <a:pt x="5" y="37"/>
                    </a:moveTo>
                    <a:cubicBezTo>
                      <a:pt x="43" y="37"/>
                      <a:pt x="43" y="37"/>
                      <a:pt x="43" y="37"/>
                    </a:cubicBezTo>
                    <a:cubicBezTo>
                      <a:pt x="43" y="27"/>
                      <a:pt x="43" y="27"/>
                      <a:pt x="43" y="27"/>
                    </a:cubicBezTo>
                    <a:cubicBezTo>
                      <a:pt x="5" y="27"/>
                      <a:pt x="5" y="27"/>
                      <a:pt x="5" y="27"/>
                    </a:cubicBezTo>
                    <a:lnTo>
                      <a:pt x="5" y="37"/>
                    </a:lnTo>
                    <a:close/>
                    <a:moveTo>
                      <a:pt x="5" y="52"/>
                    </a:moveTo>
                    <a:cubicBezTo>
                      <a:pt x="43" y="52"/>
                      <a:pt x="43" y="52"/>
                      <a:pt x="43" y="52"/>
                    </a:cubicBezTo>
                    <a:cubicBezTo>
                      <a:pt x="43" y="42"/>
                      <a:pt x="43" y="42"/>
                      <a:pt x="43" y="42"/>
                    </a:cubicBezTo>
                    <a:cubicBezTo>
                      <a:pt x="5" y="42"/>
                      <a:pt x="5" y="42"/>
                      <a:pt x="5" y="42"/>
                    </a:cubicBezTo>
                    <a:lnTo>
                      <a:pt x="5" y="52"/>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6" name="Freeform 193"/>
              <p:cNvSpPr>
                <a:spLocks noEditPoints="1"/>
              </p:cNvSpPr>
              <p:nvPr/>
            </p:nvSpPr>
            <p:spPr bwMode="auto">
              <a:xfrm>
                <a:off x="4119" y="1795"/>
                <a:ext cx="115" cy="113"/>
              </a:xfrm>
              <a:custGeom>
                <a:avLst/>
                <a:gdLst>
                  <a:gd name="T0" fmla="*/ 6 w 61"/>
                  <a:gd name="T1" fmla="*/ 30 h 60"/>
                  <a:gd name="T2" fmla="*/ 26 w 61"/>
                  <a:gd name="T3" fmla="*/ 45 h 60"/>
                  <a:gd name="T4" fmla="*/ 19 w 61"/>
                  <a:gd name="T5" fmla="*/ 53 h 60"/>
                  <a:gd name="T6" fmla="*/ 0 w 61"/>
                  <a:gd name="T7" fmla="*/ 38 h 60"/>
                  <a:gd name="T8" fmla="*/ 6 w 61"/>
                  <a:gd name="T9" fmla="*/ 30 h 60"/>
                  <a:gd name="T10" fmla="*/ 17 w 61"/>
                  <a:gd name="T11" fmla="*/ 62 h 60"/>
                  <a:gd name="T12" fmla="*/ 26 w 61"/>
                  <a:gd name="T13" fmla="*/ 68 h 60"/>
                  <a:gd name="T14" fmla="*/ 11 w 61"/>
                  <a:gd name="T15" fmla="*/ 113 h 60"/>
                  <a:gd name="T16" fmla="*/ 2 w 61"/>
                  <a:gd name="T17" fmla="*/ 109 h 60"/>
                  <a:gd name="T18" fmla="*/ 17 w 61"/>
                  <a:gd name="T19" fmla="*/ 62 h 60"/>
                  <a:gd name="T20" fmla="*/ 9 w 61"/>
                  <a:gd name="T21" fmla="*/ 2 h 60"/>
                  <a:gd name="T22" fmla="*/ 30 w 61"/>
                  <a:gd name="T23" fmla="*/ 17 h 60"/>
                  <a:gd name="T24" fmla="*/ 25 w 61"/>
                  <a:gd name="T25" fmla="*/ 24 h 60"/>
                  <a:gd name="T26" fmla="*/ 4 w 61"/>
                  <a:gd name="T27" fmla="*/ 9 h 60"/>
                  <a:gd name="T28" fmla="*/ 9 w 61"/>
                  <a:gd name="T29" fmla="*/ 2 h 60"/>
                  <a:gd name="T30" fmla="*/ 90 w 61"/>
                  <a:gd name="T31" fmla="*/ 15 h 60"/>
                  <a:gd name="T32" fmla="*/ 115 w 61"/>
                  <a:gd name="T33" fmla="*/ 51 h 60"/>
                  <a:gd name="T34" fmla="*/ 106 w 61"/>
                  <a:gd name="T35" fmla="*/ 57 h 60"/>
                  <a:gd name="T36" fmla="*/ 100 w 61"/>
                  <a:gd name="T37" fmla="*/ 45 h 60"/>
                  <a:gd name="T38" fmla="*/ 45 w 61"/>
                  <a:gd name="T39" fmla="*/ 49 h 60"/>
                  <a:gd name="T40" fmla="*/ 36 w 61"/>
                  <a:gd name="T41" fmla="*/ 51 h 60"/>
                  <a:gd name="T42" fmla="*/ 32 w 61"/>
                  <a:gd name="T43" fmla="*/ 41 h 60"/>
                  <a:gd name="T44" fmla="*/ 40 w 61"/>
                  <a:gd name="T45" fmla="*/ 36 h 60"/>
                  <a:gd name="T46" fmla="*/ 62 w 61"/>
                  <a:gd name="T47" fmla="*/ 0 h 60"/>
                  <a:gd name="T48" fmla="*/ 72 w 61"/>
                  <a:gd name="T49" fmla="*/ 4 h 60"/>
                  <a:gd name="T50" fmla="*/ 47 w 61"/>
                  <a:gd name="T51" fmla="*/ 40 h 60"/>
                  <a:gd name="T52" fmla="*/ 94 w 61"/>
                  <a:gd name="T53" fmla="*/ 38 h 60"/>
                  <a:gd name="T54" fmla="*/ 83 w 61"/>
                  <a:gd name="T55" fmla="*/ 19 h 60"/>
                  <a:gd name="T56" fmla="*/ 90 w 61"/>
                  <a:gd name="T57" fmla="*/ 15 h 60"/>
                  <a:gd name="T58" fmla="*/ 40 w 61"/>
                  <a:gd name="T59" fmla="*/ 62 h 60"/>
                  <a:gd name="T60" fmla="*/ 104 w 61"/>
                  <a:gd name="T61" fmla="*/ 62 h 60"/>
                  <a:gd name="T62" fmla="*/ 104 w 61"/>
                  <a:gd name="T63" fmla="*/ 113 h 60"/>
                  <a:gd name="T64" fmla="*/ 94 w 61"/>
                  <a:gd name="T65" fmla="*/ 113 h 60"/>
                  <a:gd name="T66" fmla="*/ 94 w 61"/>
                  <a:gd name="T67" fmla="*/ 105 h 60"/>
                  <a:gd name="T68" fmla="*/ 47 w 61"/>
                  <a:gd name="T69" fmla="*/ 105 h 60"/>
                  <a:gd name="T70" fmla="*/ 47 w 61"/>
                  <a:gd name="T71" fmla="*/ 113 h 60"/>
                  <a:gd name="T72" fmla="*/ 40 w 61"/>
                  <a:gd name="T73" fmla="*/ 113 h 60"/>
                  <a:gd name="T74" fmla="*/ 40 w 61"/>
                  <a:gd name="T75" fmla="*/ 62 h 60"/>
                  <a:gd name="T76" fmla="*/ 94 w 61"/>
                  <a:gd name="T77" fmla="*/ 70 h 60"/>
                  <a:gd name="T78" fmla="*/ 47 w 61"/>
                  <a:gd name="T79" fmla="*/ 70 h 60"/>
                  <a:gd name="T80" fmla="*/ 47 w 61"/>
                  <a:gd name="T81" fmla="*/ 98 h 60"/>
                  <a:gd name="T82" fmla="*/ 94 w 61"/>
                  <a:gd name="T83" fmla="*/ 98 h 60"/>
                  <a:gd name="T84" fmla="*/ 94 w 61"/>
                  <a:gd name="T85" fmla="*/ 70 h 6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61"/>
                  <a:gd name="T130" fmla="*/ 0 h 60"/>
                  <a:gd name="T131" fmla="*/ 61 w 61"/>
                  <a:gd name="T132" fmla="*/ 60 h 6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61" h="60">
                    <a:moveTo>
                      <a:pt x="3" y="16"/>
                    </a:moveTo>
                    <a:cubicBezTo>
                      <a:pt x="6" y="19"/>
                      <a:pt x="10" y="21"/>
                      <a:pt x="14" y="24"/>
                    </a:cubicBezTo>
                    <a:cubicBezTo>
                      <a:pt x="13" y="25"/>
                      <a:pt x="12" y="26"/>
                      <a:pt x="10" y="28"/>
                    </a:cubicBezTo>
                    <a:cubicBezTo>
                      <a:pt x="6" y="25"/>
                      <a:pt x="3" y="22"/>
                      <a:pt x="0" y="20"/>
                    </a:cubicBezTo>
                    <a:lnTo>
                      <a:pt x="3" y="16"/>
                    </a:lnTo>
                    <a:close/>
                    <a:moveTo>
                      <a:pt x="9" y="33"/>
                    </a:moveTo>
                    <a:cubicBezTo>
                      <a:pt x="10" y="34"/>
                      <a:pt x="12" y="35"/>
                      <a:pt x="14" y="36"/>
                    </a:cubicBezTo>
                    <a:cubicBezTo>
                      <a:pt x="11" y="45"/>
                      <a:pt x="8" y="53"/>
                      <a:pt x="6" y="60"/>
                    </a:cubicBezTo>
                    <a:cubicBezTo>
                      <a:pt x="1" y="58"/>
                      <a:pt x="1" y="58"/>
                      <a:pt x="1" y="58"/>
                    </a:cubicBezTo>
                    <a:cubicBezTo>
                      <a:pt x="4" y="51"/>
                      <a:pt x="6" y="43"/>
                      <a:pt x="9" y="33"/>
                    </a:cubicBezTo>
                    <a:close/>
                    <a:moveTo>
                      <a:pt x="5" y="1"/>
                    </a:moveTo>
                    <a:cubicBezTo>
                      <a:pt x="10" y="4"/>
                      <a:pt x="13" y="7"/>
                      <a:pt x="16" y="9"/>
                    </a:cubicBezTo>
                    <a:cubicBezTo>
                      <a:pt x="15" y="11"/>
                      <a:pt x="14" y="12"/>
                      <a:pt x="13" y="13"/>
                    </a:cubicBezTo>
                    <a:cubicBezTo>
                      <a:pt x="10" y="11"/>
                      <a:pt x="6" y="8"/>
                      <a:pt x="2" y="5"/>
                    </a:cubicBezTo>
                    <a:lnTo>
                      <a:pt x="5" y="1"/>
                    </a:lnTo>
                    <a:close/>
                    <a:moveTo>
                      <a:pt x="48" y="8"/>
                    </a:moveTo>
                    <a:cubicBezTo>
                      <a:pt x="53" y="14"/>
                      <a:pt x="57" y="21"/>
                      <a:pt x="61" y="27"/>
                    </a:cubicBezTo>
                    <a:cubicBezTo>
                      <a:pt x="56" y="30"/>
                      <a:pt x="56" y="30"/>
                      <a:pt x="56" y="30"/>
                    </a:cubicBezTo>
                    <a:cubicBezTo>
                      <a:pt x="55" y="28"/>
                      <a:pt x="54" y="26"/>
                      <a:pt x="53" y="24"/>
                    </a:cubicBezTo>
                    <a:cubicBezTo>
                      <a:pt x="41" y="25"/>
                      <a:pt x="31" y="25"/>
                      <a:pt x="24" y="26"/>
                    </a:cubicBezTo>
                    <a:cubicBezTo>
                      <a:pt x="22" y="26"/>
                      <a:pt x="21" y="26"/>
                      <a:pt x="19" y="27"/>
                    </a:cubicBezTo>
                    <a:cubicBezTo>
                      <a:pt x="17" y="22"/>
                      <a:pt x="17" y="22"/>
                      <a:pt x="17" y="22"/>
                    </a:cubicBezTo>
                    <a:cubicBezTo>
                      <a:pt x="18" y="22"/>
                      <a:pt x="20" y="21"/>
                      <a:pt x="21" y="19"/>
                    </a:cubicBezTo>
                    <a:cubicBezTo>
                      <a:pt x="25" y="14"/>
                      <a:pt x="29" y="8"/>
                      <a:pt x="33" y="0"/>
                    </a:cubicBezTo>
                    <a:cubicBezTo>
                      <a:pt x="38" y="2"/>
                      <a:pt x="38" y="2"/>
                      <a:pt x="38" y="2"/>
                    </a:cubicBezTo>
                    <a:cubicBezTo>
                      <a:pt x="34" y="9"/>
                      <a:pt x="30" y="15"/>
                      <a:pt x="25" y="21"/>
                    </a:cubicBezTo>
                    <a:cubicBezTo>
                      <a:pt x="33" y="21"/>
                      <a:pt x="41" y="21"/>
                      <a:pt x="50" y="20"/>
                    </a:cubicBezTo>
                    <a:cubicBezTo>
                      <a:pt x="48" y="17"/>
                      <a:pt x="46" y="14"/>
                      <a:pt x="44" y="10"/>
                    </a:cubicBezTo>
                    <a:lnTo>
                      <a:pt x="48" y="8"/>
                    </a:lnTo>
                    <a:close/>
                    <a:moveTo>
                      <a:pt x="21" y="33"/>
                    </a:moveTo>
                    <a:cubicBezTo>
                      <a:pt x="55" y="33"/>
                      <a:pt x="55" y="33"/>
                      <a:pt x="55" y="33"/>
                    </a:cubicBezTo>
                    <a:cubicBezTo>
                      <a:pt x="55" y="60"/>
                      <a:pt x="55" y="60"/>
                      <a:pt x="55" y="60"/>
                    </a:cubicBezTo>
                    <a:cubicBezTo>
                      <a:pt x="50" y="60"/>
                      <a:pt x="50" y="60"/>
                      <a:pt x="50" y="60"/>
                    </a:cubicBezTo>
                    <a:cubicBezTo>
                      <a:pt x="50" y="56"/>
                      <a:pt x="50" y="56"/>
                      <a:pt x="50" y="56"/>
                    </a:cubicBezTo>
                    <a:cubicBezTo>
                      <a:pt x="25" y="56"/>
                      <a:pt x="25" y="56"/>
                      <a:pt x="25" y="56"/>
                    </a:cubicBezTo>
                    <a:cubicBezTo>
                      <a:pt x="25" y="60"/>
                      <a:pt x="25" y="60"/>
                      <a:pt x="25" y="60"/>
                    </a:cubicBezTo>
                    <a:cubicBezTo>
                      <a:pt x="21" y="60"/>
                      <a:pt x="21" y="60"/>
                      <a:pt x="21" y="60"/>
                    </a:cubicBezTo>
                    <a:lnTo>
                      <a:pt x="21" y="33"/>
                    </a:lnTo>
                    <a:close/>
                    <a:moveTo>
                      <a:pt x="50" y="37"/>
                    </a:moveTo>
                    <a:cubicBezTo>
                      <a:pt x="25" y="37"/>
                      <a:pt x="25" y="37"/>
                      <a:pt x="25" y="37"/>
                    </a:cubicBezTo>
                    <a:cubicBezTo>
                      <a:pt x="25" y="52"/>
                      <a:pt x="25" y="52"/>
                      <a:pt x="25" y="52"/>
                    </a:cubicBezTo>
                    <a:cubicBezTo>
                      <a:pt x="50" y="52"/>
                      <a:pt x="50" y="52"/>
                      <a:pt x="50" y="52"/>
                    </a:cubicBezTo>
                    <a:lnTo>
                      <a:pt x="50" y="37"/>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7" name="Freeform 194"/>
              <p:cNvSpPr>
                <a:spLocks noEditPoints="1"/>
              </p:cNvSpPr>
              <p:nvPr/>
            </p:nvSpPr>
            <p:spPr bwMode="auto">
              <a:xfrm>
                <a:off x="4245" y="1803"/>
                <a:ext cx="101" cy="99"/>
              </a:xfrm>
              <a:custGeom>
                <a:avLst/>
                <a:gdLst>
                  <a:gd name="T0" fmla="*/ 0 w 54"/>
                  <a:gd name="T1" fmla="*/ 0 h 53"/>
                  <a:gd name="T2" fmla="*/ 99 w 54"/>
                  <a:gd name="T3" fmla="*/ 0 h 53"/>
                  <a:gd name="T4" fmla="*/ 99 w 54"/>
                  <a:gd name="T5" fmla="*/ 9 h 53"/>
                  <a:gd name="T6" fmla="*/ 11 w 54"/>
                  <a:gd name="T7" fmla="*/ 9 h 53"/>
                  <a:gd name="T8" fmla="*/ 11 w 54"/>
                  <a:gd name="T9" fmla="*/ 90 h 53"/>
                  <a:gd name="T10" fmla="*/ 101 w 54"/>
                  <a:gd name="T11" fmla="*/ 90 h 53"/>
                  <a:gd name="T12" fmla="*/ 101 w 54"/>
                  <a:gd name="T13" fmla="*/ 99 h 53"/>
                  <a:gd name="T14" fmla="*/ 0 w 54"/>
                  <a:gd name="T15" fmla="*/ 99 h 53"/>
                  <a:gd name="T16" fmla="*/ 0 w 54"/>
                  <a:gd name="T17" fmla="*/ 0 h 53"/>
                  <a:gd name="T18" fmla="*/ 19 w 54"/>
                  <a:gd name="T19" fmla="*/ 22 h 53"/>
                  <a:gd name="T20" fmla="*/ 26 w 54"/>
                  <a:gd name="T21" fmla="*/ 17 h 53"/>
                  <a:gd name="T22" fmla="*/ 56 w 54"/>
                  <a:gd name="T23" fmla="*/ 41 h 53"/>
                  <a:gd name="T24" fmla="*/ 79 w 54"/>
                  <a:gd name="T25" fmla="*/ 13 h 53"/>
                  <a:gd name="T26" fmla="*/ 86 w 54"/>
                  <a:gd name="T27" fmla="*/ 19 h 53"/>
                  <a:gd name="T28" fmla="*/ 62 w 54"/>
                  <a:gd name="T29" fmla="*/ 49 h 53"/>
                  <a:gd name="T30" fmla="*/ 92 w 54"/>
                  <a:gd name="T31" fmla="*/ 77 h 53"/>
                  <a:gd name="T32" fmla="*/ 84 w 54"/>
                  <a:gd name="T33" fmla="*/ 84 h 53"/>
                  <a:gd name="T34" fmla="*/ 56 w 54"/>
                  <a:gd name="T35" fmla="*/ 56 h 53"/>
                  <a:gd name="T36" fmla="*/ 22 w 54"/>
                  <a:gd name="T37" fmla="*/ 86 h 53"/>
                  <a:gd name="T38" fmla="*/ 15 w 54"/>
                  <a:gd name="T39" fmla="*/ 78 h 53"/>
                  <a:gd name="T40" fmla="*/ 49 w 54"/>
                  <a:gd name="T41" fmla="*/ 49 h 53"/>
                  <a:gd name="T42" fmla="*/ 19 w 54"/>
                  <a:gd name="T43" fmla="*/ 22 h 5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54"/>
                  <a:gd name="T67" fmla="*/ 0 h 53"/>
                  <a:gd name="T68" fmla="*/ 54 w 54"/>
                  <a:gd name="T69" fmla="*/ 53 h 53"/>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54" h="53">
                    <a:moveTo>
                      <a:pt x="0" y="0"/>
                    </a:moveTo>
                    <a:cubicBezTo>
                      <a:pt x="53" y="0"/>
                      <a:pt x="53" y="0"/>
                      <a:pt x="53" y="0"/>
                    </a:cubicBezTo>
                    <a:cubicBezTo>
                      <a:pt x="53" y="5"/>
                      <a:pt x="53" y="5"/>
                      <a:pt x="53" y="5"/>
                    </a:cubicBezTo>
                    <a:cubicBezTo>
                      <a:pt x="6" y="5"/>
                      <a:pt x="6" y="5"/>
                      <a:pt x="6" y="5"/>
                    </a:cubicBezTo>
                    <a:cubicBezTo>
                      <a:pt x="6" y="48"/>
                      <a:pt x="6" y="48"/>
                      <a:pt x="6" y="48"/>
                    </a:cubicBezTo>
                    <a:cubicBezTo>
                      <a:pt x="54" y="48"/>
                      <a:pt x="54" y="48"/>
                      <a:pt x="54" y="48"/>
                    </a:cubicBezTo>
                    <a:cubicBezTo>
                      <a:pt x="54" y="53"/>
                      <a:pt x="54" y="53"/>
                      <a:pt x="54" y="53"/>
                    </a:cubicBezTo>
                    <a:cubicBezTo>
                      <a:pt x="0" y="53"/>
                      <a:pt x="0" y="53"/>
                      <a:pt x="0" y="53"/>
                    </a:cubicBezTo>
                    <a:lnTo>
                      <a:pt x="0" y="0"/>
                    </a:lnTo>
                    <a:close/>
                    <a:moveTo>
                      <a:pt x="10" y="12"/>
                    </a:moveTo>
                    <a:cubicBezTo>
                      <a:pt x="14" y="9"/>
                      <a:pt x="14" y="9"/>
                      <a:pt x="14" y="9"/>
                    </a:cubicBezTo>
                    <a:cubicBezTo>
                      <a:pt x="19" y="13"/>
                      <a:pt x="24" y="17"/>
                      <a:pt x="30" y="22"/>
                    </a:cubicBezTo>
                    <a:cubicBezTo>
                      <a:pt x="34" y="18"/>
                      <a:pt x="38" y="13"/>
                      <a:pt x="42" y="7"/>
                    </a:cubicBezTo>
                    <a:cubicBezTo>
                      <a:pt x="46" y="10"/>
                      <a:pt x="46" y="10"/>
                      <a:pt x="46" y="10"/>
                    </a:cubicBezTo>
                    <a:cubicBezTo>
                      <a:pt x="42" y="16"/>
                      <a:pt x="38" y="21"/>
                      <a:pt x="33" y="26"/>
                    </a:cubicBezTo>
                    <a:cubicBezTo>
                      <a:pt x="39" y="30"/>
                      <a:pt x="44" y="35"/>
                      <a:pt x="49" y="41"/>
                    </a:cubicBezTo>
                    <a:cubicBezTo>
                      <a:pt x="45" y="45"/>
                      <a:pt x="45" y="45"/>
                      <a:pt x="45" y="45"/>
                    </a:cubicBezTo>
                    <a:cubicBezTo>
                      <a:pt x="40" y="40"/>
                      <a:pt x="35" y="35"/>
                      <a:pt x="30" y="30"/>
                    </a:cubicBezTo>
                    <a:cubicBezTo>
                      <a:pt x="24" y="36"/>
                      <a:pt x="18" y="41"/>
                      <a:pt x="12" y="46"/>
                    </a:cubicBezTo>
                    <a:cubicBezTo>
                      <a:pt x="11" y="44"/>
                      <a:pt x="9" y="43"/>
                      <a:pt x="8" y="42"/>
                    </a:cubicBezTo>
                    <a:cubicBezTo>
                      <a:pt x="14" y="37"/>
                      <a:pt x="20" y="32"/>
                      <a:pt x="26" y="26"/>
                    </a:cubicBezTo>
                    <a:cubicBezTo>
                      <a:pt x="21" y="21"/>
                      <a:pt x="16" y="17"/>
                      <a:pt x="10" y="12"/>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8" name="Freeform 195"/>
              <p:cNvSpPr>
                <a:spLocks noEditPoints="1"/>
              </p:cNvSpPr>
              <p:nvPr/>
            </p:nvSpPr>
            <p:spPr bwMode="auto">
              <a:xfrm>
                <a:off x="4390" y="1494"/>
                <a:ext cx="110" cy="113"/>
              </a:xfrm>
              <a:custGeom>
                <a:avLst/>
                <a:gdLst>
                  <a:gd name="T0" fmla="*/ 0 w 59"/>
                  <a:gd name="T1" fmla="*/ 40 h 60"/>
                  <a:gd name="T2" fmla="*/ 50 w 59"/>
                  <a:gd name="T3" fmla="*/ 40 h 60"/>
                  <a:gd name="T4" fmla="*/ 50 w 59"/>
                  <a:gd name="T5" fmla="*/ 32 h 60"/>
                  <a:gd name="T6" fmla="*/ 9 w 59"/>
                  <a:gd name="T7" fmla="*/ 32 h 60"/>
                  <a:gd name="T8" fmla="*/ 9 w 59"/>
                  <a:gd name="T9" fmla="*/ 24 h 60"/>
                  <a:gd name="T10" fmla="*/ 50 w 59"/>
                  <a:gd name="T11" fmla="*/ 24 h 60"/>
                  <a:gd name="T12" fmla="*/ 50 w 59"/>
                  <a:gd name="T13" fmla="*/ 17 h 60"/>
                  <a:gd name="T14" fmla="*/ 2 w 59"/>
                  <a:gd name="T15" fmla="*/ 17 h 60"/>
                  <a:gd name="T16" fmla="*/ 2 w 59"/>
                  <a:gd name="T17" fmla="*/ 9 h 60"/>
                  <a:gd name="T18" fmla="*/ 50 w 59"/>
                  <a:gd name="T19" fmla="*/ 9 h 60"/>
                  <a:gd name="T20" fmla="*/ 50 w 59"/>
                  <a:gd name="T21" fmla="*/ 0 h 60"/>
                  <a:gd name="T22" fmla="*/ 60 w 59"/>
                  <a:gd name="T23" fmla="*/ 0 h 60"/>
                  <a:gd name="T24" fmla="*/ 60 w 59"/>
                  <a:gd name="T25" fmla="*/ 9 h 60"/>
                  <a:gd name="T26" fmla="*/ 108 w 59"/>
                  <a:gd name="T27" fmla="*/ 9 h 60"/>
                  <a:gd name="T28" fmla="*/ 108 w 59"/>
                  <a:gd name="T29" fmla="*/ 17 h 60"/>
                  <a:gd name="T30" fmla="*/ 60 w 59"/>
                  <a:gd name="T31" fmla="*/ 17 h 60"/>
                  <a:gd name="T32" fmla="*/ 60 w 59"/>
                  <a:gd name="T33" fmla="*/ 24 h 60"/>
                  <a:gd name="T34" fmla="*/ 99 w 59"/>
                  <a:gd name="T35" fmla="*/ 24 h 60"/>
                  <a:gd name="T36" fmla="*/ 99 w 59"/>
                  <a:gd name="T37" fmla="*/ 32 h 60"/>
                  <a:gd name="T38" fmla="*/ 60 w 59"/>
                  <a:gd name="T39" fmla="*/ 32 h 60"/>
                  <a:gd name="T40" fmla="*/ 60 w 59"/>
                  <a:gd name="T41" fmla="*/ 40 h 60"/>
                  <a:gd name="T42" fmla="*/ 110 w 59"/>
                  <a:gd name="T43" fmla="*/ 40 h 60"/>
                  <a:gd name="T44" fmla="*/ 110 w 59"/>
                  <a:gd name="T45" fmla="*/ 47 h 60"/>
                  <a:gd name="T46" fmla="*/ 0 w 59"/>
                  <a:gd name="T47" fmla="*/ 47 h 60"/>
                  <a:gd name="T48" fmla="*/ 0 w 59"/>
                  <a:gd name="T49" fmla="*/ 40 h 60"/>
                  <a:gd name="T50" fmla="*/ 24 w 59"/>
                  <a:gd name="T51" fmla="*/ 113 h 60"/>
                  <a:gd name="T52" fmla="*/ 15 w 59"/>
                  <a:gd name="T53" fmla="*/ 113 h 60"/>
                  <a:gd name="T54" fmla="*/ 15 w 59"/>
                  <a:gd name="T55" fmla="*/ 55 h 60"/>
                  <a:gd name="T56" fmla="*/ 97 w 59"/>
                  <a:gd name="T57" fmla="*/ 55 h 60"/>
                  <a:gd name="T58" fmla="*/ 97 w 59"/>
                  <a:gd name="T59" fmla="*/ 100 h 60"/>
                  <a:gd name="T60" fmla="*/ 82 w 59"/>
                  <a:gd name="T61" fmla="*/ 111 h 60"/>
                  <a:gd name="T62" fmla="*/ 65 w 59"/>
                  <a:gd name="T63" fmla="*/ 111 h 60"/>
                  <a:gd name="T64" fmla="*/ 63 w 59"/>
                  <a:gd name="T65" fmla="*/ 104 h 60"/>
                  <a:gd name="T66" fmla="*/ 80 w 59"/>
                  <a:gd name="T67" fmla="*/ 104 h 60"/>
                  <a:gd name="T68" fmla="*/ 88 w 59"/>
                  <a:gd name="T69" fmla="*/ 98 h 60"/>
                  <a:gd name="T70" fmla="*/ 88 w 59"/>
                  <a:gd name="T71" fmla="*/ 92 h 60"/>
                  <a:gd name="T72" fmla="*/ 24 w 59"/>
                  <a:gd name="T73" fmla="*/ 92 h 60"/>
                  <a:gd name="T74" fmla="*/ 24 w 59"/>
                  <a:gd name="T75" fmla="*/ 113 h 60"/>
                  <a:gd name="T76" fmla="*/ 88 w 59"/>
                  <a:gd name="T77" fmla="*/ 62 h 60"/>
                  <a:gd name="T78" fmla="*/ 24 w 59"/>
                  <a:gd name="T79" fmla="*/ 62 h 60"/>
                  <a:gd name="T80" fmla="*/ 24 w 59"/>
                  <a:gd name="T81" fmla="*/ 70 h 60"/>
                  <a:gd name="T82" fmla="*/ 88 w 59"/>
                  <a:gd name="T83" fmla="*/ 70 h 60"/>
                  <a:gd name="T84" fmla="*/ 88 w 59"/>
                  <a:gd name="T85" fmla="*/ 62 h 60"/>
                  <a:gd name="T86" fmla="*/ 24 w 59"/>
                  <a:gd name="T87" fmla="*/ 85 h 60"/>
                  <a:gd name="T88" fmla="*/ 88 w 59"/>
                  <a:gd name="T89" fmla="*/ 85 h 60"/>
                  <a:gd name="T90" fmla="*/ 88 w 59"/>
                  <a:gd name="T91" fmla="*/ 77 h 60"/>
                  <a:gd name="T92" fmla="*/ 24 w 59"/>
                  <a:gd name="T93" fmla="*/ 77 h 60"/>
                  <a:gd name="T94" fmla="*/ 24 w 59"/>
                  <a:gd name="T95" fmla="*/ 85 h 6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59"/>
                  <a:gd name="T145" fmla="*/ 0 h 60"/>
                  <a:gd name="T146" fmla="*/ 59 w 59"/>
                  <a:gd name="T147" fmla="*/ 60 h 6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59" h="60">
                    <a:moveTo>
                      <a:pt x="0" y="21"/>
                    </a:moveTo>
                    <a:cubicBezTo>
                      <a:pt x="27" y="21"/>
                      <a:pt x="27" y="21"/>
                      <a:pt x="27" y="21"/>
                    </a:cubicBezTo>
                    <a:cubicBezTo>
                      <a:pt x="27" y="17"/>
                      <a:pt x="27" y="17"/>
                      <a:pt x="27" y="17"/>
                    </a:cubicBezTo>
                    <a:cubicBezTo>
                      <a:pt x="5" y="17"/>
                      <a:pt x="5" y="17"/>
                      <a:pt x="5" y="17"/>
                    </a:cubicBezTo>
                    <a:cubicBezTo>
                      <a:pt x="5" y="13"/>
                      <a:pt x="5" y="13"/>
                      <a:pt x="5" y="13"/>
                    </a:cubicBezTo>
                    <a:cubicBezTo>
                      <a:pt x="27" y="13"/>
                      <a:pt x="27" y="13"/>
                      <a:pt x="27" y="13"/>
                    </a:cubicBezTo>
                    <a:cubicBezTo>
                      <a:pt x="27" y="9"/>
                      <a:pt x="27" y="9"/>
                      <a:pt x="27" y="9"/>
                    </a:cubicBezTo>
                    <a:cubicBezTo>
                      <a:pt x="1" y="9"/>
                      <a:pt x="1" y="9"/>
                      <a:pt x="1" y="9"/>
                    </a:cubicBezTo>
                    <a:cubicBezTo>
                      <a:pt x="1" y="5"/>
                      <a:pt x="1" y="5"/>
                      <a:pt x="1" y="5"/>
                    </a:cubicBezTo>
                    <a:cubicBezTo>
                      <a:pt x="27" y="5"/>
                      <a:pt x="27" y="5"/>
                      <a:pt x="27" y="5"/>
                    </a:cubicBezTo>
                    <a:cubicBezTo>
                      <a:pt x="27" y="0"/>
                      <a:pt x="27" y="0"/>
                      <a:pt x="27" y="0"/>
                    </a:cubicBezTo>
                    <a:cubicBezTo>
                      <a:pt x="32" y="0"/>
                      <a:pt x="32" y="0"/>
                      <a:pt x="32" y="0"/>
                    </a:cubicBezTo>
                    <a:cubicBezTo>
                      <a:pt x="32" y="5"/>
                      <a:pt x="32" y="5"/>
                      <a:pt x="32" y="5"/>
                    </a:cubicBezTo>
                    <a:cubicBezTo>
                      <a:pt x="58" y="5"/>
                      <a:pt x="58" y="5"/>
                      <a:pt x="58" y="5"/>
                    </a:cubicBezTo>
                    <a:cubicBezTo>
                      <a:pt x="58" y="9"/>
                      <a:pt x="58" y="9"/>
                      <a:pt x="58" y="9"/>
                    </a:cubicBezTo>
                    <a:cubicBezTo>
                      <a:pt x="32" y="9"/>
                      <a:pt x="32" y="9"/>
                      <a:pt x="32" y="9"/>
                    </a:cubicBezTo>
                    <a:cubicBezTo>
                      <a:pt x="32" y="13"/>
                      <a:pt x="32" y="13"/>
                      <a:pt x="32" y="13"/>
                    </a:cubicBezTo>
                    <a:cubicBezTo>
                      <a:pt x="53" y="13"/>
                      <a:pt x="53" y="13"/>
                      <a:pt x="53" y="13"/>
                    </a:cubicBezTo>
                    <a:cubicBezTo>
                      <a:pt x="53" y="17"/>
                      <a:pt x="53" y="17"/>
                      <a:pt x="53" y="17"/>
                    </a:cubicBezTo>
                    <a:cubicBezTo>
                      <a:pt x="32" y="17"/>
                      <a:pt x="32" y="17"/>
                      <a:pt x="32" y="17"/>
                    </a:cubicBezTo>
                    <a:cubicBezTo>
                      <a:pt x="32" y="21"/>
                      <a:pt x="32" y="21"/>
                      <a:pt x="32" y="21"/>
                    </a:cubicBezTo>
                    <a:cubicBezTo>
                      <a:pt x="59" y="21"/>
                      <a:pt x="59" y="21"/>
                      <a:pt x="59" y="21"/>
                    </a:cubicBezTo>
                    <a:cubicBezTo>
                      <a:pt x="59" y="25"/>
                      <a:pt x="59" y="25"/>
                      <a:pt x="59" y="25"/>
                    </a:cubicBezTo>
                    <a:cubicBezTo>
                      <a:pt x="0" y="25"/>
                      <a:pt x="0" y="25"/>
                      <a:pt x="0" y="25"/>
                    </a:cubicBezTo>
                    <a:lnTo>
                      <a:pt x="0" y="21"/>
                    </a:lnTo>
                    <a:close/>
                    <a:moveTo>
                      <a:pt x="13" y="60"/>
                    </a:moveTo>
                    <a:cubicBezTo>
                      <a:pt x="8" y="60"/>
                      <a:pt x="8" y="60"/>
                      <a:pt x="8" y="60"/>
                    </a:cubicBezTo>
                    <a:cubicBezTo>
                      <a:pt x="8" y="29"/>
                      <a:pt x="8" y="29"/>
                      <a:pt x="8" y="29"/>
                    </a:cubicBezTo>
                    <a:cubicBezTo>
                      <a:pt x="52" y="29"/>
                      <a:pt x="52" y="29"/>
                      <a:pt x="52" y="29"/>
                    </a:cubicBezTo>
                    <a:cubicBezTo>
                      <a:pt x="52" y="53"/>
                      <a:pt x="52" y="53"/>
                      <a:pt x="52" y="53"/>
                    </a:cubicBezTo>
                    <a:cubicBezTo>
                      <a:pt x="52" y="57"/>
                      <a:pt x="49" y="59"/>
                      <a:pt x="44" y="59"/>
                    </a:cubicBezTo>
                    <a:cubicBezTo>
                      <a:pt x="41" y="59"/>
                      <a:pt x="38" y="59"/>
                      <a:pt x="35" y="59"/>
                    </a:cubicBezTo>
                    <a:cubicBezTo>
                      <a:pt x="35" y="58"/>
                      <a:pt x="34" y="56"/>
                      <a:pt x="34" y="55"/>
                    </a:cubicBezTo>
                    <a:cubicBezTo>
                      <a:pt x="37" y="55"/>
                      <a:pt x="40" y="55"/>
                      <a:pt x="43" y="55"/>
                    </a:cubicBezTo>
                    <a:cubicBezTo>
                      <a:pt x="46" y="55"/>
                      <a:pt x="47" y="54"/>
                      <a:pt x="47" y="52"/>
                    </a:cubicBezTo>
                    <a:cubicBezTo>
                      <a:pt x="47" y="49"/>
                      <a:pt x="47" y="49"/>
                      <a:pt x="47" y="49"/>
                    </a:cubicBezTo>
                    <a:cubicBezTo>
                      <a:pt x="13" y="49"/>
                      <a:pt x="13" y="49"/>
                      <a:pt x="13" y="49"/>
                    </a:cubicBezTo>
                    <a:lnTo>
                      <a:pt x="13" y="60"/>
                    </a:lnTo>
                    <a:close/>
                    <a:moveTo>
                      <a:pt x="47" y="33"/>
                    </a:moveTo>
                    <a:cubicBezTo>
                      <a:pt x="13" y="33"/>
                      <a:pt x="13" y="33"/>
                      <a:pt x="13" y="33"/>
                    </a:cubicBezTo>
                    <a:cubicBezTo>
                      <a:pt x="13" y="37"/>
                      <a:pt x="13" y="37"/>
                      <a:pt x="13" y="37"/>
                    </a:cubicBezTo>
                    <a:cubicBezTo>
                      <a:pt x="47" y="37"/>
                      <a:pt x="47" y="37"/>
                      <a:pt x="47" y="37"/>
                    </a:cubicBezTo>
                    <a:lnTo>
                      <a:pt x="47" y="33"/>
                    </a:lnTo>
                    <a:close/>
                    <a:moveTo>
                      <a:pt x="13" y="45"/>
                    </a:moveTo>
                    <a:cubicBezTo>
                      <a:pt x="47" y="45"/>
                      <a:pt x="47" y="45"/>
                      <a:pt x="47" y="45"/>
                    </a:cubicBezTo>
                    <a:cubicBezTo>
                      <a:pt x="47" y="41"/>
                      <a:pt x="47" y="41"/>
                      <a:pt x="47" y="41"/>
                    </a:cubicBezTo>
                    <a:cubicBezTo>
                      <a:pt x="13" y="41"/>
                      <a:pt x="13" y="41"/>
                      <a:pt x="13" y="41"/>
                    </a:cubicBezTo>
                    <a:lnTo>
                      <a:pt x="13" y="45"/>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99" name="Freeform 196"/>
              <p:cNvSpPr>
                <a:spLocks noEditPoints="1"/>
              </p:cNvSpPr>
              <p:nvPr/>
            </p:nvSpPr>
            <p:spPr bwMode="auto">
              <a:xfrm>
                <a:off x="4506" y="1494"/>
                <a:ext cx="115" cy="113"/>
              </a:xfrm>
              <a:custGeom>
                <a:avLst/>
                <a:gdLst>
                  <a:gd name="T0" fmla="*/ 6 w 61"/>
                  <a:gd name="T1" fmla="*/ 32 h 60"/>
                  <a:gd name="T2" fmla="*/ 19 w 61"/>
                  <a:gd name="T3" fmla="*/ 55 h 60"/>
                  <a:gd name="T4" fmla="*/ 4 w 61"/>
                  <a:gd name="T5" fmla="*/ 111 h 60"/>
                  <a:gd name="T6" fmla="*/ 25 w 61"/>
                  <a:gd name="T7" fmla="*/ 70 h 60"/>
                  <a:gd name="T8" fmla="*/ 4 w 61"/>
                  <a:gd name="T9" fmla="*/ 111 h 60"/>
                  <a:gd name="T10" fmla="*/ 9 w 61"/>
                  <a:gd name="T11" fmla="*/ 2 h 60"/>
                  <a:gd name="T12" fmla="*/ 23 w 61"/>
                  <a:gd name="T13" fmla="*/ 24 h 60"/>
                  <a:gd name="T14" fmla="*/ 25 w 61"/>
                  <a:gd name="T15" fmla="*/ 32 h 60"/>
                  <a:gd name="T16" fmla="*/ 58 w 61"/>
                  <a:gd name="T17" fmla="*/ 0 h 60"/>
                  <a:gd name="T18" fmla="*/ 113 w 61"/>
                  <a:gd name="T19" fmla="*/ 11 h 60"/>
                  <a:gd name="T20" fmla="*/ 47 w 61"/>
                  <a:gd name="T21" fmla="*/ 19 h 60"/>
                  <a:gd name="T22" fmla="*/ 25 w 61"/>
                  <a:gd name="T23" fmla="*/ 32 h 60"/>
                  <a:gd name="T24" fmla="*/ 38 w 61"/>
                  <a:gd name="T25" fmla="*/ 58 h 60"/>
                  <a:gd name="T26" fmla="*/ 104 w 61"/>
                  <a:gd name="T27" fmla="*/ 28 h 60"/>
                  <a:gd name="T28" fmla="*/ 115 w 61"/>
                  <a:gd name="T29" fmla="*/ 58 h 60"/>
                  <a:gd name="T30" fmla="*/ 104 w 61"/>
                  <a:gd name="T31" fmla="*/ 66 h 60"/>
                  <a:gd name="T32" fmla="*/ 111 w 61"/>
                  <a:gd name="T33" fmla="*/ 87 h 60"/>
                  <a:gd name="T34" fmla="*/ 102 w 61"/>
                  <a:gd name="T35" fmla="*/ 94 h 60"/>
                  <a:gd name="T36" fmla="*/ 83 w 61"/>
                  <a:gd name="T37" fmla="*/ 113 h 60"/>
                  <a:gd name="T38" fmla="*/ 64 w 61"/>
                  <a:gd name="T39" fmla="*/ 102 h 60"/>
                  <a:gd name="T40" fmla="*/ 92 w 61"/>
                  <a:gd name="T41" fmla="*/ 94 h 60"/>
                  <a:gd name="T42" fmla="*/ 34 w 61"/>
                  <a:gd name="T43" fmla="*/ 87 h 60"/>
                  <a:gd name="T44" fmla="*/ 26 w 61"/>
                  <a:gd name="T45" fmla="*/ 66 h 60"/>
                  <a:gd name="T46" fmla="*/ 94 w 61"/>
                  <a:gd name="T47" fmla="*/ 66 h 60"/>
                  <a:gd name="T48" fmla="*/ 41 w 61"/>
                  <a:gd name="T49" fmla="*/ 87 h 60"/>
                  <a:gd name="T50" fmla="*/ 94 w 61"/>
                  <a:gd name="T51" fmla="*/ 66 h 60"/>
                  <a:gd name="T52" fmla="*/ 49 w 61"/>
                  <a:gd name="T53" fmla="*/ 36 h 60"/>
                  <a:gd name="T54" fmla="*/ 94 w 61"/>
                  <a:gd name="T55" fmla="*/ 58 h 60"/>
                  <a:gd name="T56" fmla="*/ 58 w 61"/>
                  <a:gd name="T57" fmla="*/ 73 h 60"/>
                  <a:gd name="T58" fmla="*/ 79 w 61"/>
                  <a:gd name="T59" fmla="*/ 79 h 60"/>
                  <a:gd name="T60" fmla="*/ 58 w 61"/>
                  <a:gd name="T61" fmla="*/ 73 h 60"/>
                  <a:gd name="T62" fmla="*/ 66 w 61"/>
                  <a:gd name="T63" fmla="*/ 38 h 60"/>
                  <a:gd name="T64" fmla="*/ 74 w 61"/>
                  <a:gd name="T65" fmla="*/ 57 h 6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61"/>
                  <a:gd name="T100" fmla="*/ 0 h 60"/>
                  <a:gd name="T101" fmla="*/ 61 w 61"/>
                  <a:gd name="T102" fmla="*/ 60 h 60"/>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61" h="60">
                    <a:moveTo>
                      <a:pt x="0" y="20"/>
                    </a:moveTo>
                    <a:cubicBezTo>
                      <a:pt x="3" y="17"/>
                      <a:pt x="3" y="17"/>
                      <a:pt x="3" y="17"/>
                    </a:cubicBezTo>
                    <a:cubicBezTo>
                      <a:pt x="7" y="19"/>
                      <a:pt x="10" y="22"/>
                      <a:pt x="13" y="25"/>
                    </a:cubicBezTo>
                    <a:cubicBezTo>
                      <a:pt x="12" y="26"/>
                      <a:pt x="11" y="28"/>
                      <a:pt x="10" y="29"/>
                    </a:cubicBezTo>
                    <a:cubicBezTo>
                      <a:pt x="6" y="25"/>
                      <a:pt x="3" y="22"/>
                      <a:pt x="0" y="20"/>
                    </a:cubicBezTo>
                    <a:close/>
                    <a:moveTo>
                      <a:pt x="2" y="59"/>
                    </a:moveTo>
                    <a:cubicBezTo>
                      <a:pt x="4" y="51"/>
                      <a:pt x="6" y="44"/>
                      <a:pt x="8" y="35"/>
                    </a:cubicBezTo>
                    <a:cubicBezTo>
                      <a:pt x="10" y="36"/>
                      <a:pt x="11" y="36"/>
                      <a:pt x="13" y="37"/>
                    </a:cubicBezTo>
                    <a:cubicBezTo>
                      <a:pt x="11" y="45"/>
                      <a:pt x="9" y="53"/>
                      <a:pt x="7" y="60"/>
                    </a:cubicBezTo>
                    <a:lnTo>
                      <a:pt x="2" y="59"/>
                    </a:lnTo>
                    <a:close/>
                    <a:moveTo>
                      <a:pt x="2" y="4"/>
                    </a:moveTo>
                    <a:cubicBezTo>
                      <a:pt x="5" y="1"/>
                      <a:pt x="5" y="1"/>
                      <a:pt x="5" y="1"/>
                    </a:cubicBezTo>
                    <a:cubicBezTo>
                      <a:pt x="8" y="3"/>
                      <a:pt x="11" y="5"/>
                      <a:pt x="16" y="9"/>
                    </a:cubicBezTo>
                    <a:cubicBezTo>
                      <a:pt x="14" y="11"/>
                      <a:pt x="13" y="12"/>
                      <a:pt x="12" y="13"/>
                    </a:cubicBezTo>
                    <a:cubicBezTo>
                      <a:pt x="8" y="9"/>
                      <a:pt x="4" y="6"/>
                      <a:pt x="2" y="4"/>
                    </a:cubicBezTo>
                    <a:close/>
                    <a:moveTo>
                      <a:pt x="13" y="17"/>
                    </a:moveTo>
                    <a:cubicBezTo>
                      <a:pt x="18" y="12"/>
                      <a:pt x="22" y="7"/>
                      <a:pt x="25" y="0"/>
                    </a:cubicBezTo>
                    <a:cubicBezTo>
                      <a:pt x="31" y="0"/>
                      <a:pt x="31" y="0"/>
                      <a:pt x="31" y="0"/>
                    </a:cubicBezTo>
                    <a:cubicBezTo>
                      <a:pt x="30" y="2"/>
                      <a:pt x="28" y="4"/>
                      <a:pt x="27" y="6"/>
                    </a:cubicBezTo>
                    <a:cubicBezTo>
                      <a:pt x="60" y="6"/>
                      <a:pt x="60" y="6"/>
                      <a:pt x="60" y="6"/>
                    </a:cubicBezTo>
                    <a:cubicBezTo>
                      <a:pt x="60" y="10"/>
                      <a:pt x="60" y="10"/>
                      <a:pt x="60" y="10"/>
                    </a:cubicBezTo>
                    <a:cubicBezTo>
                      <a:pt x="25" y="10"/>
                      <a:pt x="25" y="10"/>
                      <a:pt x="25" y="10"/>
                    </a:cubicBezTo>
                    <a:cubicBezTo>
                      <a:pt x="22" y="14"/>
                      <a:pt x="19" y="18"/>
                      <a:pt x="16" y="21"/>
                    </a:cubicBezTo>
                    <a:cubicBezTo>
                      <a:pt x="15" y="20"/>
                      <a:pt x="14" y="18"/>
                      <a:pt x="13" y="17"/>
                    </a:cubicBezTo>
                    <a:close/>
                    <a:moveTo>
                      <a:pt x="14" y="31"/>
                    </a:moveTo>
                    <a:cubicBezTo>
                      <a:pt x="20" y="31"/>
                      <a:pt x="20" y="31"/>
                      <a:pt x="20" y="31"/>
                    </a:cubicBezTo>
                    <a:cubicBezTo>
                      <a:pt x="22" y="15"/>
                      <a:pt x="22" y="15"/>
                      <a:pt x="22" y="15"/>
                    </a:cubicBezTo>
                    <a:cubicBezTo>
                      <a:pt x="55" y="15"/>
                      <a:pt x="55" y="15"/>
                      <a:pt x="55" y="15"/>
                    </a:cubicBezTo>
                    <a:cubicBezTo>
                      <a:pt x="55" y="21"/>
                      <a:pt x="55" y="26"/>
                      <a:pt x="55" y="31"/>
                    </a:cubicBezTo>
                    <a:cubicBezTo>
                      <a:pt x="61" y="31"/>
                      <a:pt x="61" y="31"/>
                      <a:pt x="61" y="31"/>
                    </a:cubicBezTo>
                    <a:cubicBezTo>
                      <a:pt x="61" y="35"/>
                      <a:pt x="61" y="35"/>
                      <a:pt x="61" y="35"/>
                    </a:cubicBezTo>
                    <a:cubicBezTo>
                      <a:pt x="55" y="35"/>
                      <a:pt x="55" y="35"/>
                      <a:pt x="55" y="35"/>
                    </a:cubicBezTo>
                    <a:cubicBezTo>
                      <a:pt x="54" y="39"/>
                      <a:pt x="54" y="43"/>
                      <a:pt x="54" y="46"/>
                    </a:cubicBezTo>
                    <a:cubicBezTo>
                      <a:pt x="59" y="46"/>
                      <a:pt x="59" y="46"/>
                      <a:pt x="59" y="46"/>
                    </a:cubicBezTo>
                    <a:cubicBezTo>
                      <a:pt x="59" y="50"/>
                      <a:pt x="59" y="50"/>
                      <a:pt x="59" y="50"/>
                    </a:cubicBezTo>
                    <a:cubicBezTo>
                      <a:pt x="54" y="50"/>
                      <a:pt x="54" y="50"/>
                      <a:pt x="54" y="50"/>
                    </a:cubicBezTo>
                    <a:cubicBezTo>
                      <a:pt x="54" y="53"/>
                      <a:pt x="53" y="56"/>
                      <a:pt x="51" y="57"/>
                    </a:cubicBezTo>
                    <a:cubicBezTo>
                      <a:pt x="50" y="59"/>
                      <a:pt x="47" y="60"/>
                      <a:pt x="44" y="60"/>
                    </a:cubicBezTo>
                    <a:cubicBezTo>
                      <a:pt x="41" y="60"/>
                      <a:pt x="39" y="60"/>
                      <a:pt x="35" y="59"/>
                    </a:cubicBezTo>
                    <a:cubicBezTo>
                      <a:pt x="35" y="58"/>
                      <a:pt x="35" y="56"/>
                      <a:pt x="34" y="54"/>
                    </a:cubicBezTo>
                    <a:cubicBezTo>
                      <a:pt x="38" y="55"/>
                      <a:pt x="42" y="55"/>
                      <a:pt x="44" y="55"/>
                    </a:cubicBezTo>
                    <a:cubicBezTo>
                      <a:pt x="47" y="55"/>
                      <a:pt x="49" y="53"/>
                      <a:pt x="49" y="50"/>
                    </a:cubicBezTo>
                    <a:cubicBezTo>
                      <a:pt x="18" y="50"/>
                      <a:pt x="18" y="50"/>
                      <a:pt x="18" y="50"/>
                    </a:cubicBezTo>
                    <a:cubicBezTo>
                      <a:pt x="18" y="46"/>
                      <a:pt x="18" y="46"/>
                      <a:pt x="18" y="46"/>
                    </a:cubicBezTo>
                    <a:cubicBezTo>
                      <a:pt x="19" y="35"/>
                      <a:pt x="19" y="35"/>
                      <a:pt x="19" y="35"/>
                    </a:cubicBezTo>
                    <a:cubicBezTo>
                      <a:pt x="14" y="35"/>
                      <a:pt x="14" y="35"/>
                      <a:pt x="14" y="35"/>
                    </a:cubicBezTo>
                    <a:lnTo>
                      <a:pt x="14" y="31"/>
                    </a:lnTo>
                    <a:close/>
                    <a:moveTo>
                      <a:pt x="50" y="35"/>
                    </a:moveTo>
                    <a:cubicBezTo>
                      <a:pt x="24" y="35"/>
                      <a:pt x="24" y="35"/>
                      <a:pt x="24" y="35"/>
                    </a:cubicBezTo>
                    <a:cubicBezTo>
                      <a:pt x="22" y="46"/>
                      <a:pt x="22" y="46"/>
                      <a:pt x="22" y="46"/>
                    </a:cubicBezTo>
                    <a:cubicBezTo>
                      <a:pt x="49" y="46"/>
                      <a:pt x="49" y="46"/>
                      <a:pt x="49" y="46"/>
                    </a:cubicBezTo>
                    <a:cubicBezTo>
                      <a:pt x="50" y="43"/>
                      <a:pt x="50" y="39"/>
                      <a:pt x="50" y="35"/>
                    </a:cubicBezTo>
                    <a:close/>
                    <a:moveTo>
                      <a:pt x="50" y="19"/>
                    </a:moveTo>
                    <a:cubicBezTo>
                      <a:pt x="26" y="19"/>
                      <a:pt x="26" y="19"/>
                      <a:pt x="26" y="19"/>
                    </a:cubicBezTo>
                    <a:cubicBezTo>
                      <a:pt x="25" y="31"/>
                      <a:pt x="25" y="31"/>
                      <a:pt x="25" y="31"/>
                    </a:cubicBezTo>
                    <a:cubicBezTo>
                      <a:pt x="50" y="31"/>
                      <a:pt x="50" y="31"/>
                      <a:pt x="50" y="31"/>
                    </a:cubicBezTo>
                    <a:cubicBezTo>
                      <a:pt x="50" y="27"/>
                      <a:pt x="50" y="23"/>
                      <a:pt x="50" y="19"/>
                    </a:cubicBezTo>
                    <a:close/>
                    <a:moveTo>
                      <a:pt x="31" y="39"/>
                    </a:moveTo>
                    <a:cubicBezTo>
                      <a:pt x="34" y="36"/>
                      <a:pt x="34" y="36"/>
                      <a:pt x="34" y="36"/>
                    </a:cubicBezTo>
                    <a:cubicBezTo>
                      <a:pt x="37" y="38"/>
                      <a:pt x="39" y="40"/>
                      <a:pt x="42" y="42"/>
                    </a:cubicBezTo>
                    <a:cubicBezTo>
                      <a:pt x="39" y="45"/>
                      <a:pt x="39" y="45"/>
                      <a:pt x="39" y="45"/>
                    </a:cubicBezTo>
                    <a:cubicBezTo>
                      <a:pt x="36" y="43"/>
                      <a:pt x="34" y="41"/>
                      <a:pt x="31" y="39"/>
                    </a:cubicBezTo>
                    <a:close/>
                    <a:moveTo>
                      <a:pt x="32" y="23"/>
                    </a:moveTo>
                    <a:cubicBezTo>
                      <a:pt x="35" y="20"/>
                      <a:pt x="35" y="20"/>
                      <a:pt x="35" y="20"/>
                    </a:cubicBezTo>
                    <a:cubicBezTo>
                      <a:pt x="37" y="22"/>
                      <a:pt x="40" y="24"/>
                      <a:pt x="43" y="26"/>
                    </a:cubicBezTo>
                    <a:cubicBezTo>
                      <a:pt x="39" y="30"/>
                      <a:pt x="39" y="30"/>
                      <a:pt x="39" y="30"/>
                    </a:cubicBezTo>
                    <a:cubicBezTo>
                      <a:pt x="37" y="27"/>
                      <a:pt x="35" y="25"/>
                      <a:pt x="32" y="23"/>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0" name="Freeform 197"/>
              <p:cNvSpPr>
                <a:spLocks noEditPoints="1"/>
              </p:cNvSpPr>
              <p:nvPr/>
            </p:nvSpPr>
            <p:spPr bwMode="auto">
              <a:xfrm>
                <a:off x="4624" y="1494"/>
                <a:ext cx="115" cy="113"/>
              </a:xfrm>
              <a:custGeom>
                <a:avLst/>
                <a:gdLst>
                  <a:gd name="T0" fmla="*/ 0 w 61"/>
                  <a:gd name="T1" fmla="*/ 49 h 60"/>
                  <a:gd name="T2" fmla="*/ 87 w 61"/>
                  <a:gd name="T3" fmla="*/ 24 h 60"/>
                  <a:gd name="T4" fmla="*/ 92 w 61"/>
                  <a:gd name="T5" fmla="*/ 32 h 60"/>
                  <a:gd name="T6" fmla="*/ 34 w 61"/>
                  <a:gd name="T7" fmla="*/ 49 h 60"/>
                  <a:gd name="T8" fmla="*/ 102 w 61"/>
                  <a:gd name="T9" fmla="*/ 49 h 60"/>
                  <a:gd name="T10" fmla="*/ 102 w 61"/>
                  <a:gd name="T11" fmla="*/ 113 h 60"/>
                  <a:gd name="T12" fmla="*/ 92 w 61"/>
                  <a:gd name="T13" fmla="*/ 113 h 60"/>
                  <a:gd name="T14" fmla="*/ 92 w 61"/>
                  <a:gd name="T15" fmla="*/ 107 h 60"/>
                  <a:gd name="T16" fmla="*/ 28 w 61"/>
                  <a:gd name="T17" fmla="*/ 107 h 60"/>
                  <a:gd name="T18" fmla="*/ 28 w 61"/>
                  <a:gd name="T19" fmla="*/ 113 h 60"/>
                  <a:gd name="T20" fmla="*/ 19 w 61"/>
                  <a:gd name="T21" fmla="*/ 113 h 60"/>
                  <a:gd name="T22" fmla="*/ 19 w 61"/>
                  <a:gd name="T23" fmla="*/ 53 h 60"/>
                  <a:gd name="T24" fmla="*/ 4 w 61"/>
                  <a:gd name="T25" fmla="*/ 57 h 60"/>
                  <a:gd name="T26" fmla="*/ 0 w 61"/>
                  <a:gd name="T27" fmla="*/ 49 h 60"/>
                  <a:gd name="T28" fmla="*/ 36 w 61"/>
                  <a:gd name="T29" fmla="*/ 8 h 60"/>
                  <a:gd name="T30" fmla="*/ 41 w 61"/>
                  <a:gd name="T31" fmla="*/ 13 h 60"/>
                  <a:gd name="T32" fmla="*/ 8 w 61"/>
                  <a:gd name="T33" fmla="*/ 38 h 60"/>
                  <a:gd name="T34" fmla="*/ 2 w 61"/>
                  <a:gd name="T35" fmla="*/ 30 h 60"/>
                  <a:gd name="T36" fmla="*/ 36 w 61"/>
                  <a:gd name="T37" fmla="*/ 8 h 60"/>
                  <a:gd name="T38" fmla="*/ 92 w 61"/>
                  <a:gd name="T39" fmla="*/ 58 h 60"/>
                  <a:gd name="T40" fmla="*/ 28 w 61"/>
                  <a:gd name="T41" fmla="*/ 58 h 60"/>
                  <a:gd name="T42" fmla="*/ 28 w 61"/>
                  <a:gd name="T43" fmla="*/ 66 h 60"/>
                  <a:gd name="T44" fmla="*/ 92 w 61"/>
                  <a:gd name="T45" fmla="*/ 66 h 60"/>
                  <a:gd name="T46" fmla="*/ 92 w 61"/>
                  <a:gd name="T47" fmla="*/ 58 h 60"/>
                  <a:gd name="T48" fmla="*/ 28 w 61"/>
                  <a:gd name="T49" fmla="*/ 83 h 60"/>
                  <a:gd name="T50" fmla="*/ 92 w 61"/>
                  <a:gd name="T51" fmla="*/ 83 h 60"/>
                  <a:gd name="T52" fmla="*/ 92 w 61"/>
                  <a:gd name="T53" fmla="*/ 73 h 60"/>
                  <a:gd name="T54" fmla="*/ 28 w 61"/>
                  <a:gd name="T55" fmla="*/ 73 h 60"/>
                  <a:gd name="T56" fmla="*/ 28 w 61"/>
                  <a:gd name="T57" fmla="*/ 83 h 60"/>
                  <a:gd name="T58" fmla="*/ 28 w 61"/>
                  <a:gd name="T59" fmla="*/ 100 h 60"/>
                  <a:gd name="T60" fmla="*/ 92 w 61"/>
                  <a:gd name="T61" fmla="*/ 100 h 60"/>
                  <a:gd name="T62" fmla="*/ 92 w 61"/>
                  <a:gd name="T63" fmla="*/ 90 h 60"/>
                  <a:gd name="T64" fmla="*/ 28 w 61"/>
                  <a:gd name="T65" fmla="*/ 90 h 60"/>
                  <a:gd name="T66" fmla="*/ 28 w 61"/>
                  <a:gd name="T67" fmla="*/ 100 h 60"/>
                  <a:gd name="T68" fmla="*/ 53 w 61"/>
                  <a:gd name="T69" fmla="*/ 0 h 60"/>
                  <a:gd name="T70" fmla="*/ 62 w 61"/>
                  <a:gd name="T71" fmla="*/ 0 h 60"/>
                  <a:gd name="T72" fmla="*/ 62 w 61"/>
                  <a:gd name="T73" fmla="*/ 32 h 60"/>
                  <a:gd name="T74" fmla="*/ 53 w 61"/>
                  <a:gd name="T75" fmla="*/ 32 h 60"/>
                  <a:gd name="T76" fmla="*/ 53 w 61"/>
                  <a:gd name="T77" fmla="*/ 0 h 60"/>
                  <a:gd name="T78" fmla="*/ 75 w 61"/>
                  <a:gd name="T79" fmla="*/ 13 h 60"/>
                  <a:gd name="T80" fmla="*/ 81 w 61"/>
                  <a:gd name="T81" fmla="*/ 8 h 60"/>
                  <a:gd name="T82" fmla="*/ 115 w 61"/>
                  <a:gd name="T83" fmla="*/ 26 h 60"/>
                  <a:gd name="T84" fmla="*/ 109 w 61"/>
                  <a:gd name="T85" fmla="*/ 34 h 60"/>
                  <a:gd name="T86" fmla="*/ 75 w 61"/>
                  <a:gd name="T87" fmla="*/ 13 h 6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1"/>
                  <a:gd name="T133" fmla="*/ 0 h 60"/>
                  <a:gd name="T134" fmla="*/ 61 w 61"/>
                  <a:gd name="T135" fmla="*/ 60 h 60"/>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1" h="60">
                    <a:moveTo>
                      <a:pt x="0" y="26"/>
                    </a:moveTo>
                    <a:cubicBezTo>
                      <a:pt x="19" y="22"/>
                      <a:pt x="35" y="18"/>
                      <a:pt x="46" y="13"/>
                    </a:cubicBezTo>
                    <a:cubicBezTo>
                      <a:pt x="49" y="17"/>
                      <a:pt x="49" y="17"/>
                      <a:pt x="49" y="17"/>
                    </a:cubicBezTo>
                    <a:cubicBezTo>
                      <a:pt x="41" y="20"/>
                      <a:pt x="30" y="23"/>
                      <a:pt x="18" y="26"/>
                    </a:cubicBezTo>
                    <a:cubicBezTo>
                      <a:pt x="54" y="26"/>
                      <a:pt x="54" y="26"/>
                      <a:pt x="54" y="26"/>
                    </a:cubicBezTo>
                    <a:cubicBezTo>
                      <a:pt x="54" y="60"/>
                      <a:pt x="54" y="60"/>
                      <a:pt x="54" y="60"/>
                    </a:cubicBezTo>
                    <a:cubicBezTo>
                      <a:pt x="49" y="60"/>
                      <a:pt x="49" y="60"/>
                      <a:pt x="49" y="60"/>
                    </a:cubicBezTo>
                    <a:cubicBezTo>
                      <a:pt x="49" y="57"/>
                      <a:pt x="49" y="57"/>
                      <a:pt x="49" y="57"/>
                    </a:cubicBezTo>
                    <a:cubicBezTo>
                      <a:pt x="15" y="57"/>
                      <a:pt x="15" y="57"/>
                      <a:pt x="15" y="57"/>
                    </a:cubicBezTo>
                    <a:cubicBezTo>
                      <a:pt x="15" y="60"/>
                      <a:pt x="15" y="60"/>
                      <a:pt x="15" y="60"/>
                    </a:cubicBezTo>
                    <a:cubicBezTo>
                      <a:pt x="10" y="60"/>
                      <a:pt x="10" y="60"/>
                      <a:pt x="10" y="60"/>
                    </a:cubicBezTo>
                    <a:cubicBezTo>
                      <a:pt x="10" y="28"/>
                      <a:pt x="10" y="28"/>
                      <a:pt x="10" y="28"/>
                    </a:cubicBezTo>
                    <a:cubicBezTo>
                      <a:pt x="7" y="29"/>
                      <a:pt x="4" y="29"/>
                      <a:pt x="2" y="30"/>
                    </a:cubicBezTo>
                    <a:cubicBezTo>
                      <a:pt x="1" y="29"/>
                      <a:pt x="1" y="27"/>
                      <a:pt x="0" y="26"/>
                    </a:cubicBezTo>
                    <a:close/>
                    <a:moveTo>
                      <a:pt x="19" y="4"/>
                    </a:moveTo>
                    <a:cubicBezTo>
                      <a:pt x="22" y="7"/>
                      <a:pt x="22" y="7"/>
                      <a:pt x="22" y="7"/>
                    </a:cubicBezTo>
                    <a:cubicBezTo>
                      <a:pt x="16" y="12"/>
                      <a:pt x="10" y="16"/>
                      <a:pt x="4" y="20"/>
                    </a:cubicBezTo>
                    <a:cubicBezTo>
                      <a:pt x="3" y="19"/>
                      <a:pt x="2" y="18"/>
                      <a:pt x="1" y="16"/>
                    </a:cubicBezTo>
                    <a:cubicBezTo>
                      <a:pt x="8" y="12"/>
                      <a:pt x="14" y="8"/>
                      <a:pt x="19" y="4"/>
                    </a:cubicBezTo>
                    <a:close/>
                    <a:moveTo>
                      <a:pt x="49" y="31"/>
                    </a:moveTo>
                    <a:cubicBezTo>
                      <a:pt x="15" y="31"/>
                      <a:pt x="15" y="31"/>
                      <a:pt x="15" y="31"/>
                    </a:cubicBezTo>
                    <a:cubicBezTo>
                      <a:pt x="15" y="35"/>
                      <a:pt x="15" y="35"/>
                      <a:pt x="15" y="35"/>
                    </a:cubicBezTo>
                    <a:cubicBezTo>
                      <a:pt x="49" y="35"/>
                      <a:pt x="49" y="35"/>
                      <a:pt x="49" y="35"/>
                    </a:cubicBezTo>
                    <a:lnTo>
                      <a:pt x="49" y="31"/>
                    </a:lnTo>
                    <a:close/>
                    <a:moveTo>
                      <a:pt x="15" y="44"/>
                    </a:moveTo>
                    <a:cubicBezTo>
                      <a:pt x="49" y="44"/>
                      <a:pt x="49" y="44"/>
                      <a:pt x="49" y="44"/>
                    </a:cubicBezTo>
                    <a:cubicBezTo>
                      <a:pt x="49" y="39"/>
                      <a:pt x="49" y="39"/>
                      <a:pt x="49" y="39"/>
                    </a:cubicBezTo>
                    <a:cubicBezTo>
                      <a:pt x="15" y="39"/>
                      <a:pt x="15" y="39"/>
                      <a:pt x="15" y="39"/>
                    </a:cubicBezTo>
                    <a:lnTo>
                      <a:pt x="15" y="44"/>
                    </a:lnTo>
                    <a:close/>
                    <a:moveTo>
                      <a:pt x="15" y="53"/>
                    </a:moveTo>
                    <a:cubicBezTo>
                      <a:pt x="49" y="53"/>
                      <a:pt x="49" y="53"/>
                      <a:pt x="49" y="53"/>
                    </a:cubicBezTo>
                    <a:cubicBezTo>
                      <a:pt x="49" y="48"/>
                      <a:pt x="49" y="48"/>
                      <a:pt x="49" y="48"/>
                    </a:cubicBezTo>
                    <a:cubicBezTo>
                      <a:pt x="15" y="48"/>
                      <a:pt x="15" y="48"/>
                      <a:pt x="15" y="48"/>
                    </a:cubicBezTo>
                    <a:lnTo>
                      <a:pt x="15" y="53"/>
                    </a:lnTo>
                    <a:close/>
                    <a:moveTo>
                      <a:pt x="28" y="0"/>
                    </a:moveTo>
                    <a:cubicBezTo>
                      <a:pt x="33" y="0"/>
                      <a:pt x="33" y="0"/>
                      <a:pt x="33" y="0"/>
                    </a:cubicBezTo>
                    <a:cubicBezTo>
                      <a:pt x="33" y="17"/>
                      <a:pt x="33" y="17"/>
                      <a:pt x="33" y="17"/>
                    </a:cubicBezTo>
                    <a:cubicBezTo>
                      <a:pt x="28" y="17"/>
                      <a:pt x="28" y="17"/>
                      <a:pt x="28" y="17"/>
                    </a:cubicBezTo>
                    <a:lnTo>
                      <a:pt x="28" y="0"/>
                    </a:lnTo>
                    <a:close/>
                    <a:moveTo>
                      <a:pt x="40" y="7"/>
                    </a:moveTo>
                    <a:cubicBezTo>
                      <a:pt x="43" y="4"/>
                      <a:pt x="43" y="4"/>
                      <a:pt x="43" y="4"/>
                    </a:cubicBezTo>
                    <a:cubicBezTo>
                      <a:pt x="49" y="7"/>
                      <a:pt x="55" y="10"/>
                      <a:pt x="61" y="14"/>
                    </a:cubicBezTo>
                    <a:cubicBezTo>
                      <a:pt x="58" y="18"/>
                      <a:pt x="58" y="18"/>
                      <a:pt x="58" y="18"/>
                    </a:cubicBezTo>
                    <a:cubicBezTo>
                      <a:pt x="52" y="15"/>
                      <a:pt x="46" y="11"/>
                      <a:pt x="40" y="7"/>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1" name="Freeform 198"/>
              <p:cNvSpPr>
                <a:spLocks noEditPoints="1"/>
              </p:cNvSpPr>
              <p:nvPr/>
            </p:nvSpPr>
            <p:spPr bwMode="auto">
              <a:xfrm>
                <a:off x="5811" y="1714"/>
                <a:ext cx="75" cy="72"/>
              </a:xfrm>
              <a:custGeom>
                <a:avLst/>
                <a:gdLst>
                  <a:gd name="T0" fmla="*/ 4 w 40"/>
                  <a:gd name="T1" fmla="*/ 19 h 38"/>
                  <a:gd name="T2" fmla="*/ 17 w 40"/>
                  <a:gd name="T3" fmla="*/ 30 h 38"/>
                  <a:gd name="T4" fmla="*/ 13 w 40"/>
                  <a:gd name="T5" fmla="*/ 34 h 38"/>
                  <a:gd name="T6" fmla="*/ 0 w 40"/>
                  <a:gd name="T7" fmla="*/ 25 h 38"/>
                  <a:gd name="T8" fmla="*/ 4 w 40"/>
                  <a:gd name="T9" fmla="*/ 19 h 38"/>
                  <a:gd name="T10" fmla="*/ 11 w 40"/>
                  <a:gd name="T11" fmla="*/ 42 h 38"/>
                  <a:gd name="T12" fmla="*/ 17 w 40"/>
                  <a:gd name="T13" fmla="*/ 44 h 38"/>
                  <a:gd name="T14" fmla="*/ 9 w 40"/>
                  <a:gd name="T15" fmla="*/ 72 h 38"/>
                  <a:gd name="T16" fmla="*/ 4 w 40"/>
                  <a:gd name="T17" fmla="*/ 70 h 38"/>
                  <a:gd name="T18" fmla="*/ 11 w 40"/>
                  <a:gd name="T19" fmla="*/ 42 h 38"/>
                  <a:gd name="T20" fmla="*/ 8 w 40"/>
                  <a:gd name="T21" fmla="*/ 0 h 38"/>
                  <a:gd name="T22" fmla="*/ 21 w 40"/>
                  <a:gd name="T23" fmla="*/ 9 h 38"/>
                  <a:gd name="T24" fmla="*/ 17 w 40"/>
                  <a:gd name="T25" fmla="*/ 15 h 38"/>
                  <a:gd name="T26" fmla="*/ 4 w 40"/>
                  <a:gd name="T27" fmla="*/ 4 h 38"/>
                  <a:gd name="T28" fmla="*/ 8 w 40"/>
                  <a:gd name="T29" fmla="*/ 0 h 38"/>
                  <a:gd name="T30" fmla="*/ 22 w 40"/>
                  <a:gd name="T31" fmla="*/ 2 h 38"/>
                  <a:gd name="T32" fmla="*/ 75 w 40"/>
                  <a:gd name="T33" fmla="*/ 2 h 38"/>
                  <a:gd name="T34" fmla="*/ 75 w 40"/>
                  <a:gd name="T35" fmla="*/ 8 h 38"/>
                  <a:gd name="T36" fmla="*/ 68 w 40"/>
                  <a:gd name="T37" fmla="*/ 8 h 38"/>
                  <a:gd name="T38" fmla="*/ 68 w 40"/>
                  <a:gd name="T39" fmla="*/ 63 h 38"/>
                  <a:gd name="T40" fmla="*/ 58 w 40"/>
                  <a:gd name="T41" fmla="*/ 72 h 38"/>
                  <a:gd name="T42" fmla="*/ 45 w 40"/>
                  <a:gd name="T43" fmla="*/ 72 h 38"/>
                  <a:gd name="T44" fmla="*/ 45 w 40"/>
                  <a:gd name="T45" fmla="*/ 64 h 38"/>
                  <a:gd name="T46" fmla="*/ 56 w 40"/>
                  <a:gd name="T47" fmla="*/ 64 h 38"/>
                  <a:gd name="T48" fmla="*/ 62 w 40"/>
                  <a:gd name="T49" fmla="*/ 61 h 38"/>
                  <a:gd name="T50" fmla="*/ 62 w 40"/>
                  <a:gd name="T51" fmla="*/ 8 h 38"/>
                  <a:gd name="T52" fmla="*/ 22 w 40"/>
                  <a:gd name="T53" fmla="*/ 8 h 38"/>
                  <a:gd name="T54" fmla="*/ 22 w 40"/>
                  <a:gd name="T55" fmla="*/ 2 h 38"/>
                  <a:gd name="T56" fmla="*/ 24 w 40"/>
                  <a:gd name="T57" fmla="*/ 19 h 38"/>
                  <a:gd name="T58" fmla="*/ 51 w 40"/>
                  <a:gd name="T59" fmla="*/ 19 h 38"/>
                  <a:gd name="T60" fmla="*/ 51 w 40"/>
                  <a:gd name="T61" fmla="*/ 51 h 38"/>
                  <a:gd name="T62" fmla="*/ 32 w 40"/>
                  <a:gd name="T63" fmla="*/ 51 h 38"/>
                  <a:gd name="T64" fmla="*/ 32 w 40"/>
                  <a:gd name="T65" fmla="*/ 57 h 38"/>
                  <a:gd name="T66" fmla="*/ 24 w 40"/>
                  <a:gd name="T67" fmla="*/ 57 h 38"/>
                  <a:gd name="T68" fmla="*/ 24 w 40"/>
                  <a:gd name="T69" fmla="*/ 19 h 38"/>
                  <a:gd name="T70" fmla="*/ 45 w 40"/>
                  <a:gd name="T71" fmla="*/ 25 h 38"/>
                  <a:gd name="T72" fmla="*/ 32 w 40"/>
                  <a:gd name="T73" fmla="*/ 25 h 38"/>
                  <a:gd name="T74" fmla="*/ 32 w 40"/>
                  <a:gd name="T75" fmla="*/ 45 h 38"/>
                  <a:gd name="T76" fmla="*/ 45 w 40"/>
                  <a:gd name="T77" fmla="*/ 45 h 38"/>
                  <a:gd name="T78" fmla="*/ 45 w 40"/>
                  <a:gd name="T79" fmla="*/ 25 h 38"/>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0"/>
                  <a:gd name="T121" fmla="*/ 0 h 38"/>
                  <a:gd name="T122" fmla="*/ 40 w 40"/>
                  <a:gd name="T123" fmla="*/ 38 h 38"/>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0" h="38">
                    <a:moveTo>
                      <a:pt x="2" y="10"/>
                    </a:moveTo>
                    <a:cubicBezTo>
                      <a:pt x="4" y="12"/>
                      <a:pt x="7" y="14"/>
                      <a:pt x="9" y="16"/>
                    </a:cubicBezTo>
                    <a:cubicBezTo>
                      <a:pt x="8" y="17"/>
                      <a:pt x="7" y="18"/>
                      <a:pt x="7" y="18"/>
                    </a:cubicBezTo>
                    <a:cubicBezTo>
                      <a:pt x="4" y="16"/>
                      <a:pt x="1" y="14"/>
                      <a:pt x="0" y="13"/>
                    </a:cubicBezTo>
                    <a:lnTo>
                      <a:pt x="2" y="10"/>
                    </a:lnTo>
                    <a:close/>
                    <a:moveTo>
                      <a:pt x="6" y="22"/>
                    </a:moveTo>
                    <a:cubicBezTo>
                      <a:pt x="7" y="22"/>
                      <a:pt x="9" y="23"/>
                      <a:pt x="9" y="23"/>
                    </a:cubicBezTo>
                    <a:cubicBezTo>
                      <a:pt x="8" y="27"/>
                      <a:pt x="7" y="32"/>
                      <a:pt x="5" y="38"/>
                    </a:cubicBezTo>
                    <a:cubicBezTo>
                      <a:pt x="2" y="37"/>
                      <a:pt x="2" y="37"/>
                      <a:pt x="2" y="37"/>
                    </a:cubicBezTo>
                    <a:cubicBezTo>
                      <a:pt x="3" y="32"/>
                      <a:pt x="5" y="27"/>
                      <a:pt x="6" y="22"/>
                    </a:cubicBezTo>
                    <a:close/>
                    <a:moveTo>
                      <a:pt x="4" y="0"/>
                    </a:moveTo>
                    <a:cubicBezTo>
                      <a:pt x="6" y="1"/>
                      <a:pt x="8" y="3"/>
                      <a:pt x="11" y="5"/>
                    </a:cubicBezTo>
                    <a:cubicBezTo>
                      <a:pt x="10" y="6"/>
                      <a:pt x="9" y="7"/>
                      <a:pt x="9" y="8"/>
                    </a:cubicBezTo>
                    <a:cubicBezTo>
                      <a:pt x="7" y="6"/>
                      <a:pt x="4" y="4"/>
                      <a:pt x="2" y="2"/>
                    </a:cubicBezTo>
                    <a:lnTo>
                      <a:pt x="4" y="0"/>
                    </a:lnTo>
                    <a:close/>
                    <a:moveTo>
                      <a:pt x="12" y="1"/>
                    </a:moveTo>
                    <a:cubicBezTo>
                      <a:pt x="40" y="1"/>
                      <a:pt x="40" y="1"/>
                      <a:pt x="40" y="1"/>
                    </a:cubicBezTo>
                    <a:cubicBezTo>
                      <a:pt x="40" y="4"/>
                      <a:pt x="40" y="4"/>
                      <a:pt x="40" y="4"/>
                    </a:cubicBezTo>
                    <a:cubicBezTo>
                      <a:pt x="36" y="4"/>
                      <a:pt x="36" y="4"/>
                      <a:pt x="36" y="4"/>
                    </a:cubicBezTo>
                    <a:cubicBezTo>
                      <a:pt x="36" y="33"/>
                      <a:pt x="36" y="33"/>
                      <a:pt x="36" y="33"/>
                    </a:cubicBezTo>
                    <a:cubicBezTo>
                      <a:pt x="36" y="36"/>
                      <a:pt x="34" y="38"/>
                      <a:pt x="31" y="38"/>
                    </a:cubicBezTo>
                    <a:cubicBezTo>
                      <a:pt x="29" y="38"/>
                      <a:pt x="27" y="38"/>
                      <a:pt x="24" y="38"/>
                    </a:cubicBezTo>
                    <a:cubicBezTo>
                      <a:pt x="24" y="36"/>
                      <a:pt x="24" y="35"/>
                      <a:pt x="24" y="34"/>
                    </a:cubicBezTo>
                    <a:cubicBezTo>
                      <a:pt x="26" y="34"/>
                      <a:pt x="28" y="34"/>
                      <a:pt x="30" y="34"/>
                    </a:cubicBezTo>
                    <a:cubicBezTo>
                      <a:pt x="32" y="34"/>
                      <a:pt x="33" y="33"/>
                      <a:pt x="33" y="32"/>
                    </a:cubicBezTo>
                    <a:cubicBezTo>
                      <a:pt x="33" y="4"/>
                      <a:pt x="33" y="4"/>
                      <a:pt x="33" y="4"/>
                    </a:cubicBezTo>
                    <a:cubicBezTo>
                      <a:pt x="12" y="4"/>
                      <a:pt x="12" y="4"/>
                      <a:pt x="12" y="4"/>
                    </a:cubicBezTo>
                    <a:lnTo>
                      <a:pt x="12" y="1"/>
                    </a:lnTo>
                    <a:close/>
                    <a:moveTo>
                      <a:pt x="13" y="10"/>
                    </a:moveTo>
                    <a:cubicBezTo>
                      <a:pt x="27" y="10"/>
                      <a:pt x="27" y="10"/>
                      <a:pt x="27" y="10"/>
                    </a:cubicBezTo>
                    <a:cubicBezTo>
                      <a:pt x="27" y="27"/>
                      <a:pt x="27" y="27"/>
                      <a:pt x="27" y="27"/>
                    </a:cubicBezTo>
                    <a:cubicBezTo>
                      <a:pt x="17" y="27"/>
                      <a:pt x="17" y="27"/>
                      <a:pt x="17" y="27"/>
                    </a:cubicBezTo>
                    <a:cubicBezTo>
                      <a:pt x="17" y="30"/>
                      <a:pt x="17" y="30"/>
                      <a:pt x="17" y="30"/>
                    </a:cubicBezTo>
                    <a:cubicBezTo>
                      <a:pt x="13" y="30"/>
                      <a:pt x="13" y="30"/>
                      <a:pt x="13" y="30"/>
                    </a:cubicBezTo>
                    <a:lnTo>
                      <a:pt x="13" y="10"/>
                    </a:lnTo>
                    <a:close/>
                    <a:moveTo>
                      <a:pt x="24" y="13"/>
                    </a:moveTo>
                    <a:cubicBezTo>
                      <a:pt x="17" y="13"/>
                      <a:pt x="17" y="13"/>
                      <a:pt x="17" y="13"/>
                    </a:cubicBezTo>
                    <a:cubicBezTo>
                      <a:pt x="17" y="24"/>
                      <a:pt x="17" y="24"/>
                      <a:pt x="17" y="24"/>
                    </a:cubicBezTo>
                    <a:cubicBezTo>
                      <a:pt x="24" y="24"/>
                      <a:pt x="24" y="24"/>
                      <a:pt x="24" y="24"/>
                    </a:cubicBezTo>
                    <a:lnTo>
                      <a:pt x="24" y="1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2" name="Freeform 199"/>
              <p:cNvSpPr>
                <a:spLocks noEditPoints="1"/>
              </p:cNvSpPr>
              <p:nvPr/>
            </p:nvSpPr>
            <p:spPr bwMode="auto">
              <a:xfrm>
                <a:off x="5890" y="1712"/>
                <a:ext cx="73" cy="74"/>
              </a:xfrm>
              <a:custGeom>
                <a:avLst/>
                <a:gdLst>
                  <a:gd name="T0" fmla="*/ 0 w 39"/>
                  <a:gd name="T1" fmla="*/ 9 h 39"/>
                  <a:gd name="T2" fmla="*/ 34 w 39"/>
                  <a:gd name="T3" fmla="*/ 9 h 39"/>
                  <a:gd name="T4" fmla="*/ 34 w 39"/>
                  <a:gd name="T5" fmla="*/ 0 h 39"/>
                  <a:gd name="T6" fmla="*/ 39 w 39"/>
                  <a:gd name="T7" fmla="*/ 0 h 39"/>
                  <a:gd name="T8" fmla="*/ 39 w 39"/>
                  <a:gd name="T9" fmla="*/ 9 h 39"/>
                  <a:gd name="T10" fmla="*/ 73 w 39"/>
                  <a:gd name="T11" fmla="*/ 9 h 39"/>
                  <a:gd name="T12" fmla="*/ 73 w 39"/>
                  <a:gd name="T13" fmla="*/ 13 h 39"/>
                  <a:gd name="T14" fmla="*/ 39 w 39"/>
                  <a:gd name="T15" fmla="*/ 13 h 39"/>
                  <a:gd name="T16" fmla="*/ 39 w 39"/>
                  <a:gd name="T17" fmla="*/ 23 h 39"/>
                  <a:gd name="T18" fmla="*/ 67 w 39"/>
                  <a:gd name="T19" fmla="*/ 23 h 39"/>
                  <a:gd name="T20" fmla="*/ 67 w 39"/>
                  <a:gd name="T21" fmla="*/ 65 h 39"/>
                  <a:gd name="T22" fmla="*/ 60 w 39"/>
                  <a:gd name="T23" fmla="*/ 74 h 39"/>
                  <a:gd name="T24" fmla="*/ 47 w 39"/>
                  <a:gd name="T25" fmla="*/ 74 h 39"/>
                  <a:gd name="T26" fmla="*/ 45 w 39"/>
                  <a:gd name="T27" fmla="*/ 68 h 39"/>
                  <a:gd name="T28" fmla="*/ 58 w 39"/>
                  <a:gd name="T29" fmla="*/ 68 h 39"/>
                  <a:gd name="T30" fmla="*/ 62 w 39"/>
                  <a:gd name="T31" fmla="*/ 65 h 39"/>
                  <a:gd name="T32" fmla="*/ 62 w 39"/>
                  <a:gd name="T33" fmla="*/ 27 h 39"/>
                  <a:gd name="T34" fmla="*/ 9 w 39"/>
                  <a:gd name="T35" fmla="*/ 27 h 39"/>
                  <a:gd name="T36" fmla="*/ 9 w 39"/>
                  <a:gd name="T37" fmla="*/ 74 h 39"/>
                  <a:gd name="T38" fmla="*/ 4 w 39"/>
                  <a:gd name="T39" fmla="*/ 74 h 39"/>
                  <a:gd name="T40" fmla="*/ 4 w 39"/>
                  <a:gd name="T41" fmla="*/ 23 h 39"/>
                  <a:gd name="T42" fmla="*/ 34 w 39"/>
                  <a:gd name="T43" fmla="*/ 23 h 39"/>
                  <a:gd name="T44" fmla="*/ 34 w 39"/>
                  <a:gd name="T45" fmla="*/ 13 h 39"/>
                  <a:gd name="T46" fmla="*/ 0 w 39"/>
                  <a:gd name="T47" fmla="*/ 13 h 39"/>
                  <a:gd name="T48" fmla="*/ 0 w 39"/>
                  <a:gd name="T49" fmla="*/ 9 h 39"/>
                  <a:gd name="T50" fmla="*/ 13 w 39"/>
                  <a:gd name="T51" fmla="*/ 53 h 39"/>
                  <a:gd name="T52" fmla="*/ 34 w 39"/>
                  <a:gd name="T53" fmla="*/ 53 h 39"/>
                  <a:gd name="T54" fmla="*/ 34 w 39"/>
                  <a:gd name="T55" fmla="*/ 46 h 39"/>
                  <a:gd name="T56" fmla="*/ 15 w 39"/>
                  <a:gd name="T57" fmla="*/ 46 h 39"/>
                  <a:gd name="T58" fmla="*/ 15 w 39"/>
                  <a:gd name="T59" fmla="*/ 40 h 39"/>
                  <a:gd name="T60" fmla="*/ 39 w 39"/>
                  <a:gd name="T61" fmla="*/ 40 h 39"/>
                  <a:gd name="T62" fmla="*/ 47 w 39"/>
                  <a:gd name="T63" fmla="*/ 28 h 39"/>
                  <a:gd name="T64" fmla="*/ 52 w 39"/>
                  <a:gd name="T65" fmla="*/ 30 h 39"/>
                  <a:gd name="T66" fmla="*/ 45 w 39"/>
                  <a:gd name="T67" fmla="*/ 40 h 39"/>
                  <a:gd name="T68" fmla="*/ 56 w 39"/>
                  <a:gd name="T69" fmla="*/ 40 h 39"/>
                  <a:gd name="T70" fmla="*/ 56 w 39"/>
                  <a:gd name="T71" fmla="*/ 46 h 39"/>
                  <a:gd name="T72" fmla="*/ 39 w 39"/>
                  <a:gd name="T73" fmla="*/ 46 h 39"/>
                  <a:gd name="T74" fmla="*/ 39 w 39"/>
                  <a:gd name="T75" fmla="*/ 53 h 39"/>
                  <a:gd name="T76" fmla="*/ 60 w 39"/>
                  <a:gd name="T77" fmla="*/ 53 h 39"/>
                  <a:gd name="T78" fmla="*/ 60 w 39"/>
                  <a:gd name="T79" fmla="*/ 59 h 39"/>
                  <a:gd name="T80" fmla="*/ 39 w 39"/>
                  <a:gd name="T81" fmla="*/ 59 h 39"/>
                  <a:gd name="T82" fmla="*/ 39 w 39"/>
                  <a:gd name="T83" fmla="*/ 72 h 39"/>
                  <a:gd name="T84" fmla="*/ 34 w 39"/>
                  <a:gd name="T85" fmla="*/ 72 h 39"/>
                  <a:gd name="T86" fmla="*/ 34 w 39"/>
                  <a:gd name="T87" fmla="*/ 59 h 39"/>
                  <a:gd name="T88" fmla="*/ 13 w 39"/>
                  <a:gd name="T89" fmla="*/ 59 h 39"/>
                  <a:gd name="T90" fmla="*/ 13 w 39"/>
                  <a:gd name="T91" fmla="*/ 53 h 39"/>
                  <a:gd name="T92" fmla="*/ 21 w 39"/>
                  <a:gd name="T93" fmla="*/ 30 h 39"/>
                  <a:gd name="T94" fmla="*/ 24 w 39"/>
                  <a:gd name="T95" fmla="*/ 28 h 39"/>
                  <a:gd name="T96" fmla="*/ 32 w 39"/>
                  <a:gd name="T97" fmla="*/ 36 h 39"/>
                  <a:gd name="T98" fmla="*/ 26 w 39"/>
                  <a:gd name="T99" fmla="*/ 40 h 39"/>
                  <a:gd name="T100" fmla="*/ 21 w 39"/>
                  <a:gd name="T101" fmla="*/ 30 h 39"/>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9"/>
                  <a:gd name="T154" fmla="*/ 0 h 39"/>
                  <a:gd name="T155" fmla="*/ 39 w 39"/>
                  <a:gd name="T156" fmla="*/ 39 h 39"/>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9" h="39">
                    <a:moveTo>
                      <a:pt x="0" y="5"/>
                    </a:moveTo>
                    <a:cubicBezTo>
                      <a:pt x="18" y="5"/>
                      <a:pt x="18" y="5"/>
                      <a:pt x="18" y="5"/>
                    </a:cubicBezTo>
                    <a:cubicBezTo>
                      <a:pt x="18" y="0"/>
                      <a:pt x="18" y="0"/>
                      <a:pt x="18" y="0"/>
                    </a:cubicBezTo>
                    <a:cubicBezTo>
                      <a:pt x="21" y="0"/>
                      <a:pt x="21" y="0"/>
                      <a:pt x="21" y="0"/>
                    </a:cubicBezTo>
                    <a:cubicBezTo>
                      <a:pt x="21" y="5"/>
                      <a:pt x="21" y="5"/>
                      <a:pt x="21" y="5"/>
                    </a:cubicBezTo>
                    <a:cubicBezTo>
                      <a:pt x="39" y="5"/>
                      <a:pt x="39" y="5"/>
                      <a:pt x="39" y="5"/>
                    </a:cubicBezTo>
                    <a:cubicBezTo>
                      <a:pt x="39" y="7"/>
                      <a:pt x="39" y="7"/>
                      <a:pt x="39" y="7"/>
                    </a:cubicBezTo>
                    <a:cubicBezTo>
                      <a:pt x="21" y="7"/>
                      <a:pt x="21" y="7"/>
                      <a:pt x="21" y="7"/>
                    </a:cubicBezTo>
                    <a:cubicBezTo>
                      <a:pt x="21" y="12"/>
                      <a:pt x="21" y="12"/>
                      <a:pt x="21" y="12"/>
                    </a:cubicBezTo>
                    <a:cubicBezTo>
                      <a:pt x="36" y="12"/>
                      <a:pt x="36" y="12"/>
                      <a:pt x="36" y="12"/>
                    </a:cubicBezTo>
                    <a:cubicBezTo>
                      <a:pt x="36" y="34"/>
                      <a:pt x="36" y="34"/>
                      <a:pt x="36" y="34"/>
                    </a:cubicBezTo>
                    <a:cubicBezTo>
                      <a:pt x="36" y="38"/>
                      <a:pt x="35" y="39"/>
                      <a:pt x="32" y="39"/>
                    </a:cubicBezTo>
                    <a:cubicBezTo>
                      <a:pt x="30" y="39"/>
                      <a:pt x="28" y="39"/>
                      <a:pt x="25" y="39"/>
                    </a:cubicBezTo>
                    <a:cubicBezTo>
                      <a:pt x="25" y="38"/>
                      <a:pt x="25" y="37"/>
                      <a:pt x="24" y="36"/>
                    </a:cubicBezTo>
                    <a:cubicBezTo>
                      <a:pt x="27" y="36"/>
                      <a:pt x="29" y="36"/>
                      <a:pt x="31" y="36"/>
                    </a:cubicBezTo>
                    <a:cubicBezTo>
                      <a:pt x="32" y="36"/>
                      <a:pt x="33" y="35"/>
                      <a:pt x="33" y="34"/>
                    </a:cubicBezTo>
                    <a:cubicBezTo>
                      <a:pt x="33" y="14"/>
                      <a:pt x="33" y="14"/>
                      <a:pt x="33" y="14"/>
                    </a:cubicBezTo>
                    <a:cubicBezTo>
                      <a:pt x="5" y="14"/>
                      <a:pt x="5" y="14"/>
                      <a:pt x="5" y="14"/>
                    </a:cubicBezTo>
                    <a:cubicBezTo>
                      <a:pt x="5" y="39"/>
                      <a:pt x="5" y="39"/>
                      <a:pt x="5" y="39"/>
                    </a:cubicBezTo>
                    <a:cubicBezTo>
                      <a:pt x="2" y="39"/>
                      <a:pt x="2" y="39"/>
                      <a:pt x="2" y="39"/>
                    </a:cubicBezTo>
                    <a:cubicBezTo>
                      <a:pt x="2" y="12"/>
                      <a:pt x="2" y="12"/>
                      <a:pt x="2" y="12"/>
                    </a:cubicBezTo>
                    <a:cubicBezTo>
                      <a:pt x="18" y="12"/>
                      <a:pt x="18" y="12"/>
                      <a:pt x="18" y="12"/>
                    </a:cubicBezTo>
                    <a:cubicBezTo>
                      <a:pt x="18" y="7"/>
                      <a:pt x="18" y="7"/>
                      <a:pt x="18" y="7"/>
                    </a:cubicBezTo>
                    <a:cubicBezTo>
                      <a:pt x="0" y="7"/>
                      <a:pt x="0" y="7"/>
                      <a:pt x="0" y="7"/>
                    </a:cubicBezTo>
                    <a:lnTo>
                      <a:pt x="0" y="5"/>
                    </a:lnTo>
                    <a:close/>
                    <a:moveTo>
                      <a:pt x="7" y="28"/>
                    </a:moveTo>
                    <a:cubicBezTo>
                      <a:pt x="18" y="28"/>
                      <a:pt x="18" y="28"/>
                      <a:pt x="18" y="28"/>
                    </a:cubicBezTo>
                    <a:cubicBezTo>
                      <a:pt x="18" y="24"/>
                      <a:pt x="18" y="24"/>
                      <a:pt x="18" y="24"/>
                    </a:cubicBezTo>
                    <a:cubicBezTo>
                      <a:pt x="8" y="24"/>
                      <a:pt x="8" y="24"/>
                      <a:pt x="8" y="24"/>
                    </a:cubicBezTo>
                    <a:cubicBezTo>
                      <a:pt x="8" y="21"/>
                      <a:pt x="8" y="21"/>
                      <a:pt x="8" y="21"/>
                    </a:cubicBezTo>
                    <a:cubicBezTo>
                      <a:pt x="21" y="21"/>
                      <a:pt x="21" y="21"/>
                      <a:pt x="21" y="21"/>
                    </a:cubicBezTo>
                    <a:cubicBezTo>
                      <a:pt x="22" y="19"/>
                      <a:pt x="23" y="17"/>
                      <a:pt x="25" y="15"/>
                    </a:cubicBezTo>
                    <a:cubicBezTo>
                      <a:pt x="28" y="16"/>
                      <a:pt x="28" y="16"/>
                      <a:pt x="28" y="16"/>
                    </a:cubicBezTo>
                    <a:cubicBezTo>
                      <a:pt x="26" y="18"/>
                      <a:pt x="25" y="20"/>
                      <a:pt x="24" y="21"/>
                    </a:cubicBezTo>
                    <a:cubicBezTo>
                      <a:pt x="30" y="21"/>
                      <a:pt x="30" y="21"/>
                      <a:pt x="30" y="21"/>
                    </a:cubicBezTo>
                    <a:cubicBezTo>
                      <a:pt x="30" y="24"/>
                      <a:pt x="30" y="24"/>
                      <a:pt x="30" y="24"/>
                    </a:cubicBezTo>
                    <a:cubicBezTo>
                      <a:pt x="21" y="24"/>
                      <a:pt x="21" y="24"/>
                      <a:pt x="21" y="24"/>
                    </a:cubicBezTo>
                    <a:cubicBezTo>
                      <a:pt x="21" y="28"/>
                      <a:pt x="21" y="28"/>
                      <a:pt x="21" y="28"/>
                    </a:cubicBezTo>
                    <a:cubicBezTo>
                      <a:pt x="32" y="28"/>
                      <a:pt x="32" y="28"/>
                      <a:pt x="32" y="28"/>
                    </a:cubicBezTo>
                    <a:cubicBezTo>
                      <a:pt x="32" y="31"/>
                      <a:pt x="32" y="31"/>
                      <a:pt x="32" y="31"/>
                    </a:cubicBezTo>
                    <a:cubicBezTo>
                      <a:pt x="21" y="31"/>
                      <a:pt x="21" y="31"/>
                      <a:pt x="21" y="31"/>
                    </a:cubicBezTo>
                    <a:cubicBezTo>
                      <a:pt x="21" y="38"/>
                      <a:pt x="21" y="38"/>
                      <a:pt x="21" y="38"/>
                    </a:cubicBezTo>
                    <a:cubicBezTo>
                      <a:pt x="18" y="38"/>
                      <a:pt x="18" y="38"/>
                      <a:pt x="18" y="38"/>
                    </a:cubicBezTo>
                    <a:cubicBezTo>
                      <a:pt x="18" y="31"/>
                      <a:pt x="18" y="31"/>
                      <a:pt x="18" y="31"/>
                    </a:cubicBezTo>
                    <a:cubicBezTo>
                      <a:pt x="7" y="31"/>
                      <a:pt x="7" y="31"/>
                      <a:pt x="7" y="31"/>
                    </a:cubicBezTo>
                    <a:lnTo>
                      <a:pt x="7" y="28"/>
                    </a:lnTo>
                    <a:close/>
                    <a:moveTo>
                      <a:pt x="11" y="16"/>
                    </a:moveTo>
                    <a:cubicBezTo>
                      <a:pt x="13" y="15"/>
                      <a:pt x="13" y="15"/>
                      <a:pt x="13" y="15"/>
                    </a:cubicBezTo>
                    <a:cubicBezTo>
                      <a:pt x="15" y="16"/>
                      <a:pt x="16" y="18"/>
                      <a:pt x="17" y="19"/>
                    </a:cubicBezTo>
                    <a:cubicBezTo>
                      <a:pt x="14" y="21"/>
                      <a:pt x="14" y="21"/>
                      <a:pt x="14" y="21"/>
                    </a:cubicBezTo>
                    <a:cubicBezTo>
                      <a:pt x="13" y="19"/>
                      <a:pt x="12" y="18"/>
                      <a:pt x="11" y="16"/>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3" name="Freeform 200"/>
              <p:cNvSpPr>
                <a:spLocks noEditPoints="1"/>
              </p:cNvSpPr>
              <p:nvPr/>
            </p:nvSpPr>
            <p:spPr bwMode="auto">
              <a:xfrm>
                <a:off x="5492" y="1748"/>
                <a:ext cx="71" cy="75"/>
              </a:xfrm>
              <a:custGeom>
                <a:avLst/>
                <a:gdLst>
                  <a:gd name="T0" fmla="*/ 22 w 38"/>
                  <a:gd name="T1" fmla="*/ 45 h 40"/>
                  <a:gd name="T2" fmla="*/ 15 w 38"/>
                  <a:gd name="T3" fmla="*/ 60 h 40"/>
                  <a:gd name="T4" fmla="*/ 7 w 38"/>
                  <a:gd name="T5" fmla="*/ 60 h 40"/>
                  <a:gd name="T6" fmla="*/ 6 w 38"/>
                  <a:gd name="T7" fmla="*/ 54 h 40"/>
                  <a:gd name="T8" fmla="*/ 13 w 38"/>
                  <a:gd name="T9" fmla="*/ 54 h 40"/>
                  <a:gd name="T10" fmla="*/ 17 w 38"/>
                  <a:gd name="T11" fmla="*/ 45 h 40"/>
                  <a:gd name="T12" fmla="*/ 9 w 38"/>
                  <a:gd name="T13" fmla="*/ 30 h 40"/>
                  <a:gd name="T14" fmla="*/ 15 w 38"/>
                  <a:gd name="T15" fmla="*/ 9 h 40"/>
                  <a:gd name="T16" fmla="*/ 6 w 38"/>
                  <a:gd name="T17" fmla="*/ 9 h 40"/>
                  <a:gd name="T18" fmla="*/ 6 w 38"/>
                  <a:gd name="T19" fmla="*/ 75 h 40"/>
                  <a:gd name="T20" fmla="*/ 0 w 38"/>
                  <a:gd name="T21" fmla="*/ 75 h 40"/>
                  <a:gd name="T22" fmla="*/ 0 w 38"/>
                  <a:gd name="T23" fmla="*/ 6 h 40"/>
                  <a:gd name="T24" fmla="*/ 21 w 38"/>
                  <a:gd name="T25" fmla="*/ 6 h 40"/>
                  <a:gd name="T26" fmla="*/ 21 w 38"/>
                  <a:gd name="T27" fmla="*/ 9 h 40"/>
                  <a:gd name="T28" fmla="*/ 15 w 38"/>
                  <a:gd name="T29" fmla="*/ 30 h 40"/>
                  <a:gd name="T30" fmla="*/ 22 w 38"/>
                  <a:gd name="T31" fmla="*/ 45 h 40"/>
                  <a:gd name="T32" fmla="*/ 22 w 38"/>
                  <a:gd name="T33" fmla="*/ 39 h 40"/>
                  <a:gd name="T34" fmla="*/ 43 w 38"/>
                  <a:gd name="T35" fmla="*/ 39 h 40"/>
                  <a:gd name="T36" fmla="*/ 43 w 38"/>
                  <a:gd name="T37" fmla="*/ 17 h 40"/>
                  <a:gd name="T38" fmla="*/ 24 w 38"/>
                  <a:gd name="T39" fmla="*/ 17 h 40"/>
                  <a:gd name="T40" fmla="*/ 24 w 38"/>
                  <a:gd name="T41" fmla="*/ 11 h 40"/>
                  <a:gd name="T42" fmla="*/ 43 w 38"/>
                  <a:gd name="T43" fmla="*/ 11 h 40"/>
                  <a:gd name="T44" fmla="*/ 43 w 38"/>
                  <a:gd name="T45" fmla="*/ 0 h 40"/>
                  <a:gd name="T46" fmla="*/ 49 w 38"/>
                  <a:gd name="T47" fmla="*/ 0 h 40"/>
                  <a:gd name="T48" fmla="*/ 49 w 38"/>
                  <a:gd name="T49" fmla="*/ 11 h 40"/>
                  <a:gd name="T50" fmla="*/ 67 w 38"/>
                  <a:gd name="T51" fmla="*/ 11 h 40"/>
                  <a:gd name="T52" fmla="*/ 67 w 38"/>
                  <a:gd name="T53" fmla="*/ 17 h 40"/>
                  <a:gd name="T54" fmla="*/ 49 w 38"/>
                  <a:gd name="T55" fmla="*/ 17 h 40"/>
                  <a:gd name="T56" fmla="*/ 49 w 38"/>
                  <a:gd name="T57" fmla="*/ 39 h 40"/>
                  <a:gd name="T58" fmla="*/ 71 w 38"/>
                  <a:gd name="T59" fmla="*/ 39 h 40"/>
                  <a:gd name="T60" fmla="*/ 71 w 38"/>
                  <a:gd name="T61" fmla="*/ 45 h 40"/>
                  <a:gd name="T62" fmla="*/ 50 w 38"/>
                  <a:gd name="T63" fmla="*/ 45 h 40"/>
                  <a:gd name="T64" fmla="*/ 71 w 38"/>
                  <a:gd name="T65" fmla="*/ 68 h 40"/>
                  <a:gd name="T66" fmla="*/ 65 w 38"/>
                  <a:gd name="T67" fmla="*/ 73 h 40"/>
                  <a:gd name="T68" fmla="*/ 45 w 38"/>
                  <a:gd name="T69" fmla="*/ 49 h 40"/>
                  <a:gd name="T70" fmla="*/ 22 w 38"/>
                  <a:gd name="T71" fmla="*/ 75 h 40"/>
                  <a:gd name="T72" fmla="*/ 19 w 38"/>
                  <a:gd name="T73" fmla="*/ 69 h 40"/>
                  <a:gd name="T74" fmla="*/ 41 w 38"/>
                  <a:gd name="T75" fmla="*/ 45 h 40"/>
                  <a:gd name="T76" fmla="*/ 22 w 38"/>
                  <a:gd name="T77" fmla="*/ 45 h 40"/>
                  <a:gd name="T78" fmla="*/ 22 w 38"/>
                  <a:gd name="T79" fmla="*/ 39 h 40"/>
                  <a:gd name="T80" fmla="*/ 24 w 38"/>
                  <a:gd name="T81" fmla="*/ 24 h 40"/>
                  <a:gd name="T82" fmla="*/ 30 w 38"/>
                  <a:gd name="T83" fmla="*/ 21 h 40"/>
                  <a:gd name="T84" fmla="*/ 37 w 38"/>
                  <a:gd name="T85" fmla="*/ 32 h 40"/>
                  <a:gd name="T86" fmla="*/ 34 w 38"/>
                  <a:gd name="T87" fmla="*/ 36 h 40"/>
                  <a:gd name="T88" fmla="*/ 24 w 38"/>
                  <a:gd name="T89" fmla="*/ 24 h 40"/>
                  <a:gd name="T90" fmla="*/ 52 w 38"/>
                  <a:gd name="T91" fmla="*/ 32 h 40"/>
                  <a:gd name="T92" fmla="*/ 62 w 38"/>
                  <a:gd name="T93" fmla="*/ 21 h 40"/>
                  <a:gd name="T94" fmla="*/ 67 w 38"/>
                  <a:gd name="T95" fmla="*/ 24 h 40"/>
                  <a:gd name="T96" fmla="*/ 56 w 38"/>
                  <a:gd name="T97" fmla="*/ 36 h 40"/>
                  <a:gd name="T98" fmla="*/ 52 w 38"/>
                  <a:gd name="T99" fmla="*/ 32 h 4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8"/>
                  <a:gd name="T151" fmla="*/ 0 h 40"/>
                  <a:gd name="T152" fmla="*/ 38 w 38"/>
                  <a:gd name="T153" fmla="*/ 40 h 40"/>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8" h="40">
                    <a:moveTo>
                      <a:pt x="12" y="24"/>
                    </a:moveTo>
                    <a:cubicBezTo>
                      <a:pt x="13" y="29"/>
                      <a:pt x="11" y="32"/>
                      <a:pt x="8" y="32"/>
                    </a:cubicBezTo>
                    <a:cubicBezTo>
                      <a:pt x="7" y="32"/>
                      <a:pt x="6" y="32"/>
                      <a:pt x="4" y="32"/>
                    </a:cubicBezTo>
                    <a:cubicBezTo>
                      <a:pt x="4" y="31"/>
                      <a:pt x="3" y="30"/>
                      <a:pt x="3" y="29"/>
                    </a:cubicBezTo>
                    <a:cubicBezTo>
                      <a:pt x="4" y="29"/>
                      <a:pt x="6" y="29"/>
                      <a:pt x="7" y="29"/>
                    </a:cubicBezTo>
                    <a:cubicBezTo>
                      <a:pt x="9" y="29"/>
                      <a:pt x="9" y="27"/>
                      <a:pt x="9" y="24"/>
                    </a:cubicBezTo>
                    <a:cubicBezTo>
                      <a:pt x="8" y="22"/>
                      <a:pt x="7" y="19"/>
                      <a:pt x="5" y="16"/>
                    </a:cubicBezTo>
                    <a:cubicBezTo>
                      <a:pt x="6" y="13"/>
                      <a:pt x="7" y="9"/>
                      <a:pt x="8" y="5"/>
                    </a:cubicBezTo>
                    <a:cubicBezTo>
                      <a:pt x="3" y="5"/>
                      <a:pt x="3" y="5"/>
                      <a:pt x="3" y="5"/>
                    </a:cubicBezTo>
                    <a:cubicBezTo>
                      <a:pt x="3" y="40"/>
                      <a:pt x="3" y="40"/>
                      <a:pt x="3" y="40"/>
                    </a:cubicBezTo>
                    <a:cubicBezTo>
                      <a:pt x="0" y="40"/>
                      <a:pt x="0" y="40"/>
                      <a:pt x="0" y="40"/>
                    </a:cubicBezTo>
                    <a:cubicBezTo>
                      <a:pt x="0" y="3"/>
                      <a:pt x="0" y="3"/>
                      <a:pt x="0" y="3"/>
                    </a:cubicBezTo>
                    <a:cubicBezTo>
                      <a:pt x="11" y="3"/>
                      <a:pt x="11" y="3"/>
                      <a:pt x="11" y="3"/>
                    </a:cubicBezTo>
                    <a:cubicBezTo>
                      <a:pt x="11" y="5"/>
                      <a:pt x="11" y="5"/>
                      <a:pt x="11" y="5"/>
                    </a:cubicBezTo>
                    <a:cubicBezTo>
                      <a:pt x="10" y="9"/>
                      <a:pt x="9" y="12"/>
                      <a:pt x="8" y="16"/>
                    </a:cubicBezTo>
                    <a:cubicBezTo>
                      <a:pt x="10" y="19"/>
                      <a:pt x="12" y="21"/>
                      <a:pt x="12" y="24"/>
                    </a:cubicBezTo>
                    <a:close/>
                    <a:moveTo>
                      <a:pt x="12" y="21"/>
                    </a:moveTo>
                    <a:cubicBezTo>
                      <a:pt x="23" y="21"/>
                      <a:pt x="23" y="21"/>
                      <a:pt x="23" y="21"/>
                    </a:cubicBezTo>
                    <a:cubicBezTo>
                      <a:pt x="23" y="19"/>
                      <a:pt x="23" y="15"/>
                      <a:pt x="23" y="9"/>
                    </a:cubicBezTo>
                    <a:cubicBezTo>
                      <a:pt x="13" y="9"/>
                      <a:pt x="13" y="9"/>
                      <a:pt x="13" y="9"/>
                    </a:cubicBezTo>
                    <a:cubicBezTo>
                      <a:pt x="13" y="6"/>
                      <a:pt x="13" y="6"/>
                      <a:pt x="13" y="6"/>
                    </a:cubicBezTo>
                    <a:cubicBezTo>
                      <a:pt x="23" y="6"/>
                      <a:pt x="23" y="6"/>
                      <a:pt x="23" y="6"/>
                    </a:cubicBezTo>
                    <a:cubicBezTo>
                      <a:pt x="23" y="4"/>
                      <a:pt x="23" y="2"/>
                      <a:pt x="23" y="0"/>
                    </a:cubicBezTo>
                    <a:cubicBezTo>
                      <a:pt x="26" y="0"/>
                      <a:pt x="26" y="0"/>
                      <a:pt x="26" y="0"/>
                    </a:cubicBezTo>
                    <a:cubicBezTo>
                      <a:pt x="26" y="2"/>
                      <a:pt x="26" y="4"/>
                      <a:pt x="26" y="6"/>
                    </a:cubicBezTo>
                    <a:cubicBezTo>
                      <a:pt x="36" y="6"/>
                      <a:pt x="36" y="6"/>
                      <a:pt x="36" y="6"/>
                    </a:cubicBezTo>
                    <a:cubicBezTo>
                      <a:pt x="36" y="9"/>
                      <a:pt x="36" y="9"/>
                      <a:pt x="36" y="9"/>
                    </a:cubicBezTo>
                    <a:cubicBezTo>
                      <a:pt x="26" y="9"/>
                      <a:pt x="26" y="9"/>
                      <a:pt x="26" y="9"/>
                    </a:cubicBezTo>
                    <a:cubicBezTo>
                      <a:pt x="26" y="15"/>
                      <a:pt x="26" y="19"/>
                      <a:pt x="26" y="21"/>
                    </a:cubicBezTo>
                    <a:cubicBezTo>
                      <a:pt x="38" y="21"/>
                      <a:pt x="38" y="21"/>
                      <a:pt x="38" y="21"/>
                    </a:cubicBezTo>
                    <a:cubicBezTo>
                      <a:pt x="38" y="24"/>
                      <a:pt x="38" y="24"/>
                      <a:pt x="38" y="24"/>
                    </a:cubicBezTo>
                    <a:cubicBezTo>
                      <a:pt x="27" y="24"/>
                      <a:pt x="27" y="24"/>
                      <a:pt x="27" y="24"/>
                    </a:cubicBezTo>
                    <a:cubicBezTo>
                      <a:pt x="29" y="30"/>
                      <a:pt x="33" y="34"/>
                      <a:pt x="38" y="36"/>
                    </a:cubicBezTo>
                    <a:cubicBezTo>
                      <a:pt x="37" y="38"/>
                      <a:pt x="36" y="39"/>
                      <a:pt x="35" y="39"/>
                    </a:cubicBezTo>
                    <a:cubicBezTo>
                      <a:pt x="30" y="36"/>
                      <a:pt x="26" y="32"/>
                      <a:pt x="24" y="26"/>
                    </a:cubicBezTo>
                    <a:cubicBezTo>
                      <a:pt x="23" y="31"/>
                      <a:pt x="19" y="36"/>
                      <a:pt x="12" y="40"/>
                    </a:cubicBezTo>
                    <a:cubicBezTo>
                      <a:pt x="12" y="39"/>
                      <a:pt x="11" y="38"/>
                      <a:pt x="10" y="37"/>
                    </a:cubicBezTo>
                    <a:cubicBezTo>
                      <a:pt x="17" y="33"/>
                      <a:pt x="21" y="29"/>
                      <a:pt x="22" y="24"/>
                    </a:cubicBezTo>
                    <a:cubicBezTo>
                      <a:pt x="12" y="24"/>
                      <a:pt x="12" y="24"/>
                      <a:pt x="12" y="24"/>
                    </a:cubicBezTo>
                    <a:lnTo>
                      <a:pt x="12" y="21"/>
                    </a:lnTo>
                    <a:close/>
                    <a:moveTo>
                      <a:pt x="13" y="13"/>
                    </a:moveTo>
                    <a:cubicBezTo>
                      <a:pt x="16" y="11"/>
                      <a:pt x="16" y="11"/>
                      <a:pt x="16" y="11"/>
                    </a:cubicBezTo>
                    <a:cubicBezTo>
                      <a:pt x="17" y="13"/>
                      <a:pt x="18" y="15"/>
                      <a:pt x="20" y="17"/>
                    </a:cubicBezTo>
                    <a:cubicBezTo>
                      <a:pt x="18" y="19"/>
                      <a:pt x="18" y="19"/>
                      <a:pt x="18" y="19"/>
                    </a:cubicBezTo>
                    <a:cubicBezTo>
                      <a:pt x="16" y="17"/>
                      <a:pt x="15" y="15"/>
                      <a:pt x="13" y="13"/>
                    </a:cubicBezTo>
                    <a:close/>
                    <a:moveTo>
                      <a:pt x="28" y="17"/>
                    </a:moveTo>
                    <a:cubicBezTo>
                      <a:pt x="30" y="15"/>
                      <a:pt x="32" y="13"/>
                      <a:pt x="33" y="11"/>
                    </a:cubicBezTo>
                    <a:cubicBezTo>
                      <a:pt x="36" y="13"/>
                      <a:pt x="36" y="13"/>
                      <a:pt x="36" y="13"/>
                    </a:cubicBezTo>
                    <a:cubicBezTo>
                      <a:pt x="34" y="15"/>
                      <a:pt x="32" y="17"/>
                      <a:pt x="30" y="19"/>
                    </a:cubicBezTo>
                    <a:lnTo>
                      <a:pt x="28" y="17"/>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4" name="Freeform 201"/>
              <p:cNvSpPr>
                <a:spLocks noEditPoints="1"/>
              </p:cNvSpPr>
              <p:nvPr/>
            </p:nvSpPr>
            <p:spPr bwMode="auto">
              <a:xfrm>
                <a:off x="5567" y="1754"/>
                <a:ext cx="73" cy="69"/>
              </a:xfrm>
              <a:custGeom>
                <a:avLst/>
                <a:gdLst>
                  <a:gd name="T0" fmla="*/ 0 w 39"/>
                  <a:gd name="T1" fmla="*/ 0 h 37"/>
                  <a:gd name="T2" fmla="*/ 73 w 39"/>
                  <a:gd name="T3" fmla="*/ 0 h 37"/>
                  <a:gd name="T4" fmla="*/ 73 w 39"/>
                  <a:gd name="T5" fmla="*/ 6 h 37"/>
                  <a:gd name="T6" fmla="*/ 49 w 39"/>
                  <a:gd name="T7" fmla="*/ 6 h 37"/>
                  <a:gd name="T8" fmla="*/ 49 w 39"/>
                  <a:gd name="T9" fmla="*/ 15 h 37"/>
                  <a:gd name="T10" fmla="*/ 69 w 39"/>
                  <a:gd name="T11" fmla="*/ 15 h 37"/>
                  <a:gd name="T12" fmla="*/ 69 w 39"/>
                  <a:gd name="T13" fmla="*/ 69 h 37"/>
                  <a:gd name="T14" fmla="*/ 64 w 39"/>
                  <a:gd name="T15" fmla="*/ 69 h 37"/>
                  <a:gd name="T16" fmla="*/ 64 w 39"/>
                  <a:gd name="T17" fmla="*/ 63 h 37"/>
                  <a:gd name="T18" fmla="*/ 9 w 39"/>
                  <a:gd name="T19" fmla="*/ 63 h 37"/>
                  <a:gd name="T20" fmla="*/ 9 w 39"/>
                  <a:gd name="T21" fmla="*/ 69 h 37"/>
                  <a:gd name="T22" fmla="*/ 4 w 39"/>
                  <a:gd name="T23" fmla="*/ 69 h 37"/>
                  <a:gd name="T24" fmla="*/ 4 w 39"/>
                  <a:gd name="T25" fmla="*/ 15 h 37"/>
                  <a:gd name="T26" fmla="*/ 24 w 39"/>
                  <a:gd name="T27" fmla="*/ 15 h 37"/>
                  <a:gd name="T28" fmla="*/ 24 w 39"/>
                  <a:gd name="T29" fmla="*/ 6 h 37"/>
                  <a:gd name="T30" fmla="*/ 0 w 39"/>
                  <a:gd name="T31" fmla="*/ 6 h 37"/>
                  <a:gd name="T32" fmla="*/ 0 w 39"/>
                  <a:gd name="T33" fmla="*/ 0 h 37"/>
                  <a:gd name="T34" fmla="*/ 64 w 39"/>
                  <a:gd name="T35" fmla="*/ 58 h 37"/>
                  <a:gd name="T36" fmla="*/ 64 w 39"/>
                  <a:gd name="T37" fmla="*/ 45 h 37"/>
                  <a:gd name="T38" fmla="*/ 49 w 39"/>
                  <a:gd name="T39" fmla="*/ 45 h 37"/>
                  <a:gd name="T40" fmla="*/ 43 w 39"/>
                  <a:gd name="T41" fmla="*/ 37 h 37"/>
                  <a:gd name="T42" fmla="*/ 43 w 39"/>
                  <a:gd name="T43" fmla="*/ 21 h 37"/>
                  <a:gd name="T44" fmla="*/ 30 w 39"/>
                  <a:gd name="T45" fmla="*/ 21 h 37"/>
                  <a:gd name="T46" fmla="*/ 15 w 39"/>
                  <a:gd name="T47" fmla="*/ 48 h 37"/>
                  <a:gd name="T48" fmla="*/ 11 w 39"/>
                  <a:gd name="T49" fmla="*/ 45 h 37"/>
                  <a:gd name="T50" fmla="*/ 24 w 39"/>
                  <a:gd name="T51" fmla="*/ 21 h 37"/>
                  <a:gd name="T52" fmla="*/ 9 w 39"/>
                  <a:gd name="T53" fmla="*/ 21 h 37"/>
                  <a:gd name="T54" fmla="*/ 9 w 39"/>
                  <a:gd name="T55" fmla="*/ 58 h 37"/>
                  <a:gd name="T56" fmla="*/ 64 w 39"/>
                  <a:gd name="T57" fmla="*/ 58 h 37"/>
                  <a:gd name="T58" fmla="*/ 30 w 39"/>
                  <a:gd name="T59" fmla="*/ 15 h 37"/>
                  <a:gd name="T60" fmla="*/ 43 w 39"/>
                  <a:gd name="T61" fmla="*/ 15 h 37"/>
                  <a:gd name="T62" fmla="*/ 43 w 39"/>
                  <a:gd name="T63" fmla="*/ 6 h 37"/>
                  <a:gd name="T64" fmla="*/ 30 w 39"/>
                  <a:gd name="T65" fmla="*/ 6 h 37"/>
                  <a:gd name="T66" fmla="*/ 30 w 39"/>
                  <a:gd name="T67" fmla="*/ 15 h 37"/>
                  <a:gd name="T68" fmla="*/ 52 w 39"/>
                  <a:gd name="T69" fmla="*/ 39 h 37"/>
                  <a:gd name="T70" fmla="*/ 64 w 39"/>
                  <a:gd name="T71" fmla="*/ 39 h 37"/>
                  <a:gd name="T72" fmla="*/ 64 w 39"/>
                  <a:gd name="T73" fmla="*/ 21 h 37"/>
                  <a:gd name="T74" fmla="*/ 49 w 39"/>
                  <a:gd name="T75" fmla="*/ 21 h 37"/>
                  <a:gd name="T76" fmla="*/ 49 w 39"/>
                  <a:gd name="T77" fmla="*/ 35 h 37"/>
                  <a:gd name="T78" fmla="*/ 52 w 39"/>
                  <a:gd name="T79" fmla="*/ 39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39"/>
                  <a:gd name="T121" fmla="*/ 0 h 37"/>
                  <a:gd name="T122" fmla="*/ 39 w 39"/>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39" h="37">
                    <a:moveTo>
                      <a:pt x="0" y="0"/>
                    </a:moveTo>
                    <a:cubicBezTo>
                      <a:pt x="39" y="0"/>
                      <a:pt x="39" y="0"/>
                      <a:pt x="39" y="0"/>
                    </a:cubicBezTo>
                    <a:cubicBezTo>
                      <a:pt x="39" y="3"/>
                      <a:pt x="39" y="3"/>
                      <a:pt x="39" y="3"/>
                    </a:cubicBezTo>
                    <a:cubicBezTo>
                      <a:pt x="26" y="3"/>
                      <a:pt x="26" y="3"/>
                      <a:pt x="26" y="3"/>
                    </a:cubicBezTo>
                    <a:cubicBezTo>
                      <a:pt x="26" y="8"/>
                      <a:pt x="26" y="8"/>
                      <a:pt x="26" y="8"/>
                    </a:cubicBezTo>
                    <a:cubicBezTo>
                      <a:pt x="37" y="8"/>
                      <a:pt x="37" y="8"/>
                      <a:pt x="37" y="8"/>
                    </a:cubicBezTo>
                    <a:cubicBezTo>
                      <a:pt x="37" y="37"/>
                      <a:pt x="37" y="37"/>
                      <a:pt x="37" y="37"/>
                    </a:cubicBezTo>
                    <a:cubicBezTo>
                      <a:pt x="34" y="37"/>
                      <a:pt x="34" y="37"/>
                      <a:pt x="34" y="37"/>
                    </a:cubicBezTo>
                    <a:cubicBezTo>
                      <a:pt x="34" y="34"/>
                      <a:pt x="34" y="34"/>
                      <a:pt x="34" y="34"/>
                    </a:cubicBezTo>
                    <a:cubicBezTo>
                      <a:pt x="5" y="34"/>
                      <a:pt x="5" y="34"/>
                      <a:pt x="5" y="34"/>
                    </a:cubicBezTo>
                    <a:cubicBezTo>
                      <a:pt x="5" y="37"/>
                      <a:pt x="5" y="37"/>
                      <a:pt x="5" y="37"/>
                    </a:cubicBezTo>
                    <a:cubicBezTo>
                      <a:pt x="2" y="37"/>
                      <a:pt x="2" y="37"/>
                      <a:pt x="2" y="37"/>
                    </a:cubicBezTo>
                    <a:cubicBezTo>
                      <a:pt x="2" y="8"/>
                      <a:pt x="2" y="8"/>
                      <a:pt x="2" y="8"/>
                    </a:cubicBezTo>
                    <a:cubicBezTo>
                      <a:pt x="13" y="8"/>
                      <a:pt x="13" y="8"/>
                      <a:pt x="13" y="8"/>
                    </a:cubicBezTo>
                    <a:cubicBezTo>
                      <a:pt x="13" y="7"/>
                      <a:pt x="13" y="5"/>
                      <a:pt x="13" y="3"/>
                    </a:cubicBezTo>
                    <a:cubicBezTo>
                      <a:pt x="0" y="3"/>
                      <a:pt x="0" y="3"/>
                      <a:pt x="0" y="3"/>
                    </a:cubicBezTo>
                    <a:lnTo>
                      <a:pt x="0" y="0"/>
                    </a:lnTo>
                    <a:close/>
                    <a:moveTo>
                      <a:pt x="34" y="31"/>
                    </a:moveTo>
                    <a:cubicBezTo>
                      <a:pt x="34" y="24"/>
                      <a:pt x="34" y="24"/>
                      <a:pt x="34" y="24"/>
                    </a:cubicBezTo>
                    <a:cubicBezTo>
                      <a:pt x="26" y="24"/>
                      <a:pt x="26" y="24"/>
                      <a:pt x="26" y="24"/>
                    </a:cubicBezTo>
                    <a:cubicBezTo>
                      <a:pt x="24" y="24"/>
                      <a:pt x="23" y="23"/>
                      <a:pt x="23" y="20"/>
                    </a:cubicBezTo>
                    <a:cubicBezTo>
                      <a:pt x="23" y="11"/>
                      <a:pt x="23" y="11"/>
                      <a:pt x="23" y="11"/>
                    </a:cubicBezTo>
                    <a:cubicBezTo>
                      <a:pt x="16" y="11"/>
                      <a:pt x="16" y="11"/>
                      <a:pt x="16" y="11"/>
                    </a:cubicBezTo>
                    <a:cubicBezTo>
                      <a:pt x="16" y="18"/>
                      <a:pt x="13" y="23"/>
                      <a:pt x="8" y="26"/>
                    </a:cubicBezTo>
                    <a:cubicBezTo>
                      <a:pt x="8" y="25"/>
                      <a:pt x="7" y="25"/>
                      <a:pt x="6" y="24"/>
                    </a:cubicBezTo>
                    <a:cubicBezTo>
                      <a:pt x="10" y="21"/>
                      <a:pt x="13" y="17"/>
                      <a:pt x="13" y="11"/>
                    </a:cubicBezTo>
                    <a:cubicBezTo>
                      <a:pt x="5" y="11"/>
                      <a:pt x="5" y="11"/>
                      <a:pt x="5" y="11"/>
                    </a:cubicBezTo>
                    <a:cubicBezTo>
                      <a:pt x="5" y="31"/>
                      <a:pt x="5" y="31"/>
                      <a:pt x="5" y="31"/>
                    </a:cubicBezTo>
                    <a:lnTo>
                      <a:pt x="34" y="31"/>
                    </a:lnTo>
                    <a:close/>
                    <a:moveTo>
                      <a:pt x="16" y="8"/>
                    </a:moveTo>
                    <a:cubicBezTo>
                      <a:pt x="23" y="8"/>
                      <a:pt x="23" y="8"/>
                      <a:pt x="23" y="8"/>
                    </a:cubicBezTo>
                    <a:cubicBezTo>
                      <a:pt x="23" y="3"/>
                      <a:pt x="23" y="3"/>
                      <a:pt x="23" y="3"/>
                    </a:cubicBezTo>
                    <a:cubicBezTo>
                      <a:pt x="16" y="3"/>
                      <a:pt x="16" y="3"/>
                      <a:pt x="16" y="3"/>
                    </a:cubicBezTo>
                    <a:cubicBezTo>
                      <a:pt x="16" y="5"/>
                      <a:pt x="16" y="7"/>
                      <a:pt x="16" y="8"/>
                    </a:cubicBezTo>
                    <a:close/>
                    <a:moveTo>
                      <a:pt x="28" y="21"/>
                    </a:moveTo>
                    <a:cubicBezTo>
                      <a:pt x="34" y="21"/>
                      <a:pt x="34" y="21"/>
                      <a:pt x="34" y="21"/>
                    </a:cubicBezTo>
                    <a:cubicBezTo>
                      <a:pt x="34" y="11"/>
                      <a:pt x="34" y="11"/>
                      <a:pt x="34" y="11"/>
                    </a:cubicBezTo>
                    <a:cubicBezTo>
                      <a:pt x="26" y="11"/>
                      <a:pt x="26" y="11"/>
                      <a:pt x="26" y="11"/>
                    </a:cubicBezTo>
                    <a:cubicBezTo>
                      <a:pt x="26" y="19"/>
                      <a:pt x="26" y="19"/>
                      <a:pt x="26" y="19"/>
                    </a:cubicBezTo>
                    <a:cubicBezTo>
                      <a:pt x="26" y="21"/>
                      <a:pt x="26" y="21"/>
                      <a:pt x="28" y="21"/>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5" name="Freeform 202"/>
              <p:cNvSpPr>
                <a:spLocks noEditPoints="1"/>
              </p:cNvSpPr>
              <p:nvPr/>
            </p:nvSpPr>
            <p:spPr bwMode="auto">
              <a:xfrm>
                <a:off x="4698" y="1135"/>
                <a:ext cx="75" cy="76"/>
              </a:xfrm>
              <a:custGeom>
                <a:avLst/>
                <a:gdLst>
                  <a:gd name="T0" fmla="*/ 56 w 75"/>
                  <a:gd name="T1" fmla="*/ 74 h 76"/>
                  <a:gd name="T2" fmla="*/ 56 w 75"/>
                  <a:gd name="T3" fmla="*/ 70 h 76"/>
                  <a:gd name="T4" fmla="*/ 18 w 75"/>
                  <a:gd name="T5" fmla="*/ 70 h 76"/>
                  <a:gd name="T6" fmla="*/ 18 w 75"/>
                  <a:gd name="T7" fmla="*/ 76 h 76"/>
                  <a:gd name="T8" fmla="*/ 13 w 75"/>
                  <a:gd name="T9" fmla="*/ 76 h 76"/>
                  <a:gd name="T10" fmla="*/ 13 w 75"/>
                  <a:gd name="T11" fmla="*/ 19 h 76"/>
                  <a:gd name="T12" fmla="*/ 0 w 75"/>
                  <a:gd name="T13" fmla="*/ 19 h 76"/>
                  <a:gd name="T14" fmla="*/ 0 w 75"/>
                  <a:gd name="T15" fmla="*/ 14 h 76"/>
                  <a:gd name="T16" fmla="*/ 13 w 75"/>
                  <a:gd name="T17" fmla="*/ 14 h 76"/>
                  <a:gd name="T18" fmla="*/ 13 w 75"/>
                  <a:gd name="T19" fmla="*/ 0 h 76"/>
                  <a:gd name="T20" fmla="*/ 18 w 75"/>
                  <a:gd name="T21" fmla="*/ 0 h 76"/>
                  <a:gd name="T22" fmla="*/ 18 w 75"/>
                  <a:gd name="T23" fmla="*/ 14 h 76"/>
                  <a:gd name="T24" fmla="*/ 56 w 75"/>
                  <a:gd name="T25" fmla="*/ 14 h 76"/>
                  <a:gd name="T26" fmla="*/ 56 w 75"/>
                  <a:gd name="T27" fmla="*/ 0 h 76"/>
                  <a:gd name="T28" fmla="*/ 61 w 75"/>
                  <a:gd name="T29" fmla="*/ 0 h 76"/>
                  <a:gd name="T30" fmla="*/ 61 w 75"/>
                  <a:gd name="T31" fmla="*/ 14 h 76"/>
                  <a:gd name="T32" fmla="*/ 75 w 75"/>
                  <a:gd name="T33" fmla="*/ 14 h 76"/>
                  <a:gd name="T34" fmla="*/ 75 w 75"/>
                  <a:gd name="T35" fmla="*/ 19 h 76"/>
                  <a:gd name="T36" fmla="*/ 61 w 75"/>
                  <a:gd name="T37" fmla="*/ 19 h 76"/>
                  <a:gd name="T38" fmla="*/ 61 w 75"/>
                  <a:gd name="T39" fmla="*/ 74 h 76"/>
                  <a:gd name="T40" fmla="*/ 56 w 75"/>
                  <a:gd name="T41" fmla="*/ 74 h 76"/>
                  <a:gd name="T42" fmla="*/ 18 w 75"/>
                  <a:gd name="T43" fmla="*/ 38 h 76"/>
                  <a:gd name="T44" fmla="*/ 56 w 75"/>
                  <a:gd name="T45" fmla="*/ 38 h 76"/>
                  <a:gd name="T46" fmla="*/ 56 w 75"/>
                  <a:gd name="T47" fmla="*/ 19 h 76"/>
                  <a:gd name="T48" fmla="*/ 18 w 75"/>
                  <a:gd name="T49" fmla="*/ 19 h 76"/>
                  <a:gd name="T50" fmla="*/ 18 w 75"/>
                  <a:gd name="T51" fmla="*/ 38 h 76"/>
                  <a:gd name="T52" fmla="*/ 18 w 75"/>
                  <a:gd name="T53" fmla="*/ 64 h 76"/>
                  <a:gd name="T54" fmla="*/ 56 w 75"/>
                  <a:gd name="T55" fmla="*/ 64 h 76"/>
                  <a:gd name="T56" fmla="*/ 56 w 75"/>
                  <a:gd name="T57" fmla="*/ 44 h 76"/>
                  <a:gd name="T58" fmla="*/ 18 w 75"/>
                  <a:gd name="T59" fmla="*/ 44 h 76"/>
                  <a:gd name="T60" fmla="*/ 18 w 75"/>
                  <a:gd name="T61" fmla="*/ 64 h 7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75"/>
                  <a:gd name="T94" fmla="*/ 0 h 76"/>
                  <a:gd name="T95" fmla="*/ 75 w 75"/>
                  <a:gd name="T96" fmla="*/ 76 h 7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75" h="76">
                    <a:moveTo>
                      <a:pt x="56" y="74"/>
                    </a:moveTo>
                    <a:lnTo>
                      <a:pt x="56" y="70"/>
                    </a:lnTo>
                    <a:lnTo>
                      <a:pt x="18" y="70"/>
                    </a:lnTo>
                    <a:lnTo>
                      <a:pt x="18" y="76"/>
                    </a:lnTo>
                    <a:lnTo>
                      <a:pt x="13" y="76"/>
                    </a:lnTo>
                    <a:lnTo>
                      <a:pt x="13" y="19"/>
                    </a:lnTo>
                    <a:lnTo>
                      <a:pt x="0" y="19"/>
                    </a:lnTo>
                    <a:lnTo>
                      <a:pt x="0" y="14"/>
                    </a:lnTo>
                    <a:lnTo>
                      <a:pt x="13" y="14"/>
                    </a:lnTo>
                    <a:lnTo>
                      <a:pt x="13" y="0"/>
                    </a:lnTo>
                    <a:lnTo>
                      <a:pt x="18" y="0"/>
                    </a:lnTo>
                    <a:lnTo>
                      <a:pt x="18" y="14"/>
                    </a:lnTo>
                    <a:lnTo>
                      <a:pt x="56" y="14"/>
                    </a:lnTo>
                    <a:lnTo>
                      <a:pt x="56" y="0"/>
                    </a:lnTo>
                    <a:lnTo>
                      <a:pt x="61" y="0"/>
                    </a:lnTo>
                    <a:lnTo>
                      <a:pt x="61" y="14"/>
                    </a:lnTo>
                    <a:lnTo>
                      <a:pt x="75" y="14"/>
                    </a:lnTo>
                    <a:lnTo>
                      <a:pt x="75" y="19"/>
                    </a:lnTo>
                    <a:lnTo>
                      <a:pt x="61" y="19"/>
                    </a:lnTo>
                    <a:lnTo>
                      <a:pt x="61" y="74"/>
                    </a:lnTo>
                    <a:lnTo>
                      <a:pt x="56" y="74"/>
                    </a:lnTo>
                    <a:close/>
                    <a:moveTo>
                      <a:pt x="18" y="38"/>
                    </a:moveTo>
                    <a:lnTo>
                      <a:pt x="56" y="38"/>
                    </a:lnTo>
                    <a:lnTo>
                      <a:pt x="56" y="19"/>
                    </a:lnTo>
                    <a:lnTo>
                      <a:pt x="18" y="19"/>
                    </a:lnTo>
                    <a:lnTo>
                      <a:pt x="18" y="38"/>
                    </a:lnTo>
                    <a:close/>
                    <a:moveTo>
                      <a:pt x="18" y="64"/>
                    </a:moveTo>
                    <a:lnTo>
                      <a:pt x="56" y="64"/>
                    </a:lnTo>
                    <a:lnTo>
                      <a:pt x="56" y="44"/>
                    </a:lnTo>
                    <a:lnTo>
                      <a:pt x="18" y="44"/>
                    </a:lnTo>
                    <a:lnTo>
                      <a:pt x="18" y="64"/>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6" name="Freeform 203"/>
              <p:cNvSpPr>
                <a:spLocks noEditPoints="1"/>
              </p:cNvSpPr>
              <p:nvPr/>
            </p:nvSpPr>
            <p:spPr bwMode="auto">
              <a:xfrm>
                <a:off x="4775" y="1135"/>
                <a:ext cx="75" cy="76"/>
              </a:xfrm>
              <a:custGeom>
                <a:avLst/>
                <a:gdLst>
                  <a:gd name="T0" fmla="*/ 17 w 40"/>
                  <a:gd name="T1" fmla="*/ 42 h 40"/>
                  <a:gd name="T2" fmla="*/ 15 w 40"/>
                  <a:gd name="T3" fmla="*/ 59 h 40"/>
                  <a:gd name="T4" fmla="*/ 4 w 40"/>
                  <a:gd name="T5" fmla="*/ 76 h 40"/>
                  <a:gd name="T6" fmla="*/ 0 w 40"/>
                  <a:gd name="T7" fmla="*/ 70 h 40"/>
                  <a:gd name="T8" fmla="*/ 9 w 40"/>
                  <a:gd name="T9" fmla="*/ 57 h 40"/>
                  <a:gd name="T10" fmla="*/ 11 w 40"/>
                  <a:gd name="T11" fmla="*/ 42 h 40"/>
                  <a:gd name="T12" fmla="*/ 17 w 40"/>
                  <a:gd name="T13" fmla="*/ 42 h 40"/>
                  <a:gd name="T14" fmla="*/ 34 w 40"/>
                  <a:gd name="T15" fmla="*/ 0 h 40"/>
                  <a:gd name="T16" fmla="*/ 39 w 40"/>
                  <a:gd name="T17" fmla="*/ 0 h 40"/>
                  <a:gd name="T18" fmla="*/ 39 w 40"/>
                  <a:gd name="T19" fmla="*/ 8 h 40"/>
                  <a:gd name="T20" fmla="*/ 66 w 40"/>
                  <a:gd name="T21" fmla="*/ 8 h 40"/>
                  <a:gd name="T22" fmla="*/ 66 w 40"/>
                  <a:gd name="T23" fmla="*/ 19 h 40"/>
                  <a:gd name="T24" fmla="*/ 75 w 40"/>
                  <a:gd name="T25" fmla="*/ 19 h 40"/>
                  <a:gd name="T26" fmla="*/ 75 w 40"/>
                  <a:gd name="T27" fmla="*/ 25 h 40"/>
                  <a:gd name="T28" fmla="*/ 66 w 40"/>
                  <a:gd name="T29" fmla="*/ 25 h 40"/>
                  <a:gd name="T30" fmla="*/ 66 w 40"/>
                  <a:gd name="T31" fmla="*/ 40 h 40"/>
                  <a:gd name="T32" fmla="*/ 60 w 40"/>
                  <a:gd name="T33" fmla="*/ 40 h 40"/>
                  <a:gd name="T34" fmla="*/ 60 w 40"/>
                  <a:gd name="T35" fmla="*/ 36 h 40"/>
                  <a:gd name="T36" fmla="*/ 39 w 40"/>
                  <a:gd name="T37" fmla="*/ 36 h 40"/>
                  <a:gd name="T38" fmla="*/ 39 w 40"/>
                  <a:gd name="T39" fmla="*/ 76 h 40"/>
                  <a:gd name="T40" fmla="*/ 34 w 40"/>
                  <a:gd name="T41" fmla="*/ 76 h 40"/>
                  <a:gd name="T42" fmla="*/ 34 w 40"/>
                  <a:gd name="T43" fmla="*/ 36 h 40"/>
                  <a:gd name="T44" fmla="*/ 6 w 40"/>
                  <a:gd name="T45" fmla="*/ 36 h 40"/>
                  <a:gd name="T46" fmla="*/ 6 w 40"/>
                  <a:gd name="T47" fmla="*/ 32 h 40"/>
                  <a:gd name="T48" fmla="*/ 34 w 40"/>
                  <a:gd name="T49" fmla="*/ 32 h 40"/>
                  <a:gd name="T50" fmla="*/ 34 w 40"/>
                  <a:gd name="T51" fmla="*/ 25 h 40"/>
                  <a:gd name="T52" fmla="*/ 2 w 40"/>
                  <a:gd name="T53" fmla="*/ 25 h 40"/>
                  <a:gd name="T54" fmla="*/ 2 w 40"/>
                  <a:gd name="T55" fmla="*/ 19 h 40"/>
                  <a:gd name="T56" fmla="*/ 34 w 40"/>
                  <a:gd name="T57" fmla="*/ 19 h 40"/>
                  <a:gd name="T58" fmla="*/ 34 w 40"/>
                  <a:gd name="T59" fmla="*/ 11 h 40"/>
                  <a:gd name="T60" fmla="*/ 8 w 40"/>
                  <a:gd name="T61" fmla="*/ 11 h 40"/>
                  <a:gd name="T62" fmla="*/ 8 w 40"/>
                  <a:gd name="T63" fmla="*/ 8 h 40"/>
                  <a:gd name="T64" fmla="*/ 34 w 40"/>
                  <a:gd name="T65" fmla="*/ 8 h 40"/>
                  <a:gd name="T66" fmla="*/ 34 w 40"/>
                  <a:gd name="T67" fmla="*/ 0 h 40"/>
                  <a:gd name="T68" fmla="*/ 24 w 40"/>
                  <a:gd name="T69" fmla="*/ 44 h 40"/>
                  <a:gd name="T70" fmla="*/ 30 w 40"/>
                  <a:gd name="T71" fmla="*/ 46 h 40"/>
                  <a:gd name="T72" fmla="*/ 22 w 40"/>
                  <a:gd name="T73" fmla="*/ 67 h 40"/>
                  <a:gd name="T74" fmla="*/ 17 w 40"/>
                  <a:gd name="T75" fmla="*/ 65 h 40"/>
                  <a:gd name="T76" fmla="*/ 24 w 40"/>
                  <a:gd name="T77" fmla="*/ 44 h 40"/>
                  <a:gd name="T78" fmla="*/ 60 w 40"/>
                  <a:gd name="T79" fmla="*/ 11 h 40"/>
                  <a:gd name="T80" fmla="*/ 39 w 40"/>
                  <a:gd name="T81" fmla="*/ 11 h 40"/>
                  <a:gd name="T82" fmla="*/ 39 w 40"/>
                  <a:gd name="T83" fmla="*/ 19 h 40"/>
                  <a:gd name="T84" fmla="*/ 60 w 40"/>
                  <a:gd name="T85" fmla="*/ 19 h 40"/>
                  <a:gd name="T86" fmla="*/ 60 w 40"/>
                  <a:gd name="T87" fmla="*/ 11 h 40"/>
                  <a:gd name="T88" fmla="*/ 60 w 40"/>
                  <a:gd name="T89" fmla="*/ 32 h 40"/>
                  <a:gd name="T90" fmla="*/ 60 w 40"/>
                  <a:gd name="T91" fmla="*/ 25 h 40"/>
                  <a:gd name="T92" fmla="*/ 39 w 40"/>
                  <a:gd name="T93" fmla="*/ 25 h 40"/>
                  <a:gd name="T94" fmla="*/ 39 w 40"/>
                  <a:gd name="T95" fmla="*/ 32 h 40"/>
                  <a:gd name="T96" fmla="*/ 60 w 40"/>
                  <a:gd name="T97" fmla="*/ 32 h 40"/>
                  <a:gd name="T98" fmla="*/ 45 w 40"/>
                  <a:gd name="T99" fmla="*/ 46 h 40"/>
                  <a:gd name="T100" fmla="*/ 49 w 40"/>
                  <a:gd name="T101" fmla="*/ 44 h 40"/>
                  <a:gd name="T102" fmla="*/ 58 w 40"/>
                  <a:gd name="T103" fmla="*/ 65 h 40"/>
                  <a:gd name="T104" fmla="*/ 52 w 40"/>
                  <a:gd name="T105" fmla="*/ 67 h 40"/>
                  <a:gd name="T106" fmla="*/ 45 w 40"/>
                  <a:gd name="T107" fmla="*/ 46 h 40"/>
                  <a:gd name="T108" fmla="*/ 60 w 40"/>
                  <a:gd name="T109" fmla="*/ 42 h 40"/>
                  <a:gd name="T110" fmla="*/ 66 w 40"/>
                  <a:gd name="T111" fmla="*/ 42 h 40"/>
                  <a:gd name="T112" fmla="*/ 66 w 40"/>
                  <a:gd name="T113" fmla="*/ 74 h 40"/>
                  <a:gd name="T114" fmla="*/ 60 w 40"/>
                  <a:gd name="T115" fmla="*/ 74 h 40"/>
                  <a:gd name="T116" fmla="*/ 60 w 40"/>
                  <a:gd name="T117" fmla="*/ 42 h 4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40"/>
                  <a:gd name="T178" fmla="*/ 0 h 40"/>
                  <a:gd name="T179" fmla="*/ 40 w 40"/>
                  <a:gd name="T180" fmla="*/ 40 h 40"/>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40" h="40">
                    <a:moveTo>
                      <a:pt x="9" y="22"/>
                    </a:moveTo>
                    <a:cubicBezTo>
                      <a:pt x="9" y="26"/>
                      <a:pt x="8" y="29"/>
                      <a:pt x="8" y="31"/>
                    </a:cubicBezTo>
                    <a:cubicBezTo>
                      <a:pt x="7" y="34"/>
                      <a:pt x="5" y="37"/>
                      <a:pt x="2" y="40"/>
                    </a:cubicBezTo>
                    <a:cubicBezTo>
                      <a:pt x="2" y="39"/>
                      <a:pt x="1" y="38"/>
                      <a:pt x="0" y="37"/>
                    </a:cubicBezTo>
                    <a:cubicBezTo>
                      <a:pt x="3" y="35"/>
                      <a:pt x="4" y="33"/>
                      <a:pt x="5" y="30"/>
                    </a:cubicBezTo>
                    <a:cubicBezTo>
                      <a:pt x="6" y="29"/>
                      <a:pt x="6" y="26"/>
                      <a:pt x="6" y="22"/>
                    </a:cubicBezTo>
                    <a:lnTo>
                      <a:pt x="9" y="22"/>
                    </a:lnTo>
                    <a:close/>
                    <a:moveTo>
                      <a:pt x="18" y="0"/>
                    </a:moveTo>
                    <a:cubicBezTo>
                      <a:pt x="21" y="0"/>
                      <a:pt x="21" y="0"/>
                      <a:pt x="21" y="0"/>
                    </a:cubicBezTo>
                    <a:cubicBezTo>
                      <a:pt x="21" y="4"/>
                      <a:pt x="21" y="4"/>
                      <a:pt x="21" y="4"/>
                    </a:cubicBezTo>
                    <a:cubicBezTo>
                      <a:pt x="35" y="4"/>
                      <a:pt x="35" y="4"/>
                      <a:pt x="35" y="4"/>
                    </a:cubicBezTo>
                    <a:cubicBezTo>
                      <a:pt x="35" y="10"/>
                      <a:pt x="35" y="10"/>
                      <a:pt x="35" y="10"/>
                    </a:cubicBezTo>
                    <a:cubicBezTo>
                      <a:pt x="40" y="10"/>
                      <a:pt x="40" y="10"/>
                      <a:pt x="40" y="10"/>
                    </a:cubicBezTo>
                    <a:cubicBezTo>
                      <a:pt x="40" y="13"/>
                      <a:pt x="40" y="13"/>
                      <a:pt x="40" y="13"/>
                    </a:cubicBezTo>
                    <a:cubicBezTo>
                      <a:pt x="35" y="13"/>
                      <a:pt x="35" y="13"/>
                      <a:pt x="35" y="13"/>
                    </a:cubicBezTo>
                    <a:cubicBezTo>
                      <a:pt x="35" y="21"/>
                      <a:pt x="35" y="21"/>
                      <a:pt x="35" y="21"/>
                    </a:cubicBezTo>
                    <a:cubicBezTo>
                      <a:pt x="32" y="21"/>
                      <a:pt x="32" y="21"/>
                      <a:pt x="32" y="21"/>
                    </a:cubicBezTo>
                    <a:cubicBezTo>
                      <a:pt x="32" y="19"/>
                      <a:pt x="32" y="19"/>
                      <a:pt x="32" y="19"/>
                    </a:cubicBezTo>
                    <a:cubicBezTo>
                      <a:pt x="21" y="19"/>
                      <a:pt x="21" y="19"/>
                      <a:pt x="21" y="19"/>
                    </a:cubicBezTo>
                    <a:cubicBezTo>
                      <a:pt x="21" y="40"/>
                      <a:pt x="21" y="40"/>
                      <a:pt x="21" y="40"/>
                    </a:cubicBezTo>
                    <a:cubicBezTo>
                      <a:pt x="18" y="40"/>
                      <a:pt x="18" y="40"/>
                      <a:pt x="18" y="40"/>
                    </a:cubicBezTo>
                    <a:cubicBezTo>
                      <a:pt x="18" y="19"/>
                      <a:pt x="18" y="19"/>
                      <a:pt x="18" y="19"/>
                    </a:cubicBezTo>
                    <a:cubicBezTo>
                      <a:pt x="3" y="19"/>
                      <a:pt x="3" y="19"/>
                      <a:pt x="3" y="19"/>
                    </a:cubicBezTo>
                    <a:cubicBezTo>
                      <a:pt x="3" y="17"/>
                      <a:pt x="3" y="17"/>
                      <a:pt x="3" y="17"/>
                    </a:cubicBezTo>
                    <a:cubicBezTo>
                      <a:pt x="18" y="17"/>
                      <a:pt x="18" y="17"/>
                      <a:pt x="18" y="17"/>
                    </a:cubicBezTo>
                    <a:cubicBezTo>
                      <a:pt x="18" y="13"/>
                      <a:pt x="18" y="13"/>
                      <a:pt x="18" y="13"/>
                    </a:cubicBezTo>
                    <a:cubicBezTo>
                      <a:pt x="1" y="13"/>
                      <a:pt x="1" y="13"/>
                      <a:pt x="1" y="13"/>
                    </a:cubicBezTo>
                    <a:cubicBezTo>
                      <a:pt x="1" y="10"/>
                      <a:pt x="1" y="10"/>
                      <a:pt x="1" y="10"/>
                    </a:cubicBezTo>
                    <a:cubicBezTo>
                      <a:pt x="18" y="10"/>
                      <a:pt x="18" y="10"/>
                      <a:pt x="18" y="10"/>
                    </a:cubicBezTo>
                    <a:cubicBezTo>
                      <a:pt x="18" y="6"/>
                      <a:pt x="18" y="6"/>
                      <a:pt x="18" y="6"/>
                    </a:cubicBezTo>
                    <a:cubicBezTo>
                      <a:pt x="4" y="6"/>
                      <a:pt x="4" y="6"/>
                      <a:pt x="4" y="6"/>
                    </a:cubicBezTo>
                    <a:cubicBezTo>
                      <a:pt x="4" y="4"/>
                      <a:pt x="4" y="4"/>
                      <a:pt x="4" y="4"/>
                    </a:cubicBezTo>
                    <a:cubicBezTo>
                      <a:pt x="18" y="4"/>
                      <a:pt x="18" y="4"/>
                      <a:pt x="18" y="4"/>
                    </a:cubicBezTo>
                    <a:lnTo>
                      <a:pt x="18" y="0"/>
                    </a:lnTo>
                    <a:close/>
                    <a:moveTo>
                      <a:pt x="13" y="23"/>
                    </a:moveTo>
                    <a:cubicBezTo>
                      <a:pt x="16" y="24"/>
                      <a:pt x="16" y="24"/>
                      <a:pt x="16" y="24"/>
                    </a:cubicBezTo>
                    <a:cubicBezTo>
                      <a:pt x="15" y="28"/>
                      <a:pt x="13" y="32"/>
                      <a:pt x="12" y="35"/>
                    </a:cubicBezTo>
                    <a:cubicBezTo>
                      <a:pt x="11" y="35"/>
                      <a:pt x="10" y="34"/>
                      <a:pt x="9" y="34"/>
                    </a:cubicBezTo>
                    <a:cubicBezTo>
                      <a:pt x="11" y="31"/>
                      <a:pt x="12" y="27"/>
                      <a:pt x="13" y="23"/>
                    </a:cubicBezTo>
                    <a:close/>
                    <a:moveTo>
                      <a:pt x="32" y="6"/>
                    </a:moveTo>
                    <a:cubicBezTo>
                      <a:pt x="21" y="6"/>
                      <a:pt x="21" y="6"/>
                      <a:pt x="21" y="6"/>
                    </a:cubicBezTo>
                    <a:cubicBezTo>
                      <a:pt x="21" y="10"/>
                      <a:pt x="21" y="10"/>
                      <a:pt x="21" y="10"/>
                    </a:cubicBezTo>
                    <a:cubicBezTo>
                      <a:pt x="32" y="10"/>
                      <a:pt x="32" y="10"/>
                      <a:pt x="32" y="10"/>
                    </a:cubicBezTo>
                    <a:lnTo>
                      <a:pt x="32" y="6"/>
                    </a:lnTo>
                    <a:close/>
                    <a:moveTo>
                      <a:pt x="32" y="17"/>
                    </a:moveTo>
                    <a:cubicBezTo>
                      <a:pt x="32" y="13"/>
                      <a:pt x="32" y="13"/>
                      <a:pt x="32" y="13"/>
                    </a:cubicBezTo>
                    <a:cubicBezTo>
                      <a:pt x="21" y="13"/>
                      <a:pt x="21" y="13"/>
                      <a:pt x="21" y="13"/>
                    </a:cubicBezTo>
                    <a:cubicBezTo>
                      <a:pt x="21" y="17"/>
                      <a:pt x="21" y="17"/>
                      <a:pt x="21" y="17"/>
                    </a:cubicBezTo>
                    <a:lnTo>
                      <a:pt x="32" y="17"/>
                    </a:lnTo>
                    <a:close/>
                    <a:moveTo>
                      <a:pt x="24" y="24"/>
                    </a:moveTo>
                    <a:cubicBezTo>
                      <a:pt x="26" y="23"/>
                      <a:pt x="26" y="23"/>
                      <a:pt x="26" y="23"/>
                    </a:cubicBezTo>
                    <a:cubicBezTo>
                      <a:pt x="28" y="27"/>
                      <a:pt x="30" y="30"/>
                      <a:pt x="31" y="34"/>
                    </a:cubicBezTo>
                    <a:cubicBezTo>
                      <a:pt x="28" y="35"/>
                      <a:pt x="28" y="35"/>
                      <a:pt x="28" y="35"/>
                    </a:cubicBezTo>
                    <a:cubicBezTo>
                      <a:pt x="26" y="30"/>
                      <a:pt x="25" y="27"/>
                      <a:pt x="24" y="24"/>
                    </a:cubicBezTo>
                    <a:close/>
                    <a:moveTo>
                      <a:pt x="32" y="22"/>
                    </a:moveTo>
                    <a:cubicBezTo>
                      <a:pt x="35" y="22"/>
                      <a:pt x="35" y="22"/>
                      <a:pt x="35" y="22"/>
                    </a:cubicBezTo>
                    <a:cubicBezTo>
                      <a:pt x="35" y="39"/>
                      <a:pt x="35" y="39"/>
                      <a:pt x="35" y="39"/>
                    </a:cubicBezTo>
                    <a:cubicBezTo>
                      <a:pt x="32" y="39"/>
                      <a:pt x="32" y="39"/>
                      <a:pt x="32" y="39"/>
                    </a:cubicBezTo>
                    <a:lnTo>
                      <a:pt x="32" y="22"/>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7" name="Freeform 204"/>
              <p:cNvSpPr>
                <a:spLocks noEditPoints="1"/>
              </p:cNvSpPr>
              <p:nvPr/>
            </p:nvSpPr>
            <p:spPr bwMode="auto">
              <a:xfrm>
                <a:off x="5362" y="1410"/>
                <a:ext cx="66" cy="66"/>
              </a:xfrm>
              <a:custGeom>
                <a:avLst/>
                <a:gdLst>
                  <a:gd name="T0" fmla="*/ 2 w 35"/>
                  <a:gd name="T1" fmla="*/ 28 h 35"/>
                  <a:gd name="T2" fmla="*/ 66 w 35"/>
                  <a:gd name="T3" fmla="*/ 32 h 35"/>
                  <a:gd name="T4" fmla="*/ 64 w 35"/>
                  <a:gd name="T5" fmla="*/ 38 h 35"/>
                  <a:gd name="T6" fmla="*/ 38 w 35"/>
                  <a:gd name="T7" fmla="*/ 36 h 35"/>
                  <a:gd name="T8" fmla="*/ 36 w 35"/>
                  <a:gd name="T9" fmla="*/ 57 h 35"/>
                  <a:gd name="T10" fmla="*/ 26 w 35"/>
                  <a:gd name="T11" fmla="*/ 64 h 35"/>
                  <a:gd name="T12" fmla="*/ 13 w 35"/>
                  <a:gd name="T13" fmla="*/ 64 h 35"/>
                  <a:gd name="T14" fmla="*/ 13 w 35"/>
                  <a:gd name="T15" fmla="*/ 58 h 35"/>
                  <a:gd name="T16" fmla="*/ 25 w 35"/>
                  <a:gd name="T17" fmla="*/ 58 h 35"/>
                  <a:gd name="T18" fmla="*/ 30 w 35"/>
                  <a:gd name="T19" fmla="*/ 55 h 35"/>
                  <a:gd name="T20" fmla="*/ 32 w 35"/>
                  <a:gd name="T21" fmla="*/ 36 h 35"/>
                  <a:gd name="T22" fmla="*/ 0 w 35"/>
                  <a:gd name="T23" fmla="*/ 34 h 35"/>
                  <a:gd name="T24" fmla="*/ 2 w 35"/>
                  <a:gd name="T25" fmla="*/ 28 h 35"/>
                  <a:gd name="T26" fmla="*/ 4 w 35"/>
                  <a:gd name="T27" fmla="*/ 9 h 35"/>
                  <a:gd name="T28" fmla="*/ 64 w 35"/>
                  <a:gd name="T29" fmla="*/ 13 h 35"/>
                  <a:gd name="T30" fmla="*/ 62 w 35"/>
                  <a:gd name="T31" fmla="*/ 26 h 35"/>
                  <a:gd name="T32" fmla="*/ 57 w 35"/>
                  <a:gd name="T33" fmla="*/ 26 h 35"/>
                  <a:gd name="T34" fmla="*/ 58 w 35"/>
                  <a:gd name="T35" fmla="*/ 17 h 35"/>
                  <a:gd name="T36" fmla="*/ 9 w 35"/>
                  <a:gd name="T37" fmla="*/ 15 h 35"/>
                  <a:gd name="T38" fmla="*/ 9 w 35"/>
                  <a:gd name="T39" fmla="*/ 25 h 35"/>
                  <a:gd name="T40" fmla="*/ 4 w 35"/>
                  <a:gd name="T41" fmla="*/ 23 h 35"/>
                  <a:gd name="T42" fmla="*/ 4 w 35"/>
                  <a:gd name="T43" fmla="*/ 9 h 35"/>
                  <a:gd name="T44" fmla="*/ 28 w 35"/>
                  <a:gd name="T45" fmla="*/ 4 h 35"/>
                  <a:gd name="T46" fmla="*/ 34 w 35"/>
                  <a:gd name="T47" fmla="*/ 0 h 35"/>
                  <a:gd name="T48" fmla="*/ 40 w 35"/>
                  <a:gd name="T49" fmla="*/ 8 h 35"/>
                  <a:gd name="T50" fmla="*/ 34 w 35"/>
                  <a:gd name="T51" fmla="*/ 11 h 35"/>
                  <a:gd name="T52" fmla="*/ 28 w 35"/>
                  <a:gd name="T53" fmla="*/ 4 h 35"/>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35"/>
                  <a:gd name="T82" fmla="*/ 0 h 35"/>
                  <a:gd name="T83" fmla="*/ 35 w 35"/>
                  <a:gd name="T84" fmla="*/ 35 h 35"/>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35" h="35">
                    <a:moveTo>
                      <a:pt x="1" y="15"/>
                    </a:moveTo>
                    <a:cubicBezTo>
                      <a:pt x="35" y="17"/>
                      <a:pt x="35" y="17"/>
                      <a:pt x="35" y="17"/>
                    </a:cubicBezTo>
                    <a:cubicBezTo>
                      <a:pt x="34" y="20"/>
                      <a:pt x="34" y="20"/>
                      <a:pt x="34" y="20"/>
                    </a:cubicBezTo>
                    <a:cubicBezTo>
                      <a:pt x="20" y="19"/>
                      <a:pt x="20" y="19"/>
                      <a:pt x="20" y="19"/>
                    </a:cubicBezTo>
                    <a:cubicBezTo>
                      <a:pt x="19" y="30"/>
                      <a:pt x="19" y="30"/>
                      <a:pt x="19" y="30"/>
                    </a:cubicBezTo>
                    <a:cubicBezTo>
                      <a:pt x="19" y="33"/>
                      <a:pt x="17" y="35"/>
                      <a:pt x="14" y="34"/>
                    </a:cubicBezTo>
                    <a:cubicBezTo>
                      <a:pt x="12" y="34"/>
                      <a:pt x="10" y="34"/>
                      <a:pt x="7" y="34"/>
                    </a:cubicBezTo>
                    <a:cubicBezTo>
                      <a:pt x="7" y="33"/>
                      <a:pt x="7" y="32"/>
                      <a:pt x="7" y="31"/>
                    </a:cubicBezTo>
                    <a:cubicBezTo>
                      <a:pt x="10" y="31"/>
                      <a:pt x="12" y="31"/>
                      <a:pt x="13" y="31"/>
                    </a:cubicBezTo>
                    <a:cubicBezTo>
                      <a:pt x="15" y="32"/>
                      <a:pt x="16" y="31"/>
                      <a:pt x="16" y="29"/>
                    </a:cubicBezTo>
                    <a:cubicBezTo>
                      <a:pt x="17" y="19"/>
                      <a:pt x="17" y="19"/>
                      <a:pt x="17" y="19"/>
                    </a:cubicBezTo>
                    <a:cubicBezTo>
                      <a:pt x="0" y="18"/>
                      <a:pt x="0" y="18"/>
                      <a:pt x="0" y="18"/>
                    </a:cubicBezTo>
                    <a:lnTo>
                      <a:pt x="1" y="15"/>
                    </a:lnTo>
                    <a:close/>
                    <a:moveTo>
                      <a:pt x="2" y="5"/>
                    </a:moveTo>
                    <a:cubicBezTo>
                      <a:pt x="34" y="7"/>
                      <a:pt x="34" y="7"/>
                      <a:pt x="34" y="7"/>
                    </a:cubicBezTo>
                    <a:cubicBezTo>
                      <a:pt x="33" y="14"/>
                      <a:pt x="33" y="14"/>
                      <a:pt x="33" y="14"/>
                    </a:cubicBezTo>
                    <a:cubicBezTo>
                      <a:pt x="30" y="14"/>
                      <a:pt x="30" y="14"/>
                      <a:pt x="30" y="14"/>
                    </a:cubicBezTo>
                    <a:cubicBezTo>
                      <a:pt x="31" y="9"/>
                      <a:pt x="31" y="9"/>
                      <a:pt x="31" y="9"/>
                    </a:cubicBezTo>
                    <a:cubicBezTo>
                      <a:pt x="5" y="8"/>
                      <a:pt x="5" y="8"/>
                      <a:pt x="5" y="8"/>
                    </a:cubicBezTo>
                    <a:cubicBezTo>
                      <a:pt x="5" y="13"/>
                      <a:pt x="5" y="13"/>
                      <a:pt x="5" y="13"/>
                    </a:cubicBezTo>
                    <a:cubicBezTo>
                      <a:pt x="2" y="12"/>
                      <a:pt x="2" y="12"/>
                      <a:pt x="2" y="12"/>
                    </a:cubicBezTo>
                    <a:lnTo>
                      <a:pt x="2" y="5"/>
                    </a:lnTo>
                    <a:close/>
                    <a:moveTo>
                      <a:pt x="15" y="2"/>
                    </a:moveTo>
                    <a:cubicBezTo>
                      <a:pt x="18" y="0"/>
                      <a:pt x="18" y="0"/>
                      <a:pt x="18" y="0"/>
                    </a:cubicBezTo>
                    <a:cubicBezTo>
                      <a:pt x="19" y="2"/>
                      <a:pt x="20" y="3"/>
                      <a:pt x="21" y="4"/>
                    </a:cubicBezTo>
                    <a:cubicBezTo>
                      <a:pt x="18" y="6"/>
                      <a:pt x="18" y="6"/>
                      <a:pt x="18" y="6"/>
                    </a:cubicBezTo>
                    <a:cubicBezTo>
                      <a:pt x="17" y="4"/>
                      <a:pt x="16" y="3"/>
                      <a:pt x="15" y="2"/>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8" name="Freeform 205"/>
              <p:cNvSpPr>
                <a:spLocks noEditPoints="1"/>
              </p:cNvSpPr>
              <p:nvPr/>
            </p:nvSpPr>
            <p:spPr bwMode="auto">
              <a:xfrm>
                <a:off x="5357" y="1493"/>
                <a:ext cx="67" cy="65"/>
              </a:xfrm>
              <a:custGeom>
                <a:avLst/>
                <a:gdLst>
                  <a:gd name="T0" fmla="*/ 0 w 36"/>
                  <a:gd name="T1" fmla="*/ 50 h 35"/>
                  <a:gd name="T2" fmla="*/ 19 w 36"/>
                  <a:gd name="T3" fmla="*/ 37 h 35"/>
                  <a:gd name="T4" fmla="*/ 15 w 36"/>
                  <a:gd name="T5" fmla="*/ 37 h 35"/>
                  <a:gd name="T6" fmla="*/ 13 w 36"/>
                  <a:gd name="T7" fmla="*/ 39 h 35"/>
                  <a:gd name="T8" fmla="*/ 9 w 36"/>
                  <a:gd name="T9" fmla="*/ 39 h 35"/>
                  <a:gd name="T10" fmla="*/ 11 w 36"/>
                  <a:gd name="T11" fmla="*/ 9 h 35"/>
                  <a:gd name="T12" fmla="*/ 30 w 36"/>
                  <a:gd name="T13" fmla="*/ 11 h 35"/>
                  <a:gd name="T14" fmla="*/ 32 w 36"/>
                  <a:gd name="T15" fmla="*/ 6 h 35"/>
                  <a:gd name="T16" fmla="*/ 4 w 36"/>
                  <a:gd name="T17" fmla="*/ 6 h 35"/>
                  <a:gd name="T18" fmla="*/ 4 w 36"/>
                  <a:gd name="T19" fmla="*/ 0 h 35"/>
                  <a:gd name="T20" fmla="*/ 67 w 36"/>
                  <a:gd name="T21" fmla="*/ 4 h 35"/>
                  <a:gd name="T22" fmla="*/ 67 w 36"/>
                  <a:gd name="T23" fmla="*/ 7 h 35"/>
                  <a:gd name="T24" fmla="*/ 37 w 36"/>
                  <a:gd name="T25" fmla="*/ 7 h 35"/>
                  <a:gd name="T26" fmla="*/ 35 w 36"/>
                  <a:gd name="T27" fmla="*/ 11 h 35"/>
                  <a:gd name="T28" fmla="*/ 60 w 36"/>
                  <a:gd name="T29" fmla="*/ 13 h 35"/>
                  <a:gd name="T30" fmla="*/ 58 w 36"/>
                  <a:gd name="T31" fmla="*/ 41 h 35"/>
                  <a:gd name="T32" fmla="*/ 54 w 36"/>
                  <a:gd name="T33" fmla="*/ 41 h 35"/>
                  <a:gd name="T34" fmla="*/ 54 w 36"/>
                  <a:gd name="T35" fmla="*/ 39 h 35"/>
                  <a:gd name="T36" fmla="*/ 26 w 36"/>
                  <a:gd name="T37" fmla="*/ 37 h 35"/>
                  <a:gd name="T38" fmla="*/ 20 w 36"/>
                  <a:gd name="T39" fmla="*/ 41 h 35"/>
                  <a:gd name="T40" fmla="*/ 58 w 36"/>
                  <a:gd name="T41" fmla="*/ 43 h 35"/>
                  <a:gd name="T42" fmla="*/ 58 w 36"/>
                  <a:gd name="T43" fmla="*/ 46 h 35"/>
                  <a:gd name="T44" fmla="*/ 41 w 36"/>
                  <a:gd name="T45" fmla="*/ 56 h 35"/>
                  <a:gd name="T46" fmla="*/ 63 w 36"/>
                  <a:gd name="T47" fmla="*/ 59 h 35"/>
                  <a:gd name="T48" fmla="*/ 61 w 36"/>
                  <a:gd name="T49" fmla="*/ 65 h 35"/>
                  <a:gd name="T50" fmla="*/ 34 w 36"/>
                  <a:gd name="T51" fmla="*/ 58 h 35"/>
                  <a:gd name="T52" fmla="*/ 6 w 36"/>
                  <a:gd name="T53" fmla="*/ 63 h 35"/>
                  <a:gd name="T54" fmla="*/ 2 w 36"/>
                  <a:gd name="T55" fmla="*/ 58 h 35"/>
                  <a:gd name="T56" fmla="*/ 26 w 36"/>
                  <a:gd name="T57" fmla="*/ 54 h 35"/>
                  <a:gd name="T58" fmla="*/ 15 w 36"/>
                  <a:gd name="T59" fmla="*/ 46 h 35"/>
                  <a:gd name="T60" fmla="*/ 4 w 36"/>
                  <a:gd name="T61" fmla="*/ 54 h 35"/>
                  <a:gd name="T62" fmla="*/ 0 w 36"/>
                  <a:gd name="T63" fmla="*/ 50 h 35"/>
                  <a:gd name="T64" fmla="*/ 15 w 36"/>
                  <a:gd name="T65" fmla="*/ 33 h 35"/>
                  <a:gd name="T66" fmla="*/ 54 w 36"/>
                  <a:gd name="T67" fmla="*/ 35 h 35"/>
                  <a:gd name="T68" fmla="*/ 54 w 36"/>
                  <a:gd name="T69" fmla="*/ 32 h 35"/>
                  <a:gd name="T70" fmla="*/ 15 w 36"/>
                  <a:gd name="T71" fmla="*/ 30 h 35"/>
                  <a:gd name="T72" fmla="*/ 15 w 36"/>
                  <a:gd name="T73" fmla="*/ 33 h 35"/>
                  <a:gd name="T74" fmla="*/ 15 w 36"/>
                  <a:gd name="T75" fmla="*/ 26 h 35"/>
                  <a:gd name="T76" fmla="*/ 54 w 36"/>
                  <a:gd name="T77" fmla="*/ 28 h 35"/>
                  <a:gd name="T78" fmla="*/ 54 w 36"/>
                  <a:gd name="T79" fmla="*/ 24 h 35"/>
                  <a:gd name="T80" fmla="*/ 15 w 36"/>
                  <a:gd name="T81" fmla="*/ 20 h 35"/>
                  <a:gd name="T82" fmla="*/ 15 w 36"/>
                  <a:gd name="T83" fmla="*/ 26 h 35"/>
                  <a:gd name="T84" fmla="*/ 54 w 36"/>
                  <a:gd name="T85" fmla="*/ 15 h 35"/>
                  <a:gd name="T86" fmla="*/ 15 w 36"/>
                  <a:gd name="T87" fmla="*/ 13 h 35"/>
                  <a:gd name="T88" fmla="*/ 15 w 36"/>
                  <a:gd name="T89" fmla="*/ 17 h 35"/>
                  <a:gd name="T90" fmla="*/ 54 w 36"/>
                  <a:gd name="T91" fmla="*/ 20 h 35"/>
                  <a:gd name="T92" fmla="*/ 54 w 36"/>
                  <a:gd name="T93" fmla="*/ 15 h 35"/>
                  <a:gd name="T94" fmla="*/ 50 w 36"/>
                  <a:gd name="T95" fmla="*/ 46 h 35"/>
                  <a:gd name="T96" fmla="*/ 19 w 36"/>
                  <a:gd name="T97" fmla="*/ 45 h 35"/>
                  <a:gd name="T98" fmla="*/ 34 w 36"/>
                  <a:gd name="T99" fmla="*/ 54 h 35"/>
                  <a:gd name="T100" fmla="*/ 50 w 36"/>
                  <a:gd name="T101" fmla="*/ 46 h 35"/>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6"/>
                  <a:gd name="T154" fmla="*/ 0 h 35"/>
                  <a:gd name="T155" fmla="*/ 36 w 36"/>
                  <a:gd name="T156" fmla="*/ 35 h 35"/>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6" h="35">
                    <a:moveTo>
                      <a:pt x="0" y="27"/>
                    </a:moveTo>
                    <a:cubicBezTo>
                      <a:pt x="4" y="25"/>
                      <a:pt x="8" y="23"/>
                      <a:pt x="10" y="20"/>
                    </a:cubicBezTo>
                    <a:cubicBezTo>
                      <a:pt x="8" y="20"/>
                      <a:pt x="8" y="20"/>
                      <a:pt x="8" y="20"/>
                    </a:cubicBezTo>
                    <a:cubicBezTo>
                      <a:pt x="7" y="21"/>
                      <a:pt x="7" y="21"/>
                      <a:pt x="7" y="21"/>
                    </a:cubicBezTo>
                    <a:cubicBezTo>
                      <a:pt x="5" y="21"/>
                      <a:pt x="5" y="21"/>
                      <a:pt x="5" y="21"/>
                    </a:cubicBezTo>
                    <a:cubicBezTo>
                      <a:pt x="6" y="5"/>
                      <a:pt x="6" y="5"/>
                      <a:pt x="6" y="5"/>
                    </a:cubicBezTo>
                    <a:cubicBezTo>
                      <a:pt x="16" y="6"/>
                      <a:pt x="16" y="6"/>
                      <a:pt x="16" y="6"/>
                    </a:cubicBezTo>
                    <a:cubicBezTo>
                      <a:pt x="16" y="5"/>
                      <a:pt x="16" y="4"/>
                      <a:pt x="17" y="3"/>
                    </a:cubicBezTo>
                    <a:cubicBezTo>
                      <a:pt x="2" y="3"/>
                      <a:pt x="2" y="3"/>
                      <a:pt x="2" y="3"/>
                    </a:cubicBezTo>
                    <a:cubicBezTo>
                      <a:pt x="2" y="0"/>
                      <a:pt x="2" y="0"/>
                      <a:pt x="2" y="0"/>
                    </a:cubicBezTo>
                    <a:cubicBezTo>
                      <a:pt x="36" y="2"/>
                      <a:pt x="36" y="2"/>
                      <a:pt x="36" y="2"/>
                    </a:cubicBezTo>
                    <a:cubicBezTo>
                      <a:pt x="36" y="4"/>
                      <a:pt x="36" y="4"/>
                      <a:pt x="36" y="4"/>
                    </a:cubicBezTo>
                    <a:cubicBezTo>
                      <a:pt x="20" y="4"/>
                      <a:pt x="20" y="4"/>
                      <a:pt x="20" y="4"/>
                    </a:cubicBezTo>
                    <a:cubicBezTo>
                      <a:pt x="19" y="4"/>
                      <a:pt x="19" y="5"/>
                      <a:pt x="19" y="6"/>
                    </a:cubicBezTo>
                    <a:cubicBezTo>
                      <a:pt x="32" y="7"/>
                      <a:pt x="32" y="7"/>
                      <a:pt x="32" y="7"/>
                    </a:cubicBezTo>
                    <a:cubicBezTo>
                      <a:pt x="31" y="22"/>
                      <a:pt x="31" y="22"/>
                      <a:pt x="31" y="22"/>
                    </a:cubicBezTo>
                    <a:cubicBezTo>
                      <a:pt x="29" y="22"/>
                      <a:pt x="29" y="22"/>
                      <a:pt x="29" y="22"/>
                    </a:cubicBezTo>
                    <a:cubicBezTo>
                      <a:pt x="29" y="21"/>
                      <a:pt x="29" y="21"/>
                      <a:pt x="29" y="21"/>
                    </a:cubicBezTo>
                    <a:cubicBezTo>
                      <a:pt x="14" y="20"/>
                      <a:pt x="14" y="20"/>
                      <a:pt x="14" y="20"/>
                    </a:cubicBezTo>
                    <a:cubicBezTo>
                      <a:pt x="13" y="21"/>
                      <a:pt x="12" y="22"/>
                      <a:pt x="11" y="22"/>
                    </a:cubicBezTo>
                    <a:cubicBezTo>
                      <a:pt x="31" y="23"/>
                      <a:pt x="31" y="23"/>
                      <a:pt x="31" y="23"/>
                    </a:cubicBezTo>
                    <a:cubicBezTo>
                      <a:pt x="31" y="25"/>
                      <a:pt x="31" y="25"/>
                      <a:pt x="31" y="25"/>
                    </a:cubicBezTo>
                    <a:cubicBezTo>
                      <a:pt x="28" y="27"/>
                      <a:pt x="25" y="29"/>
                      <a:pt x="22" y="30"/>
                    </a:cubicBezTo>
                    <a:cubicBezTo>
                      <a:pt x="25" y="31"/>
                      <a:pt x="30" y="32"/>
                      <a:pt x="34" y="32"/>
                    </a:cubicBezTo>
                    <a:cubicBezTo>
                      <a:pt x="34" y="33"/>
                      <a:pt x="33" y="34"/>
                      <a:pt x="33" y="35"/>
                    </a:cubicBezTo>
                    <a:cubicBezTo>
                      <a:pt x="27" y="34"/>
                      <a:pt x="22" y="33"/>
                      <a:pt x="18" y="31"/>
                    </a:cubicBezTo>
                    <a:cubicBezTo>
                      <a:pt x="13" y="32"/>
                      <a:pt x="8" y="33"/>
                      <a:pt x="3" y="34"/>
                    </a:cubicBezTo>
                    <a:cubicBezTo>
                      <a:pt x="2" y="33"/>
                      <a:pt x="2" y="32"/>
                      <a:pt x="1" y="31"/>
                    </a:cubicBezTo>
                    <a:cubicBezTo>
                      <a:pt x="6" y="31"/>
                      <a:pt x="11" y="30"/>
                      <a:pt x="14" y="29"/>
                    </a:cubicBezTo>
                    <a:cubicBezTo>
                      <a:pt x="12" y="28"/>
                      <a:pt x="10" y="27"/>
                      <a:pt x="8" y="25"/>
                    </a:cubicBezTo>
                    <a:cubicBezTo>
                      <a:pt x="6" y="26"/>
                      <a:pt x="4" y="28"/>
                      <a:pt x="2" y="29"/>
                    </a:cubicBezTo>
                    <a:cubicBezTo>
                      <a:pt x="1" y="28"/>
                      <a:pt x="1" y="28"/>
                      <a:pt x="0" y="27"/>
                    </a:cubicBezTo>
                    <a:close/>
                    <a:moveTo>
                      <a:pt x="8" y="18"/>
                    </a:moveTo>
                    <a:cubicBezTo>
                      <a:pt x="29" y="19"/>
                      <a:pt x="29" y="19"/>
                      <a:pt x="29" y="19"/>
                    </a:cubicBezTo>
                    <a:cubicBezTo>
                      <a:pt x="29" y="17"/>
                      <a:pt x="29" y="17"/>
                      <a:pt x="29" y="17"/>
                    </a:cubicBezTo>
                    <a:cubicBezTo>
                      <a:pt x="8" y="16"/>
                      <a:pt x="8" y="16"/>
                      <a:pt x="8" y="16"/>
                    </a:cubicBezTo>
                    <a:lnTo>
                      <a:pt x="8" y="18"/>
                    </a:lnTo>
                    <a:close/>
                    <a:moveTo>
                      <a:pt x="8" y="14"/>
                    </a:moveTo>
                    <a:cubicBezTo>
                      <a:pt x="29" y="15"/>
                      <a:pt x="29" y="15"/>
                      <a:pt x="29" y="15"/>
                    </a:cubicBezTo>
                    <a:cubicBezTo>
                      <a:pt x="29" y="13"/>
                      <a:pt x="29" y="13"/>
                      <a:pt x="29" y="13"/>
                    </a:cubicBezTo>
                    <a:cubicBezTo>
                      <a:pt x="8" y="11"/>
                      <a:pt x="8" y="11"/>
                      <a:pt x="8" y="11"/>
                    </a:cubicBezTo>
                    <a:lnTo>
                      <a:pt x="8" y="14"/>
                    </a:lnTo>
                    <a:close/>
                    <a:moveTo>
                      <a:pt x="29" y="8"/>
                    </a:moveTo>
                    <a:cubicBezTo>
                      <a:pt x="8" y="7"/>
                      <a:pt x="8" y="7"/>
                      <a:pt x="8" y="7"/>
                    </a:cubicBezTo>
                    <a:cubicBezTo>
                      <a:pt x="8" y="9"/>
                      <a:pt x="8" y="9"/>
                      <a:pt x="8" y="9"/>
                    </a:cubicBezTo>
                    <a:cubicBezTo>
                      <a:pt x="29" y="11"/>
                      <a:pt x="29" y="11"/>
                      <a:pt x="29" y="11"/>
                    </a:cubicBezTo>
                    <a:lnTo>
                      <a:pt x="29" y="8"/>
                    </a:lnTo>
                    <a:close/>
                    <a:moveTo>
                      <a:pt x="27" y="25"/>
                    </a:moveTo>
                    <a:cubicBezTo>
                      <a:pt x="10" y="24"/>
                      <a:pt x="10" y="24"/>
                      <a:pt x="10" y="24"/>
                    </a:cubicBezTo>
                    <a:cubicBezTo>
                      <a:pt x="12" y="26"/>
                      <a:pt x="15" y="27"/>
                      <a:pt x="18" y="29"/>
                    </a:cubicBezTo>
                    <a:cubicBezTo>
                      <a:pt x="21" y="28"/>
                      <a:pt x="24" y="26"/>
                      <a:pt x="27" y="25"/>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09" name="Freeform 206"/>
              <p:cNvSpPr>
                <a:spLocks noEditPoints="1"/>
              </p:cNvSpPr>
              <p:nvPr/>
            </p:nvSpPr>
            <p:spPr bwMode="auto">
              <a:xfrm>
                <a:off x="6233" y="1712"/>
                <a:ext cx="75" cy="74"/>
              </a:xfrm>
              <a:custGeom>
                <a:avLst/>
                <a:gdLst>
                  <a:gd name="T0" fmla="*/ 4 w 40"/>
                  <a:gd name="T1" fmla="*/ 21 h 39"/>
                  <a:gd name="T2" fmla="*/ 19 w 40"/>
                  <a:gd name="T3" fmla="*/ 30 h 39"/>
                  <a:gd name="T4" fmla="*/ 15 w 40"/>
                  <a:gd name="T5" fmla="*/ 36 h 39"/>
                  <a:gd name="T6" fmla="*/ 0 w 40"/>
                  <a:gd name="T7" fmla="*/ 25 h 39"/>
                  <a:gd name="T8" fmla="*/ 4 w 40"/>
                  <a:gd name="T9" fmla="*/ 21 h 39"/>
                  <a:gd name="T10" fmla="*/ 13 w 40"/>
                  <a:gd name="T11" fmla="*/ 42 h 39"/>
                  <a:gd name="T12" fmla="*/ 19 w 40"/>
                  <a:gd name="T13" fmla="*/ 46 h 39"/>
                  <a:gd name="T14" fmla="*/ 8 w 40"/>
                  <a:gd name="T15" fmla="*/ 74 h 39"/>
                  <a:gd name="T16" fmla="*/ 2 w 40"/>
                  <a:gd name="T17" fmla="*/ 70 h 39"/>
                  <a:gd name="T18" fmla="*/ 13 w 40"/>
                  <a:gd name="T19" fmla="*/ 42 h 39"/>
                  <a:gd name="T20" fmla="*/ 8 w 40"/>
                  <a:gd name="T21" fmla="*/ 0 h 39"/>
                  <a:gd name="T22" fmla="*/ 22 w 40"/>
                  <a:gd name="T23" fmla="*/ 11 h 39"/>
                  <a:gd name="T24" fmla="*/ 17 w 40"/>
                  <a:gd name="T25" fmla="*/ 17 h 39"/>
                  <a:gd name="T26" fmla="*/ 4 w 40"/>
                  <a:gd name="T27" fmla="*/ 6 h 39"/>
                  <a:gd name="T28" fmla="*/ 8 w 40"/>
                  <a:gd name="T29" fmla="*/ 0 h 39"/>
                  <a:gd name="T30" fmla="*/ 21 w 40"/>
                  <a:gd name="T31" fmla="*/ 63 h 39"/>
                  <a:gd name="T32" fmla="*/ 45 w 40"/>
                  <a:gd name="T33" fmla="*/ 63 h 39"/>
                  <a:gd name="T34" fmla="*/ 45 w 40"/>
                  <a:gd name="T35" fmla="*/ 13 h 39"/>
                  <a:gd name="T36" fmla="*/ 24 w 40"/>
                  <a:gd name="T37" fmla="*/ 13 h 39"/>
                  <a:gd name="T38" fmla="*/ 24 w 40"/>
                  <a:gd name="T39" fmla="*/ 8 h 39"/>
                  <a:gd name="T40" fmla="*/ 71 w 40"/>
                  <a:gd name="T41" fmla="*/ 8 h 39"/>
                  <a:gd name="T42" fmla="*/ 71 w 40"/>
                  <a:gd name="T43" fmla="*/ 13 h 39"/>
                  <a:gd name="T44" fmla="*/ 51 w 40"/>
                  <a:gd name="T45" fmla="*/ 13 h 39"/>
                  <a:gd name="T46" fmla="*/ 51 w 40"/>
                  <a:gd name="T47" fmla="*/ 63 h 39"/>
                  <a:gd name="T48" fmla="*/ 75 w 40"/>
                  <a:gd name="T49" fmla="*/ 63 h 39"/>
                  <a:gd name="T50" fmla="*/ 75 w 40"/>
                  <a:gd name="T51" fmla="*/ 68 h 39"/>
                  <a:gd name="T52" fmla="*/ 21 w 40"/>
                  <a:gd name="T53" fmla="*/ 68 h 39"/>
                  <a:gd name="T54" fmla="*/ 21 w 40"/>
                  <a:gd name="T55" fmla="*/ 63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0"/>
                  <a:gd name="T85" fmla="*/ 0 h 39"/>
                  <a:gd name="T86" fmla="*/ 40 w 40"/>
                  <a:gd name="T87" fmla="*/ 39 h 3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0" h="39">
                    <a:moveTo>
                      <a:pt x="2" y="11"/>
                    </a:moveTo>
                    <a:cubicBezTo>
                      <a:pt x="5" y="12"/>
                      <a:pt x="7" y="14"/>
                      <a:pt x="10" y="16"/>
                    </a:cubicBezTo>
                    <a:cubicBezTo>
                      <a:pt x="8" y="19"/>
                      <a:pt x="8" y="19"/>
                      <a:pt x="8" y="19"/>
                    </a:cubicBezTo>
                    <a:cubicBezTo>
                      <a:pt x="5" y="17"/>
                      <a:pt x="2" y="15"/>
                      <a:pt x="0" y="13"/>
                    </a:cubicBezTo>
                    <a:lnTo>
                      <a:pt x="2" y="11"/>
                    </a:lnTo>
                    <a:close/>
                    <a:moveTo>
                      <a:pt x="7" y="22"/>
                    </a:moveTo>
                    <a:cubicBezTo>
                      <a:pt x="8" y="23"/>
                      <a:pt x="9" y="24"/>
                      <a:pt x="10" y="24"/>
                    </a:cubicBezTo>
                    <a:cubicBezTo>
                      <a:pt x="8" y="29"/>
                      <a:pt x="6" y="34"/>
                      <a:pt x="4" y="39"/>
                    </a:cubicBezTo>
                    <a:cubicBezTo>
                      <a:pt x="1" y="37"/>
                      <a:pt x="1" y="37"/>
                      <a:pt x="1" y="37"/>
                    </a:cubicBezTo>
                    <a:cubicBezTo>
                      <a:pt x="3" y="33"/>
                      <a:pt x="5" y="28"/>
                      <a:pt x="7" y="22"/>
                    </a:cubicBezTo>
                    <a:close/>
                    <a:moveTo>
                      <a:pt x="4" y="0"/>
                    </a:moveTo>
                    <a:cubicBezTo>
                      <a:pt x="6" y="2"/>
                      <a:pt x="9" y="4"/>
                      <a:pt x="12" y="6"/>
                    </a:cubicBezTo>
                    <a:cubicBezTo>
                      <a:pt x="9" y="9"/>
                      <a:pt x="9" y="9"/>
                      <a:pt x="9" y="9"/>
                    </a:cubicBezTo>
                    <a:cubicBezTo>
                      <a:pt x="7" y="7"/>
                      <a:pt x="4" y="5"/>
                      <a:pt x="2" y="3"/>
                    </a:cubicBezTo>
                    <a:lnTo>
                      <a:pt x="4" y="0"/>
                    </a:lnTo>
                    <a:close/>
                    <a:moveTo>
                      <a:pt x="11" y="33"/>
                    </a:moveTo>
                    <a:cubicBezTo>
                      <a:pt x="24" y="33"/>
                      <a:pt x="24" y="33"/>
                      <a:pt x="24" y="33"/>
                    </a:cubicBezTo>
                    <a:cubicBezTo>
                      <a:pt x="24" y="7"/>
                      <a:pt x="24" y="7"/>
                      <a:pt x="24" y="7"/>
                    </a:cubicBezTo>
                    <a:cubicBezTo>
                      <a:pt x="13" y="7"/>
                      <a:pt x="13" y="7"/>
                      <a:pt x="13" y="7"/>
                    </a:cubicBezTo>
                    <a:cubicBezTo>
                      <a:pt x="13" y="4"/>
                      <a:pt x="13" y="4"/>
                      <a:pt x="13" y="4"/>
                    </a:cubicBezTo>
                    <a:cubicBezTo>
                      <a:pt x="38" y="4"/>
                      <a:pt x="38" y="4"/>
                      <a:pt x="38" y="4"/>
                    </a:cubicBezTo>
                    <a:cubicBezTo>
                      <a:pt x="38" y="7"/>
                      <a:pt x="38" y="7"/>
                      <a:pt x="38" y="7"/>
                    </a:cubicBezTo>
                    <a:cubicBezTo>
                      <a:pt x="27" y="7"/>
                      <a:pt x="27" y="7"/>
                      <a:pt x="27" y="7"/>
                    </a:cubicBezTo>
                    <a:cubicBezTo>
                      <a:pt x="27" y="33"/>
                      <a:pt x="27" y="33"/>
                      <a:pt x="27" y="33"/>
                    </a:cubicBezTo>
                    <a:cubicBezTo>
                      <a:pt x="40" y="33"/>
                      <a:pt x="40" y="33"/>
                      <a:pt x="40" y="33"/>
                    </a:cubicBezTo>
                    <a:cubicBezTo>
                      <a:pt x="40" y="36"/>
                      <a:pt x="40" y="36"/>
                      <a:pt x="40" y="36"/>
                    </a:cubicBezTo>
                    <a:cubicBezTo>
                      <a:pt x="11" y="36"/>
                      <a:pt x="11" y="36"/>
                      <a:pt x="11" y="36"/>
                    </a:cubicBezTo>
                    <a:lnTo>
                      <a:pt x="11" y="3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10" name="Freeform 207"/>
              <p:cNvSpPr>
                <a:spLocks noEditPoints="1"/>
              </p:cNvSpPr>
              <p:nvPr/>
            </p:nvSpPr>
            <p:spPr bwMode="auto">
              <a:xfrm>
                <a:off x="6310" y="1712"/>
                <a:ext cx="75" cy="76"/>
              </a:xfrm>
              <a:custGeom>
                <a:avLst/>
                <a:gdLst>
                  <a:gd name="T0" fmla="*/ 11 w 40"/>
                  <a:gd name="T1" fmla="*/ 36 h 40"/>
                  <a:gd name="T2" fmla="*/ 17 w 40"/>
                  <a:gd name="T3" fmla="*/ 40 h 40"/>
                  <a:gd name="T4" fmla="*/ 6 w 40"/>
                  <a:gd name="T5" fmla="*/ 59 h 40"/>
                  <a:gd name="T6" fmla="*/ 0 w 40"/>
                  <a:gd name="T7" fmla="*/ 55 h 40"/>
                  <a:gd name="T8" fmla="*/ 11 w 40"/>
                  <a:gd name="T9" fmla="*/ 36 h 40"/>
                  <a:gd name="T10" fmla="*/ 49 w 40"/>
                  <a:gd name="T11" fmla="*/ 0 h 40"/>
                  <a:gd name="T12" fmla="*/ 56 w 40"/>
                  <a:gd name="T13" fmla="*/ 0 h 40"/>
                  <a:gd name="T14" fmla="*/ 56 w 40"/>
                  <a:gd name="T15" fmla="*/ 8 h 40"/>
                  <a:gd name="T16" fmla="*/ 75 w 40"/>
                  <a:gd name="T17" fmla="*/ 8 h 40"/>
                  <a:gd name="T18" fmla="*/ 75 w 40"/>
                  <a:gd name="T19" fmla="*/ 13 h 40"/>
                  <a:gd name="T20" fmla="*/ 56 w 40"/>
                  <a:gd name="T21" fmla="*/ 13 h 40"/>
                  <a:gd name="T22" fmla="*/ 56 w 40"/>
                  <a:gd name="T23" fmla="*/ 21 h 40"/>
                  <a:gd name="T24" fmla="*/ 49 w 40"/>
                  <a:gd name="T25" fmla="*/ 21 h 40"/>
                  <a:gd name="T26" fmla="*/ 49 w 40"/>
                  <a:gd name="T27" fmla="*/ 13 h 40"/>
                  <a:gd name="T28" fmla="*/ 26 w 40"/>
                  <a:gd name="T29" fmla="*/ 13 h 40"/>
                  <a:gd name="T30" fmla="*/ 26 w 40"/>
                  <a:gd name="T31" fmla="*/ 21 h 40"/>
                  <a:gd name="T32" fmla="*/ 21 w 40"/>
                  <a:gd name="T33" fmla="*/ 21 h 40"/>
                  <a:gd name="T34" fmla="*/ 21 w 40"/>
                  <a:gd name="T35" fmla="*/ 13 h 40"/>
                  <a:gd name="T36" fmla="*/ 0 w 40"/>
                  <a:gd name="T37" fmla="*/ 13 h 40"/>
                  <a:gd name="T38" fmla="*/ 0 w 40"/>
                  <a:gd name="T39" fmla="*/ 8 h 40"/>
                  <a:gd name="T40" fmla="*/ 21 w 40"/>
                  <a:gd name="T41" fmla="*/ 8 h 40"/>
                  <a:gd name="T42" fmla="*/ 21 w 40"/>
                  <a:gd name="T43" fmla="*/ 0 h 40"/>
                  <a:gd name="T44" fmla="*/ 26 w 40"/>
                  <a:gd name="T45" fmla="*/ 0 h 40"/>
                  <a:gd name="T46" fmla="*/ 26 w 40"/>
                  <a:gd name="T47" fmla="*/ 8 h 40"/>
                  <a:gd name="T48" fmla="*/ 49 w 40"/>
                  <a:gd name="T49" fmla="*/ 8 h 40"/>
                  <a:gd name="T50" fmla="*/ 49 w 40"/>
                  <a:gd name="T51" fmla="*/ 0 h 40"/>
                  <a:gd name="T52" fmla="*/ 6 w 40"/>
                  <a:gd name="T53" fmla="*/ 27 h 40"/>
                  <a:gd name="T54" fmla="*/ 28 w 40"/>
                  <a:gd name="T55" fmla="*/ 27 h 40"/>
                  <a:gd name="T56" fmla="*/ 28 w 40"/>
                  <a:gd name="T57" fmla="*/ 19 h 40"/>
                  <a:gd name="T58" fmla="*/ 36 w 40"/>
                  <a:gd name="T59" fmla="*/ 19 h 40"/>
                  <a:gd name="T60" fmla="*/ 36 w 40"/>
                  <a:gd name="T61" fmla="*/ 27 h 40"/>
                  <a:gd name="T62" fmla="*/ 60 w 40"/>
                  <a:gd name="T63" fmla="*/ 27 h 40"/>
                  <a:gd name="T64" fmla="*/ 60 w 40"/>
                  <a:gd name="T65" fmla="*/ 61 h 40"/>
                  <a:gd name="T66" fmla="*/ 45 w 40"/>
                  <a:gd name="T67" fmla="*/ 72 h 40"/>
                  <a:gd name="T68" fmla="*/ 32 w 40"/>
                  <a:gd name="T69" fmla="*/ 72 h 40"/>
                  <a:gd name="T70" fmla="*/ 32 w 40"/>
                  <a:gd name="T71" fmla="*/ 65 h 40"/>
                  <a:gd name="T72" fmla="*/ 32 w 40"/>
                  <a:gd name="T73" fmla="*/ 65 h 40"/>
                  <a:gd name="T74" fmla="*/ 45 w 40"/>
                  <a:gd name="T75" fmla="*/ 67 h 40"/>
                  <a:gd name="T76" fmla="*/ 52 w 40"/>
                  <a:gd name="T77" fmla="*/ 59 h 40"/>
                  <a:gd name="T78" fmla="*/ 54 w 40"/>
                  <a:gd name="T79" fmla="*/ 34 h 40"/>
                  <a:gd name="T80" fmla="*/ 34 w 40"/>
                  <a:gd name="T81" fmla="*/ 34 h 40"/>
                  <a:gd name="T82" fmla="*/ 6 w 40"/>
                  <a:gd name="T83" fmla="*/ 76 h 40"/>
                  <a:gd name="T84" fmla="*/ 2 w 40"/>
                  <a:gd name="T85" fmla="*/ 70 h 40"/>
                  <a:gd name="T86" fmla="*/ 28 w 40"/>
                  <a:gd name="T87" fmla="*/ 34 h 40"/>
                  <a:gd name="T88" fmla="*/ 6 w 40"/>
                  <a:gd name="T89" fmla="*/ 34 h 40"/>
                  <a:gd name="T90" fmla="*/ 6 w 40"/>
                  <a:gd name="T91" fmla="*/ 27 h 40"/>
                  <a:gd name="T92" fmla="*/ 62 w 40"/>
                  <a:gd name="T93" fmla="*/ 38 h 40"/>
                  <a:gd name="T94" fmla="*/ 68 w 40"/>
                  <a:gd name="T95" fmla="*/ 36 h 40"/>
                  <a:gd name="T96" fmla="*/ 75 w 40"/>
                  <a:gd name="T97" fmla="*/ 57 h 40"/>
                  <a:gd name="T98" fmla="*/ 69 w 40"/>
                  <a:gd name="T99" fmla="*/ 59 h 40"/>
                  <a:gd name="T100" fmla="*/ 62 w 40"/>
                  <a:gd name="T101" fmla="*/ 38 h 4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40"/>
                  <a:gd name="T154" fmla="*/ 0 h 40"/>
                  <a:gd name="T155" fmla="*/ 40 w 40"/>
                  <a:gd name="T156" fmla="*/ 40 h 40"/>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40" h="40">
                    <a:moveTo>
                      <a:pt x="6" y="19"/>
                    </a:moveTo>
                    <a:cubicBezTo>
                      <a:pt x="9" y="21"/>
                      <a:pt x="9" y="21"/>
                      <a:pt x="9" y="21"/>
                    </a:cubicBezTo>
                    <a:cubicBezTo>
                      <a:pt x="7" y="25"/>
                      <a:pt x="5" y="28"/>
                      <a:pt x="3" y="31"/>
                    </a:cubicBezTo>
                    <a:cubicBezTo>
                      <a:pt x="2" y="31"/>
                      <a:pt x="1" y="30"/>
                      <a:pt x="0" y="29"/>
                    </a:cubicBezTo>
                    <a:cubicBezTo>
                      <a:pt x="2" y="26"/>
                      <a:pt x="4" y="23"/>
                      <a:pt x="6" y="19"/>
                    </a:cubicBezTo>
                    <a:close/>
                    <a:moveTo>
                      <a:pt x="26" y="0"/>
                    </a:moveTo>
                    <a:cubicBezTo>
                      <a:pt x="30" y="0"/>
                      <a:pt x="30" y="0"/>
                      <a:pt x="30" y="0"/>
                    </a:cubicBezTo>
                    <a:cubicBezTo>
                      <a:pt x="30" y="4"/>
                      <a:pt x="30" y="4"/>
                      <a:pt x="30" y="4"/>
                    </a:cubicBezTo>
                    <a:cubicBezTo>
                      <a:pt x="40" y="4"/>
                      <a:pt x="40" y="4"/>
                      <a:pt x="40" y="4"/>
                    </a:cubicBezTo>
                    <a:cubicBezTo>
                      <a:pt x="40" y="7"/>
                      <a:pt x="40" y="7"/>
                      <a:pt x="40" y="7"/>
                    </a:cubicBezTo>
                    <a:cubicBezTo>
                      <a:pt x="30" y="7"/>
                      <a:pt x="30" y="7"/>
                      <a:pt x="30" y="7"/>
                    </a:cubicBezTo>
                    <a:cubicBezTo>
                      <a:pt x="30" y="11"/>
                      <a:pt x="30" y="11"/>
                      <a:pt x="30" y="11"/>
                    </a:cubicBezTo>
                    <a:cubicBezTo>
                      <a:pt x="26" y="11"/>
                      <a:pt x="26" y="11"/>
                      <a:pt x="26" y="11"/>
                    </a:cubicBezTo>
                    <a:cubicBezTo>
                      <a:pt x="26" y="7"/>
                      <a:pt x="26" y="7"/>
                      <a:pt x="26" y="7"/>
                    </a:cubicBezTo>
                    <a:cubicBezTo>
                      <a:pt x="14" y="7"/>
                      <a:pt x="14" y="7"/>
                      <a:pt x="14" y="7"/>
                    </a:cubicBezTo>
                    <a:cubicBezTo>
                      <a:pt x="14" y="11"/>
                      <a:pt x="14" y="11"/>
                      <a:pt x="14" y="11"/>
                    </a:cubicBezTo>
                    <a:cubicBezTo>
                      <a:pt x="11" y="11"/>
                      <a:pt x="11" y="11"/>
                      <a:pt x="11" y="11"/>
                    </a:cubicBezTo>
                    <a:cubicBezTo>
                      <a:pt x="11" y="7"/>
                      <a:pt x="11" y="7"/>
                      <a:pt x="11" y="7"/>
                    </a:cubicBezTo>
                    <a:cubicBezTo>
                      <a:pt x="0" y="7"/>
                      <a:pt x="0" y="7"/>
                      <a:pt x="0" y="7"/>
                    </a:cubicBezTo>
                    <a:cubicBezTo>
                      <a:pt x="0" y="4"/>
                      <a:pt x="0" y="4"/>
                      <a:pt x="0" y="4"/>
                    </a:cubicBezTo>
                    <a:cubicBezTo>
                      <a:pt x="11" y="4"/>
                      <a:pt x="11" y="4"/>
                      <a:pt x="11" y="4"/>
                    </a:cubicBezTo>
                    <a:cubicBezTo>
                      <a:pt x="11" y="0"/>
                      <a:pt x="11" y="0"/>
                      <a:pt x="11" y="0"/>
                    </a:cubicBezTo>
                    <a:cubicBezTo>
                      <a:pt x="14" y="0"/>
                      <a:pt x="14" y="0"/>
                      <a:pt x="14" y="0"/>
                    </a:cubicBezTo>
                    <a:cubicBezTo>
                      <a:pt x="14" y="4"/>
                      <a:pt x="14" y="4"/>
                      <a:pt x="14" y="4"/>
                    </a:cubicBezTo>
                    <a:cubicBezTo>
                      <a:pt x="26" y="4"/>
                      <a:pt x="26" y="4"/>
                      <a:pt x="26" y="4"/>
                    </a:cubicBezTo>
                    <a:lnTo>
                      <a:pt x="26" y="0"/>
                    </a:lnTo>
                    <a:close/>
                    <a:moveTo>
                      <a:pt x="3" y="14"/>
                    </a:moveTo>
                    <a:cubicBezTo>
                      <a:pt x="15" y="14"/>
                      <a:pt x="15" y="14"/>
                      <a:pt x="15" y="14"/>
                    </a:cubicBezTo>
                    <a:cubicBezTo>
                      <a:pt x="15" y="13"/>
                      <a:pt x="15" y="11"/>
                      <a:pt x="15" y="10"/>
                    </a:cubicBezTo>
                    <a:cubicBezTo>
                      <a:pt x="19" y="10"/>
                      <a:pt x="19" y="10"/>
                      <a:pt x="19" y="10"/>
                    </a:cubicBezTo>
                    <a:cubicBezTo>
                      <a:pt x="19" y="11"/>
                      <a:pt x="19" y="13"/>
                      <a:pt x="19" y="14"/>
                    </a:cubicBezTo>
                    <a:cubicBezTo>
                      <a:pt x="32" y="14"/>
                      <a:pt x="32" y="14"/>
                      <a:pt x="32" y="14"/>
                    </a:cubicBezTo>
                    <a:cubicBezTo>
                      <a:pt x="32" y="22"/>
                      <a:pt x="32" y="28"/>
                      <a:pt x="32" y="32"/>
                    </a:cubicBezTo>
                    <a:cubicBezTo>
                      <a:pt x="31" y="36"/>
                      <a:pt x="29" y="38"/>
                      <a:pt x="24" y="38"/>
                    </a:cubicBezTo>
                    <a:cubicBezTo>
                      <a:pt x="22" y="38"/>
                      <a:pt x="20" y="38"/>
                      <a:pt x="17" y="38"/>
                    </a:cubicBezTo>
                    <a:cubicBezTo>
                      <a:pt x="17" y="37"/>
                      <a:pt x="17" y="36"/>
                      <a:pt x="17" y="34"/>
                    </a:cubicBezTo>
                    <a:cubicBezTo>
                      <a:pt x="17" y="34"/>
                      <a:pt x="17" y="34"/>
                      <a:pt x="17" y="34"/>
                    </a:cubicBezTo>
                    <a:cubicBezTo>
                      <a:pt x="20" y="35"/>
                      <a:pt x="22" y="35"/>
                      <a:pt x="24" y="35"/>
                    </a:cubicBezTo>
                    <a:cubicBezTo>
                      <a:pt x="27" y="35"/>
                      <a:pt x="28" y="34"/>
                      <a:pt x="28" y="31"/>
                    </a:cubicBezTo>
                    <a:cubicBezTo>
                      <a:pt x="29" y="27"/>
                      <a:pt x="29" y="23"/>
                      <a:pt x="29" y="18"/>
                    </a:cubicBezTo>
                    <a:cubicBezTo>
                      <a:pt x="18" y="18"/>
                      <a:pt x="18" y="18"/>
                      <a:pt x="18" y="18"/>
                    </a:cubicBezTo>
                    <a:cubicBezTo>
                      <a:pt x="18" y="28"/>
                      <a:pt x="13" y="35"/>
                      <a:pt x="3" y="40"/>
                    </a:cubicBezTo>
                    <a:cubicBezTo>
                      <a:pt x="3" y="39"/>
                      <a:pt x="2" y="38"/>
                      <a:pt x="1" y="37"/>
                    </a:cubicBezTo>
                    <a:cubicBezTo>
                      <a:pt x="10" y="33"/>
                      <a:pt x="14" y="27"/>
                      <a:pt x="15" y="18"/>
                    </a:cubicBezTo>
                    <a:cubicBezTo>
                      <a:pt x="3" y="18"/>
                      <a:pt x="3" y="18"/>
                      <a:pt x="3" y="18"/>
                    </a:cubicBezTo>
                    <a:lnTo>
                      <a:pt x="3" y="14"/>
                    </a:lnTo>
                    <a:close/>
                    <a:moveTo>
                      <a:pt x="33" y="20"/>
                    </a:moveTo>
                    <a:cubicBezTo>
                      <a:pt x="36" y="19"/>
                      <a:pt x="36" y="19"/>
                      <a:pt x="36" y="19"/>
                    </a:cubicBezTo>
                    <a:cubicBezTo>
                      <a:pt x="38" y="22"/>
                      <a:pt x="39" y="26"/>
                      <a:pt x="40" y="30"/>
                    </a:cubicBezTo>
                    <a:cubicBezTo>
                      <a:pt x="37" y="31"/>
                      <a:pt x="37" y="31"/>
                      <a:pt x="37" y="31"/>
                    </a:cubicBezTo>
                    <a:cubicBezTo>
                      <a:pt x="36" y="27"/>
                      <a:pt x="34" y="23"/>
                      <a:pt x="33" y="20"/>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11" name="Freeform 208"/>
              <p:cNvSpPr>
                <a:spLocks noEditPoints="1"/>
              </p:cNvSpPr>
              <p:nvPr/>
            </p:nvSpPr>
            <p:spPr bwMode="auto">
              <a:xfrm>
                <a:off x="6115" y="1895"/>
                <a:ext cx="75" cy="75"/>
              </a:xfrm>
              <a:custGeom>
                <a:avLst/>
                <a:gdLst>
                  <a:gd name="T0" fmla="*/ 2 w 40"/>
                  <a:gd name="T1" fmla="*/ 69 h 40"/>
                  <a:gd name="T2" fmla="*/ 34 w 40"/>
                  <a:gd name="T3" fmla="*/ 60 h 40"/>
                  <a:gd name="T4" fmla="*/ 13 w 40"/>
                  <a:gd name="T5" fmla="*/ 51 h 40"/>
                  <a:gd name="T6" fmla="*/ 21 w 40"/>
                  <a:gd name="T7" fmla="*/ 39 h 40"/>
                  <a:gd name="T8" fmla="*/ 0 w 40"/>
                  <a:gd name="T9" fmla="*/ 39 h 40"/>
                  <a:gd name="T10" fmla="*/ 0 w 40"/>
                  <a:gd name="T11" fmla="*/ 34 h 40"/>
                  <a:gd name="T12" fmla="*/ 22 w 40"/>
                  <a:gd name="T13" fmla="*/ 34 h 40"/>
                  <a:gd name="T14" fmla="*/ 30 w 40"/>
                  <a:gd name="T15" fmla="*/ 19 h 40"/>
                  <a:gd name="T16" fmla="*/ 36 w 40"/>
                  <a:gd name="T17" fmla="*/ 22 h 40"/>
                  <a:gd name="T18" fmla="*/ 30 w 40"/>
                  <a:gd name="T19" fmla="*/ 34 h 40"/>
                  <a:gd name="T20" fmla="*/ 75 w 40"/>
                  <a:gd name="T21" fmla="*/ 34 h 40"/>
                  <a:gd name="T22" fmla="*/ 75 w 40"/>
                  <a:gd name="T23" fmla="*/ 39 h 40"/>
                  <a:gd name="T24" fmla="*/ 58 w 40"/>
                  <a:gd name="T25" fmla="*/ 39 h 40"/>
                  <a:gd name="T26" fmla="*/ 45 w 40"/>
                  <a:gd name="T27" fmla="*/ 58 h 40"/>
                  <a:gd name="T28" fmla="*/ 69 w 40"/>
                  <a:gd name="T29" fmla="*/ 69 h 40"/>
                  <a:gd name="T30" fmla="*/ 66 w 40"/>
                  <a:gd name="T31" fmla="*/ 75 h 40"/>
                  <a:gd name="T32" fmla="*/ 39 w 40"/>
                  <a:gd name="T33" fmla="*/ 64 h 40"/>
                  <a:gd name="T34" fmla="*/ 6 w 40"/>
                  <a:gd name="T35" fmla="*/ 75 h 40"/>
                  <a:gd name="T36" fmla="*/ 2 w 40"/>
                  <a:gd name="T37" fmla="*/ 69 h 40"/>
                  <a:gd name="T38" fmla="*/ 4 w 40"/>
                  <a:gd name="T39" fmla="*/ 13 h 40"/>
                  <a:gd name="T40" fmla="*/ 38 w 40"/>
                  <a:gd name="T41" fmla="*/ 13 h 40"/>
                  <a:gd name="T42" fmla="*/ 32 w 40"/>
                  <a:gd name="T43" fmla="*/ 4 h 40"/>
                  <a:gd name="T44" fmla="*/ 36 w 40"/>
                  <a:gd name="T45" fmla="*/ 0 h 40"/>
                  <a:gd name="T46" fmla="*/ 43 w 40"/>
                  <a:gd name="T47" fmla="*/ 9 h 40"/>
                  <a:gd name="T48" fmla="*/ 41 w 40"/>
                  <a:gd name="T49" fmla="*/ 13 h 40"/>
                  <a:gd name="T50" fmla="*/ 71 w 40"/>
                  <a:gd name="T51" fmla="*/ 13 h 40"/>
                  <a:gd name="T52" fmla="*/ 71 w 40"/>
                  <a:gd name="T53" fmla="*/ 26 h 40"/>
                  <a:gd name="T54" fmla="*/ 66 w 40"/>
                  <a:gd name="T55" fmla="*/ 26 h 40"/>
                  <a:gd name="T56" fmla="*/ 66 w 40"/>
                  <a:gd name="T57" fmla="*/ 19 h 40"/>
                  <a:gd name="T58" fmla="*/ 9 w 40"/>
                  <a:gd name="T59" fmla="*/ 19 h 40"/>
                  <a:gd name="T60" fmla="*/ 9 w 40"/>
                  <a:gd name="T61" fmla="*/ 26 h 40"/>
                  <a:gd name="T62" fmla="*/ 4 w 40"/>
                  <a:gd name="T63" fmla="*/ 26 h 40"/>
                  <a:gd name="T64" fmla="*/ 4 w 40"/>
                  <a:gd name="T65" fmla="*/ 13 h 40"/>
                  <a:gd name="T66" fmla="*/ 21 w 40"/>
                  <a:gd name="T67" fmla="*/ 49 h 40"/>
                  <a:gd name="T68" fmla="*/ 39 w 40"/>
                  <a:gd name="T69" fmla="*/ 56 h 40"/>
                  <a:gd name="T70" fmla="*/ 52 w 40"/>
                  <a:gd name="T71" fmla="*/ 39 h 40"/>
                  <a:gd name="T72" fmla="*/ 26 w 40"/>
                  <a:gd name="T73" fmla="*/ 39 h 40"/>
                  <a:gd name="T74" fmla="*/ 21 w 40"/>
                  <a:gd name="T75" fmla="*/ 49 h 4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0"/>
                  <a:gd name="T115" fmla="*/ 0 h 40"/>
                  <a:gd name="T116" fmla="*/ 40 w 40"/>
                  <a:gd name="T117" fmla="*/ 40 h 4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0" h="40">
                    <a:moveTo>
                      <a:pt x="1" y="37"/>
                    </a:moveTo>
                    <a:cubicBezTo>
                      <a:pt x="8" y="36"/>
                      <a:pt x="14" y="34"/>
                      <a:pt x="18" y="32"/>
                    </a:cubicBezTo>
                    <a:cubicBezTo>
                      <a:pt x="14" y="30"/>
                      <a:pt x="11" y="29"/>
                      <a:pt x="7" y="27"/>
                    </a:cubicBezTo>
                    <a:cubicBezTo>
                      <a:pt x="8" y="25"/>
                      <a:pt x="9" y="23"/>
                      <a:pt x="11" y="21"/>
                    </a:cubicBezTo>
                    <a:cubicBezTo>
                      <a:pt x="0" y="21"/>
                      <a:pt x="0" y="21"/>
                      <a:pt x="0" y="21"/>
                    </a:cubicBezTo>
                    <a:cubicBezTo>
                      <a:pt x="0" y="18"/>
                      <a:pt x="0" y="18"/>
                      <a:pt x="0" y="18"/>
                    </a:cubicBezTo>
                    <a:cubicBezTo>
                      <a:pt x="12" y="18"/>
                      <a:pt x="12" y="18"/>
                      <a:pt x="12" y="18"/>
                    </a:cubicBezTo>
                    <a:cubicBezTo>
                      <a:pt x="14" y="15"/>
                      <a:pt x="15" y="13"/>
                      <a:pt x="16" y="10"/>
                    </a:cubicBezTo>
                    <a:cubicBezTo>
                      <a:pt x="19" y="12"/>
                      <a:pt x="19" y="12"/>
                      <a:pt x="19" y="12"/>
                    </a:cubicBezTo>
                    <a:cubicBezTo>
                      <a:pt x="18" y="14"/>
                      <a:pt x="17" y="16"/>
                      <a:pt x="16" y="18"/>
                    </a:cubicBezTo>
                    <a:cubicBezTo>
                      <a:pt x="40" y="18"/>
                      <a:pt x="40" y="18"/>
                      <a:pt x="40" y="18"/>
                    </a:cubicBezTo>
                    <a:cubicBezTo>
                      <a:pt x="40" y="21"/>
                      <a:pt x="40" y="21"/>
                      <a:pt x="40" y="21"/>
                    </a:cubicBezTo>
                    <a:cubicBezTo>
                      <a:pt x="31" y="21"/>
                      <a:pt x="31" y="21"/>
                      <a:pt x="31" y="21"/>
                    </a:cubicBezTo>
                    <a:cubicBezTo>
                      <a:pt x="30" y="25"/>
                      <a:pt x="28" y="28"/>
                      <a:pt x="24" y="31"/>
                    </a:cubicBezTo>
                    <a:cubicBezTo>
                      <a:pt x="29" y="33"/>
                      <a:pt x="33" y="35"/>
                      <a:pt x="37" y="37"/>
                    </a:cubicBezTo>
                    <a:cubicBezTo>
                      <a:pt x="35" y="40"/>
                      <a:pt x="35" y="40"/>
                      <a:pt x="35" y="40"/>
                    </a:cubicBezTo>
                    <a:cubicBezTo>
                      <a:pt x="31" y="38"/>
                      <a:pt x="26" y="36"/>
                      <a:pt x="21" y="34"/>
                    </a:cubicBezTo>
                    <a:cubicBezTo>
                      <a:pt x="17" y="37"/>
                      <a:pt x="11" y="39"/>
                      <a:pt x="3" y="40"/>
                    </a:cubicBezTo>
                    <a:cubicBezTo>
                      <a:pt x="3" y="39"/>
                      <a:pt x="2" y="38"/>
                      <a:pt x="1" y="37"/>
                    </a:cubicBezTo>
                    <a:close/>
                    <a:moveTo>
                      <a:pt x="2" y="7"/>
                    </a:moveTo>
                    <a:cubicBezTo>
                      <a:pt x="20" y="7"/>
                      <a:pt x="20" y="7"/>
                      <a:pt x="20" y="7"/>
                    </a:cubicBezTo>
                    <a:cubicBezTo>
                      <a:pt x="19" y="5"/>
                      <a:pt x="18" y="4"/>
                      <a:pt x="17" y="2"/>
                    </a:cubicBezTo>
                    <a:cubicBezTo>
                      <a:pt x="19" y="0"/>
                      <a:pt x="19" y="0"/>
                      <a:pt x="19" y="0"/>
                    </a:cubicBezTo>
                    <a:cubicBezTo>
                      <a:pt x="21" y="2"/>
                      <a:pt x="22" y="4"/>
                      <a:pt x="23" y="5"/>
                    </a:cubicBezTo>
                    <a:cubicBezTo>
                      <a:pt x="22" y="7"/>
                      <a:pt x="22" y="7"/>
                      <a:pt x="22" y="7"/>
                    </a:cubicBezTo>
                    <a:cubicBezTo>
                      <a:pt x="38" y="7"/>
                      <a:pt x="38" y="7"/>
                      <a:pt x="38" y="7"/>
                    </a:cubicBezTo>
                    <a:cubicBezTo>
                      <a:pt x="38" y="14"/>
                      <a:pt x="38" y="14"/>
                      <a:pt x="38" y="14"/>
                    </a:cubicBezTo>
                    <a:cubicBezTo>
                      <a:pt x="35" y="14"/>
                      <a:pt x="35" y="14"/>
                      <a:pt x="35" y="14"/>
                    </a:cubicBezTo>
                    <a:cubicBezTo>
                      <a:pt x="35" y="10"/>
                      <a:pt x="35" y="10"/>
                      <a:pt x="35" y="10"/>
                    </a:cubicBezTo>
                    <a:cubicBezTo>
                      <a:pt x="5" y="10"/>
                      <a:pt x="5" y="10"/>
                      <a:pt x="5" y="10"/>
                    </a:cubicBezTo>
                    <a:cubicBezTo>
                      <a:pt x="5" y="14"/>
                      <a:pt x="5" y="14"/>
                      <a:pt x="5" y="14"/>
                    </a:cubicBezTo>
                    <a:cubicBezTo>
                      <a:pt x="2" y="14"/>
                      <a:pt x="2" y="14"/>
                      <a:pt x="2" y="14"/>
                    </a:cubicBezTo>
                    <a:lnTo>
                      <a:pt x="2" y="7"/>
                    </a:lnTo>
                    <a:close/>
                    <a:moveTo>
                      <a:pt x="11" y="26"/>
                    </a:moveTo>
                    <a:cubicBezTo>
                      <a:pt x="15" y="27"/>
                      <a:pt x="18" y="28"/>
                      <a:pt x="21" y="30"/>
                    </a:cubicBezTo>
                    <a:cubicBezTo>
                      <a:pt x="24" y="27"/>
                      <a:pt x="26" y="24"/>
                      <a:pt x="28" y="21"/>
                    </a:cubicBezTo>
                    <a:cubicBezTo>
                      <a:pt x="14" y="21"/>
                      <a:pt x="14" y="21"/>
                      <a:pt x="14" y="21"/>
                    </a:cubicBezTo>
                    <a:cubicBezTo>
                      <a:pt x="13" y="22"/>
                      <a:pt x="12" y="24"/>
                      <a:pt x="11" y="26"/>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12" name="Freeform 209"/>
              <p:cNvSpPr>
                <a:spLocks noEditPoints="1"/>
              </p:cNvSpPr>
              <p:nvPr/>
            </p:nvSpPr>
            <p:spPr bwMode="auto">
              <a:xfrm>
                <a:off x="6192" y="1897"/>
                <a:ext cx="75" cy="75"/>
              </a:xfrm>
              <a:custGeom>
                <a:avLst/>
                <a:gdLst>
                  <a:gd name="T0" fmla="*/ 15 w 40"/>
                  <a:gd name="T1" fmla="*/ 0 h 40"/>
                  <a:gd name="T2" fmla="*/ 2 w 40"/>
                  <a:gd name="T3" fmla="*/ 26 h 40"/>
                  <a:gd name="T4" fmla="*/ 0 w 40"/>
                  <a:gd name="T5" fmla="*/ 43 h 40"/>
                  <a:gd name="T6" fmla="*/ 19 w 40"/>
                  <a:gd name="T7" fmla="*/ 22 h 40"/>
                  <a:gd name="T8" fmla="*/ 13 w 40"/>
                  <a:gd name="T9" fmla="*/ 73 h 40"/>
                  <a:gd name="T10" fmla="*/ 8 w 40"/>
                  <a:gd name="T11" fmla="*/ 41 h 40"/>
                  <a:gd name="T12" fmla="*/ 0 w 40"/>
                  <a:gd name="T13" fmla="*/ 43 h 40"/>
                  <a:gd name="T14" fmla="*/ 26 w 40"/>
                  <a:gd name="T15" fmla="*/ 58 h 40"/>
                  <a:gd name="T16" fmla="*/ 15 w 40"/>
                  <a:gd name="T17" fmla="*/ 66 h 40"/>
                  <a:gd name="T18" fmla="*/ 26 w 40"/>
                  <a:gd name="T19" fmla="*/ 38 h 40"/>
                  <a:gd name="T20" fmla="*/ 41 w 40"/>
                  <a:gd name="T21" fmla="*/ 32 h 40"/>
                  <a:gd name="T22" fmla="*/ 28 w 40"/>
                  <a:gd name="T23" fmla="*/ 49 h 40"/>
                  <a:gd name="T24" fmla="*/ 41 w 40"/>
                  <a:gd name="T25" fmla="*/ 43 h 40"/>
                  <a:gd name="T26" fmla="*/ 52 w 40"/>
                  <a:gd name="T27" fmla="*/ 52 h 40"/>
                  <a:gd name="T28" fmla="*/ 45 w 40"/>
                  <a:gd name="T29" fmla="*/ 52 h 40"/>
                  <a:gd name="T30" fmla="*/ 38 w 40"/>
                  <a:gd name="T31" fmla="*/ 66 h 40"/>
                  <a:gd name="T32" fmla="*/ 24 w 40"/>
                  <a:gd name="T33" fmla="*/ 73 h 40"/>
                  <a:gd name="T34" fmla="*/ 28 w 40"/>
                  <a:gd name="T35" fmla="*/ 68 h 40"/>
                  <a:gd name="T36" fmla="*/ 32 w 40"/>
                  <a:gd name="T37" fmla="*/ 52 h 40"/>
                  <a:gd name="T38" fmla="*/ 21 w 40"/>
                  <a:gd name="T39" fmla="*/ 54 h 40"/>
                  <a:gd name="T40" fmla="*/ 21 w 40"/>
                  <a:gd name="T41" fmla="*/ 49 h 40"/>
                  <a:gd name="T42" fmla="*/ 22 w 40"/>
                  <a:gd name="T43" fmla="*/ 41 h 40"/>
                  <a:gd name="T44" fmla="*/ 19 w 40"/>
                  <a:gd name="T45" fmla="*/ 38 h 40"/>
                  <a:gd name="T46" fmla="*/ 28 w 40"/>
                  <a:gd name="T47" fmla="*/ 28 h 40"/>
                  <a:gd name="T48" fmla="*/ 21 w 40"/>
                  <a:gd name="T49" fmla="*/ 24 h 40"/>
                  <a:gd name="T50" fmla="*/ 49 w 40"/>
                  <a:gd name="T51" fmla="*/ 28 h 40"/>
                  <a:gd name="T52" fmla="*/ 26 w 40"/>
                  <a:gd name="T53" fmla="*/ 38 h 40"/>
                  <a:gd name="T54" fmla="*/ 21 w 40"/>
                  <a:gd name="T55" fmla="*/ 4 h 40"/>
                  <a:gd name="T56" fmla="*/ 26 w 40"/>
                  <a:gd name="T57" fmla="*/ 15 h 40"/>
                  <a:gd name="T58" fmla="*/ 32 w 40"/>
                  <a:gd name="T59" fmla="*/ 0 h 40"/>
                  <a:gd name="T60" fmla="*/ 38 w 40"/>
                  <a:gd name="T61" fmla="*/ 15 h 40"/>
                  <a:gd name="T62" fmla="*/ 43 w 40"/>
                  <a:gd name="T63" fmla="*/ 4 h 40"/>
                  <a:gd name="T64" fmla="*/ 49 w 40"/>
                  <a:gd name="T65" fmla="*/ 21 h 40"/>
                  <a:gd name="T66" fmla="*/ 43 w 40"/>
                  <a:gd name="T67" fmla="*/ 19 h 40"/>
                  <a:gd name="T68" fmla="*/ 41 w 40"/>
                  <a:gd name="T69" fmla="*/ 58 h 40"/>
                  <a:gd name="T70" fmla="*/ 51 w 40"/>
                  <a:gd name="T71" fmla="*/ 64 h 40"/>
                  <a:gd name="T72" fmla="*/ 41 w 40"/>
                  <a:gd name="T73" fmla="*/ 58 h 40"/>
                  <a:gd name="T74" fmla="*/ 62 w 40"/>
                  <a:gd name="T75" fmla="*/ 0 h 40"/>
                  <a:gd name="T76" fmla="*/ 75 w 40"/>
                  <a:gd name="T77" fmla="*/ 13 h 40"/>
                  <a:gd name="T78" fmla="*/ 71 w 40"/>
                  <a:gd name="T79" fmla="*/ 19 h 40"/>
                  <a:gd name="T80" fmla="*/ 75 w 40"/>
                  <a:gd name="T81" fmla="*/ 68 h 40"/>
                  <a:gd name="T82" fmla="*/ 62 w 40"/>
                  <a:gd name="T83" fmla="*/ 60 h 40"/>
                  <a:gd name="T84" fmla="*/ 47 w 40"/>
                  <a:gd name="T85" fmla="*/ 69 h 40"/>
                  <a:gd name="T86" fmla="*/ 54 w 40"/>
                  <a:gd name="T87" fmla="*/ 30 h 40"/>
                  <a:gd name="T88" fmla="*/ 47 w 40"/>
                  <a:gd name="T89" fmla="*/ 32 h 40"/>
                  <a:gd name="T90" fmla="*/ 62 w 40"/>
                  <a:gd name="T91" fmla="*/ 47 h 40"/>
                  <a:gd name="T92" fmla="*/ 58 w 40"/>
                  <a:gd name="T93" fmla="*/ 19 h 40"/>
                  <a:gd name="T94" fmla="*/ 62 w 40"/>
                  <a:gd name="T95" fmla="*/ 47 h 4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0"/>
                  <a:gd name="T145" fmla="*/ 0 h 40"/>
                  <a:gd name="T146" fmla="*/ 40 w 40"/>
                  <a:gd name="T147" fmla="*/ 40 h 4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0" h="40">
                    <a:moveTo>
                      <a:pt x="0" y="11"/>
                    </a:moveTo>
                    <a:cubicBezTo>
                      <a:pt x="3" y="8"/>
                      <a:pt x="6" y="4"/>
                      <a:pt x="8" y="0"/>
                    </a:cubicBezTo>
                    <a:cubicBezTo>
                      <a:pt x="10" y="1"/>
                      <a:pt x="10" y="1"/>
                      <a:pt x="10" y="1"/>
                    </a:cubicBezTo>
                    <a:cubicBezTo>
                      <a:pt x="8" y="6"/>
                      <a:pt x="5" y="10"/>
                      <a:pt x="1" y="14"/>
                    </a:cubicBezTo>
                    <a:cubicBezTo>
                      <a:pt x="1" y="13"/>
                      <a:pt x="0" y="12"/>
                      <a:pt x="0" y="11"/>
                    </a:cubicBezTo>
                    <a:close/>
                    <a:moveTo>
                      <a:pt x="0" y="23"/>
                    </a:moveTo>
                    <a:cubicBezTo>
                      <a:pt x="3" y="20"/>
                      <a:pt x="5" y="16"/>
                      <a:pt x="8" y="10"/>
                    </a:cubicBezTo>
                    <a:cubicBezTo>
                      <a:pt x="10" y="12"/>
                      <a:pt x="10" y="12"/>
                      <a:pt x="10" y="12"/>
                    </a:cubicBezTo>
                    <a:cubicBezTo>
                      <a:pt x="9" y="14"/>
                      <a:pt x="8" y="16"/>
                      <a:pt x="7" y="18"/>
                    </a:cubicBezTo>
                    <a:cubicBezTo>
                      <a:pt x="7" y="39"/>
                      <a:pt x="7" y="39"/>
                      <a:pt x="7" y="39"/>
                    </a:cubicBezTo>
                    <a:cubicBezTo>
                      <a:pt x="4" y="39"/>
                      <a:pt x="4" y="39"/>
                      <a:pt x="4" y="39"/>
                    </a:cubicBezTo>
                    <a:cubicBezTo>
                      <a:pt x="4" y="22"/>
                      <a:pt x="4" y="22"/>
                      <a:pt x="4" y="22"/>
                    </a:cubicBezTo>
                    <a:cubicBezTo>
                      <a:pt x="3" y="24"/>
                      <a:pt x="2" y="25"/>
                      <a:pt x="1" y="27"/>
                    </a:cubicBezTo>
                    <a:cubicBezTo>
                      <a:pt x="1" y="25"/>
                      <a:pt x="0" y="24"/>
                      <a:pt x="0" y="23"/>
                    </a:cubicBezTo>
                    <a:close/>
                    <a:moveTo>
                      <a:pt x="12" y="29"/>
                    </a:moveTo>
                    <a:cubicBezTo>
                      <a:pt x="14" y="31"/>
                      <a:pt x="14" y="31"/>
                      <a:pt x="14" y="31"/>
                    </a:cubicBezTo>
                    <a:cubicBezTo>
                      <a:pt x="13" y="33"/>
                      <a:pt x="12" y="35"/>
                      <a:pt x="11" y="37"/>
                    </a:cubicBezTo>
                    <a:cubicBezTo>
                      <a:pt x="10" y="36"/>
                      <a:pt x="9" y="36"/>
                      <a:pt x="8" y="35"/>
                    </a:cubicBezTo>
                    <a:cubicBezTo>
                      <a:pt x="10" y="34"/>
                      <a:pt x="11" y="32"/>
                      <a:pt x="12" y="29"/>
                    </a:cubicBezTo>
                    <a:close/>
                    <a:moveTo>
                      <a:pt x="14" y="20"/>
                    </a:moveTo>
                    <a:cubicBezTo>
                      <a:pt x="15" y="20"/>
                      <a:pt x="17" y="20"/>
                      <a:pt x="19" y="20"/>
                    </a:cubicBezTo>
                    <a:cubicBezTo>
                      <a:pt x="20" y="19"/>
                      <a:pt x="21" y="18"/>
                      <a:pt x="22" y="17"/>
                    </a:cubicBezTo>
                    <a:cubicBezTo>
                      <a:pt x="24" y="18"/>
                      <a:pt x="24" y="18"/>
                      <a:pt x="24" y="18"/>
                    </a:cubicBezTo>
                    <a:cubicBezTo>
                      <a:pt x="21" y="21"/>
                      <a:pt x="18" y="24"/>
                      <a:pt x="15" y="26"/>
                    </a:cubicBezTo>
                    <a:cubicBezTo>
                      <a:pt x="18" y="26"/>
                      <a:pt x="20" y="26"/>
                      <a:pt x="23" y="26"/>
                    </a:cubicBezTo>
                    <a:cubicBezTo>
                      <a:pt x="23" y="25"/>
                      <a:pt x="22" y="24"/>
                      <a:pt x="22" y="23"/>
                    </a:cubicBezTo>
                    <a:cubicBezTo>
                      <a:pt x="24" y="22"/>
                      <a:pt x="24" y="22"/>
                      <a:pt x="24" y="22"/>
                    </a:cubicBezTo>
                    <a:cubicBezTo>
                      <a:pt x="25" y="24"/>
                      <a:pt x="26" y="26"/>
                      <a:pt x="28" y="28"/>
                    </a:cubicBezTo>
                    <a:cubicBezTo>
                      <a:pt x="25" y="30"/>
                      <a:pt x="25" y="30"/>
                      <a:pt x="25" y="30"/>
                    </a:cubicBezTo>
                    <a:cubicBezTo>
                      <a:pt x="25" y="29"/>
                      <a:pt x="25" y="28"/>
                      <a:pt x="24" y="28"/>
                    </a:cubicBezTo>
                    <a:cubicBezTo>
                      <a:pt x="23" y="28"/>
                      <a:pt x="21" y="28"/>
                      <a:pt x="20" y="28"/>
                    </a:cubicBezTo>
                    <a:cubicBezTo>
                      <a:pt x="20" y="35"/>
                      <a:pt x="20" y="35"/>
                      <a:pt x="20" y="35"/>
                    </a:cubicBezTo>
                    <a:cubicBezTo>
                      <a:pt x="20" y="37"/>
                      <a:pt x="19" y="39"/>
                      <a:pt x="16" y="39"/>
                    </a:cubicBezTo>
                    <a:cubicBezTo>
                      <a:pt x="15" y="39"/>
                      <a:pt x="14" y="39"/>
                      <a:pt x="13" y="39"/>
                    </a:cubicBezTo>
                    <a:cubicBezTo>
                      <a:pt x="13" y="38"/>
                      <a:pt x="13" y="37"/>
                      <a:pt x="12" y="36"/>
                    </a:cubicBezTo>
                    <a:cubicBezTo>
                      <a:pt x="13" y="36"/>
                      <a:pt x="14" y="36"/>
                      <a:pt x="15" y="36"/>
                    </a:cubicBezTo>
                    <a:cubicBezTo>
                      <a:pt x="17" y="36"/>
                      <a:pt x="17" y="35"/>
                      <a:pt x="17" y="34"/>
                    </a:cubicBezTo>
                    <a:cubicBezTo>
                      <a:pt x="17" y="28"/>
                      <a:pt x="17" y="28"/>
                      <a:pt x="17" y="28"/>
                    </a:cubicBezTo>
                    <a:cubicBezTo>
                      <a:pt x="16" y="28"/>
                      <a:pt x="14" y="28"/>
                      <a:pt x="13" y="28"/>
                    </a:cubicBezTo>
                    <a:cubicBezTo>
                      <a:pt x="12" y="28"/>
                      <a:pt x="11" y="29"/>
                      <a:pt x="11" y="29"/>
                    </a:cubicBezTo>
                    <a:cubicBezTo>
                      <a:pt x="10" y="26"/>
                      <a:pt x="10" y="26"/>
                      <a:pt x="10" y="26"/>
                    </a:cubicBezTo>
                    <a:cubicBezTo>
                      <a:pt x="10" y="26"/>
                      <a:pt x="11" y="26"/>
                      <a:pt x="11" y="26"/>
                    </a:cubicBezTo>
                    <a:cubicBezTo>
                      <a:pt x="13" y="24"/>
                      <a:pt x="15" y="23"/>
                      <a:pt x="17" y="22"/>
                    </a:cubicBezTo>
                    <a:cubicBezTo>
                      <a:pt x="15" y="22"/>
                      <a:pt x="14" y="22"/>
                      <a:pt x="12" y="22"/>
                    </a:cubicBezTo>
                    <a:cubicBezTo>
                      <a:pt x="12" y="22"/>
                      <a:pt x="12" y="22"/>
                      <a:pt x="11" y="22"/>
                    </a:cubicBezTo>
                    <a:cubicBezTo>
                      <a:pt x="10" y="20"/>
                      <a:pt x="10" y="20"/>
                      <a:pt x="10" y="20"/>
                    </a:cubicBezTo>
                    <a:cubicBezTo>
                      <a:pt x="10" y="20"/>
                      <a:pt x="11" y="19"/>
                      <a:pt x="11" y="19"/>
                    </a:cubicBezTo>
                    <a:cubicBezTo>
                      <a:pt x="13" y="18"/>
                      <a:pt x="14" y="17"/>
                      <a:pt x="15" y="15"/>
                    </a:cubicBezTo>
                    <a:cubicBezTo>
                      <a:pt x="11" y="15"/>
                      <a:pt x="11" y="15"/>
                      <a:pt x="11" y="15"/>
                    </a:cubicBezTo>
                    <a:cubicBezTo>
                      <a:pt x="11" y="13"/>
                      <a:pt x="11" y="13"/>
                      <a:pt x="11" y="13"/>
                    </a:cubicBezTo>
                    <a:cubicBezTo>
                      <a:pt x="26" y="13"/>
                      <a:pt x="26" y="13"/>
                      <a:pt x="26" y="13"/>
                    </a:cubicBezTo>
                    <a:cubicBezTo>
                      <a:pt x="26" y="15"/>
                      <a:pt x="26" y="15"/>
                      <a:pt x="26" y="15"/>
                    </a:cubicBezTo>
                    <a:cubicBezTo>
                      <a:pt x="19" y="15"/>
                      <a:pt x="19" y="15"/>
                      <a:pt x="19" y="15"/>
                    </a:cubicBezTo>
                    <a:cubicBezTo>
                      <a:pt x="17" y="17"/>
                      <a:pt x="15" y="19"/>
                      <a:pt x="14" y="20"/>
                    </a:cubicBezTo>
                    <a:close/>
                    <a:moveTo>
                      <a:pt x="11" y="10"/>
                    </a:moveTo>
                    <a:cubicBezTo>
                      <a:pt x="11" y="2"/>
                      <a:pt x="11" y="2"/>
                      <a:pt x="11" y="2"/>
                    </a:cubicBezTo>
                    <a:cubicBezTo>
                      <a:pt x="14" y="2"/>
                      <a:pt x="14" y="2"/>
                      <a:pt x="14" y="2"/>
                    </a:cubicBezTo>
                    <a:cubicBezTo>
                      <a:pt x="14" y="8"/>
                      <a:pt x="14" y="8"/>
                      <a:pt x="14" y="8"/>
                    </a:cubicBezTo>
                    <a:cubicBezTo>
                      <a:pt x="17" y="8"/>
                      <a:pt x="17" y="8"/>
                      <a:pt x="17" y="8"/>
                    </a:cubicBezTo>
                    <a:cubicBezTo>
                      <a:pt x="17" y="0"/>
                      <a:pt x="17" y="0"/>
                      <a:pt x="17" y="0"/>
                    </a:cubicBezTo>
                    <a:cubicBezTo>
                      <a:pt x="20" y="0"/>
                      <a:pt x="20" y="0"/>
                      <a:pt x="20" y="0"/>
                    </a:cubicBezTo>
                    <a:cubicBezTo>
                      <a:pt x="20" y="8"/>
                      <a:pt x="20" y="8"/>
                      <a:pt x="20" y="8"/>
                    </a:cubicBezTo>
                    <a:cubicBezTo>
                      <a:pt x="23" y="8"/>
                      <a:pt x="23" y="8"/>
                      <a:pt x="23" y="8"/>
                    </a:cubicBezTo>
                    <a:cubicBezTo>
                      <a:pt x="23" y="2"/>
                      <a:pt x="23" y="2"/>
                      <a:pt x="23" y="2"/>
                    </a:cubicBezTo>
                    <a:cubicBezTo>
                      <a:pt x="26" y="2"/>
                      <a:pt x="26" y="2"/>
                      <a:pt x="26" y="2"/>
                    </a:cubicBezTo>
                    <a:cubicBezTo>
                      <a:pt x="26" y="11"/>
                      <a:pt x="26" y="11"/>
                      <a:pt x="26" y="11"/>
                    </a:cubicBezTo>
                    <a:cubicBezTo>
                      <a:pt x="23" y="11"/>
                      <a:pt x="23" y="11"/>
                      <a:pt x="23" y="11"/>
                    </a:cubicBezTo>
                    <a:cubicBezTo>
                      <a:pt x="23" y="10"/>
                      <a:pt x="23" y="10"/>
                      <a:pt x="23" y="10"/>
                    </a:cubicBezTo>
                    <a:lnTo>
                      <a:pt x="11" y="10"/>
                    </a:lnTo>
                    <a:close/>
                    <a:moveTo>
                      <a:pt x="22" y="31"/>
                    </a:moveTo>
                    <a:cubicBezTo>
                      <a:pt x="23" y="29"/>
                      <a:pt x="23" y="29"/>
                      <a:pt x="23" y="29"/>
                    </a:cubicBezTo>
                    <a:cubicBezTo>
                      <a:pt x="25" y="31"/>
                      <a:pt x="26" y="32"/>
                      <a:pt x="27" y="34"/>
                    </a:cubicBezTo>
                    <a:cubicBezTo>
                      <a:pt x="25" y="35"/>
                      <a:pt x="25" y="35"/>
                      <a:pt x="25" y="35"/>
                    </a:cubicBezTo>
                    <a:cubicBezTo>
                      <a:pt x="24" y="33"/>
                      <a:pt x="23" y="32"/>
                      <a:pt x="22" y="31"/>
                    </a:cubicBezTo>
                    <a:close/>
                    <a:moveTo>
                      <a:pt x="31" y="0"/>
                    </a:moveTo>
                    <a:cubicBezTo>
                      <a:pt x="33" y="0"/>
                      <a:pt x="33" y="0"/>
                      <a:pt x="33" y="0"/>
                    </a:cubicBezTo>
                    <a:cubicBezTo>
                      <a:pt x="33" y="3"/>
                      <a:pt x="32" y="5"/>
                      <a:pt x="32" y="7"/>
                    </a:cubicBezTo>
                    <a:cubicBezTo>
                      <a:pt x="40" y="7"/>
                      <a:pt x="40" y="7"/>
                      <a:pt x="40" y="7"/>
                    </a:cubicBezTo>
                    <a:cubicBezTo>
                      <a:pt x="40" y="10"/>
                      <a:pt x="40" y="10"/>
                      <a:pt x="40" y="10"/>
                    </a:cubicBezTo>
                    <a:cubicBezTo>
                      <a:pt x="38" y="10"/>
                      <a:pt x="38" y="10"/>
                      <a:pt x="38" y="10"/>
                    </a:cubicBezTo>
                    <a:cubicBezTo>
                      <a:pt x="38" y="18"/>
                      <a:pt x="36" y="24"/>
                      <a:pt x="35" y="29"/>
                    </a:cubicBezTo>
                    <a:cubicBezTo>
                      <a:pt x="36" y="32"/>
                      <a:pt x="38" y="34"/>
                      <a:pt x="40" y="36"/>
                    </a:cubicBezTo>
                    <a:cubicBezTo>
                      <a:pt x="40" y="37"/>
                      <a:pt x="39" y="38"/>
                      <a:pt x="39" y="39"/>
                    </a:cubicBezTo>
                    <a:cubicBezTo>
                      <a:pt x="36" y="37"/>
                      <a:pt x="34" y="34"/>
                      <a:pt x="33" y="32"/>
                    </a:cubicBezTo>
                    <a:cubicBezTo>
                      <a:pt x="31" y="34"/>
                      <a:pt x="29" y="37"/>
                      <a:pt x="27" y="40"/>
                    </a:cubicBezTo>
                    <a:cubicBezTo>
                      <a:pt x="26" y="39"/>
                      <a:pt x="26" y="38"/>
                      <a:pt x="25" y="37"/>
                    </a:cubicBezTo>
                    <a:cubicBezTo>
                      <a:pt x="28" y="34"/>
                      <a:pt x="30" y="31"/>
                      <a:pt x="32" y="29"/>
                    </a:cubicBezTo>
                    <a:cubicBezTo>
                      <a:pt x="30" y="25"/>
                      <a:pt x="29" y="21"/>
                      <a:pt x="29" y="16"/>
                    </a:cubicBezTo>
                    <a:cubicBezTo>
                      <a:pt x="28" y="17"/>
                      <a:pt x="28" y="19"/>
                      <a:pt x="27" y="20"/>
                    </a:cubicBezTo>
                    <a:cubicBezTo>
                      <a:pt x="26" y="19"/>
                      <a:pt x="26" y="18"/>
                      <a:pt x="25" y="17"/>
                    </a:cubicBezTo>
                    <a:cubicBezTo>
                      <a:pt x="28" y="13"/>
                      <a:pt x="30" y="7"/>
                      <a:pt x="31" y="0"/>
                    </a:cubicBezTo>
                    <a:close/>
                    <a:moveTo>
                      <a:pt x="33" y="25"/>
                    </a:moveTo>
                    <a:cubicBezTo>
                      <a:pt x="34" y="22"/>
                      <a:pt x="35" y="17"/>
                      <a:pt x="36" y="10"/>
                    </a:cubicBezTo>
                    <a:cubicBezTo>
                      <a:pt x="31" y="10"/>
                      <a:pt x="31" y="10"/>
                      <a:pt x="31" y="10"/>
                    </a:cubicBezTo>
                    <a:cubicBezTo>
                      <a:pt x="31" y="10"/>
                      <a:pt x="31" y="11"/>
                      <a:pt x="31" y="11"/>
                    </a:cubicBezTo>
                    <a:cubicBezTo>
                      <a:pt x="31" y="17"/>
                      <a:pt x="32" y="21"/>
                      <a:pt x="33" y="25"/>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13" name="Freeform 210"/>
              <p:cNvSpPr/>
              <p:nvPr/>
            </p:nvSpPr>
            <p:spPr bwMode="auto">
              <a:xfrm>
                <a:off x="6508" y="1921"/>
                <a:ext cx="33" cy="30"/>
              </a:xfrm>
              <a:custGeom>
                <a:avLst/>
                <a:gdLst>
                  <a:gd name="T0" fmla="*/ 0 w 33"/>
                  <a:gd name="T1" fmla="*/ 28 h 30"/>
                  <a:gd name="T2" fmla="*/ 13 w 33"/>
                  <a:gd name="T3" fmla="*/ 28 h 30"/>
                  <a:gd name="T4" fmla="*/ 13 w 33"/>
                  <a:gd name="T5" fmla="*/ 0 h 30"/>
                  <a:gd name="T6" fmla="*/ 16 w 33"/>
                  <a:gd name="T7" fmla="*/ 0 h 30"/>
                  <a:gd name="T8" fmla="*/ 16 w 33"/>
                  <a:gd name="T9" fmla="*/ 9 h 30"/>
                  <a:gd name="T10" fmla="*/ 30 w 33"/>
                  <a:gd name="T11" fmla="*/ 9 h 30"/>
                  <a:gd name="T12" fmla="*/ 30 w 33"/>
                  <a:gd name="T13" fmla="*/ 13 h 30"/>
                  <a:gd name="T14" fmla="*/ 16 w 33"/>
                  <a:gd name="T15" fmla="*/ 13 h 30"/>
                  <a:gd name="T16" fmla="*/ 16 w 33"/>
                  <a:gd name="T17" fmla="*/ 28 h 30"/>
                  <a:gd name="T18" fmla="*/ 33 w 33"/>
                  <a:gd name="T19" fmla="*/ 28 h 30"/>
                  <a:gd name="T20" fmla="*/ 33 w 33"/>
                  <a:gd name="T21" fmla="*/ 30 h 30"/>
                  <a:gd name="T22" fmla="*/ 0 w 33"/>
                  <a:gd name="T23" fmla="*/ 30 h 30"/>
                  <a:gd name="T24" fmla="*/ 0 w 33"/>
                  <a:gd name="T25" fmla="*/ 28 h 3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3"/>
                  <a:gd name="T40" fmla="*/ 0 h 30"/>
                  <a:gd name="T41" fmla="*/ 33 w 33"/>
                  <a:gd name="T42" fmla="*/ 30 h 3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3" h="30">
                    <a:moveTo>
                      <a:pt x="0" y="28"/>
                    </a:moveTo>
                    <a:lnTo>
                      <a:pt x="13" y="28"/>
                    </a:lnTo>
                    <a:lnTo>
                      <a:pt x="13" y="0"/>
                    </a:lnTo>
                    <a:lnTo>
                      <a:pt x="16" y="0"/>
                    </a:lnTo>
                    <a:lnTo>
                      <a:pt x="16" y="9"/>
                    </a:lnTo>
                    <a:lnTo>
                      <a:pt x="30" y="9"/>
                    </a:lnTo>
                    <a:lnTo>
                      <a:pt x="30" y="13"/>
                    </a:lnTo>
                    <a:lnTo>
                      <a:pt x="16" y="13"/>
                    </a:lnTo>
                    <a:lnTo>
                      <a:pt x="16" y="28"/>
                    </a:lnTo>
                    <a:lnTo>
                      <a:pt x="33" y="28"/>
                    </a:lnTo>
                    <a:lnTo>
                      <a:pt x="33" y="30"/>
                    </a:lnTo>
                    <a:lnTo>
                      <a:pt x="0" y="30"/>
                    </a:lnTo>
                    <a:lnTo>
                      <a:pt x="0" y="28"/>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14" name="Freeform 211"/>
              <p:cNvSpPr>
                <a:spLocks noEditPoints="1"/>
              </p:cNvSpPr>
              <p:nvPr/>
            </p:nvSpPr>
            <p:spPr bwMode="auto">
              <a:xfrm>
                <a:off x="6541" y="1921"/>
                <a:ext cx="34" cy="32"/>
              </a:xfrm>
              <a:custGeom>
                <a:avLst/>
                <a:gdLst>
                  <a:gd name="T0" fmla="*/ 2 w 18"/>
                  <a:gd name="T1" fmla="*/ 9 h 17"/>
                  <a:gd name="T2" fmla="*/ 6 w 18"/>
                  <a:gd name="T3" fmla="*/ 15 h 17"/>
                  <a:gd name="T4" fmla="*/ 2 w 18"/>
                  <a:gd name="T5" fmla="*/ 32 h 17"/>
                  <a:gd name="T6" fmla="*/ 8 w 18"/>
                  <a:gd name="T7" fmla="*/ 21 h 17"/>
                  <a:gd name="T8" fmla="*/ 2 w 18"/>
                  <a:gd name="T9" fmla="*/ 32 h 17"/>
                  <a:gd name="T10" fmla="*/ 4 w 18"/>
                  <a:gd name="T11" fmla="*/ 0 h 17"/>
                  <a:gd name="T12" fmla="*/ 8 w 18"/>
                  <a:gd name="T13" fmla="*/ 6 h 17"/>
                  <a:gd name="T14" fmla="*/ 8 w 18"/>
                  <a:gd name="T15" fmla="*/ 9 h 17"/>
                  <a:gd name="T16" fmla="*/ 17 w 18"/>
                  <a:gd name="T17" fmla="*/ 0 h 17"/>
                  <a:gd name="T18" fmla="*/ 34 w 18"/>
                  <a:gd name="T19" fmla="*/ 2 h 17"/>
                  <a:gd name="T20" fmla="*/ 15 w 18"/>
                  <a:gd name="T21" fmla="*/ 6 h 17"/>
                  <a:gd name="T22" fmla="*/ 8 w 18"/>
                  <a:gd name="T23" fmla="*/ 9 h 17"/>
                  <a:gd name="T24" fmla="*/ 11 w 18"/>
                  <a:gd name="T25" fmla="*/ 17 h 17"/>
                  <a:gd name="T26" fmla="*/ 32 w 18"/>
                  <a:gd name="T27" fmla="*/ 8 h 17"/>
                  <a:gd name="T28" fmla="*/ 34 w 18"/>
                  <a:gd name="T29" fmla="*/ 17 h 17"/>
                  <a:gd name="T30" fmla="*/ 30 w 18"/>
                  <a:gd name="T31" fmla="*/ 19 h 17"/>
                  <a:gd name="T32" fmla="*/ 34 w 18"/>
                  <a:gd name="T33" fmla="*/ 24 h 17"/>
                  <a:gd name="T34" fmla="*/ 30 w 18"/>
                  <a:gd name="T35" fmla="*/ 26 h 17"/>
                  <a:gd name="T36" fmla="*/ 25 w 18"/>
                  <a:gd name="T37" fmla="*/ 32 h 17"/>
                  <a:gd name="T38" fmla="*/ 21 w 18"/>
                  <a:gd name="T39" fmla="*/ 30 h 17"/>
                  <a:gd name="T40" fmla="*/ 28 w 18"/>
                  <a:gd name="T41" fmla="*/ 26 h 17"/>
                  <a:gd name="T42" fmla="*/ 11 w 18"/>
                  <a:gd name="T43" fmla="*/ 24 h 17"/>
                  <a:gd name="T44" fmla="*/ 8 w 18"/>
                  <a:gd name="T45" fmla="*/ 19 h 17"/>
                  <a:gd name="T46" fmla="*/ 28 w 18"/>
                  <a:gd name="T47" fmla="*/ 19 h 17"/>
                  <a:gd name="T48" fmla="*/ 13 w 18"/>
                  <a:gd name="T49" fmla="*/ 24 h 17"/>
                  <a:gd name="T50" fmla="*/ 28 w 18"/>
                  <a:gd name="T51" fmla="*/ 19 h 17"/>
                  <a:gd name="T52" fmla="*/ 15 w 18"/>
                  <a:gd name="T53" fmla="*/ 9 h 17"/>
                  <a:gd name="T54" fmla="*/ 28 w 18"/>
                  <a:gd name="T55" fmla="*/ 17 h 17"/>
                  <a:gd name="T56" fmla="*/ 19 w 18"/>
                  <a:gd name="T57" fmla="*/ 21 h 17"/>
                  <a:gd name="T58" fmla="*/ 25 w 18"/>
                  <a:gd name="T59" fmla="*/ 23 h 17"/>
                  <a:gd name="T60" fmla="*/ 19 w 18"/>
                  <a:gd name="T61" fmla="*/ 21 h 17"/>
                  <a:gd name="T62" fmla="*/ 21 w 18"/>
                  <a:gd name="T63" fmla="*/ 11 h 17"/>
                  <a:gd name="T64" fmla="*/ 23 w 18"/>
                  <a:gd name="T65" fmla="*/ 15 h 1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8"/>
                  <a:gd name="T100" fmla="*/ 0 h 17"/>
                  <a:gd name="T101" fmla="*/ 18 w 18"/>
                  <a:gd name="T102" fmla="*/ 17 h 1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8" h="17">
                    <a:moveTo>
                      <a:pt x="0" y="6"/>
                    </a:moveTo>
                    <a:cubicBezTo>
                      <a:pt x="1" y="5"/>
                      <a:pt x="1" y="5"/>
                      <a:pt x="1" y="5"/>
                    </a:cubicBezTo>
                    <a:cubicBezTo>
                      <a:pt x="2" y="5"/>
                      <a:pt x="4" y="6"/>
                      <a:pt x="4" y="7"/>
                    </a:cubicBezTo>
                    <a:cubicBezTo>
                      <a:pt x="4" y="7"/>
                      <a:pt x="4" y="8"/>
                      <a:pt x="3" y="8"/>
                    </a:cubicBezTo>
                    <a:cubicBezTo>
                      <a:pt x="2" y="7"/>
                      <a:pt x="1" y="6"/>
                      <a:pt x="0" y="6"/>
                    </a:cubicBezTo>
                    <a:close/>
                    <a:moveTo>
                      <a:pt x="1" y="17"/>
                    </a:moveTo>
                    <a:cubicBezTo>
                      <a:pt x="2" y="15"/>
                      <a:pt x="2" y="12"/>
                      <a:pt x="3" y="10"/>
                    </a:cubicBezTo>
                    <a:cubicBezTo>
                      <a:pt x="3" y="10"/>
                      <a:pt x="4" y="10"/>
                      <a:pt x="4" y="11"/>
                    </a:cubicBezTo>
                    <a:cubicBezTo>
                      <a:pt x="4" y="13"/>
                      <a:pt x="3" y="15"/>
                      <a:pt x="3" y="17"/>
                    </a:cubicBezTo>
                    <a:lnTo>
                      <a:pt x="1" y="17"/>
                    </a:lnTo>
                    <a:close/>
                    <a:moveTo>
                      <a:pt x="1" y="1"/>
                    </a:moveTo>
                    <a:cubicBezTo>
                      <a:pt x="2" y="0"/>
                      <a:pt x="2" y="0"/>
                      <a:pt x="2" y="0"/>
                    </a:cubicBezTo>
                    <a:cubicBezTo>
                      <a:pt x="3" y="0"/>
                      <a:pt x="4" y="1"/>
                      <a:pt x="5" y="2"/>
                    </a:cubicBezTo>
                    <a:cubicBezTo>
                      <a:pt x="5" y="3"/>
                      <a:pt x="4" y="3"/>
                      <a:pt x="4" y="3"/>
                    </a:cubicBezTo>
                    <a:cubicBezTo>
                      <a:pt x="3" y="2"/>
                      <a:pt x="2" y="1"/>
                      <a:pt x="1" y="1"/>
                    </a:cubicBezTo>
                    <a:close/>
                    <a:moveTo>
                      <a:pt x="4" y="5"/>
                    </a:moveTo>
                    <a:cubicBezTo>
                      <a:pt x="6" y="3"/>
                      <a:pt x="7" y="2"/>
                      <a:pt x="8" y="0"/>
                    </a:cubicBezTo>
                    <a:cubicBezTo>
                      <a:pt x="9" y="0"/>
                      <a:pt x="9" y="0"/>
                      <a:pt x="9" y="0"/>
                    </a:cubicBezTo>
                    <a:cubicBezTo>
                      <a:pt x="9" y="0"/>
                      <a:pt x="9" y="1"/>
                      <a:pt x="9" y="1"/>
                    </a:cubicBezTo>
                    <a:cubicBezTo>
                      <a:pt x="18" y="1"/>
                      <a:pt x="18" y="1"/>
                      <a:pt x="18" y="1"/>
                    </a:cubicBezTo>
                    <a:cubicBezTo>
                      <a:pt x="18" y="3"/>
                      <a:pt x="18" y="3"/>
                      <a:pt x="18" y="3"/>
                    </a:cubicBezTo>
                    <a:cubicBezTo>
                      <a:pt x="8" y="3"/>
                      <a:pt x="8" y="3"/>
                      <a:pt x="8" y="3"/>
                    </a:cubicBezTo>
                    <a:cubicBezTo>
                      <a:pt x="7" y="4"/>
                      <a:pt x="6" y="5"/>
                      <a:pt x="5" y="6"/>
                    </a:cubicBezTo>
                    <a:cubicBezTo>
                      <a:pt x="5" y="5"/>
                      <a:pt x="5" y="5"/>
                      <a:pt x="4" y="5"/>
                    </a:cubicBezTo>
                    <a:close/>
                    <a:moveTo>
                      <a:pt x="4" y="9"/>
                    </a:moveTo>
                    <a:cubicBezTo>
                      <a:pt x="6" y="9"/>
                      <a:pt x="6" y="9"/>
                      <a:pt x="6" y="9"/>
                    </a:cubicBezTo>
                    <a:cubicBezTo>
                      <a:pt x="7" y="4"/>
                      <a:pt x="7" y="4"/>
                      <a:pt x="7" y="4"/>
                    </a:cubicBezTo>
                    <a:cubicBezTo>
                      <a:pt x="17" y="4"/>
                      <a:pt x="17" y="4"/>
                      <a:pt x="17" y="4"/>
                    </a:cubicBezTo>
                    <a:cubicBezTo>
                      <a:pt x="17" y="6"/>
                      <a:pt x="16" y="7"/>
                      <a:pt x="16" y="9"/>
                    </a:cubicBezTo>
                    <a:cubicBezTo>
                      <a:pt x="18" y="9"/>
                      <a:pt x="18" y="9"/>
                      <a:pt x="18" y="9"/>
                    </a:cubicBezTo>
                    <a:cubicBezTo>
                      <a:pt x="18" y="10"/>
                      <a:pt x="18" y="10"/>
                      <a:pt x="18" y="10"/>
                    </a:cubicBezTo>
                    <a:cubicBezTo>
                      <a:pt x="16" y="10"/>
                      <a:pt x="16" y="10"/>
                      <a:pt x="16" y="10"/>
                    </a:cubicBezTo>
                    <a:cubicBezTo>
                      <a:pt x="16" y="11"/>
                      <a:pt x="16" y="12"/>
                      <a:pt x="16" y="13"/>
                    </a:cubicBezTo>
                    <a:cubicBezTo>
                      <a:pt x="18" y="13"/>
                      <a:pt x="18" y="13"/>
                      <a:pt x="18" y="13"/>
                    </a:cubicBezTo>
                    <a:cubicBezTo>
                      <a:pt x="18" y="14"/>
                      <a:pt x="18" y="14"/>
                      <a:pt x="18" y="14"/>
                    </a:cubicBezTo>
                    <a:cubicBezTo>
                      <a:pt x="16" y="14"/>
                      <a:pt x="16" y="14"/>
                      <a:pt x="16" y="14"/>
                    </a:cubicBezTo>
                    <a:cubicBezTo>
                      <a:pt x="16" y="15"/>
                      <a:pt x="16" y="16"/>
                      <a:pt x="16" y="16"/>
                    </a:cubicBezTo>
                    <a:cubicBezTo>
                      <a:pt x="15" y="17"/>
                      <a:pt x="14" y="17"/>
                      <a:pt x="13" y="17"/>
                    </a:cubicBezTo>
                    <a:cubicBezTo>
                      <a:pt x="13" y="17"/>
                      <a:pt x="12" y="17"/>
                      <a:pt x="11" y="17"/>
                    </a:cubicBezTo>
                    <a:cubicBezTo>
                      <a:pt x="11" y="17"/>
                      <a:pt x="11" y="16"/>
                      <a:pt x="11" y="16"/>
                    </a:cubicBezTo>
                    <a:cubicBezTo>
                      <a:pt x="12" y="16"/>
                      <a:pt x="13" y="16"/>
                      <a:pt x="13" y="16"/>
                    </a:cubicBezTo>
                    <a:cubicBezTo>
                      <a:pt x="14" y="16"/>
                      <a:pt x="15" y="15"/>
                      <a:pt x="15" y="14"/>
                    </a:cubicBezTo>
                    <a:cubicBezTo>
                      <a:pt x="6" y="14"/>
                      <a:pt x="6" y="14"/>
                      <a:pt x="6" y="14"/>
                    </a:cubicBezTo>
                    <a:cubicBezTo>
                      <a:pt x="6" y="13"/>
                      <a:pt x="6" y="13"/>
                      <a:pt x="6" y="13"/>
                    </a:cubicBezTo>
                    <a:cubicBezTo>
                      <a:pt x="6" y="10"/>
                      <a:pt x="6" y="10"/>
                      <a:pt x="6" y="10"/>
                    </a:cubicBezTo>
                    <a:cubicBezTo>
                      <a:pt x="4" y="10"/>
                      <a:pt x="4" y="10"/>
                      <a:pt x="4" y="10"/>
                    </a:cubicBezTo>
                    <a:lnTo>
                      <a:pt x="4" y="9"/>
                    </a:lnTo>
                    <a:close/>
                    <a:moveTo>
                      <a:pt x="15" y="10"/>
                    </a:moveTo>
                    <a:cubicBezTo>
                      <a:pt x="8" y="10"/>
                      <a:pt x="8" y="10"/>
                      <a:pt x="8" y="10"/>
                    </a:cubicBezTo>
                    <a:cubicBezTo>
                      <a:pt x="7" y="13"/>
                      <a:pt x="7" y="13"/>
                      <a:pt x="7" y="13"/>
                    </a:cubicBezTo>
                    <a:cubicBezTo>
                      <a:pt x="15" y="13"/>
                      <a:pt x="15" y="13"/>
                      <a:pt x="15" y="13"/>
                    </a:cubicBezTo>
                    <a:cubicBezTo>
                      <a:pt x="15" y="12"/>
                      <a:pt x="15" y="11"/>
                      <a:pt x="15" y="10"/>
                    </a:cubicBezTo>
                    <a:close/>
                    <a:moveTo>
                      <a:pt x="15" y="5"/>
                    </a:moveTo>
                    <a:cubicBezTo>
                      <a:pt x="8" y="5"/>
                      <a:pt x="8" y="5"/>
                      <a:pt x="8" y="5"/>
                    </a:cubicBezTo>
                    <a:cubicBezTo>
                      <a:pt x="8" y="9"/>
                      <a:pt x="8" y="9"/>
                      <a:pt x="8" y="9"/>
                    </a:cubicBezTo>
                    <a:cubicBezTo>
                      <a:pt x="15" y="9"/>
                      <a:pt x="15" y="9"/>
                      <a:pt x="15" y="9"/>
                    </a:cubicBezTo>
                    <a:cubicBezTo>
                      <a:pt x="15" y="8"/>
                      <a:pt x="15" y="7"/>
                      <a:pt x="15" y="5"/>
                    </a:cubicBezTo>
                    <a:close/>
                    <a:moveTo>
                      <a:pt x="10" y="11"/>
                    </a:moveTo>
                    <a:cubicBezTo>
                      <a:pt x="10" y="10"/>
                      <a:pt x="10" y="10"/>
                      <a:pt x="10" y="10"/>
                    </a:cubicBezTo>
                    <a:cubicBezTo>
                      <a:pt x="11" y="11"/>
                      <a:pt x="12" y="11"/>
                      <a:pt x="13" y="12"/>
                    </a:cubicBezTo>
                    <a:cubicBezTo>
                      <a:pt x="12" y="13"/>
                      <a:pt x="12" y="13"/>
                      <a:pt x="12" y="13"/>
                    </a:cubicBezTo>
                    <a:cubicBezTo>
                      <a:pt x="11" y="12"/>
                      <a:pt x="10" y="12"/>
                      <a:pt x="10" y="11"/>
                    </a:cubicBezTo>
                    <a:close/>
                    <a:moveTo>
                      <a:pt x="10" y="6"/>
                    </a:moveTo>
                    <a:cubicBezTo>
                      <a:pt x="11" y="6"/>
                      <a:pt x="11" y="6"/>
                      <a:pt x="11" y="6"/>
                    </a:cubicBezTo>
                    <a:cubicBezTo>
                      <a:pt x="11" y="6"/>
                      <a:pt x="12" y="7"/>
                      <a:pt x="13" y="7"/>
                    </a:cubicBezTo>
                    <a:cubicBezTo>
                      <a:pt x="12" y="8"/>
                      <a:pt x="12" y="8"/>
                      <a:pt x="12" y="8"/>
                    </a:cubicBezTo>
                    <a:cubicBezTo>
                      <a:pt x="11" y="8"/>
                      <a:pt x="11" y="7"/>
                      <a:pt x="10" y="6"/>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15" name="Freeform 212"/>
              <p:cNvSpPr>
                <a:spLocks noEditPoints="1"/>
              </p:cNvSpPr>
              <p:nvPr/>
            </p:nvSpPr>
            <p:spPr bwMode="auto">
              <a:xfrm>
                <a:off x="6329" y="2103"/>
                <a:ext cx="75" cy="76"/>
              </a:xfrm>
              <a:custGeom>
                <a:avLst/>
                <a:gdLst>
                  <a:gd name="T0" fmla="*/ 4 w 40"/>
                  <a:gd name="T1" fmla="*/ 21 h 40"/>
                  <a:gd name="T2" fmla="*/ 15 w 40"/>
                  <a:gd name="T3" fmla="*/ 32 h 40"/>
                  <a:gd name="T4" fmla="*/ 11 w 40"/>
                  <a:gd name="T5" fmla="*/ 36 h 40"/>
                  <a:gd name="T6" fmla="*/ 0 w 40"/>
                  <a:gd name="T7" fmla="*/ 25 h 40"/>
                  <a:gd name="T8" fmla="*/ 4 w 40"/>
                  <a:gd name="T9" fmla="*/ 21 h 40"/>
                  <a:gd name="T10" fmla="*/ 9 w 40"/>
                  <a:gd name="T11" fmla="*/ 44 h 40"/>
                  <a:gd name="T12" fmla="*/ 15 w 40"/>
                  <a:gd name="T13" fmla="*/ 46 h 40"/>
                  <a:gd name="T14" fmla="*/ 8 w 40"/>
                  <a:gd name="T15" fmla="*/ 74 h 40"/>
                  <a:gd name="T16" fmla="*/ 2 w 40"/>
                  <a:gd name="T17" fmla="*/ 72 h 40"/>
                  <a:gd name="T18" fmla="*/ 9 w 40"/>
                  <a:gd name="T19" fmla="*/ 44 h 40"/>
                  <a:gd name="T20" fmla="*/ 8 w 40"/>
                  <a:gd name="T21" fmla="*/ 2 h 40"/>
                  <a:gd name="T22" fmla="*/ 19 w 40"/>
                  <a:gd name="T23" fmla="*/ 11 h 40"/>
                  <a:gd name="T24" fmla="*/ 15 w 40"/>
                  <a:gd name="T25" fmla="*/ 15 h 40"/>
                  <a:gd name="T26" fmla="*/ 4 w 40"/>
                  <a:gd name="T27" fmla="*/ 6 h 40"/>
                  <a:gd name="T28" fmla="*/ 8 w 40"/>
                  <a:gd name="T29" fmla="*/ 2 h 40"/>
                  <a:gd name="T30" fmla="*/ 17 w 40"/>
                  <a:gd name="T31" fmla="*/ 40 h 40"/>
                  <a:gd name="T32" fmla="*/ 26 w 40"/>
                  <a:gd name="T33" fmla="*/ 38 h 40"/>
                  <a:gd name="T34" fmla="*/ 26 w 40"/>
                  <a:gd name="T35" fmla="*/ 19 h 40"/>
                  <a:gd name="T36" fmla="*/ 17 w 40"/>
                  <a:gd name="T37" fmla="*/ 19 h 40"/>
                  <a:gd name="T38" fmla="*/ 17 w 40"/>
                  <a:gd name="T39" fmla="*/ 15 h 40"/>
                  <a:gd name="T40" fmla="*/ 26 w 40"/>
                  <a:gd name="T41" fmla="*/ 15 h 40"/>
                  <a:gd name="T42" fmla="*/ 26 w 40"/>
                  <a:gd name="T43" fmla="*/ 0 h 40"/>
                  <a:gd name="T44" fmla="*/ 32 w 40"/>
                  <a:gd name="T45" fmla="*/ 0 h 40"/>
                  <a:gd name="T46" fmla="*/ 32 w 40"/>
                  <a:gd name="T47" fmla="*/ 15 h 40"/>
                  <a:gd name="T48" fmla="*/ 41 w 40"/>
                  <a:gd name="T49" fmla="*/ 15 h 40"/>
                  <a:gd name="T50" fmla="*/ 41 w 40"/>
                  <a:gd name="T51" fmla="*/ 19 h 40"/>
                  <a:gd name="T52" fmla="*/ 32 w 40"/>
                  <a:gd name="T53" fmla="*/ 19 h 40"/>
                  <a:gd name="T54" fmla="*/ 32 w 40"/>
                  <a:gd name="T55" fmla="*/ 36 h 40"/>
                  <a:gd name="T56" fmla="*/ 39 w 40"/>
                  <a:gd name="T57" fmla="*/ 32 h 40"/>
                  <a:gd name="T58" fmla="*/ 41 w 40"/>
                  <a:gd name="T59" fmla="*/ 40 h 40"/>
                  <a:gd name="T60" fmla="*/ 32 w 40"/>
                  <a:gd name="T61" fmla="*/ 42 h 40"/>
                  <a:gd name="T62" fmla="*/ 32 w 40"/>
                  <a:gd name="T63" fmla="*/ 67 h 40"/>
                  <a:gd name="T64" fmla="*/ 24 w 40"/>
                  <a:gd name="T65" fmla="*/ 74 h 40"/>
                  <a:gd name="T66" fmla="*/ 15 w 40"/>
                  <a:gd name="T67" fmla="*/ 74 h 40"/>
                  <a:gd name="T68" fmla="*/ 15 w 40"/>
                  <a:gd name="T69" fmla="*/ 68 h 40"/>
                  <a:gd name="T70" fmla="*/ 22 w 40"/>
                  <a:gd name="T71" fmla="*/ 68 h 40"/>
                  <a:gd name="T72" fmla="*/ 26 w 40"/>
                  <a:gd name="T73" fmla="*/ 65 h 40"/>
                  <a:gd name="T74" fmla="*/ 26 w 40"/>
                  <a:gd name="T75" fmla="*/ 44 h 40"/>
                  <a:gd name="T76" fmla="*/ 17 w 40"/>
                  <a:gd name="T77" fmla="*/ 47 h 40"/>
                  <a:gd name="T78" fmla="*/ 17 w 40"/>
                  <a:gd name="T79" fmla="*/ 40 h 40"/>
                  <a:gd name="T80" fmla="*/ 43 w 40"/>
                  <a:gd name="T81" fmla="*/ 6 h 40"/>
                  <a:gd name="T82" fmla="*/ 71 w 40"/>
                  <a:gd name="T83" fmla="*/ 2 h 40"/>
                  <a:gd name="T84" fmla="*/ 73 w 40"/>
                  <a:gd name="T85" fmla="*/ 8 h 40"/>
                  <a:gd name="T86" fmla="*/ 49 w 40"/>
                  <a:gd name="T87" fmla="*/ 11 h 40"/>
                  <a:gd name="T88" fmla="*/ 49 w 40"/>
                  <a:gd name="T89" fmla="*/ 28 h 40"/>
                  <a:gd name="T90" fmla="*/ 75 w 40"/>
                  <a:gd name="T91" fmla="*/ 28 h 40"/>
                  <a:gd name="T92" fmla="*/ 75 w 40"/>
                  <a:gd name="T93" fmla="*/ 34 h 40"/>
                  <a:gd name="T94" fmla="*/ 66 w 40"/>
                  <a:gd name="T95" fmla="*/ 34 h 40"/>
                  <a:gd name="T96" fmla="*/ 66 w 40"/>
                  <a:gd name="T97" fmla="*/ 76 h 40"/>
                  <a:gd name="T98" fmla="*/ 60 w 40"/>
                  <a:gd name="T99" fmla="*/ 76 h 40"/>
                  <a:gd name="T100" fmla="*/ 60 w 40"/>
                  <a:gd name="T101" fmla="*/ 34 h 40"/>
                  <a:gd name="T102" fmla="*/ 49 w 40"/>
                  <a:gd name="T103" fmla="*/ 34 h 40"/>
                  <a:gd name="T104" fmla="*/ 39 w 40"/>
                  <a:gd name="T105" fmla="*/ 76 h 40"/>
                  <a:gd name="T106" fmla="*/ 36 w 40"/>
                  <a:gd name="T107" fmla="*/ 72 h 40"/>
                  <a:gd name="T108" fmla="*/ 43 w 40"/>
                  <a:gd name="T109" fmla="*/ 36 h 40"/>
                  <a:gd name="T110" fmla="*/ 43 w 40"/>
                  <a:gd name="T111" fmla="*/ 6 h 4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40"/>
                  <a:gd name="T169" fmla="*/ 0 h 40"/>
                  <a:gd name="T170" fmla="*/ 40 w 40"/>
                  <a:gd name="T171" fmla="*/ 40 h 40"/>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40" h="40">
                    <a:moveTo>
                      <a:pt x="2" y="11"/>
                    </a:moveTo>
                    <a:cubicBezTo>
                      <a:pt x="4" y="13"/>
                      <a:pt x="6" y="15"/>
                      <a:pt x="8" y="17"/>
                    </a:cubicBezTo>
                    <a:cubicBezTo>
                      <a:pt x="6" y="19"/>
                      <a:pt x="6" y="19"/>
                      <a:pt x="6" y="19"/>
                    </a:cubicBezTo>
                    <a:cubicBezTo>
                      <a:pt x="4" y="17"/>
                      <a:pt x="2" y="15"/>
                      <a:pt x="0" y="13"/>
                    </a:cubicBezTo>
                    <a:lnTo>
                      <a:pt x="2" y="11"/>
                    </a:lnTo>
                    <a:close/>
                    <a:moveTo>
                      <a:pt x="5" y="23"/>
                    </a:moveTo>
                    <a:cubicBezTo>
                      <a:pt x="6" y="23"/>
                      <a:pt x="7" y="24"/>
                      <a:pt x="8" y="24"/>
                    </a:cubicBezTo>
                    <a:cubicBezTo>
                      <a:pt x="7" y="30"/>
                      <a:pt x="5" y="35"/>
                      <a:pt x="4" y="39"/>
                    </a:cubicBezTo>
                    <a:cubicBezTo>
                      <a:pt x="1" y="38"/>
                      <a:pt x="1" y="38"/>
                      <a:pt x="1" y="38"/>
                    </a:cubicBezTo>
                    <a:cubicBezTo>
                      <a:pt x="3" y="33"/>
                      <a:pt x="4" y="28"/>
                      <a:pt x="5" y="23"/>
                    </a:cubicBezTo>
                    <a:close/>
                    <a:moveTo>
                      <a:pt x="4" y="1"/>
                    </a:moveTo>
                    <a:cubicBezTo>
                      <a:pt x="6" y="2"/>
                      <a:pt x="8" y="4"/>
                      <a:pt x="10" y="6"/>
                    </a:cubicBezTo>
                    <a:cubicBezTo>
                      <a:pt x="8" y="8"/>
                      <a:pt x="8" y="8"/>
                      <a:pt x="8" y="8"/>
                    </a:cubicBezTo>
                    <a:cubicBezTo>
                      <a:pt x="6" y="7"/>
                      <a:pt x="4" y="5"/>
                      <a:pt x="2" y="3"/>
                    </a:cubicBezTo>
                    <a:lnTo>
                      <a:pt x="4" y="1"/>
                    </a:lnTo>
                    <a:close/>
                    <a:moveTo>
                      <a:pt x="9" y="21"/>
                    </a:moveTo>
                    <a:cubicBezTo>
                      <a:pt x="10" y="21"/>
                      <a:pt x="12" y="20"/>
                      <a:pt x="14" y="20"/>
                    </a:cubicBezTo>
                    <a:cubicBezTo>
                      <a:pt x="14" y="10"/>
                      <a:pt x="14" y="10"/>
                      <a:pt x="14" y="10"/>
                    </a:cubicBezTo>
                    <a:cubicBezTo>
                      <a:pt x="9" y="10"/>
                      <a:pt x="9" y="10"/>
                      <a:pt x="9" y="10"/>
                    </a:cubicBezTo>
                    <a:cubicBezTo>
                      <a:pt x="9" y="8"/>
                      <a:pt x="9" y="8"/>
                      <a:pt x="9" y="8"/>
                    </a:cubicBezTo>
                    <a:cubicBezTo>
                      <a:pt x="14" y="8"/>
                      <a:pt x="14" y="8"/>
                      <a:pt x="14" y="8"/>
                    </a:cubicBezTo>
                    <a:cubicBezTo>
                      <a:pt x="14" y="0"/>
                      <a:pt x="14" y="0"/>
                      <a:pt x="14" y="0"/>
                    </a:cubicBezTo>
                    <a:cubicBezTo>
                      <a:pt x="17" y="0"/>
                      <a:pt x="17" y="0"/>
                      <a:pt x="17" y="0"/>
                    </a:cubicBezTo>
                    <a:cubicBezTo>
                      <a:pt x="17" y="8"/>
                      <a:pt x="17" y="8"/>
                      <a:pt x="17" y="8"/>
                    </a:cubicBezTo>
                    <a:cubicBezTo>
                      <a:pt x="22" y="8"/>
                      <a:pt x="22" y="8"/>
                      <a:pt x="22" y="8"/>
                    </a:cubicBezTo>
                    <a:cubicBezTo>
                      <a:pt x="22" y="10"/>
                      <a:pt x="22" y="10"/>
                      <a:pt x="22" y="10"/>
                    </a:cubicBezTo>
                    <a:cubicBezTo>
                      <a:pt x="17" y="10"/>
                      <a:pt x="17" y="10"/>
                      <a:pt x="17" y="10"/>
                    </a:cubicBezTo>
                    <a:cubicBezTo>
                      <a:pt x="17" y="19"/>
                      <a:pt x="17" y="19"/>
                      <a:pt x="17" y="19"/>
                    </a:cubicBezTo>
                    <a:cubicBezTo>
                      <a:pt x="18" y="18"/>
                      <a:pt x="20" y="18"/>
                      <a:pt x="21" y="17"/>
                    </a:cubicBezTo>
                    <a:cubicBezTo>
                      <a:pt x="21" y="19"/>
                      <a:pt x="21" y="20"/>
                      <a:pt x="22" y="21"/>
                    </a:cubicBezTo>
                    <a:cubicBezTo>
                      <a:pt x="20" y="21"/>
                      <a:pt x="18" y="22"/>
                      <a:pt x="17" y="22"/>
                    </a:cubicBezTo>
                    <a:cubicBezTo>
                      <a:pt x="17" y="35"/>
                      <a:pt x="17" y="35"/>
                      <a:pt x="17" y="35"/>
                    </a:cubicBezTo>
                    <a:cubicBezTo>
                      <a:pt x="17" y="38"/>
                      <a:pt x="15" y="39"/>
                      <a:pt x="13" y="39"/>
                    </a:cubicBezTo>
                    <a:cubicBezTo>
                      <a:pt x="11" y="39"/>
                      <a:pt x="10" y="39"/>
                      <a:pt x="8" y="39"/>
                    </a:cubicBezTo>
                    <a:cubicBezTo>
                      <a:pt x="8" y="38"/>
                      <a:pt x="8" y="37"/>
                      <a:pt x="8" y="36"/>
                    </a:cubicBezTo>
                    <a:cubicBezTo>
                      <a:pt x="10" y="36"/>
                      <a:pt x="11" y="36"/>
                      <a:pt x="12" y="36"/>
                    </a:cubicBezTo>
                    <a:cubicBezTo>
                      <a:pt x="13" y="36"/>
                      <a:pt x="14" y="35"/>
                      <a:pt x="14" y="34"/>
                    </a:cubicBezTo>
                    <a:cubicBezTo>
                      <a:pt x="14" y="23"/>
                      <a:pt x="14" y="23"/>
                      <a:pt x="14" y="23"/>
                    </a:cubicBezTo>
                    <a:cubicBezTo>
                      <a:pt x="12" y="24"/>
                      <a:pt x="10" y="24"/>
                      <a:pt x="9" y="25"/>
                    </a:cubicBezTo>
                    <a:lnTo>
                      <a:pt x="9" y="21"/>
                    </a:lnTo>
                    <a:close/>
                    <a:moveTo>
                      <a:pt x="23" y="3"/>
                    </a:moveTo>
                    <a:cubicBezTo>
                      <a:pt x="29" y="3"/>
                      <a:pt x="34" y="2"/>
                      <a:pt x="38" y="1"/>
                    </a:cubicBezTo>
                    <a:cubicBezTo>
                      <a:pt x="39" y="4"/>
                      <a:pt x="39" y="4"/>
                      <a:pt x="39" y="4"/>
                    </a:cubicBezTo>
                    <a:cubicBezTo>
                      <a:pt x="35" y="5"/>
                      <a:pt x="31" y="5"/>
                      <a:pt x="26" y="6"/>
                    </a:cubicBezTo>
                    <a:cubicBezTo>
                      <a:pt x="26" y="15"/>
                      <a:pt x="26" y="15"/>
                      <a:pt x="26" y="15"/>
                    </a:cubicBezTo>
                    <a:cubicBezTo>
                      <a:pt x="40" y="15"/>
                      <a:pt x="40" y="15"/>
                      <a:pt x="40" y="15"/>
                    </a:cubicBezTo>
                    <a:cubicBezTo>
                      <a:pt x="40" y="18"/>
                      <a:pt x="40" y="18"/>
                      <a:pt x="40" y="18"/>
                    </a:cubicBezTo>
                    <a:cubicBezTo>
                      <a:pt x="35" y="18"/>
                      <a:pt x="35" y="18"/>
                      <a:pt x="35" y="18"/>
                    </a:cubicBezTo>
                    <a:cubicBezTo>
                      <a:pt x="35" y="40"/>
                      <a:pt x="35" y="40"/>
                      <a:pt x="35" y="40"/>
                    </a:cubicBezTo>
                    <a:cubicBezTo>
                      <a:pt x="32" y="40"/>
                      <a:pt x="32" y="40"/>
                      <a:pt x="32" y="40"/>
                    </a:cubicBezTo>
                    <a:cubicBezTo>
                      <a:pt x="32" y="18"/>
                      <a:pt x="32" y="18"/>
                      <a:pt x="32" y="18"/>
                    </a:cubicBezTo>
                    <a:cubicBezTo>
                      <a:pt x="26" y="18"/>
                      <a:pt x="26" y="18"/>
                      <a:pt x="26" y="18"/>
                    </a:cubicBezTo>
                    <a:cubicBezTo>
                      <a:pt x="26" y="28"/>
                      <a:pt x="24" y="35"/>
                      <a:pt x="21" y="40"/>
                    </a:cubicBezTo>
                    <a:cubicBezTo>
                      <a:pt x="20" y="39"/>
                      <a:pt x="19" y="38"/>
                      <a:pt x="19" y="38"/>
                    </a:cubicBezTo>
                    <a:cubicBezTo>
                      <a:pt x="22" y="34"/>
                      <a:pt x="23" y="28"/>
                      <a:pt x="23" y="19"/>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16" name="Freeform 213"/>
              <p:cNvSpPr>
                <a:spLocks noEditPoints="1"/>
              </p:cNvSpPr>
              <p:nvPr/>
            </p:nvSpPr>
            <p:spPr bwMode="auto">
              <a:xfrm>
                <a:off x="6406" y="2103"/>
                <a:ext cx="75" cy="74"/>
              </a:xfrm>
              <a:custGeom>
                <a:avLst/>
                <a:gdLst>
                  <a:gd name="T0" fmla="*/ 4 w 40"/>
                  <a:gd name="T1" fmla="*/ 21 h 39"/>
                  <a:gd name="T2" fmla="*/ 19 w 40"/>
                  <a:gd name="T3" fmla="*/ 30 h 39"/>
                  <a:gd name="T4" fmla="*/ 15 w 40"/>
                  <a:gd name="T5" fmla="*/ 36 h 39"/>
                  <a:gd name="T6" fmla="*/ 0 w 40"/>
                  <a:gd name="T7" fmla="*/ 25 h 39"/>
                  <a:gd name="T8" fmla="*/ 4 w 40"/>
                  <a:gd name="T9" fmla="*/ 21 h 39"/>
                  <a:gd name="T10" fmla="*/ 13 w 40"/>
                  <a:gd name="T11" fmla="*/ 42 h 39"/>
                  <a:gd name="T12" fmla="*/ 19 w 40"/>
                  <a:gd name="T13" fmla="*/ 46 h 39"/>
                  <a:gd name="T14" fmla="*/ 9 w 40"/>
                  <a:gd name="T15" fmla="*/ 74 h 39"/>
                  <a:gd name="T16" fmla="*/ 2 w 40"/>
                  <a:gd name="T17" fmla="*/ 70 h 39"/>
                  <a:gd name="T18" fmla="*/ 13 w 40"/>
                  <a:gd name="T19" fmla="*/ 42 h 39"/>
                  <a:gd name="T20" fmla="*/ 8 w 40"/>
                  <a:gd name="T21" fmla="*/ 0 h 39"/>
                  <a:gd name="T22" fmla="*/ 22 w 40"/>
                  <a:gd name="T23" fmla="*/ 11 h 39"/>
                  <a:gd name="T24" fmla="*/ 19 w 40"/>
                  <a:gd name="T25" fmla="*/ 17 h 39"/>
                  <a:gd name="T26" fmla="*/ 4 w 40"/>
                  <a:gd name="T27" fmla="*/ 6 h 39"/>
                  <a:gd name="T28" fmla="*/ 8 w 40"/>
                  <a:gd name="T29" fmla="*/ 0 h 39"/>
                  <a:gd name="T30" fmla="*/ 21 w 40"/>
                  <a:gd name="T31" fmla="*/ 63 h 39"/>
                  <a:gd name="T32" fmla="*/ 45 w 40"/>
                  <a:gd name="T33" fmla="*/ 63 h 39"/>
                  <a:gd name="T34" fmla="*/ 45 w 40"/>
                  <a:gd name="T35" fmla="*/ 13 h 39"/>
                  <a:gd name="T36" fmla="*/ 24 w 40"/>
                  <a:gd name="T37" fmla="*/ 13 h 39"/>
                  <a:gd name="T38" fmla="*/ 24 w 40"/>
                  <a:gd name="T39" fmla="*/ 8 h 39"/>
                  <a:gd name="T40" fmla="*/ 71 w 40"/>
                  <a:gd name="T41" fmla="*/ 8 h 39"/>
                  <a:gd name="T42" fmla="*/ 71 w 40"/>
                  <a:gd name="T43" fmla="*/ 13 h 39"/>
                  <a:gd name="T44" fmla="*/ 51 w 40"/>
                  <a:gd name="T45" fmla="*/ 13 h 39"/>
                  <a:gd name="T46" fmla="*/ 51 w 40"/>
                  <a:gd name="T47" fmla="*/ 63 h 39"/>
                  <a:gd name="T48" fmla="*/ 75 w 40"/>
                  <a:gd name="T49" fmla="*/ 63 h 39"/>
                  <a:gd name="T50" fmla="*/ 75 w 40"/>
                  <a:gd name="T51" fmla="*/ 68 h 39"/>
                  <a:gd name="T52" fmla="*/ 21 w 40"/>
                  <a:gd name="T53" fmla="*/ 68 h 39"/>
                  <a:gd name="T54" fmla="*/ 21 w 40"/>
                  <a:gd name="T55" fmla="*/ 63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0"/>
                  <a:gd name="T85" fmla="*/ 0 h 39"/>
                  <a:gd name="T86" fmla="*/ 40 w 40"/>
                  <a:gd name="T87" fmla="*/ 39 h 3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0" h="39">
                    <a:moveTo>
                      <a:pt x="2" y="11"/>
                    </a:moveTo>
                    <a:cubicBezTo>
                      <a:pt x="5" y="12"/>
                      <a:pt x="7" y="14"/>
                      <a:pt x="10" y="16"/>
                    </a:cubicBezTo>
                    <a:cubicBezTo>
                      <a:pt x="8" y="19"/>
                      <a:pt x="8" y="19"/>
                      <a:pt x="8" y="19"/>
                    </a:cubicBezTo>
                    <a:cubicBezTo>
                      <a:pt x="5" y="17"/>
                      <a:pt x="3" y="15"/>
                      <a:pt x="0" y="13"/>
                    </a:cubicBezTo>
                    <a:lnTo>
                      <a:pt x="2" y="11"/>
                    </a:lnTo>
                    <a:close/>
                    <a:moveTo>
                      <a:pt x="7" y="22"/>
                    </a:moveTo>
                    <a:cubicBezTo>
                      <a:pt x="8" y="23"/>
                      <a:pt x="9" y="24"/>
                      <a:pt x="10" y="24"/>
                    </a:cubicBezTo>
                    <a:cubicBezTo>
                      <a:pt x="8" y="29"/>
                      <a:pt x="7" y="34"/>
                      <a:pt x="5" y="39"/>
                    </a:cubicBezTo>
                    <a:cubicBezTo>
                      <a:pt x="1" y="37"/>
                      <a:pt x="1" y="37"/>
                      <a:pt x="1" y="37"/>
                    </a:cubicBezTo>
                    <a:cubicBezTo>
                      <a:pt x="3" y="33"/>
                      <a:pt x="5" y="28"/>
                      <a:pt x="7" y="22"/>
                    </a:cubicBezTo>
                    <a:close/>
                    <a:moveTo>
                      <a:pt x="4" y="0"/>
                    </a:moveTo>
                    <a:cubicBezTo>
                      <a:pt x="7" y="2"/>
                      <a:pt x="9" y="4"/>
                      <a:pt x="12" y="6"/>
                    </a:cubicBezTo>
                    <a:cubicBezTo>
                      <a:pt x="10" y="9"/>
                      <a:pt x="10" y="9"/>
                      <a:pt x="10" y="9"/>
                    </a:cubicBezTo>
                    <a:cubicBezTo>
                      <a:pt x="7" y="7"/>
                      <a:pt x="5" y="5"/>
                      <a:pt x="2" y="3"/>
                    </a:cubicBezTo>
                    <a:lnTo>
                      <a:pt x="4" y="0"/>
                    </a:lnTo>
                    <a:close/>
                    <a:moveTo>
                      <a:pt x="11" y="33"/>
                    </a:moveTo>
                    <a:cubicBezTo>
                      <a:pt x="24" y="33"/>
                      <a:pt x="24" y="33"/>
                      <a:pt x="24" y="33"/>
                    </a:cubicBezTo>
                    <a:cubicBezTo>
                      <a:pt x="24" y="7"/>
                      <a:pt x="24" y="7"/>
                      <a:pt x="24" y="7"/>
                    </a:cubicBezTo>
                    <a:cubicBezTo>
                      <a:pt x="13" y="7"/>
                      <a:pt x="13" y="7"/>
                      <a:pt x="13" y="7"/>
                    </a:cubicBezTo>
                    <a:cubicBezTo>
                      <a:pt x="13" y="4"/>
                      <a:pt x="13" y="4"/>
                      <a:pt x="13" y="4"/>
                    </a:cubicBezTo>
                    <a:cubicBezTo>
                      <a:pt x="38" y="4"/>
                      <a:pt x="38" y="4"/>
                      <a:pt x="38" y="4"/>
                    </a:cubicBezTo>
                    <a:cubicBezTo>
                      <a:pt x="38" y="7"/>
                      <a:pt x="38" y="7"/>
                      <a:pt x="38" y="7"/>
                    </a:cubicBezTo>
                    <a:cubicBezTo>
                      <a:pt x="27" y="7"/>
                      <a:pt x="27" y="7"/>
                      <a:pt x="27" y="7"/>
                    </a:cubicBezTo>
                    <a:cubicBezTo>
                      <a:pt x="27" y="33"/>
                      <a:pt x="27" y="33"/>
                      <a:pt x="27" y="33"/>
                    </a:cubicBezTo>
                    <a:cubicBezTo>
                      <a:pt x="40" y="33"/>
                      <a:pt x="40" y="33"/>
                      <a:pt x="40" y="33"/>
                    </a:cubicBezTo>
                    <a:cubicBezTo>
                      <a:pt x="40" y="36"/>
                      <a:pt x="40" y="36"/>
                      <a:pt x="40" y="36"/>
                    </a:cubicBezTo>
                    <a:cubicBezTo>
                      <a:pt x="11" y="36"/>
                      <a:pt x="11" y="36"/>
                      <a:pt x="11" y="36"/>
                    </a:cubicBezTo>
                    <a:lnTo>
                      <a:pt x="11" y="33"/>
                    </a:lnTo>
                    <a:close/>
                  </a:path>
                </a:pathLst>
              </a:custGeom>
              <a:solidFill>
                <a:schemeClr val="accent6">
                  <a:lumMod val="75000"/>
                </a:schemeClr>
              </a:solidFill>
              <a:ln>
                <a:noFill/>
              </a:ln>
            </p:spPr>
            <p:txBody>
              <a:bodyPr>
                <a:noAutofit/>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pPr lvl="0" algn="l"/>
                <a:endParaRPr lang="zh-CN" altLang="en-US">
                  <a:ea typeface="等线" panose="02010600030101010101" pitchFamily="2" charset="-122"/>
                  <a:sym typeface="+mn-ea"/>
                </a:endParaRPr>
              </a:p>
            </p:txBody>
          </p:sp>
          <p:sp>
            <p:nvSpPr>
              <p:cNvPr id="117" name="Freeform 214"/>
              <p:cNvSpPr>
                <a:spLocks noEditPoints="1"/>
              </p:cNvSpPr>
              <p:nvPr/>
            </p:nvSpPr>
            <p:spPr bwMode="auto">
              <a:xfrm>
                <a:off x="6224" y="2346"/>
                <a:ext cx="71" cy="75"/>
              </a:xfrm>
              <a:custGeom>
                <a:avLst/>
                <a:gdLst>
                  <a:gd name="T0" fmla="*/ 0 w 38"/>
                  <a:gd name="T1" fmla="*/ 17 h 40"/>
                  <a:gd name="T2" fmla="*/ 24 w 38"/>
                  <a:gd name="T3" fmla="*/ 22 h 40"/>
                  <a:gd name="T4" fmla="*/ 15 w 38"/>
                  <a:gd name="T5" fmla="*/ 39 h 40"/>
                  <a:gd name="T6" fmla="*/ 26 w 38"/>
                  <a:gd name="T7" fmla="*/ 45 h 40"/>
                  <a:gd name="T8" fmla="*/ 15 w 38"/>
                  <a:gd name="T9" fmla="*/ 39 h 40"/>
                  <a:gd name="T10" fmla="*/ 11 w 38"/>
                  <a:gd name="T11" fmla="*/ 75 h 40"/>
                  <a:gd name="T12" fmla="*/ 2 w 38"/>
                  <a:gd name="T13" fmla="*/ 51 h 40"/>
                  <a:gd name="T14" fmla="*/ 19 w 38"/>
                  <a:gd name="T15" fmla="*/ 21 h 40"/>
                  <a:gd name="T16" fmla="*/ 7 w 38"/>
                  <a:gd name="T17" fmla="*/ 4 h 40"/>
                  <a:gd name="T18" fmla="*/ 19 w 38"/>
                  <a:gd name="T19" fmla="*/ 11 h 40"/>
                  <a:gd name="T20" fmla="*/ 7 w 38"/>
                  <a:gd name="T21" fmla="*/ 4 h 40"/>
                  <a:gd name="T22" fmla="*/ 71 w 38"/>
                  <a:gd name="T23" fmla="*/ 6 h 40"/>
                  <a:gd name="T24" fmla="*/ 26 w 38"/>
                  <a:gd name="T25" fmla="*/ 9 h 40"/>
                  <a:gd name="T26" fmla="*/ 26 w 38"/>
                  <a:gd name="T27" fmla="*/ 39 h 40"/>
                  <a:gd name="T28" fmla="*/ 71 w 38"/>
                  <a:gd name="T29" fmla="*/ 75 h 40"/>
                  <a:gd name="T30" fmla="*/ 65 w 38"/>
                  <a:gd name="T31" fmla="*/ 71 h 40"/>
                  <a:gd name="T32" fmla="*/ 32 w 38"/>
                  <a:gd name="T33" fmla="*/ 75 h 40"/>
                  <a:gd name="T34" fmla="*/ 26 w 38"/>
                  <a:gd name="T35" fmla="*/ 39 h 40"/>
                  <a:gd name="T36" fmla="*/ 67 w 38"/>
                  <a:gd name="T37" fmla="*/ 15 h 40"/>
                  <a:gd name="T38" fmla="*/ 62 w 38"/>
                  <a:gd name="T39" fmla="*/ 36 h 40"/>
                  <a:gd name="T40" fmla="*/ 36 w 38"/>
                  <a:gd name="T41" fmla="*/ 34 h 40"/>
                  <a:gd name="T42" fmla="*/ 30 w 38"/>
                  <a:gd name="T43" fmla="*/ 36 h 40"/>
                  <a:gd name="T44" fmla="*/ 32 w 38"/>
                  <a:gd name="T45" fmla="*/ 52 h 40"/>
                  <a:gd name="T46" fmla="*/ 47 w 38"/>
                  <a:gd name="T47" fmla="*/ 45 h 40"/>
                  <a:gd name="T48" fmla="*/ 32 w 38"/>
                  <a:gd name="T49" fmla="*/ 52 h 40"/>
                  <a:gd name="T50" fmla="*/ 47 w 38"/>
                  <a:gd name="T51" fmla="*/ 66 h 40"/>
                  <a:gd name="T52" fmla="*/ 32 w 38"/>
                  <a:gd name="T53" fmla="*/ 58 h 40"/>
                  <a:gd name="T54" fmla="*/ 62 w 38"/>
                  <a:gd name="T55" fmla="*/ 21 h 40"/>
                  <a:gd name="T56" fmla="*/ 36 w 38"/>
                  <a:gd name="T57" fmla="*/ 28 h 40"/>
                  <a:gd name="T58" fmla="*/ 62 w 38"/>
                  <a:gd name="T59" fmla="*/ 21 h 40"/>
                  <a:gd name="T60" fmla="*/ 50 w 38"/>
                  <a:gd name="T61" fmla="*/ 45 h 40"/>
                  <a:gd name="T62" fmla="*/ 65 w 38"/>
                  <a:gd name="T63" fmla="*/ 52 h 40"/>
                  <a:gd name="T64" fmla="*/ 50 w 38"/>
                  <a:gd name="T65" fmla="*/ 66 h 40"/>
                  <a:gd name="T66" fmla="*/ 65 w 38"/>
                  <a:gd name="T67" fmla="*/ 58 h 40"/>
                  <a:gd name="T68" fmla="*/ 50 w 38"/>
                  <a:gd name="T69" fmla="*/ 66 h 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38"/>
                  <a:gd name="T106" fmla="*/ 0 h 40"/>
                  <a:gd name="T107" fmla="*/ 38 w 38"/>
                  <a:gd name="T108" fmla="*/ 40 h 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38" h="40">
                    <a:moveTo>
                      <a:pt x="0" y="11"/>
                    </a:moveTo>
                    <a:cubicBezTo>
                      <a:pt x="0" y="9"/>
                      <a:pt x="0" y="9"/>
                      <a:pt x="0" y="9"/>
                    </a:cubicBezTo>
                    <a:cubicBezTo>
                      <a:pt x="13" y="9"/>
                      <a:pt x="13" y="9"/>
                      <a:pt x="13" y="9"/>
                    </a:cubicBezTo>
                    <a:cubicBezTo>
                      <a:pt x="13" y="12"/>
                      <a:pt x="13" y="12"/>
                      <a:pt x="13" y="12"/>
                    </a:cubicBezTo>
                    <a:cubicBezTo>
                      <a:pt x="12" y="14"/>
                      <a:pt x="10" y="17"/>
                      <a:pt x="8" y="19"/>
                    </a:cubicBezTo>
                    <a:cubicBezTo>
                      <a:pt x="8" y="21"/>
                      <a:pt x="8" y="21"/>
                      <a:pt x="8" y="21"/>
                    </a:cubicBezTo>
                    <a:cubicBezTo>
                      <a:pt x="10" y="19"/>
                      <a:pt x="10" y="19"/>
                      <a:pt x="10" y="19"/>
                    </a:cubicBezTo>
                    <a:cubicBezTo>
                      <a:pt x="11" y="21"/>
                      <a:pt x="12" y="22"/>
                      <a:pt x="14" y="24"/>
                    </a:cubicBezTo>
                    <a:cubicBezTo>
                      <a:pt x="11" y="26"/>
                      <a:pt x="11" y="26"/>
                      <a:pt x="11" y="26"/>
                    </a:cubicBezTo>
                    <a:cubicBezTo>
                      <a:pt x="10" y="24"/>
                      <a:pt x="9" y="22"/>
                      <a:pt x="8" y="21"/>
                    </a:cubicBezTo>
                    <a:cubicBezTo>
                      <a:pt x="8" y="40"/>
                      <a:pt x="8" y="40"/>
                      <a:pt x="8" y="40"/>
                    </a:cubicBezTo>
                    <a:cubicBezTo>
                      <a:pt x="6" y="40"/>
                      <a:pt x="6" y="40"/>
                      <a:pt x="6" y="40"/>
                    </a:cubicBezTo>
                    <a:cubicBezTo>
                      <a:pt x="6" y="23"/>
                      <a:pt x="6" y="23"/>
                      <a:pt x="6" y="23"/>
                    </a:cubicBezTo>
                    <a:cubicBezTo>
                      <a:pt x="4" y="24"/>
                      <a:pt x="3" y="26"/>
                      <a:pt x="1" y="27"/>
                    </a:cubicBezTo>
                    <a:cubicBezTo>
                      <a:pt x="0" y="25"/>
                      <a:pt x="0" y="24"/>
                      <a:pt x="0" y="23"/>
                    </a:cubicBezTo>
                    <a:cubicBezTo>
                      <a:pt x="4" y="20"/>
                      <a:pt x="8" y="16"/>
                      <a:pt x="10" y="11"/>
                    </a:cubicBezTo>
                    <a:lnTo>
                      <a:pt x="0" y="11"/>
                    </a:lnTo>
                    <a:close/>
                    <a:moveTo>
                      <a:pt x="4" y="2"/>
                    </a:moveTo>
                    <a:cubicBezTo>
                      <a:pt x="7" y="0"/>
                      <a:pt x="7" y="0"/>
                      <a:pt x="7" y="0"/>
                    </a:cubicBezTo>
                    <a:cubicBezTo>
                      <a:pt x="8" y="2"/>
                      <a:pt x="9" y="4"/>
                      <a:pt x="10" y="6"/>
                    </a:cubicBezTo>
                    <a:cubicBezTo>
                      <a:pt x="7" y="8"/>
                      <a:pt x="7" y="8"/>
                      <a:pt x="7" y="8"/>
                    </a:cubicBezTo>
                    <a:cubicBezTo>
                      <a:pt x="6" y="5"/>
                      <a:pt x="5" y="3"/>
                      <a:pt x="4" y="2"/>
                    </a:cubicBezTo>
                    <a:close/>
                    <a:moveTo>
                      <a:pt x="14" y="3"/>
                    </a:moveTo>
                    <a:cubicBezTo>
                      <a:pt x="38" y="3"/>
                      <a:pt x="38" y="3"/>
                      <a:pt x="38" y="3"/>
                    </a:cubicBezTo>
                    <a:cubicBezTo>
                      <a:pt x="38" y="5"/>
                      <a:pt x="38" y="5"/>
                      <a:pt x="38" y="5"/>
                    </a:cubicBezTo>
                    <a:cubicBezTo>
                      <a:pt x="14" y="5"/>
                      <a:pt x="14" y="5"/>
                      <a:pt x="14" y="5"/>
                    </a:cubicBezTo>
                    <a:lnTo>
                      <a:pt x="14" y="3"/>
                    </a:lnTo>
                    <a:close/>
                    <a:moveTo>
                      <a:pt x="14" y="21"/>
                    </a:moveTo>
                    <a:cubicBezTo>
                      <a:pt x="38" y="21"/>
                      <a:pt x="38" y="21"/>
                      <a:pt x="38" y="21"/>
                    </a:cubicBezTo>
                    <a:cubicBezTo>
                      <a:pt x="38" y="40"/>
                      <a:pt x="38" y="40"/>
                      <a:pt x="38" y="40"/>
                    </a:cubicBezTo>
                    <a:cubicBezTo>
                      <a:pt x="35" y="40"/>
                      <a:pt x="35" y="40"/>
                      <a:pt x="35" y="40"/>
                    </a:cubicBezTo>
                    <a:cubicBezTo>
                      <a:pt x="35" y="38"/>
                      <a:pt x="35" y="38"/>
                      <a:pt x="35" y="38"/>
                    </a:cubicBezTo>
                    <a:cubicBezTo>
                      <a:pt x="17" y="38"/>
                      <a:pt x="17" y="38"/>
                      <a:pt x="17" y="38"/>
                    </a:cubicBezTo>
                    <a:cubicBezTo>
                      <a:pt x="17" y="40"/>
                      <a:pt x="17" y="40"/>
                      <a:pt x="17" y="40"/>
                    </a:cubicBezTo>
                    <a:cubicBezTo>
                      <a:pt x="14" y="40"/>
                      <a:pt x="14" y="40"/>
                      <a:pt x="14" y="40"/>
                    </a:cubicBezTo>
                    <a:lnTo>
                      <a:pt x="14" y="21"/>
                    </a:lnTo>
                    <a:close/>
                    <a:moveTo>
                      <a:pt x="16" y="8"/>
                    </a:moveTo>
                    <a:cubicBezTo>
                      <a:pt x="36" y="8"/>
                      <a:pt x="36" y="8"/>
                      <a:pt x="36" y="8"/>
                    </a:cubicBezTo>
                    <a:cubicBezTo>
                      <a:pt x="36" y="19"/>
                      <a:pt x="36" y="19"/>
                      <a:pt x="36" y="19"/>
                    </a:cubicBezTo>
                    <a:cubicBezTo>
                      <a:pt x="33" y="19"/>
                      <a:pt x="33" y="19"/>
                      <a:pt x="33" y="19"/>
                    </a:cubicBezTo>
                    <a:cubicBezTo>
                      <a:pt x="33" y="18"/>
                      <a:pt x="33" y="18"/>
                      <a:pt x="33" y="18"/>
                    </a:cubicBezTo>
                    <a:cubicBezTo>
                      <a:pt x="19" y="18"/>
                      <a:pt x="19" y="18"/>
                      <a:pt x="19" y="18"/>
                    </a:cubicBezTo>
                    <a:cubicBezTo>
                      <a:pt x="19" y="19"/>
                      <a:pt x="19" y="19"/>
                      <a:pt x="19" y="19"/>
                    </a:cubicBezTo>
                    <a:cubicBezTo>
                      <a:pt x="16" y="19"/>
                      <a:pt x="16" y="19"/>
                      <a:pt x="16" y="19"/>
                    </a:cubicBezTo>
                    <a:lnTo>
                      <a:pt x="16" y="8"/>
                    </a:lnTo>
                    <a:close/>
                    <a:moveTo>
                      <a:pt x="17" y="28"/>
                    </a:moveTo>
                    <a:cubicBezTo>
                      <a:pt x="25" y="28"/>
                      <a:pt x="25" y="28"/>
                      <a:pt x="25" y="28"/>
                    </a:cubicBezTo>
                    <a:cubicBezTo>
                      <a:pt x="25" y="24"/>
                      <a:pt x="25" y="24"/>
                      <a:pt x="25" y="24"/>
                    </a:cubicBezTo>
                    <a:cubicBezTo>
                      <a:pt x="17" y="24"/>
                      <a:pt x="17" y="24"/>
                      <a:pt x="17" y="24"/>
                    </a:cubicBezTo>
                    <a:lnTo>
                      <a:pt x="17" y="28"/>
                    </a:lnTo>
                    <a:close/>
                    <a:moveTo>
                      <a:pt x="17" y="35"/>
                    </a:moveTo>
                    <a:cubicBezTo>
                      <a:pt x="25" y="35"/>
                      <a:pt x="25" y="35"/>
                      <a:pt x="25" y="35"/>
                    </a:cubicBezTo>
                    <a:cubicBezTo>
                      <a:pt x="25" y="31"/>
                      <a:pt x="25" y="31"/>
                      <a:pt x="25" y="31"/>
                    </a:cubicBezTo>
                    <a:cubicBezTo>
                      <a:pt x="17" y="31"/>
                      <a:pt x="17" y="31"/>
                      <a:pt x="17" y="31"/>
                    </a:cubicBezTo>
                    <a:lnTo>
                      <a:pt x="17" y="35"/>
                    </a:lnTo>
                    <a:close/>
                    <a:moveTo>
                      <a:pt x="33" y="11"/>
                    </a:moveTo>
                    <a:cubicBezTo>
                      <a:pt x="19" y="11"/>
                      <a:pt x="19" y="11"/>
                      <a:pt x="19" y="11"/>
                    </a:cubicBezTo>
                    <a:cubicBezTo>
                      <a:pt x="19" y="15"/>
                      <a:pt x="19" y="15"/>
                      <a:pt x="19" y="15"/>
                    </a:cubicBezTo>
                    <a:cubicBezTo>
                      <a:pt x="33" y="15"/>
                      <a:pt x="33" y="15"/>
                      <a:pt x="33" y="15"/>
                    </a:cubicBezTo>
                    <a:lnTo>
                      <a:pt x="33" y="11"/>
                    </a:lnTo>
                    <a:close/>
                    <a:moveTo>
                      <a:pt x="35" y="24"/>
                    </a:moveTo>
                    <a:cubicBezTo>
                      <a:pt x="27" y="24"/>
                      <a:pt x="27" y="24"/>
                      <a:pt x="27" y="24"/>
                    </a:cubicBezTo>
                    <a:cubicBezTo>
                      <a:pt x="27" y="28"/>
                      <a:pt x="27" y="28"/>
                      <a:pt x="27" y="28"/>
                    </a:cubicBezTo>
                    <a:cubicBezTo>
                      <a:pt x="35" y="28"/>
                      <a:pt x="35" y="28"/>
                      <a:pt x="35" y="28"/>
                    </a:cubicBezTo>
                    <a:lnTo>
                      <a:pt x="35" y="24"/>
                    </a:lnTo>
                    <a:close/>
                    <a:moveTo>
                      <a:pt x="27" y="35"/>
                    </a:moveTo>
                    <a:cubicBezTo>
                      <a:pt x="35" y="35"/>
                      <a:pt x="35" y="35"/>
                      <a:pt x="35" y="35"/>
                    </a:cubicBezTo>
                    <a:cubicBezTo>
                      <a:pt x="35" y="31"/>
                      <a:pt x="35" y="31"/>
                      <a:pt x="35" y="31"/>
                    </a:cubicBezTo>
                    <a:cubicBezTo>
                      <a:pt x="27" y="31"/>
                      <a:pt x="27" y="31"/>
                      <a:pt x="27" y="31"/>
                    </a:cubicBezTo>
                    <a:lnTo>
                      <a:pt x="27" y="35"/>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18" name="Freeform 215"/>
              <p:cNvSpPr>
                <a:spLocks noEditPoints="1"/>
              </p:cNvSpPr>
              <p:nvPr/>
            </p:nvSpPr>
            <p:spPr bwMode="auto">
              <a:xfrm>
                <a:off x="6301" y="2348"/>
                <a:ext cx="75" cy="73"/>
              </a:xfrm>
              <a:custGeom>
                <a:avLst/>
                <a:gdLst>
                  <a:gd name="T0" fmla="*/ 13 w 40"/>
                  <a:gd name="T1" fmla="*/ 54 h 39"/>
                  <a:gd name="T2" fmla="*/ 2 w 40"/>
                  <a:gd name="T3" fmla="*/ 36 h 39"/>
                  <a:gd name="T4" fmla="*/ 17 w 40"/>
                  <a:gd name="T5" fmla="*/ 11 h 39"/>
                  <a:gd name="T6" fmla="*/ 2 w 40"/>
                  <a:gd name="T7" fmla="*/ 7 h 39"/>
                  <a:gd name="T8" fmla="*/ 24 w 40"/>
                  <a:gd name="T9" fmla="*/ 11 h 39"/>
                  <a:gd name="T10" fmla="*/ 22 w 40"/>
                  <a:gd name="T11" fmla="*/ 30 h 39"/>
                  <a:gd name="T12" fmla="*/ 17 w 40"/>
                  <a:gd name="T13" fmla="*/ 58 h 39"/>
                  <a:gd name="T14" fmla="*/ 75 w 40"/>
                  <a:gd name="T15" fmla="*/ 66 h 39"/>
                  <a:gd name="T16" fmla="*/ 39 w 40"/>
                  <a:gd name="T17" fmla="*/ 71 h 39"/>
                  <a:gd name="T18" fmla="*/ 4 w 40"/>
                  <a:gd name="T19" fmla="*/ 73 h 39"/>
                  <a:gd name="T20" fmla="*/ 9 w 40"/>
                  <a:gd name="T21" fmla="*/ 58 h 39"/>
                  <a:gd name="T22" fmla="*/ 6 w 40"/>
                  <a:gd name="T23" fmla="*/ 39 h 39"/>
                  <a:gd name="T24" fmla="*/ 43 w 40"/>
                  <a:gd name="T25" fmla="*/ 51 h 39"/>
                  <a:gd name="T26" fmla="*/ 26 w 40"/>
                  <a:gd name="T27" fmla="*/ 45 h 39"/>
                  <a:gd name="T28" fmla="*/ 43 w 40"/>
                  <a:gd name="T29" fmla="*/ 41 h 39"/>
                  <a:gd name="T30" fmla="*/ 28 w 40"/>
                  <a:gd name="T31" fmla="*/ 34 h 39"/>
                  <a:gd name="T32" fmla="*/ 43 w 40"/>
                  <a:gd name="T33" fmla="*/ 30 h 39"/>
                  <a:gd name="T34" fmla="*/ 24 w 40"/>
                  <a:gd name="T35" fmla="*/ 22 h 39"/>
                  <a:gd name="T36" fmla="*/ 43 w 40"/>
                  <a:gd name="T37" fmla="*/ 19 h 39"/>
                  <a:gd name="T38" fmla="*/ 28 w 40"/>
                  <a:gd name="T39" fmla="*/ 11 h 39"/>
                  <a:gd name="T40" fmla="*/ 43 w 40"/>
                  <a:gd name="T41" fmla="*/ 7 h 39"/>
                  <a:gd name="T42" fmla="*/ 49 w 40"/>
                  <a:gd name="T43" fmla="*/ 0 h 39"/>
                  <a:gd name="T44" fmla="*/ 66 w 40"/>
                  <a:gd name="T45" fmla="*/ 7 h 39"/>
                  <a:gd name="T46" fmla="*/ 75 w 40"/>
                  <a:gd name="T47" fmla="*/ 19 h 39"/>
                  <a:gd name="T48" fmla="*/ 66 w 40"/>
                  <a:gd name="T49" fmla="*/ 22 h 39"/>
                  <a:gd name="T50" fmla="*/ 62 w 40"/>
                  <a:gd name="T51" fmla="*/ 36 h 39"/>
                  <a:gd name="T52" fmla="*/ 49 w 40"/>
                  <a:gd name="T53" fmla="*/ 34 h 39"/>
                  <a:gd name="T54" fmla="*/ 68 w 40"/>
                  <a:gd name="T55" fmla="*/ 41 h 39"/>
                  <a:gd name="T56" fmla="*/ 49 w 40"/>
                  <a:gd name="T57" fmla="*/ 45 h 39"/>
                  <a:gd name="T58" fmla="*/ 71 w 40"/>
                  <a:gd name="T59" fmla="*/ 51 h 39"/>
                  <a:gd name="T60" fmla="*/ 49 w 40"/>
                  <a:gd name="T61" fmla="*/ 56 h 39"/>
                  <a:gd name="T62" fmla="*/ 43 w 40"/>
                  <a:gd name="T63" fmla="*/ 64 h 39"/>
                  <a:gd name="T64" fmla="*/ 24 w 40"/>
                  <a:gd name="T65" fmla="*/ 56 h 39"/>
                  <a:gd name="T66" fmla="*/ 62 w 40"/>
                  <a:gd name="T67" fmla="*/ 11 h 39"/>
                  <a:gd name="T68" fmla="*/ 49 w 40"/>
                  <a:gd name="T69" fmla="*/ 19 h 39"/>
                  <a:gd name="T70" fmla="*/ 62 w 40"/>
                  <a:gd name="T71" fmla="*/ 11 h 39"/>
                  <a:gd name="T72" fmla="*/ 62 w 40"/>
                  <a:gd name="T73" fmla="*/ 30 h 39"/>
                  <a:gd name="T74" fmla="*/ 49 w 40"/>
                  <a:gd name="T75" fmla="*/ 22 h 3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0"/>
                  <a:gd name="T115" fmla="*/ 0 h 39"/>
                  <a:gd name="T116" fmla="*/ 40 w 40"/>
                  <a:gd name="T117" fmla="*/ 39 h 3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0" h="39">
                    <a:moveTo>
                      <a:pt x="3" y="21"/>
                    </a:moveTo>
                    <a:cubicBezTo>
                      <a:pt x="4" y="24"/>
                      <a:pt x="5" y="27"/>
                      <a:pt x="7" y="29"/>
                    </a:cubicBezTo>
                    <a:cubicBezTo>
                      <a:pt x="8" y="26"/>
                      <a:pt x="9" y="22"/>
                      <a:pt x="9" y="19"/>
                    </a:cubicBezTo>
                    <a:cubicBezTo>
                      <a:pt x="1" y="19"/>
                      <a:pt x="1" y="19"/>
                      <a:pt x="1" y="19"/>
                    </a:cubicBezTo>
                    <a:cubicBezTo>
                      <a:pt x="1" y="16"/>
                      <a:pt x="1" y="16"/>
                      <a:pt x="1" y="16"/>
                    </a:cubicBezTo>
                    <a:cubicBezTo>
                      <a:pt x="9" y="6"/>
                      <a:pt x="9" y="6"/>
                      <a:pt x="9" y="6"/>
                    </a:cubicBezTo>
                    <a:cubicBezTo>
                      <a:pt x="1" y="6"/>
                      <a:pt x="1" y="6"/>
                      <a:pt x="1" y="6"/>
                    </a:cubicBezTo>
                    <a:cubicBezTo>
                      <a:pt x="1" y="4"/>
                      <a:pt x="1" y="4"/>
                      <a:pt x="1" y="4"/>
                    </a:cubicBezTo>
                    <a:cubicBezTo>
                      <a:pt x="13" y="4"/>
                      <a:pt x="13" y="4"/>
                      <a:pt x="13" y="4"/>
                    </a:cubicBezTo>
                    <a:cubicBezTo>
                      <a:pt x="13" y="6"/>
                      <a:pt x="13" y="6"/>
                      <a:pt x="13" y="6"/>
                    </a:cubicBezTo>
                    <a:cubicBezTo>
                      <a:pt x="5" y="16"/>
                      <a:pt x="5" y="16"/>
                      <a:pt x="5" y="16"/>
                    </a:cubicBezTo>
                    <a:cubicBezTo>
                      <a:pt x="12" y="16"/>
                      <a:pt x="12" y="16"/>
                      <a:pt x="12" y="16"/>
                    </a:cubicBezTo>
                    <a:cubicBezTo>
                      <a:pt x="12" y="18"/>
                      <a:pt x="12" y="18"/>
                      <a:pt x="12" y="18"/>
                    </a:cubicBezTo>
                    <a:cubicBezTo>
                      <a:pt x="12" y="23"/>
                      <a:pt x="11" y="27"/>
                      <a:pt x="9" y="31"/>
                    </a:cubicBezTo>
                    <a:cubicBezTo>
                      <a:pt x="12" y="34"/>
                      <a:pt x="16" y="35"/>
                      <a:pt x="22" y="35"/>
                    </a:cubicBezTo>
                    <a:cubicBezTo>
                      <a:pt x="28" y="35"/>
                      <a:pt x="33" y="35"/>
                      <a:pt x="40" y="35"/>
                    </a:cubicBezTo>
                    <a:cubicBezTo>
                      <a:pt x="40" y="36"/>
                      <a:pt x="39" y="37"/>
                      <a:pt x="39" y="38"/>
                    </a:cubicBezTo>
                    <a:cubicBezTo>
                      <a:pt x="33" y="38"/>
                      <a:pt x="27" y="38"/>
                      <a:pt x="21" y="38"/>
                    </a:cubicBezTo>
                    <a:cubicBezTo>
                      <a:pt x="15" y="38"/>
                      <a:pt x="10" y="36"/>
                      <a:pt x="7" y="34"/>
                    </a:cubicBezTo>
                    <a:cubicBezTo>
                      <a:pt x="6" y="36"/>
                      <a:pt x="4" y="38"/>
                      <a:pt x="2" y="39"/>
                    </a:cubicBezTo>
                    <a:cubicBezTo>
                      <a:pt x="1" y="39"/>
                      <a:pt x="1" y="38"/>
                      <a:pt x="0" y="37"/>
                    </a:cubicBezTo>
                    <a:cubicBezTo>
                      <a:pt x="2" y="35"/>
                      <a:pt x="4" y="33"/>
                      <a:pt x="5" y="31"/>
                    </a:cubicBezTo>
                    <a:cubicBezTo>
                      <a:pt x="3" y="29"/>
                      <a:pt x="2" y="26"/>
                      <a:pt x="1" y="22"/>
                    </a:cubicBezTo>
                    <a:lnTo>
                      <a:pt x="3" y="21"/>
                    </a:lnTo>
                    <a:close/>
                    <a:moveTo>
                      <a:pt x="13" y="27"/>
                    </a:moveTo>
                    <a:cubicBezTo>
                      <a:pt x="23" y="27"/>
                      <a:pt x="23" y="27"/>
                      <a:pt x="23" y="27"/>
                    </a:cubicBezTo>
                    <a:cubicBezTo>
                      <a:pt x="23" y="24"/>
                      <a:pt x="23" y="24"/>
                      <a:pt x="23" y="24"/>
                    </a:cubicBezTo>
                    <a:cubicBezTo>
                      <a:pt x="14" y="24"/>
                      <a:pt x="14" y="24"/>
                      <a:pt x="14" y="24"/>
                    </a:cubicBezTo>
                    <a:cubicBezTo>
                      <a:pt x="14" y="22"/>
                      <a:pt x="14" y="22"/>
                      <a:pt x="14" y="22"/>
                    </a:cubicBezTo>
                    <a:cubicBezTo>
                      <a:pt x="23" y="22"/>
                      <a:pt x="23" y="22"/>
                      <a:pt x="23" y="22"/>
                    </a:cubicBezTo>
                    <a:cubicBezTo>
                      <a:pt x="23" y="18"/>
                      <a:pt x="23" y="18"/>
                      <a:pt x="23" y="18"/>
                    </a:cubicBezTo>
                    <a:cubicBezTo>
                      <a:pt x="15" y="18"/>
                      <a:pt x="15" y="18"/>
                      <a:pt x="15" y="18"/>
                    </a:cubicBezTo>
                    <a:cubicBezTo>
                      <a:pt x="15" y="16"/>
                      <a:pt x="15" y="16"/>
                      <a:pt x="15" y="16"/>
                    </a:cubicBezTo>
                    <a:cubicBezTo>
                      <a:pt x="23" y="16"/>
                      <a:pt x="23" y="16"/>
                      <a:pt x="23" y="16"/>
                    </a:cubicBezTo>
                    <a:cubicBezTo>
                      <a:pt x="23" y="12"/>
                      <a:pt x="23" y="12"/>
                      <a:pt x="23" y="12"/>
                    </a:cubicBezTo>
                    <a:cubicBezTo>
                      <a:pt x="13" y="12"/>
                      <a:pt x="13" y="12"/>
                      <a:pt x="13" y="12"/>
                    </a:cubicBezTo>
                    <a:cubicBezTo>
                      <a:pt x="13" y="10"/>
                      <a:pt x="13" y="10"/>
                      <a:pt x="13" y="10"/>
                    </a:cubicBezTo>
                    <a:cubicBezTo>
                      <a:pt x="23" y="10"/>
                      <a:pt x="23" y="10"/>
                      <a:pt x="23" y="10"/>
                    </a:cubicBezTo>
                    <a:cubicBezTo>
                      <a:pt x="23" y="6"/>
                      <a:pt x="23" y="6"/>
                      <a:pt x="23" y="6"/>
                    </a:cubicBezTo>
                    <a:cubicBezTo>
                      <a:pt x="15" y="6"/>
                      <a:pt x="15" y="6"/>
                      <a:pt x="15" y="6"/>
                    </a:cubicBezTo>
                    <a:cubicBezTo>
                      <a:pt x="15" y="4"/>
                      <a:pt x="15" y="4"/>
                      <a:pt x="15" y="4"/>
                    </a:cubicBezTo>
                    <a:cubicBezTo>
                      <a:pt x="23" y="4"/>
                      <a:pt x="23" y="4"/>
                      <a:pt x="23" y="4"/>
                    </a:cubicBezTo>
                    <a:cubicBezTo>
                      <a:pt x="23" y="0"/>
                      <a:pt x="23" y="0"/>
                      <a:pt x="23" y="0"/>
                    </a:cubicBezTo>
                    <a:cubicBezTo>
                      <a:pt x="26" y="0"/>
                      <a:pt x="26" y="0"/>
                      <a:pt x="26" y="0"/>
                    </a:cubicBezTo>
                    <a:cubicBezTo>
                      <a:pt x="26" y="4"/>
                      <a:pt x="26" y="4"/>
                      <a:pt x="26" y="4"/>
                    </a:cubicBezTo>
                    <a:cubicBezTo>
                      <a:pt x="35" y="4"/>
                      <a:pt x="35" y="4"/>
                      <a:pt x="35" y="4"/>
                    </a:cubicBezTo>
                    <a:cubicBezTo>
                      <a:pt x="35" y="10"/>
                      <a:pt x="35" y="10"/>
                      <a:pt x="35" y="10"/>
                    </a:cubicBezTo>
                    <a:cubicBezTo>
                      <a:pt x="40" y="10"/>
                      <a:pt x="40" y="10"/>
                      <a:pt x="40" y="10"/>
                    </a:cubicBezTo>
                    <a:cubicBezTo>
                      <a:pt x="40" y="12"/>
                      <a:pt x="40" y="12"/>
                      <a:pt x="40" y="12"/>
                    </a:cubicBezTo>
                    <a:cubicBezTo>
                      <a:pt x="35" y="12"/>
                      <a:pt x="35" y="12"/>
                      <a:pt x="35" y="12"/>
                    </a:cubicBezTo>
                    <a:cubicBezTo>
                      <a:pt x="35" y="19"/>
                      <a:pt x="35" y="19"/>
                      <a:pt x="35" y="19"/>
                    </a:cubicBezTo>
                    <a:cubicBezTo>
                      <a:pt x="33" y="19"/>
                      <a:pt x="33" y="19"/>
                      <a:pt x="33" y="19"/>
                    </a:cubicBezTo>
                    <a:cubicBezTo>
                      <a:pt x="33" y="18"/>
                      <a:pt x="33" y="18"/>
                      <a:pt x="33" y="18"/>
                    </a:cubicBezTo>
                    <a:cubicBezTo>
                      <a:pt x="26" y="18"/>
                      <a:pt x="26" y="18"/>
                      <a:pt x="26" y="18"/>
                    </a:cubicBezTo>
                    <a:cubicBezTo>
                      <a:pt x="26" y="22"/>
                      <a:pt x="26" y="22"/>
                      <a:pt x="26" y="22"/>
                    </a:cubicBezTo>
                    <a:cubicBezTo>
                      <a:pt x="36" y="22"/>
                      <a:pt x="36" y="22"/>
                      <a:pt x="36" y="22"/>
                    </a:cubicBezTo>
                    <a:cubicBezTo>
                      <a:pt x="36" y="24"/>
                      <a:pt x="36" y="24"/>
                      <a:pt x="36" y="24"/>
                    </a:cubicBezTo>
                    <a:cubicBezTo>
                      <a:pt x="26" y="24"/>
                      <a:pt x="26" y="24"/>
                      <a:pt x="26" y="24"/>
                    </a:cubicBezTo>
                    <a:cubicBezTo>
                      <a:pt x="26" y="27"/>
                      <a:pt x="26" y="27"/>
                      <a:pt x="26" y="27"/>
                    </a:cubicBezTo>
                    <a:cubicBezTo>
                      <a:pt x="38" y="27"/>
                      <a:pt x="38" y="27"/>
                      <a:pt x="38" y="27"/>
                    </a:cubicBezTo>
                    <a:cubicBezTo>
                      <a:pt x="38" y="30"/>
                      <a:pt x="38" y="30"/>
                      <a:pt x="38" y="30"/>
                    </a:cubicBezTo>
                    <a:cubicBezTo>
                      <a:pt x="26" y="30"/>
                      <a:pt x="26" y="30"/>
                      <a:pt x="26" y="30"/>
                    </a:cubicBezTo>
                    <a:cubicBezTo>
                      <a:pt x="26" y="34"/>
                      <a:pt x="26" y="34"/>
                      <a:pt x="26" y="34"/>
                    </a:cubicBezTo>
                    <a:cubicBezTo>
                      <a:pt x="23" y="34"/>
                      <a:pt x="23" y="34"/>
                      <a:pt x="23" y="34"/>
                    </a:cubicBezTo>
                    <a:cubicBezTo>
                      <a:pt x="23" y="30"/>
                      <a:pt x="23" y="30"/>
                      <a:pt x="23" y="30"/>
                    </a:cubicBezTo>
                    <a:cubicBezTo>
                      <a:pt x="13" y="30"/>
                      <a:pt x="13" y="30"/>
                      <a:pt x="13" y="30"/>
                    </a:cubicBezTo>
                    <a:lnTo>
                      <a:pt x="13" y="27"/>
                    </a:lnTo>
                    <a:close/>
                    <a:moveTo>
                      <a:pt x="33" y="6"/>
                    </a:moveTo>
                    <a:cubicBezTo>
                      <a:pt x="26" y="6"/>
                      <a:pt x="26" y="6"/>
                      <a:pt x="26" y="6"/>
                    </a:cubicBezTo>
                    <a:cubicBezTo>
                      <a:pt x="26" y="10"/>
                      <a:pt x="26" y="10"/>
                      <a:pt x="26" y="10"/>
                    </a:cubicBezTo>
                    <a:cubicBezTo>
                      <a:pt x="33" y="10"/>
                      <a:pt x="33" y="10"/>
                      <a:pt x="33" y="10"/>
                    </a:cubicBezTo>
                    <a:lnTo>
                      <a:pt x="33" y="6"/>
                    </a:lnTo>
                    <a:close/>
                    <a:moveTo>
                      <a:pt x="26" y="16"/>
                    </a:moveTo>
                    <a:cubicBezTo>
                      <a:pt x="33" y="16"/>
                      <a:pt x="33" y="16"/>
                      <a:pt x="33" y="16"/>
                    </a:cubicBezTo>
                    <a:cubicBezTo>
                      <a:pt x="33" y="12"/>
                      <a:pt x="33" y="12"/>
                      <a:pt x="33" y="12"/>
                    </a:cubicBezTo>
                    <a:cubicBezTo>
                      <a:pt x="26" y="12"/>
                      <a:pt x="26" y="12"/>
                      <a:pt x="26" y="12"/>
                    </a:cubicBezTo>
                    <a:lnTo>
                      <a:pt x="26" y="16"/>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19" name="Freeform 216"/>
              <p:cNvSpPr>
                <a:spLocks noEditPoints="1"/>
              </p:cNvSpPr>
              <p:nvPr/>
            </p:nvSpPr>
            <p:spPr bwMode="auto">
              <a:xfrm>
                <a:off x="6049" y="2241"/>
                <a:ext cx="75" cy="73"/>
              </a:xfrm>
              <a:custGeom>
                <a:avLst/>
                <a:gdLst>
                  <a:gd name="T0" fmla="*/ 2 w 40"/>
                  <a:gd name="T1" fmla="*/ 19 h 39"/>
                  <a:gd name="T2" fmla="*/ 19 w 40"/>
                  <a:gd name="T3" fmla="*/ 30 h 39"/>
                  <a:gd name="T4" fmla="*/ 13 w 40"/>
                  <a:gd name="T5" fmla="*/ 36 h 39"/>
                  <a:gd name="T6" fmla="*/ 0 w 40"/>
                  <a:gd name="T7" fmla="*/ 24 h 39"/>
                  <a:gd name="T8" fmla="*/ 2 w 40"/>
                  <a:gd name="T9" fmla="*/ 19 h 39"/>
                  <a:gd name="T10" fmla="*/ 11 w 40"/>
                  <a:gd name="T11" fmla="*/ 41 h 39"/>
                  <a:gd name="T12" fmla="*/ 19 w 40"/>
                  <a:gd name="T13" fmla="*/ 45 h 39"/>
                  <a:gd name="T14" fmla="*/ 8 w 40"/>
                  <a:gd name="T15" fmla="*/ 73 h 39"/>
                  <a:gd name="T16" fmla="*/ 2 w 40"/>
                  <a:gd name="T17" fmla="*/ 69 h 39"/>
                  <a:gd name="T18" fmla="*/ 11 w 40"/>
                  <a:gd name="T19" fmla="*/ 41 h 39"/>
                  <a:gd name="T20" fmla="*/ 8 w 40"/>
                  <a:gd name="T21" fmla="*/ 0 h 39"/>
                  <a:gd name="T22" fmla="*/ 21 w 40"/>
                  <a:gd name="T23" fmla="*/ 11 h 39"/>
                  <a:gd name="T24" fmla="*/ 17 w 40"/>
                  <a:gd name="T25" fmla="*/ 17 h 39"/>
                  <a:gd name="T26" fmla="*/ 4 w 40"/>
                  <a:gd name="T27" fmla="*/ 4 h 39"/>
                  <a:gd name="T28" fmla="*/ 8 w 40"/>
                  <a:gd name="T29" fmla="*/ 0 h 39"/>
                  <a:gd name="T30" fmla="*/ 19 w 40"/>
                  <a:gd name="T31" fmla="*/ 62 h 39"/>
                  <a:gd name="T32" fmla="*/ 43 w 40"/>
                  <a:gd name="T33" fmla="*/ 62 h 39"/>
                  <a:gd name="T34" fmla="*/ 43 w 40"/>
                  <a:gd name="T35" fmla="*/ 11 h 39"/>
                  <a:gd name="T36" fmla="*/ 24 w 40"/>
                  <a:gd name="T37" fmla="*/ 11 h 39"/>
                  <a:gd name="T38" fmla="*/ 24 w 40"/>
                  <a:gd name="T39" fmla="*/ 6 h 39"/>
                  <a:gd name="T40" fmla="*/ 71 w 40"/>
                  <a:gd name="T41" fmla="*/ 6 h 39"/>
                  <a:gd name="T42" fmla="*/ 71 w 40"/>
                  <a:gd name="T43" fmla="*/ 11 h 39"/>
                  <a:gd name="T44" fmla="*/ 51 w 40"/>
                  <a:gd name="T45" fmla="*/ 11 h 39"/>
                  <a:gd name="T46" fmla="*/ 51 w 40"/>
                  <a:gd name="T47" fmla="*/ 62 h 39"/>
                  <a:gd name="T48" fmla="*/ 75 w 40"/>
                  <a:gd name="T49" fmla="*/ 62 h 39"/>
                  <a:gd name="T50" fmla="*/ 75 w 40"/>
                  <a:gd name="T51" fmla="*/ 67 h 39"/>
                  <a:gd name="T52" fmla="*/ 19 w 40"/>
                  <a:gd name="T53" fmla="*/ 67 h 39"/>
                  <a:gd name="T54" fmla="*/ 19 w 40"/>
                  <a:gd name="T55" fmla="*/ 62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40"/>
                  <a:gd name="T85" fmla="*/ 0 h 39"/>
                  <a:gd name="T86" fmla="*/ 40 w 40"/>
                  <a:gd name="T87" fmla="*/ 39 h 3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40" h="39">
                    <a:moveTo>
                      <a:pt x="1" y="10"/>
                    </a:moveTo>
                    <a:cubicBezTo>
                      <a:pt x="4" y="12"/>
                      <a:pt x="7" y="14"/>
                      <a:pt x="10" y="16"/>
                    </a:cubicBezTo>
                    <a:cubicBezTo>
                      <a:pt x="7" y="19"/>
                      <a:pt x="7" y="19"/>
                      <a:pt x="7" y="19"/>
                    </a:cubicBezTo>
                    <a:cubicBezTo>
                      <a:pt x="5" y="17"/>
                      <a:pt x="2" y="15"/>
                      <a:pt x="0" y="13"/>
                    </a:cubicBezTo>
                    <a:lnTo>
                      <a:pt x="1" y="10"/>
                    </a:lnTo>
                    <a:close/>
                    <a:moveTo>
                      <a:pt x="6" y="22"/>
                    </a:moveTo>
                    <a:cubicBezTo>
                      <a:pt x="8" y="23"/>
                      <a:pt x="9" y="23"/>
                      <a:pt x="10" y="24"/>
                    </a:cubicBezTo>
                    <a:cubicBezTo>
                      <a:pt x="8" y="29"/>
                      <a:pt x="6" y="34"/>
                      <a:pt x="4" y="39"/>
                    </a:cubicBezTo>
                    <a:cubicBezTo>
                      <a:pt x="1" y="37"/>
                      <a:pt x="1" y="37"/>
                      <a:pt x="1" y="37"/>
                    </a:cubicBezTo>
                    <a:cubicBezTo>
                      <a:pt x="3" y="32"/>
                      <a:pt x="5" y="28"/>
                      <a:pt x="6" y="22"/>
                    </a:cubicBezTo>
                    <a:close/>
                    <a:moveTo>
                      <a:pt x="4" y="0"/>
                    </a:moveTo>
                    <a:cubicBezTo>
                      <a:pt x="6" y="2"/>
                      <a:pt x="9" y="4"/>
                      <a:pt x="11" y="6"/>
                    </a:cubicBezTo>
                    <a:cubicBezTo>
                      <a:pt x="9" y="9"/>
                      <a:pt x="9" y="9"/>
                      <a:pt x="9" y="9"/>
                    </a:cubicBezTo>
                    <a:cubicBezTo>
                      <a:pt x="7" y="6"/>
                      <a:pt x="4" y="4"/>
                      <a:pt x="2" y="2"/>
                    </a:cubicBezTo>
                    <a:lnTo>
                      <a:pt x="4" y="0"/>
                    </a:lnTo>
                    <a:close/>
                    <a:moveTo>
                      <a:pt x="10" y="33"/>
                    </a:moveTo>
                    <a:cubicBezTo>
                      <a:pt x="23" y="33"/>
                      <a:pt x="23" y="33"/>
                      <a:pt x="23" y="33"/>
                    </a:cubicBezTo>
                    <a:cubicBezTo>
                      <a:pt x="23" y="6"/>
                      <a:pt x="23" y="6"/>
                      <a:pt x="23" y="6"/>
                    </a:cubicBezTo>
                    <a:cubicBezTo>
                      <a:pt x="13" y="6"/>
                      <a:pt x="13" y="6"/>
                      <a:pt x="13" y="6"/>
                    </a:cubicBezTo>
                    <a:cubicBezTo>
                      <a:pt x="13" y="3"/>
                      <a:pt x="13" y="3"/>
                      <a:pt x="13" y="3"/>
                    </a:cubicBezTo>
                    <a:cubicBezTo>
                      <a:pt x="38" y="3"/>
                      <a:pt x="38" y="3"/>
                      <a:pt x="38" y="3"/>
                    </a:cubicBezTo>
                    <a:cubicBezTo>
                      <a:pt x="38" y="6"/>
                      <a:pt x="38" y="6"/>
                      <a:pt x="38" y="6"/>
                    </a:cubicBezTo>
                    <a:cubicBezTo>
                      <a:pt x="27" y="6"/>
                      <a:pt x="27" y="6"/>
                      <a:pt x="27" y="6"/>
                    </a:cubicBezTo>
                    <a:cubicBezTo>
                      <a:pt x="27" y="33"/>
                      <a:pt x="27" y="33"/>
                      <a:pt x="27" y="33"/>
                    </a:cubicBezTo>
                    <a:cubicBezTo>
                      <a:pt x="40" y="33"/>
                      <a:pt x="40" y="33"/>
                      <a:pt x="40" y="33"/>
                    </a:cubicBezTo>
                    <a:cubicBezTo>
                      <a:pt x="40" y="36"/>
                      <a:pt x="40" y="36"/>
                      <a:pt x="40" y="36"/>
                    </a:cubicBezTo>
                    <a:cubicBezTo>
                      <a:pt x="10" y="36"/>
                      <a:pt x="10" y="36"/>
                      <a:pt x="10" y="36"/>
                    </a:cubicBezTo>
                    <a:lnTo>
                      <a:pt x="10" y="3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0" name="Freeform 217"/>
              <p:cNvSpPr>
                <a:spLocks noEditPoints="1"/>
              </p:cNvSpPr>
              <p:nvPr/>
            </p:nvSpPr>
            <p:spPr bwMode="auto">
              <a:xfrm>
                <a:off x="6126" y="2244"/>
                <a:ext cx="74" cy="70"/>
              </a:xfrm>
              <a:custGeom>
                <a:avLst/>
                <a:gdLst>
                  <a:gd name="T0" fmla="*/ 0 w 39"/>
                  <a:gd name="T1" fmla="*/ 0 h 37"/>
                  <a:gd name="T2" fmla="*/ 74 w 39"/>
                  <a:gd name="T3" fmla="*/ 0 h 37"/>
                  <a:gd name="T4" fmla="*/ 74 w 39"/>
                  <a:gd name="T5" fmla="*/ 6 h 37"/>
                  <a:gd name="T6" fmla="*/ 49 w 39"/>
                  <a:gd name="T7" fmla="*/ 6 h 37"/>
                  <a:gd name="T8" fmla="*/ 49 w 39"/>
                  <a:gd name="T9" fmla="*/ 17 h 37"/>
                  <a:gd name="T10" fmla="*/ 72 w 39"/>
                  <a:gd name="T11" fmla="*/ 17 h 37"/>
                  <a:gd name="T12" fmla="*/ 72 w 39"/>
                  <a:gd name="T13" fmla="*/ 70 h 37"/>
                  <a:gd name="T14" fmla="*/ 66 w 39"/>
                  <a:gd name="T15" fmla="*/ 70 h 37"/>
                  <a:gd name="T16" fmla="*/ 66 w 39"/>
                  <a:gd name="T17" fmla="*/ 66 h 37"/>
                  <a:gd name="T18" fmla="*/ 11 w 39"/>
                  <a:gd name="T19" fmla="*/ 66 h 37"/>
                  <a:gd name="T20" fmla="*/ 11 w 39"/>
                  <a:gd name="T21" fmla="*/ 70 h 37"/>
                  <a:gd name="T22" fmla="*/ 6 w 39"/>
                  <a:gd name="T23" fmla="*/ 70 h 37"/>
                  <a:gd name="T24" fmla="*/ 6 w 39"/>
                  <a:gd name="T25" fmla="*/ 17 h 37"/>
                  <a:gd name="T26" fmla="*/ 27 w 39"/>
                  <a:gd name="T27" fmla="*/ 17 h 37"/>
                  <a:gd name="T28" fmla="*/ 27 w 39"/>
                  <a:gd name="T29" fmla="*/ 6 h 37"/>
                  <a:gd name="T30" fmla="*/ 0 w 39"/>
                  <a:gd name="T31" fmla="*/ 6 h 37"/>
                  <a:gd name="T32" fmla="*/ 0 w 39"/>
                  <a:gd name="T33" fmla="*/ 0 h 37"/>
                  <a:gd name="T34" fmla="*/ 66 w 39"/>
                  <a:gd name="T35" fmla="*/ 61 h 37"/>
                  <a:gd name="T36" fmla="*/ 66 w 39"/>
                  <a:gd name="T37" fmla="*/ 47 h 37"/>
                  <a:gd name="T38" fmla="*/ 51 w 39"/>
                  <a:gd name="T39" fmla="*/ 47 h 37"/>
                  <a:gd name="T40" fmla="*/ 44 w 39"/>
                  <a:gd name="T41" fmla="*/ 38 h 37"/>
                  <a:gd name="T42" fmla="*/ 44 w 39"/>
                  <a:gd name="T43" fmla="*/ 23 h 37"/>
                  <a:gd name="T44" fmla="*/ 32 w 39"/>
                  <a:gd name="T45" fmla="*/ 23 h 37"/>
                  <a:gd name="T46" fmla="*/ 17 w 39"/>
                  <a:gd name="T47" fmla="*/ 51 h 37"/>
                  <a:gd name="T48" fmla="*/ 13 w 39"/>
                  <a:gd name="T49" fmla="*/ 45 h 37"/>
                  <a:gd name="T50" fmla="*/ 27 w 39"/>
                  <a:gd name="T51" fmla="*/ 23 h 37"/>
                  <a:gd name="T52" fmla="*/ 11 w 39"/>
                  <a:gd name="T53" fmla="*/ 23 h 37"/>
                  <a:gd name="T54" fmla="*/ 11 w 39"/>
                  <a:gd name="T55" fmla="*/ 61 h 37"/>
                  <a:gd name="T56" fmla="*/ 66 w 39"/>
                  <a:gd name="T57" fmla="*/ 61 h 37"/>
                  <a:gd name="T58" fmla="*/ 32 w 39"/>
                  <a:gd name="T59" fmla="*/ 17 h 37"/>
                  <a:gd name="T60" fmla="*/ 44 w 39"/>
                  <a:gd name="T61" fmla="*/ 17 h 37"/>
                  <a:gd name="T62" fmla="*/ 44 w 39"/>
                  <a:gd name="T63" fmla="*/ 6 h 37"/>
                  <a:gd name="T64" fmla="*/ 32 w 39"/>
                  <a:gd name="T65" fmla="*/ 6 h 37"/>
                  <a:gd name="T66" fmla="*/ 32 w 39"/>
                  <a:gd name="T67" fmla="*/ 17 h 37"/>
                  <a:gd name="T68" fmla="*/ 53 w 39"/>
                  <a:gd name="T69" fmla="*/ 42 h 37"/>
                  <a:gd name="T70" fmla="*/ 66 w 39"/>
                  <a:gd name="T71" fmla="*/ 42 h 37"/>
                  <a:gd name="T72" fmla="*/ 66 w 39"/>
                  <a:gd name="T73" fmla="*/ 23 h 37"/>
                  <a:gd name="T74" fmla="*/ 49 w 39"/>
                  <a:gd name="T75" fmla="*/ 23 h 37"/>
                  <a:gd name="T76" fmla="*/ 49 w 39"/>
                  <a:gd name="T77" fmla="*/ 38 h 37"/>
                  <a:gd name="T78" fmla="*/ 53 w 39"/>
                  <a:gd name="T79" fmla="*/ 42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39"/>
                  <a:gd name="T121" fmla="*/ 0 h 37"/>
                  <a:gd name="T122" fmla="*/ 39 w 39"/>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39" h="37">
                    <a:moveTo>
                      <a:pt x="0" y="0"/>
                    </a:moveTo>
                    <a:cubicBezTo>
                      <a:pt x="39" y="0"/>
                      <a:pt x="39" y="0"/>
                      <a:pt x="39" y="0"/>
                    </a:cubicBezTo>
                    <a:cubicBezTo>
                      <a:pt x="39" y="3"/>
                      <a:pt x="39" y="3"/>
                      <a:pt x="39" y="3"/>
                    </a:cubicBezTo>
                    <a:cubicBezTo>
                      <a:pt x="26" y="3"/>
                      <a:pt x="26" y="3"/>
                      <a:pt x="26" y="3"/>
                    </a:cubicBezTo>
                    <a:cubicBezTo>
                      <a:pt x="26" y="9"/>
                      <a:pt x="26" y="9"/>
                      <a:pt x="26" y="9"/>
                    </a:cubicBezTo>
                    <a:cubicBezTo>
                      <a:pt x="38" y="9"/>
                      <a:pt x="38" y="9"/>
                      <a:pt x="38" y="9"/>
                    </a:cubicBezTo>
                    <a:cubicBezTo>
                      <a:pt x="38" y="37"/>
                      <a:pt x="38" y="37"/>
                      <a:pt x="38" y="37"/>
                    </a:cubicBezTo>
                    <a:cubicBezTo>
                      <a:pt x="35" y="37"/>
                      <a:pt x="35" y="37"/>
                      <a:pt x="35" y="37"/>
                    </a:cubicBezTo>
                    <a:cubicBezTo>
                      <a:pt x="35" y="35"/>
                      <a:pt x="35" y="35"/>
                      <a:pt x="35" y="35"/>
                    </a:cubicBezTo>
                    <a:cubicBezTo>
                      <a:pt x="6" y="35"/>
                      <a:pt x="6" y="35"/>
                      <a:pt x="6" y="35"/>
                    </a:cubicBezTo>
                    <a:cubicBezTo>
                      <a:pt x="6" y="37"/>
                      <a:pt x="6" y="37"/>
                      <a:pt x="6" y="37"/>
                    </a:cubicBezTo>
                    <a:cubicBezTo>
                      <a:pt x="3" y="37"/>
                      <a:pt x="3" y="37"/>
                      <a:pt x="3" y="37"/>
                    </a:cubicBezTo>
                    <a:cubicBezTo>
                      <a:pt x="3" y="9"/>
                      <a:pt x="3" y="9"/>
                      <a:pt x="3" y="9"/>
                    </a:cubicBezTo>
                    <a:cubicBezTo>
                      <a:pt x="14" y="9"/>
                      <a:pt x="14" y="9"/>
                      <a:pt x="14" y="9"/>
                    </a:cubicBezTo>
                    <a:cubicBezTo>
                      <a:pt x="14" y="7"/>
                      <a:pt x="14" y="5"/>
                      <a:pt x="14" y="3"/>
                    </a:cubicBezTo>
                    <a:cubicBezTo>
                      <a:pt x="0" y="3"/>
                      <a:pt x="0" y="3"/>
                      <a:pt x="0" y="3"/>
                    </a:cubicBezTo>
                    <a:lnTo>
                      <a:pt x="0" y="0"/>
                    </a:lnTo>
                    <a:close/>
                    <a:moveTo>
                      <a:pt x="35" y="32"/>
                    </a:moveTo>
                    <a:cubicBezTo>
                      <a:pt x="35" y="25"/>
                      <a:pt x="35" y="25"/>
                      <a:pt x="35" y="25"/>
                    </a:cubicBezTo>
                    <a:cubicBezTo>
                      <a:pt x="27" y="25"/>
                      <a:pt x="27" y="25"/>
                      <a:pt x="27" y="25"/>
                    </a:cubicBezTo>
                    <a:cubicBezTo>
                      <a:pt x="25" y="25"/>
                      <a:pt x="23" y="23"/>
                      <a:pt x="23" y="20"/>
                    </a:cubicBezTo>
                    <a:cubicBezTo>
                      <a:pt x="23" y="12"/>
                      <a:pt x="23" y="12"/>
                      <a:pt x="23" y="12"/>
                    </a:cubicBezTo>
                    <a:cubicBezTo>
                      <a:pt x="17" y="12"/>
                      <a:pt x="17" y="12"/>
                      <a:pt x="17" y="12"/>
                    </a:cubicBezTo>
                    <a:cubicBezTo>
                      <a:pt x="17" y="18"/>
                      <a:pt x="14" y="23"/>
                      <a:pt x="9" y="27"/>
                    </a:cubicBezTo>
                    <a:cubicBezTo>
                      <a:pt x="8" y="26"/>
                      <a:pt x="8" y="25"/>
                      <a:pt x="7" y="24"/>
                    </a:cubicBezTo>
                    <a:cubicBezTo>
                      <a:pt x="11" y="21"/>
                      <a:pt x="13" y="17"/>
                      <a:pt x="14" y="12"/>
                    </a:cubicBezTo>
                    <a:cubicBezTo>
                      <a:pt x="6" y="12"/>
                      <a:pt x="6" y="12"/>
                      <a:pt x="6" y="12"/>
                    </a:cubicBezTo>
                    <a:cubicBezTo>
                      <a:pt x="6" y="32"/>
                      <a:pt x="6" y="32"/>
                      <a:pt x="6" y="32"/>
                    </a:cubicBezTo>
                    <a:lnTo>
                      <a:pt x="35" y="32"/>
                    </a:lnTo>
                    <a:close/>
                    <a:moveTo>
                      <a:pt x="17" y="9"/>
                    </a:moveTo>
                    <a:cubicBezTo>
                      <a:pt x="23" y="9"/>
                      <a:pt x="23" y="9"/>
                      <a:pt x="23" y="9"/>
                    </a:cubicBezTo>
                    <a:cubicBezTo>
                      <a:pt x="23" y="3"/>
                      <a:pt x="23" y="3"/>
                      <a:pt x="23" y="3"/>
                    </a:cubicBezTo>
                    <a:cubicBezTo>
                      <a:pt x="17" y="3"/>
                      <a:pt x="17" y="3"/>
                      <a:pt x="17" y="3"/>
                    </a:cubicBezTo>
                    <a:cubicBezTo>
                      <a:pt x="17" y="5"/>
                      <a:pt x="17" y="7"/>
                      <a:pt x="17" y="9"/>
                    </a:cubicBezTo>
                    <a:close/>
                    <a:moveTo>
                      <a:pt x="28" y="22"/>
                    </a:moveTo>
                    <a:cubicBezTo>
                      <a:pt x="35" y="22"/>
                      <a:pt x="35" y="22"/>
                      <a:pt x="35" y="22"/>
                    </a:cubicBezTo>
                    <a:cubicBezTo>
                      <a:pt x="35" y="12"/>
                      <a:pt x="35" y="12"/>
                      <a:pt x="35" y="12"/>
                    </a:cubicBezTo>
                    <a:cubicBezTo>
                      <a:pt x="26" y="12"/>
                      <a:pt x="26" y="12"/>
                      <a:pt x="26" y="12"/>
                    </a:cubicBezTo>
                    <a:cubicBezTo>
                      <a:pt x="26" y="20"/>
                      <a:pt x="26" y="20"/>
                      <a:pt x="26" y="20"/>
                    </a:cubicBezTo>
                    <a:cubicBezTo>
                      <a:pt x="26" y="21"/>
                      <a:pt x="27" y="22"/>
                      <a:pt x="28" y="22"/>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1" name="Freeform 218"/>
              <p:cNvSpPr>
                <a:spLocks noEditPoints="1"/>
              </p:cNvSpPr>
              <p:nvPr/>
            </p:nvSpPr>
            <p:spPr bwMode="auto">
              <a:xfrm>
                <a:off x="5740" y="2258"/>
                <a:ext cx="71" cy="73"/>
              </a:xfrm>
              <a:custGeom>
                <a:avLst/>
                <a:gdLst>
                  <a:gd name="T0" fmla="*/ 17 w 38"/>
                  <a:gd name="T1" fmla="*/ 30 h 39"/>
                  <a:gd name="T2" fmla="*/ 0 w 38"/>
                  <a:gd name="T3" fmla="*/ 24 h 39"/>
                  <a:gd name="T4" fmla="*/ 11 w 38"/>
                  <a:gd name="T5" fmla="*/ 43 h 39"/>
                  <a:gd name="T6" fmla="*/ 9 w 38"/>
                  <a:gd name="T7" fmla="*/ 73 h 39"/>
                  <a:gd name="T8" fmla="*/ 11 w 38"/>
                  <a:gd name="T9" fmla="*/ 43 h 39"/>
                  <a:gd name="T10" fmla="*/ 21 w 38"/>
                  <a:gd name="T11" fmla="*/ 11 h 39"/>
                  <a:gd name="T12" fmla="*/ 4 w 38"/>
                  <a:gd name="T13" fmla="*/ 6 h 39"/>
                  <a:gd name="T14" fmla="*/ 21 w 38"/>
                  <a:gd name="T15" fmla="*/ 32 h 39"/>
                  <a:gd name="T16" fmla="*/ 30 w 38"/>
                  <a:gd name="T17" fmla="*/ 21 h 39"/>
                  <a:gd name="T18" fmla="*/ 19 w 38"/>
                  <a:gd name="T19" fmla="*/ 15 h 39"/>
                  <a:gd name="T20" fmla="*/ 30 w 38"/>
                  <a:gd name="T21" fmla="*/ 0 h 39"/>
                  <a:gd name="T22" fmla="*/ 36 w 38"/>
                  <a:gd name="T23" fmla="*/ 15 h 39"/>
                  <a:gd name="T24" fmla="*/ 45 w 38"/>
                  <a:gd name="T25" fmla="*/ 21 h 39"/>
                  <a:gd name="T26" fmla="*/ 36 w 38"/>
                  <a:gd name="T27" fmla="*/ 32 h 39"/>
                  <a:gd name="T28" fmla="*/ 43 w 38"/>
                  <a:gd name="T29" fmla="*/ 58 h 39"/>
                  <a:gd name="T30" fmla="*/ 26 w 38"/>
                  <a:gd name="T31" fmla="*/ 64 h 39"/>
                  <a:gd name="T32" fmla="*/ 21 w 38"/>
                  <a:gd name="T33" fmla="*/ 32 h 39"/>
                  <a:gd name="T34" fmla="*/ 37 w 38"/>
                  <a:gd name="T35" fmla="*/ 37 h 39"/>
                  <a:gd name="T36" fmla="*/ 26 w 38"/>
                  <a:gd name="T37" fmla="*/ 54 h 39"/>
                  <a:gd name="T38" fmla="*/ 49 w 38"/>
                  <a:gd name="T39" fmla="*/ 4 h 39"/>
                  <a:gd name="T40" fmla="*/ 71 w 38"/>
                  <a:gd name="T41" fmla="*/ 66 h 39"/>
                  <a:gd name="T42" fmla="*/ 54 w 38"/>
                  <a:gd name="T43" fmla="*/ 71 h 39"/>
                  <a:gd name="T44" fmla="*/ 62 w 38"/>
                  <a:gd name="T45" fmla="*/ 67 h 39"/>
                  <a:gd name="T46" fmla="*/ 65 w 38"/>
                  <a:gd name="T47" fmla="*/ 47 h 39"/>
                  <a:gd name="T48" fmla="*/ 41 w 38"/>
                  <a:gd name="T49" fmla="*/ 73 h 39"/>
                  <a:gd name="T50" fmla="*/ 47 w 38"/>
                  <a:gd name="T51" fmla="*/ 54 h 39"/>
                  <a:gd name="T52" fmla="*/ 49 w 38"/>
                  <a:gd name="T53" fmla="*/ 4 h 39"/>
                  <a:gd name="T54" fmla="*/ 65 w 38"/>
                  <a:gd name="T55" fmla="*/ 41 h 39"/>
                  <a:gd name="T56" fmla="*/ 54 w 38"/>
                  <a:gd name="T57" fmla="*/ 26 h 39"/>
                  <a:gd name="T58" fmla="*/ 65 w 38"/>
                  <a:gd name="T59" fmla="*/ 7 h 39"/>
                  <a:gd name="T60" fmla="*/ 54 w 38"/>
                  <a:gd name="T61" fmla="*/ 22 h 39"/>
                  <a:gd name="T62" fmla="*/ 65 w 38"/>
                  <a:gd name="T63" fmla="*/ 7 h 3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8"/>
                  <a:gd name="T97" fmla="*/ 0 h 39"/>
                  <a:gd name="T98" fmla="*/ 38 w 38"/>
                  <a:gd name="T99" fmla="*/ 39 h 39"/>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8" h="39">
                    <a:moveTo>
                      <a:pt x="2" y="11"/>
                    </a:moveTo>
                    <a:cubicBezTo>
                      <a:pt x="5" y="13"/>
                      <a:pt x="7" y="14"/>
                      <a:pt x="9" y="16"/>
                    </a:cubicBezTo>
                    <a:cubicBezTo>
                      <a:pt x="8" y="17"/>
                      <a:pt x="7" y="18"/>
                      <a:pt x="7" y="19"/>
                    </a:cubicBezTo>
                    <a:cubicBezTo>
                      <a:pt x="5" y="17"/>
                      <a:pt x="3" y="15"/>
                      <a:pt x="0" y="13"/>
                    </a:cubicBezTo>
                    <a:lnTo>
                      <a:pt x="2" y="11"/>
                    </a:lnTo>
                    <a:close/>
                    <a:moveTo>
                      <a:pt x="6" y="23"/>
                    </a:moveTo>
                    <a:cubicBezTo>
                      <a:pt x="7" y="23"/>
                      <a:pt x="8" y="24"/>
                      <a:pt x="9" y="24"/>
                    </a:cubicBezTo>
                    <a:cubicBezTo>
                      <a:pt x="8" y="27"/>
                      <a:pt x="7" y="32"/>
                      <a:pt x="5" y="39"/>
                    </a:cubicBezTo>
                    <a:cubicBezTo>
                      <a:pt x="2" y="37"/>
                      <a:pt x="2" y="37"/>
                      <a:pt x="2" y="37"/>
                    </a:cubicBezTo>
                    <a:cubicBezTo>
                      <a:pt x="3" y="33"/>
                      <a:pt x="5" y="28"/>
                      <a:pt x="6" y="23"/>
                    </a:cubicBezTo>
                    <a:close/>
                    <a:moveTo>
                      <a:pt x="4" y="1"/>
                    </a:moveTo>
                    <a:cubicBezTo>
                      <a:pt x="6" y="2"/>
                      <a:pt x="9" y="4"/>
                      <a:pt x="11" y="6"/>
                    </a:cubicBezTo>
                    <a:cubicBezTo>
                      <a:pt x="10" y="7"/>
                      <a:pt x="9" y="8"/>
                      <a:pt x="8" y="8"/>
                    </a:cubicBezTo>
                    <a:cubicBezTo>
                      <a:pt x="7" y="7"/>
                      <a:pt x="5" y="5"/>
                      <a:pt x="2" y="3"/>
                    </a:cubicBezTo>
                    <a:lnTo>
                      <a:pt x="4" y="1"/>
                    </a:lnTo>
                    <a:close/>
                    <a:moveTo>
                      <a:pt x="11" y="17"/>
                    </a:moveTo>
                    <a:cubicBezTo>
                      <a:pt x="16" y="17"/>
                      <a:pt x="16" y="17"/>
                      <a:pt x="16" y="17"/>
                    </a:cubicBezTo>
                    <a:cubicBezTo>
                      <a:pt x="16" y="11"/>
                      <a:pt x="16" y="11"/>
                      <a:pt x="16" y="11"/>
                    </a:cubicBezTo>
                    <a:cubicBezTo>
                      <a:pt x="10" y="11"/>
                      <a:pt x="10" y="11"/>
                      <a:pt x="10" y="11"/>
                    </a:cubicBezTo>
                    <a:cubicBezTo>
                      <a:pt x="10" y="8"/>
                      <a:pt x="10" y="8"/>
                      <a:pt x="10" y="8"/>
                    </a:cubicBezTo>
                    <a:cubicBezTo>
                      <a:pt x="16" y="8"/>
                      <a:pt x="16" y="8"/>
                      <a:pt x="16" y="8"/>
                    </a:cubicBezTo>
                    <a:cubicBezTo>
                      <a:pt x="16" y="0"/>
                      <a:pt x="16" y="0"/>
                      <a:pt x="16" y="0"/>
                    </a:cubicBezTo>
                    <a:cubicBezTo>
                      <a:pt x="19" y="0"/>
                      <a:pt x="19" y="0"/>
                      <a:pt x="19" y="0"/>
                    </a:cubicBezTo>
                    <a:cubicBezTo>
                      <a:pt x="19" y="8"/>
                      <a:pt x="19" y="8"/>
                      <a:pt x="19" y="8"/>
                    </a:cubicBezTo>
                    <a:cubicBezTo>
                      <a:pt x="24" y="8"/>
                      <a:pt x="24" y="8"/>
                      <a:pt x="24" y="8"/>
                    </a:cubicBezTo>
                    <a:cubicBezTo>
                      <a:pt x="24" y="11"/>
                      <a:pt x="24" y="11"/>
                      <a:pt x="24" y="11"/>
                    </a:cubicBezTo>
                    <a:cubicBezTo>
                      <a:pt x="19" y="11"/>
                      <a:pt x="19" y="11"/>
                      <a:pt x="19" y="11"/>
                    </a:cubicBezTo>
                    <a:cubicBezTo>
                      <a:pt x="19" y="17"/>
                      <a:pt x="19" y="17"/>
                      <a:pt x="19" y="17"/>
                    </a:cubicBezTo>
                    <a:cubicBezTo>
                      <a:pt x="23" y="17"/>
                      <a:pt x="23" y="17"/>
                      <a:pt x="23" y="17"/>
                    </a:cubicBezTo>
                    <a:cubicBezTo>
                      <a:pt x="23" y="31"/>
                      <a:pt x="23" y="31"/>
                      <a:pt x="23" y="31"/>
                    </a:cubicBezTo>
                    <a:cubicBezTo>
                      <a:pt x="14" y="31"/>
                      <a:pt x="14" y="31"/>
                      <a:pt x="14" y="31"/>
                    </a:cubicBezTo>
                    <a:cubicBezTo>
                      <a:pt x="14" y="34"/>
                      <a:pt x="14" y="34"/>
                      <a:pt x="14" y="34"/>
                    </a:cubicBezTo>
                    <a:cubicBezTo>
                      <a:pt x="11" y="34"/>
                      <a:pt x="11" y="34"/>
                      <a:pt x="11" y="34"/>
                    </a:cubicBezTo>
                    <a:lnTo>
                      <a:pt x="11" y="17"/>
                    </a:lnTo>
                    <a:close/>
                    <a:moveTo>
                      <a:pt x="20" y="29"/>
                    </a:moveTo>
                    <a:cubicBezTo>
                      <a:pt x="20" y="20"/>
                      <a:pt x="20" y="20"/>
                      <a:pt x="20" y="20"/>
                    </a:cubicBezTo>
                    <a:cubicBezTo>
                      <a:pt x="14" y="20"/>
                      <a:pt x="14" y="20"/>
                      <a:pt x="14" y="20"/>
                    </a:cubicBezTo>
                    <a:cubicBezTo>
                      <a:pt x="14" y="29"/>
                      <a:pt x="14" y="29"/>
                      <a:pt x="14" y="29"/>
                    </a:cubicBezTo>
                    <a:lnTo>
                      <a:pt x="20" y="29"/>
                    </a:lnTo>
                    <a:close/>
                    <a:moveTo>
                      <a:pt x="26" y="2"/>
                    </a:moveTo>
                    <a:cubicBezTo>
                      <a:pt x="38" y="2"/>
                      <a:pt x="38" y="2"/>
                      <a:pt x="38" y="2"/>
                    </a:cubicBezTo>
                    <a:cubicBezTo>
                      <a:pt x="38" y="35"/>
                      <a:pt x="38" y="35"/>
                      <a:pt x="38" y="35"/>
                    </a:cubicBezTo>
                    <a:cubicBezTo>
                      <a:pt x="38" y="37"/>
                      <a:pt x="36" y="38"/>
                      <a:pt x="34" y="38"/>
                    </a:cubicBezTo>
                    <a:cubicBezTo>
                      <a:pt x="32" y="38"/>
                      <a:pt x="31" y="38"/>
                      <a:pt x="29" y="38"/>
                    </a:cubicBezTo>
                    <a:cubicBezTo>
                      <a:pt x="29" y="38"/>
                      <a:pt x="29" y="37"/>
                      <a:pt x="29" y="35"/>
                    </a:cubicBezTo>
                    <a:cubicBezTo>
                      <a:pt x="31" y="35"/>
                      <a:pt x="32" y="36"/>
                      <a:pt x="33" y="36"/>
                    </a:cubicBezTo>
                    <a:cubicBezTo>
                      <a:pt x="34" y="36"/>
                      <a:pt x="35" y="35"/>
                      <a:pt x="35" y="34"/>
                    </a:cubicBezTo>
                    <a:cubicBezTo>
                      <a:pt x="35" y="25"/>
                      <a:pt x="35" y="25"/>
                      <a:pt x="35" y="25"/>
                    </a:cubicBezTo>
                    <a:cubicBezTo>
                      <a:pt x="28" y="25"/>
                      <a:pt x="28" y="25"/>
                      <a:pt x="28" y="25"/>
                    </a:cubicBezTo>
                    <a:cubicBezTo>
                      <a:pt x="28" y="30"/>
                      <a:pt x="26" y="35"/>
                      <a:pt x="22" y="39"/>
                    </a:cubicBezTo>
                    <a:cubicBezTo>
                      <a:pt x="21" y="39"/>
                      <a:pt x="20" y="38"/>
                      <a:pt x="19" y="37"/>
                    </a:cubicBezTo>
                    <a:cubicBezTo>
                      <a:pt x="22" y="35"/>
                      <a:pt x="24" y="32"/>
                      <a:pt x="25" y="29"/>
                    </a:cubicBezTo>
                    <a:cubicBezTo>
                      <a:pt x="26" y="27"/>
                      <a:pt x="26" y="22"/>
                      <a:pt x="26" y="16"/>
                    </a:cubicBezTo>
                    <a:lnTo>
                      <a:pt x="26" y="2"/>
                    </a:lnTo>
                    <a:close/>
                    <a:moveTo>
                      <a:pt x="29" y="22"/>
                    </a:moveTo>
                    <a:cubicBezTo>
                      <a:pt x="35" y="22"/>
                      <a:pt x="35" y="22"/>
                      <a:pt x="35" y="22"/>
                    </a:cubicBezTo>
                    <a:cubicBezTo>
                      <a:pt x="35" y="14"/>
                      <a:pt x="35" y="14"/>
                      <a:pt x="35" y="14"/>
                    </a:cubicBezTo>
                    <a:cubicBezTo>
                      <a:pt x="29" y="14"/>
                      <a:pt x="29" y="14"/>
                      <a:pt x="29" y="14"/>
                    </a:cubicBezTo>
                    <a:cubicBezTo>
                      <a:pt x="29" y="17"/>
                      <a:pt x="29" y="19"/>
                      <a:pt x="29" y="22"/>
                    </a:cubicBezTo>
                    <a:close/>
                    <a:moveTo>
                      <a:pt x="35" y="4"/>
                    </a:moveTo>
                    <a:cubicBezTo>
                      <a:pt x="29" y="4"/>
                      <a:pt x="29" y="4"/>
                      <a:pt x="29" y="4"/>
                    </a:cubicBezTo>
                    <a:cubicBezTo>
                      <a:pt x="29" y="12"/>
                      <a:pt x="29" y="12"/>
                      <a:pt x="29" y="12"/>
                    </a:cubicBezTo>
                    <a:cubicBezTo>
                      <a:pt x="35" y="12"/>
                      <a:pt x="35" y="12"/>
                      <a:pt x="35" y="12"/>
                    </a:cubicBezTo>
                    <a:lnTo>
                      <a:pt x="35" y="4"/>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2" name="Freeform 219"/>
              <p:cNvSpPr>
                <a:spLocks noEditPoints="1"/>
              </p:cNvSpPr>
              <p:nvPr/>
            </p:nvSpPr>
            <p:spPr bwMode="auto">
              <a:xfrm>
                <a:off x="5818" y="2258"/>
                <a:ext cx="74" cy="73"/>
              </a:xfrm>
              <a:custGeom>
                <a:avLst/>
                <a:gdLst>
                  <a:gd name="T0" fmla="*/ 0 w 39"/>
                  <a:gd name="T1" fmla="*/ 9 h 39"/>
                  <a:gd name="T2" fmla="*/ 34 w 39"/>
                  <a:gd name="T3" fmla="*/ 9 h 39"/>
                  <a:gd name="T4" fmla="*/ 34 w 39"/>
                  <a:gd name="T5" fmla="*/ 0 h 39"/>
                  <a:gd name="T6" fmla="*/ 42 w 39"/>
                  <a:gd name="T7" fmla="*/ 0 h 39"/>
                  <a:gd name="T8" fmla="*/ 42 w 39"/>
                  <a:gd name="T9" fmla="*/ 9 h 39"/>
                  <a:gd name="T10" fmla="*/ 74 w 39"/>
                  <a:gd name="T11" fmla="*/ 9 h 39"/>
                  <a:gd name="T12" fmla="*/ 74 w 39"/>
                  <a:gd name="T13" fmla="*/ 13 h 39"/>
                  <a:gd name="T14" fmla="*/ 42 w 39"/>
                  <a:gd name="T15" fmla="*/ 13 h 39"/>
                  <a:gd name="T16" fmla="*/ 42 w 39"/>
                  <a:gd name="T17" fmla="*/ 22 h 39"/>
                  <a:gd name="T18" fmla="*/ 70 w 39"/>
                  <a:gd name="T19" fmla="*/ 22 h 39"/>
                  <a:gd name="T20" fmla="*/ 70 w 39"/>
                  <a:gd name="T21" fmla="*/ 64 h 39"/>
                  <a:gd name="T22" fmla="*/ 61 w 39"/>
                  <a:gd name="T23" fmla="*/ 73 h 39"/>
                  <a:gd name="T24" fmla="*/ 49 w 39"/>
                  <a:gd name="T25" fmla="*/ 73 h 39"/>
                  <a:gd name="T26" fmla="*/ 47 w 39"/>
                  <a:gd name="T27" fmla="*/ 67 h 39"/>
                  <a:gd name="T28" fmla="*/ 59 w 39"/>
                  <a:gd name="T29" fmla="*/ 67 h 39"/>
                  <a:gd name="T30" fmla="*/ 65 w 39"/>
                  <a:gd name="T31" fmla="*/ 64 h 39"/>
                  <a:gd name="T32" fmla="*/ 65 w 39"/>
                  <a:gd name="T33" fmla="*/ 26 h 39"/>
                  <a:gd name="T34" fmla="*/ 11 w 39"/>
                  <a:gd name="T35" fmla="*/ 26 h 39"/>
                  <a:gd name="T36" fmla="*/ 11 w 39"/>
                  <a:gd name="T37" fmla="*/ 73 h 39"/>
                  <a:gd name="T38" fmla="*/ 6 w 39"/>
                  <a:gd name="T39" fmla="*/ 73 h 39"/>
                  <a:gd name="T40" fmla="*/ 6 w 39"/>
                  <a:gd name="T41" fmla="*/ 22 h 39"/>
                  <a:gd name="T42" fmla="*/ 34 w 39"/>
                  <a:gd name="T43" fmla="*/ 22 h 39"/>
                  <a:gd name="T44" fmla="*/ 34 w 39"/>
                  <a:gd name="T45" fmla="*/ 13 h 39"/>
                  <a:gd name="T46" fmla="*/ 0 w 39"/>
                  <a:gd name="T47" fmla="*/ 13 h 39"/>
                  <a:gd name="T48" fmla="*/ 0 w 39"/>
                  <a:gd name="T49" fmla="*/ 9 h 39"/>
                  <a:gd name="T50" fmla="*/ 15 w 39"/>
                  <a:gd name="T51" fmla="*/ 52 h 39"/>
                  <a:gd name="T52" fmla="*/ 34 w 39"/>
                  <a:gd name="T53" fmla="*/ 52 h 39"/>
                  <a:gd name="T54" fmla="*/ 34 w 39"/>
                  <a:gd name="T55" fmla="*/ 45 h 39"/>
                  <a:gd name="T56" fmla="*/ 17 w 39"/>
                  <a:gd name="T57" fmla="*/ 45 h 39"/>
                  <a:gd name="T58" fmla="*/ 17 w 39"/>
                  <a:gd name="T59" fmla="*/ 39 h 39"/>
                  <a:gd name="T60" fmla="*/ 40 w 39"/>
                  <a:gd name="T61" fmla="*/ 39 h 39"/>
                  <a:gd name="T62" fmla="*/ 47 w 39"/>
                  <a:gd name="T63" fmla="*/ 28 h 39"/>
                  <a:gd name="T64" fmla="*/ 53 w 39"/>
                  <a:gd name="T65" fmla="*/ 30 h 39"/>
                  <a:gd name="T66" fmla="*/ 47 w 39"/>
                  <a:gd name="T67" fmla="*/ 39 h 39"/>
                  <a:gd name="T68" fmla="*/ 59 w 39"/>
                  <a:gd name="T69" fmla="*/ 39 h 39"/>
                  <a:gd name="T70" fmla="*/ 59 w 39"/>
                  <a:gd name="T71" fmla="*/ 45 h 39"/>
                  <a:gd name="T72" fmla="*/ 40 w 39"/>
                  <a:gd name="T73" fmla="*/ 45 h 39"/>
                  <a:gd name="T74" fmla="*/ 40 w 39"/>
                  <a:gd name="T75" fmla="*/ 52 h 39"/>
                  <a:gd name="T76" fmla="*/ 61 w 39"/>
                  <a:gd name="T77" fmla="*/ 52 h 39"/>
                  <a:gd name="T78" fmla="*/ 61 w 39"/>
                  <a:gd name="T79" fmla="*/ 58 h 39"/>
                  <a:gd name="T80" fmla="*/ 40 w 39"/>
                  <a:gd name="T81" fmla="*/ 58 h 39"/>
                  <a:gd name="T82" fmla="*/ 40 w 39"/>
                  <a:gd name="T83" fmla="*/ 71 h 39"/>
                  <a:gd name="T84" fmla="*/ 34 w 39"/>
                  <a:gd name="T85" fmla="*/ 71 h 39"/>
                  <a:gd name="T86" fmla="*/ 34 w 39"/>
                  <a:gd name="T87" fmla="*/ 58 h 39"/>
                  <a:gd name="T88" fmla="*/ 15 w 39"/>
                  <a:gd name="T89" fmla="*/ 58 h 39"/>
                  <a:gd name="T90" fmla="*/ 15 w 39"/>
                  <a:gd name="T91" fmla="*/ 52 h 39"/>
                  <a:gd name="T92" fmla="*/ 21 w 39"/>
                  <a:gd name="T93" fmla="*/ 30 h 39"/>
                  <a:gd name="T94" fmla="*/ 27 w 39"/>
                  <a:gd name="T95" fmla="*/ 28 h 39"/>
                  <a:gd name="T96" fmla="*/ 34 w 39"/>
                  <a:gd name="T97" fmla="*/ 36 h 39"/>
                  <a:gd name="T98" fmla="*/ 28 w 39"/>
                  <a:gd name="T99" fmla="*/ 39 h 39"/>
                  <a:gd name="T100" fmla="*/ 21 w 39"/>
                  <a:gd name="T101" fmla="*/ 30 h 39"/>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9"/>
                  <a:gd name="T154" fmla="*/ 0 h 39"/>
                  <a:gd name="T155" fmla="*/ 39 w 39"/>
                  <a:gd name="T156" fmla="*/ 39 h 39"/>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9" h="39">
                    <a:moveTo>
                      <a:pt x="0" y="5"/>
                    </a:moveTo>
                    <a:cubicBezTo>
                      <a:pt x="18" y="5"/>
                      <a:pt x="18" y="5"/>
                      <a:pt x="18" y="5"/>
                    </a:cubicBezTo>
                    <a:cubicBezTo>
                      <a:pt x="18" y="0"/>
                      <a:pt x="18" y="0"/>
                      <a:pt x="18" y="0"/>
                    </a:cubicBezTo>
                    <a:cubicBezTo>
                      <a:pt x="22" y="0"/>
                      <a:pt x="22" y="0"/>
                      <a:pt x="22" y="0"/>
                    </a:cubicBezTo>
                    <a:cubicBezTo>
                      <a:pt x="22" y="5"/>
                      <a:pt x="22" y="5"/>
                      <a:pt x="22" y="5"/>
                    </a:cubicBezTo>
                    <a:cubicBezTo>
                      <a:pt x="39" y="5"/>
                      <a:pt x="39" y="5"/>
                      <a:pt x="39" y="5"/>
                    </a:cubicBezTo>
                    <a:cubicBezTo>
                      <a:pt x="39" y="7"/>
                      <a:pt x="39" y="7"/>
                      <a:pt x="39" y="7"/>
                    </a:cubicBezTo>
                    <a:cubicBezTo>
                      <a:pt x="22" y="7"/>
                      <a:pt x="22" y="7"/>
                      <a:pt x="22" y="7"/>
                    </a:cubicBezTo>
                    <a:cubicBezTo>
                      <a:pt x="22" y="12"/>
                      <a:pt x="22" y="12"/>
                      <a:pt x="22" y="12"/>
                    </a:cubicBezTo>
                    <a:cubicBezTo>
                      <a:pt x="37" y="12"/>
                      <a:pt x="37" y="12"/>
                      <a:pt x="37" y="12"/>
                    </a:cubicBezTo>
                    <a:cubicBezTo>
                      <a:pt x="37" y="34"/>
                      <a:pt x="37" y="34"/>
                      <a:pt x="37" y="34"/>
                    </a:cubicBezTo>
                    <a:cubicBezTo>
                      <a:pt x="37" y="38"/>
                      <a:pt x="35" y="39"/>
                      <a:pt x="32" y="39"/>
                    </a:cubicBezTo>
                    <a:cubicBezTo>
                      <a:pt x="31" y="39"/>
                      <a:pt x="28" y="39"/>
                      <a:pt x="26" y="39"/>
                    </a:cubicBezTo>
                    <a:cubicBezTo>
                      <a:pt x="26" y="38"/>
                      <a:pt x="25" y="37"/>
                      <a:pt x="25" y="36"/>
                    </a:cubicBezTo>
                    <a:cubicBezTo>
                      <a:pt x="28" y="36"/>
                      <a:pt x="30" y="36"/>
                      <a:pt x="31" y="36"/>
                    </a:cubicBezTo>
                    <a:cubicBezTo>
                      <a:pt x="33" y="36"/>
                      <a:pt x="34" y="35"/>
                      <a:pt x="34" y="34"/>
                    </a:cubicBezTo>
                    <a:cubicBezTo>
                      <a:pt x="34" y="14"/>
                      <a:pt x="34" y="14"/>
                      <a:pt x="34" y="14"/>
                    </a:cubicBezTo>
                    <a:cubicBezTo>
                      <a:pt x="6" y="14"/>
                      <a:pt x="6" y="14"/>
                      <a:pt x="6" y="14"/>
                    </a:cubicBezTo>
                    <a:cubicBezTo>
                      <a:pt x="6" y="39"/>
                      <a:pt x="6" y="39"/>
                      <a:pt x="6" y="39"/>
                    </a:cubicBezTo>
                    <a:cubicBezTo>
                      <a:pt x="3" y="39"/>
                      <a:pt x="3" y="39"/>
                      <a:pt x="3" y="39"/>
                    </a:cubicBezTo>
                    <a:cubicBezTo>
                      <a:pt x="3" y="12"/>
                      <a:pt x="3" y="12"/>
                      <a:pt x="3" y="12"/>
                    </a:cubicBezTo>
                    <a:cubicBezTo>
                      <a:pt x="18" y="12"/>
                      <a:pt x="18" y="12"/>
                      <a:pt x="18" y="12"/>
                    </a:cubicBezTo>
                    <a:cubicBezTo>
                      <a:pt x="18" y="7"/>
                      <a:pt x="18" y="7"/>
                      <a:pt x="18" y="7"/>
                    </a:cubicBezTo>
                    <a:cubicBezTo>
                      <a:pt x="0" y="7"/>
                      <a:pt x="0" y="7"/>
                      <a:pt x="0" y="7"/>
                    </a:cubicBezTo>
                    <a:lnTo>
                      <a:pt x="0" y="5"/>
                    </a:lnTo>
                    <a:close/>
                    <a:moveTo>
                      <a:pt x="8" y="28"/>
                    </a:moveTo>
                    <a:cubicBezTo>
                      <a:pt x="18" y="28"/>
                      <a:pt x="18" y="28"/>
                      <a:pt x="18" y="28"/>
                    </a:cubicBezTo>
                    <a:cubicBezTo>
                      <a:pt x="18" y="24"/>
                      <a:pt x="18" y="24"/>
                      <a:pt x="18" y="24"/>
                    </a:cubicBezTo>
                    <a:cubicBezTo>
                      <a:pt x="9" y="24"/>
                      <a:pt x="9" y="24"/>
                      <a:pt x="9" y="24"/>
                    </a:cubicBezTo>
                    <a:cubicBezTo>
                      <a:pt x="9" y="21"/>
                      <a:pt x="9" y="21"/>
                      <a:pt x="9" y="21"/>
                    </a:cubicBezTo>
                    <a:cubicBezTo>
                      <a:pt x="21" y="21"/>
                      <a:pt x="21" y="21"/>
                      <a:pt x="21" y="21"/>
                    </a:cubicBezTo>
                    <a:cubicBezTo>
                      <a:pt x="23" y="19"/>
                      <a:pt x="24" y="17"/>
                      <a:pt x="25" y="15"/>
                    </a:cubicBezTo>
                    <a:cubicBezTo>
                      <a:pt x="28" y="16"/>
                      <a:pt x="28" y="16"/>
                      <a:pt x="28" y="16"/>
                    </a:cubicBezTo>
                    <a:cubicBezTo>
                      <a:pt x="27" y="18"/>
                      <a:pt x="26" y="20"/>
                      <a:pt x="25" y="21"/>
                    </a:cubicBezTo>
                    <a:cubicBezTo>
                      <a:pt x="31" y="21"/>
                      <a:pt x="31" y="21"/>
                      <a:pt x="31" y="21"/>
                    </a:cubicBezTo>
                    <a:cubicBezTo>
                      <a:pt x="31" y="24"/>
                      <a:pt x="31" y="24"/>
                      <a:pt x="31" y="24"/>
                    </a:cubicBezTo>
                    <a:cubicBezTo>
                      <a:pt x="21" y="24"/>
                      <a:pt x="21" y="24"/>
                      <a:pt x="21" y="24"/>
                    </a:cubicBezTo>
                    <a:cubicBezTo>
                      <a:pt x="21" y="28"/>
                      <a:pt x="21" y="28"/>
                      <a:pt x="21" y="28"/>
                    </a:cubicBezTo>
                    <a:cubicBezTo>
                      <a:pt x="32" y="28"/>
                      <a:pt x="32" y="28"/>
                      <a:pt x="32" y="28"/>
                    </a:cubicBezTo>
                    <a:cubicBezTo>
                      <a:pt x="32" y="31"/>
                      <a:pt x="32" y="31"/>
                      <a:pt x="32" y="31"/>
                    </a:cubicBezTo>
                    <a:cubicBezTo>
                      <a:pt x="21" y="31"/>
                      <a:pt x="21" y="31"/>
                      <a:pt x="21" y="31"/>
                    </a:cubicBezTo>
                    <a:cubicBezTo>
                      <a:pt x="21" y="38"/>
                      <a:pt x="21" y="38"/>
                      <a:pt x="21" y="38"/>
                    </a:cubicBezTo>
                    <a:cubicBezTo>
                      <a:pt x="18" y="38"/>
                      <a:pt x="18" y="38"/>
                      <a:pt x="18" y="38"/>
                    </a:cubicBezTo>
                    <a:cubicBezTo>
                      <a:pt x="18" y="31"/>
                      <a:pt x="18" y="31"/>
                      <a:pt x="18" y="31"/>
                    </a:cubicBezTo>
                    <a:cubicBezTo>
                      <a:pt x="8" y="31"/>
                      <a:pt x="8" y="31"/>
                      <a:pt x="8" y="31"/>
                    </a:cubicBezTo>
                    <a:lnTo>
                      <a:pt x="8" y="28"/>
                    </a:lnTo>
                    <a:close/>
                    <a:moveTo>
                      <a:pt x="11" y="16"/>
                    </a:moveTo>
                    <a:cubicBezTo>
                      <a:pt x="14" y="15"/>
                      <a:pt x="14" y="15"/>
                      <a:pt x="14" y="15"/>
                    </a:cubicBezTo>
                    <a:cubicBezTo>
                      <a:pt x="15" y="16"/>
                      <a:pt x="16" y="18"/>
                      <a:pt x="18" y="19"/>
                    </a:cubicBezTo>
                    <a:cubicBezTo>
                      <a:pt x="15" y="21"/>
                      <a:pt x="15" y="21"/>
                      <a:pt x="15" y="21"/>
                    </a:cubicBezTo>
                    <a:cubicBezTo>
                      <a:pt x="14" y="19"/>
                      <a:pt x="13" y="18"/>
                      <a:pt x="11" y="16"/>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3" name="Freeform 220"/>
              <p:cNvSpPr>
                <a:spLocks noEditPoints="1"/>
              </p:cNvSpPr>
              <p:nvPr/>
            </p:nvSpPr>
            <p:spPr bwMode="auto">
              <a:xfrm>
                <a:off x="5777" y="2000"/>
                <a:ext cx="70" cy="75"/>
              </a:xfrm>
              <a:custGeom>
                <a:avLst/>
                <a:gdLst>
                  <a:gd name="T0" fmla="*/ 15 w 37"/>
                  <a:gd name="T1" fmla="*/ 32 h 40"/>
                  <a:gd name="T2" fmla="*/ 0 w 37"/>
                  <a:gd name="T3" fmla="*/ 24 h 40"/>
                  <a:gd name="T4" fmla="*/ 9 w 37"/>
                  <a:gd name="T5" fmla="*/ 43 h 40"/>
                  <a:gd name="T6" fmla="*/ 8 w 37"/>
                  <a:gd name="T7" fmla="*/ 73 h 40"/>
                  <a:gd name="T8" fmla="*/ 9 w 37"/>
                  <a:gd name="T9" fmla="*/ 43 h 40"/>
                  <a:gd name="T10" fmla="*/ 19 w 37"/>
                  <a:gd name="T11" fmla="*/ 11 h 40"/>
                  <a:gd name="T12" fmla="*/ 4 w 37"/>
                  <a:gd name="T13" fmla="*/ 6 h 40"/>
                  <a:gd name="T14" fmla="*/ 21 w 37"/>
                  <a:gd name="T15" fmla="*/ 34 h 40"/>
                  <a:gd name="T16" fmla="*/ 28 w 37"/>
                  <a:gd name="T17" fmla="*/ 21 h 40"/>
                  <a:gd name="T18" fmla="*/ 17 w 37"/>
                  <a:gd name="T19" fmla="*/ 15 h 40"/>
                  <a:gd name="T20" fmla="*/ 28 w 37"/>
                  <a:gd name="T21" fmla="*/ 0 h 40"/>
                  <a:gd name="T22" fmla="*/ 34 w 37"/>
                  <a:gd name="T23" fmla="*/ 15 h 40"/>
                  <a:gd name="T24" fmla="*/ 44 w 37"/>
                  <a:gd name="T25" fmla="*/ 21 h 40"/>
                  <a:gd name="T26" fmla="*/ 34 w 37"/>
                  <a:gd name="T27" fmla="*/ 34 h 40"/>
                  <a:gd name="T28" fmla="*/ 42 w 37"/>
                  <a:gd name="T29" fmla="*/ 60 h 40"/>
                  <a:gd name="T30" fmla="*/ 25 w 37"/>
                  <a:gd name="T31" fmla="*/ 64 h 40"/>
                  <a:gd name="T32" fmla="*/ 21 w 37"/>
                  <a:gd name="T33" fmla="*/ 34 h 40"/>
                  <a:gd name="T34" fmla="*/ 36 w 37"/>
                  <a:gd name="T35" fmla="*/ 38 h 40"/>
                  <a:gd name="T36" fmla="*/ 25 w 37"/>
                  <a:gd name="T37" fmla="*/ 54 h 40"/>
                  <a:gd name="T38" fmla="*/ 47 w 37"/>
                  <a:gd name="T39" fmla="*/ 4 h 40"/>
                  <a:gd name="T40" fmla="*/ 70 w 37"/>
                  <a:gd name="T41" fmla="*/ 66 h 40"/>
                  <a:gd name="T42" fmla="*/ 55 w 37"/>
                  <a:gd name="T43" fmla="*/ 73 h 40"/>
                  <a:gd name="T44" fmla="*/ 61 w 37"/>
                  <a:gd name="T45" fmla="*/ 68 h 40"/>
                  <a:gd name="T46" fmla="*/ 64 w 37"/>
                  <a:gd name="T47" fmla="*/ 47 h 40"/>
                  <a:gd name="T48" fmla="*/ 40 w 37"/>
                  <a:gd name="T49" fmla="*/ 75 h 40"/>
                  <a:gd name="T50" fmla="*/ 45 w 37"/>
                  <a:gd name="T51" fmla="*/ 54 h 40"/>
                  <a:gd name="T52" fmla="*/ 47 w 37"/>
                  <a:gd name="T53" fmla="*/ 4 h 40"/>
                  <a:gd name="T54" fmla="*/ 64 w 37"/>
                  <a:gd name="T55" fmla="*/ 41 h 40"/>
                  <a:gd name="T56" fmla="*/ 53 w 37"/>
                  <a:gd name="T57" fmla="*/ 28 h 40"/>
                  <a:gd name="T58" fmla="*/ 64 w 37"/>
                  <a:gd name="T59" fmla="*/ 9 h 40"/>
                  <a:gd name="T60" fmla="*/ 53 w 37"/>
                  <a:gd name="T61" fmla="*/ 22 h 40"/>
                  <a:gd name="T62" fmla="*/ 64 w 37"/>
                  <a:gd name="T63" fmla="*/ 9 h 4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7"/>
                  <a:gd name="T97" fmla="*/ 0 h 40"/>
                  <a:gd name="T98" fmla="*/ 37 w 37"/>
                  <a:gd name="T99" fmla="*/ 40 h 4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7" h="40">
                    <a:moveTo>
                      <a:pt x="2" y="11"/>
                    </a:moveTo>
                    <a:cubicBezTo>
                      <a:pt x="4" y="13"/>
                      <a:pt x="6" y="15"/>
                      <a:pt x="8" y="17"/>
                    </a:cubicBezTo>
                    <a:cubicBezTo>
                      <a:pt x="7" y="18"/>
                      <a:pt x="7" y="19"/>
                      <a:pt x="6" y="19"/>
                    </a:cubicBezTo>
                    <a:cubicBezTo>
                      <a:pt x="4" y="18"/>
                      <a:pt x="2" y="16"/>
                      <a:pt x="0" y="13"/>
                    </a:cubicBezTo>
                    <a:lnTo>
                      <a:pt x="2" y="11"/>
                    </a:lnTo>
                    <a:close/>
                    <a:moveTo>
                      <a:pt x="5" y="23"/>
                    </a:moveTo>
                    <a:cubicBezTo>
                      <a:pt x="6" y="24"/>
                      <a:pt x="7" y="24"/>
                      <a:pt x="8" y="24"/>
                    </a:cubicBezTo>
                    <a:cubicBezTo>
                      <a:pt x="8" y="27"/>
                      <a:pt x="6" y="32"/>
                      <a:pt x="4" y="39"/>
                    </a:cubicBezTo>
                    <a:cubicBezTo>
                      <a:pt x="1" y="38"/>
                      <a:pt x="1" y="38"/>
                      <a:pt x="1" y="38"/>
                    </a:cubicBezTo>
                    <a:cubicBezTo>
                      <a:pt x="3" y="33"/>
                      <a:pt x="4" y="28"/>
                      <a:pt x="5" y="23"/>
                    </a:cubicBezTo>
                    <a:close/>
                    <a:moveTo>
                      <a:pt x="4" y="1"/>
                    </a:moveTo>
                    <a:cubicBezTo>
                      <a:pt x="6" y="3"/>
                      <a:pt x="8" y="5"/>
                      <a:pt x="10" y="6"/>
                    </a:cubicBezTo>
                    <a:cubicBezTo>
                      <a:pt x="9" y="7"/>
                      <a:pt x="8" y="8"/>
                      <a:pt x="8" y="9"/>
                    </a:cubicBezTo>
                    <a:cubicBezTo>
                      <a:pt x="6" y="7"/>
                      <a:pt x="4" y="5"/>
                      <a:pt x="2" y="3"/>
                    </a:cubicBezTo>
                    <a:lnTo>
                      <a:pt x="4" y="1"/>
                    </a:lnTo>
                    <a:close/>
                    <a:moveTo>
                      <a:pt x="11" y="18"/>
                    </a:moveTo>
                    <a:cubicBezTo>
                      <a:pt x="15" y="18"/>
                      <a:pt x="15" y="18"/>
                      <a:pt x="15" y="18"/>
                    </a:cubicBezTo>
                    <a:cubicBezTo>
                      <a:pt x="15" y="11"/>
                      <a:pt x="15" y="11"/>
                      <a:pt x="15" y="11"/>
                    </a:cubicBezTo>
                    <a:cubicBezTo>
                      <a:pt x="9" y="11"/>
                      <a:pt x="9" y="11"/>
                      <a:pt x="9" y="11"/>
                    </a:cubicBezTo>
                    <a:cubicBezTo>
                      <a:pt x="9" y="8"/>
                      <a:pt x="9" y="8"/>
                      <a:pt x="9" y="8"/>
                    </a:cubicBezTo>
                    <a:cubicBezTo>
                      <a:pt x="15" y="8"/>
                      <a:pt x="15" y="8"/>
                      <a:pt x="15" y="8"/>
                    </a:cubicBezTo>
                    <a:cubicBezTo>
                      <a:pt x="15" y="0"/>
                      <a:pt x="15" y="0"/>
                      <a:pt x="15" y="0"/>
                    </a:cubicBezTo>
                    <a:cubicBezTo>
                      <a:pt x="18" y="0"/>
                      <a:pt x="18" y="0"/>
                      <a:pt x="18" y="0"/>
                    </a:cubicBezTo>
                    <a:cubicBezTo>
                      <a:pt x="18" y="8"/>
                      <a:pt x="18" y="8"/>
                      <a:pt x="18" y="8"/>
                    </a:cubicBezTo>
                    <a:cubicBezTo>
                      <a:pt x="23" y="8"/>
                      <a:pt x="23" y="8"/>
                      <a:pt x="23" y="8"/>
                    </a:cubicBezTo>
                    <a:cubicBezTo>
                      <a:pt x="23" y="11"/>
                      <a:pt x="23" y="11"/>
                      <a:pt x="23" y="11"/>
                    </a:cubicBezTo>
                    <a:cubicBezTo>
                      <a:pt x="18" y="11"/>
                      <a:pt x="18" y="11"/>
                      <a:pt x="18" y="11"/>
                    </a:cubicBezTo>
                    <a:cubicBezTo>
                      <a:pt x="18" y="18"/>
                      <a:pt x="18" y="18"/>
                      <a:pt x="18" y="18"/>
                    </a:cubicBezTo>
                    <a:cubicBezTo>
                      <a:pt x="22" y="18"/>
                      <a:pt x="22" y="18"/>
                      <a:pt x="22" y="18"/>
                    </a:cubicBezTo>
                    <a:cubicBezTo>
                      <a:pt x="22" y="32"/>
                      <a:pt x="22" y="32"/>
                      <a:pt x="22" y="32"/>
                    </a:cubicBezTo>
                    <a:cubicBezTo>
                      <a:pt x="13" y="32"/>
                      <a:pt x="13" y="32"/>
                      <a:pt x="13" y="32"/>
                    </a:cubicBezTo>
                    <a:cubicBezTo>
                      <a:pt x="13" y="34"/>
                      <a:pt x="13" y="34"/>
                      <a:pt x="13" y="34"/>
                    </a:cubicBezTo>
                    <a:cubicBezTo>
                      <a:pt x="11" y="34"/>
                      <a:pt x="11" y="34"/>
                      <a:pt x="11" y="34"/>
                    </a:cubicBezTo>
                    <a:lnTo>
                      <a:pt x="11" y="18"/>
                    </a:lnTo>
                    <a:close/>
                    <a:moveTo>
                      <a:pt x="19" y="29"/>
                    </a:moveTo>
                    <a:cubicBezTo>
                      <a:pt x="19" y="20"/>
                      <a:pt x="19" y="20"/>
                      <a:pt x="19" y="20"/>
                    </a:cubicBezTo>
                    <a:cubicBezTo>
                      <a:pt x="13" y="20"/>
                      <a:pt x="13" y="20"/>
                      <a:pt x="13" y="20"/>
                    </a:cubicBezTo>
                    <a:cubicBezTo>
                      <a:pt x="13" y="29"/>
                      <a:pt x="13" y="29"/>
                      <a:pt x="13" y="29"/>
                    </a:cubicBezTo>
                    <a:lnTo>
                      <a:pt x="19" y="29"/>
                    </a:lnTo>
                    <a:close/>
                    <a:moveTo>
                      <a:pt x="25" y="2"/>
                    </a:moveTo>
                    <a:cubicBezTo>
                      <a:pt x="37" y="2"/>
                      <a:pt x="37" y="2"/>
                      <a:pt x="37" y="2"/>
                    </a:cubicBezTo>
                    <a:cubicBezTo>
                      <a:pt x="37" y="35"/>
                      <a:pt x="37" y="35"/>
                      <a:pt x="37" y="35"/>
                    </a:cubicBezTo>
                    <a:cubicBezTo>
                      <a:pt x="37" y="38"/>
                      <a:pt x="36" y="39"/>
                      <a:pt x="33" y="39"/>
                    </a:cubicBezTo>
                    <a:cubicBezTo>
                      <a:pt x="32" y="39"/>
                      <a:pt x="30" y="39"/>
                      <a:pt x="29" y="39"/>
                    </a:cubicBezTo>
                    <a:cubicBezTo>
                      <a:pt x="28" y="38"/>
                      <a:pt x="28" y="37"/>
                      <a:pt x="28" y="36"/>
                    </a:cubicBezTo>
                    <a:cubicBezTo>
                      <a:pt x="30" y="36"/>
                      <a:pt x="32" y="36"/>
                      <a:pt x="32" y="36"/>
                    </a:cubicBezTo>
                    <a:cubicBezTo>
                      <a:pt x="34" y="36"/>
                      <a:pt x="34" y="35"/>
                      <a:pt x="34" y="34"/>
                    </a:cubicBezTo>
                    <a:cubicBezTo>
                      <a:pt x="34" y="25"/>
                      <a:pt x="34" y="25"/>
                      <a:pt x="34" y="25"/>
                    </a:cubicBezTo>
                    <a:cubicBezTo>
                      <a:pt x="28" y="25"/>
                      <a:pt x="28" y="25"/>
                      <a:pt x="28" y="25"/>
                    </a:cubicBezTo>
                    <a:cubicBezTo>
                      <a:pt x="28" y="30"/>
                      <a:pt x="25" y="35"/>
                      <a:pt x="21" y="40"/>
                    </a:cubicBezTo>
                    <a:cubicBezTo>
                      <a:pt x="20" y="39"/>
                      <a:pt x="20" y="38"/>
                      <a:pt x="19" y="37"/>
                    </a:cubicBezTo>
                    <a:cubicBezTo>
                      <a:pt x="21" y="35"/>
                      <a:pt x="23" y="32"/>
                      <a:pt x="24" y="29"/>
                    </a:cubicBezTo>
                    <a:cubicBezTo>
                      <a:pt x="25" y="27"/>
                      <a:pt x="25" y="23"/>
                      <a:pt x="25" y="17"/>
                    </a:cubicBezTo>
                    <a:lnTo>
                      <a:pt x="25" y="2"/>
                    </a:lnTo>
                    <a:close/>
                    <a:moveTo>
                      <a:pt x="28" y="22"/>
                    </a:moveTo>
                    <a:cubicBezTo>
                      <a:pt x="34" y="22"/>
                      <a:pt x="34" y="22"/>
                      <a:pt x="34" y="22"/>
                    </a:cubicBezTo>
                    <a:cubicBezTo>
                      <a:pt x="34" y="15"/>
                      <a:pt x="34" y="15"/>
                      <a:pt x="34" y="15"/>
                    </a:cubicBezTo>
                    <a:cubicBezTo>
                      <a:pt x="28" y="15"/>
                      <a:pt x="28" y="15"/>
                      <a:pt x="28" y="15"/>
                    </a:cubicBezTo>
                    <a:cubicBezTo>
                      <a:pt x="28" y="17"/>
                      <a:pt x="28" y="20"/>
                      <a:pt x="28" y="22"/>
                    </a:cubicBezTo>
                    <a:close/>
                    <a:moveTo>
                      <a:pt x="34" y="5"/>
                    </a:moveTo>
                    <a:cubicBezTo>
                      <a:pt x="28" y="5"/>
                      <a:pt x="28" y="5"/>
                      <a:pt x="28" y="5"/>
                    </a:cubicBezTo>
                    <a:cubicBezTo>
                      <a:pt x="28" y="12"/>
                      <a:pt x="28" y="12"/>
                      <a:pt x="28" y="12"/>
                    </a:cubicBezTo>
                    <a:cubicBezTo>
                      <a:pt x="34" y="12"/>
                      <a:pt x="34" y="12"/>
                      <a:pt x="34" y="12"/>
                    </a:cubicBezTo>
                    <a:lnTo>
                      <a:pt x="34" y="5"/>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4" name="Freeform 221"/>
              <p:cNvSpPr>
                <a:spLocks noEditPoints="1"/>
              </p:cNvSpPr>
              <p:nvPr/>
            </p:nvSpPr>
            <p:spPr bwMode="auto">
              <a:xfrm>
                <a:off x="5854" y="2000"/>
                <a:ext cx="75" cy="73"/>
              </a:xfrm>
              <a:custGeom>
                <a:avLst/>
                <a:gdLst>
                  <a:gd name="T0" fmla="*/ 0 w 40"/>
                  <a:gd name="T1" fmla="*/ 60 h 39"/>
                  <a:gd name="T2" fmla="*/ 22 w 40"/>
                  <a:gd name="T3" fmla="*/ 52 h 39"/>
                  <a:gd name="T4" fmla="*/ 22 w 40"/>
                  <a:gd name="T5" fmla="*/ 28 h 39"/>
                  <a:gd name="T6" fmla="*/ 2 w 40"/>
                  <a:gd name="T7" fmla="*/ 28 h 39"/>
                  <a:gd name="T8" fmla="*/ 2 w 40"/>
                  <a:gd name="T9" fmla="*/ 22 h 39"/>
                  <a:gd name="T10" fmla="*/ 22 w 40"/>
                  <a:gd name="T11" fmla="*/ 22 h 39"/>
                  <a:gd name="T12" fmla="*/ 22 w 40"/>
                  <a:gd name="T13" fmla="*/ 2 h 39"/>
                  <a:gd name="T14" fmla="*/ 30 w 40"/>
                  <a:gd name="T15" fmla="*/ 2 h 39"/>
                  <a:gd name="T16" fmla="*/ 30 w 40"/>
                  <a:gd name="T17" fmla="*/ 73 h 39"/>
                  <a:gd name="T18" fmla="*/ 22 w 40"/>
                  <a:gd name="T19" fmla="*/ 73 h 39"/>
                  <a:gd name="T20" fmla="*/ 22 w 40"/>
                  <a:gd name="T21" fmla="*/ 58 h 39"/>
                  <a:gd name="T22" fmla="*/ 2 w 40"/>
                  <a:gd name="T23" fmla="*/ 66 h 39"/>
                  <a:gd name="T24" fmla="*/ 0 w 40"/>
                  <a:gd name="T25" fmla="*/ 60 h 39"/>
                  <a:gd name="T26" fmla="*/ 45 w 40"/>
                  <a:gd name="T27" fmla="*/ 0 h 39"/>
                  <a:gd name="T28" fmla="*/ 51 w 40"/>
                  <a:gd name="T29" fmla="*/ 0 h 39"/>
                  <a:gd name="T30" fmla="*/ 51 w 40"/>
                  <a:gd name="T31" fmla="*/ 26 h 39"/>
                  <a:gd name="T32" fmla="*/ 69 w 40"/>
                  <a:gd name="T33" fmla="*/ 15 h 39"/>
                  <a:gd name="T34" fmla="*/ 73 w 40"/>
                  <a:gd name="T35" fmla="*/ 21 h 39"/>
                  <a:gd name="T36" fmla="*/ 51 w 40"/>
                  <a:gd name="T37" fmla="*/ 34 h 39"/>
                  <a:gd name="T38" fmla="*/ 51 w 40"/>
                  <a:gd name="T39" fmla="*/ 60 h 39"/>
                  <a:gd name="T40" fmla="*/ 56 w 40"/>
                  <a:gd name="T41" fmla="*/ 66 h 39"/>
                  <a:gd name="T42" fmla="*/ 62 w 40"/>
                  <a:gd name="T43" fmla="*/ 66 h 39"/>
                  <a:gd name="T44" fmla="*/ 68 w 40"/>
                  <a:gd name="T45" fmla="*/ 60 h 39"/>
                  <a:gd name="T46" fmla="*/ 69 w 40"/>
                  <a:gd name="T47" fmla="*/ 49 h 39"/>
                  <a:gd name="T48" fmla="*/ 75 w 40"/>
                  <a:gd name="T49" fmla="*/ 51 h 39"/>
                  <a:gd name="T50" fmla="*/ 73 w 40"/>
                  <a:gd name="T51" fmla="*/ 64 h 39"/>
                  <a:gd name="T52" fmla="*/ 64 w 40"/>
                  <a:gd name="T53" fmla="*/ 71 h 39"/>
                  <a:gd name="T54" fmla="*/ 54 w 40"/>
                  <a:gd name="T55" fmla="*/ 71 h 39"/>
                  <a:gd name="T56" fmla="*/ 45 w 40"/>
                  <a:gd name="T57" fmla="*/ 62 h 39"/>
                  <a:gd name="T58" fmla="*/ 45 w 40"/>
                  <a:gd name="T59" fmla="*/ 0 h 3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0"/>
                  <a:gd name="T91" fmla="*/ 0 h 39"/>
                  <a:gd name="T92" fmla="*/ 40 w 40"/>
                  <a:gd name="T93" fmla="*/ 39 h 39"/>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0" h="39">
                    <a:moveTo>
                      <a:pt x="0" y="32"/>
                    </a:moveTo>
                    <a:cubicBezTo>
                      <a:pt x="4" y="31"/>
                      <a:pt x="8" y="30"/>
                      <a:pt x="12" y="28"/>
                    </a:cubicBezTo>
                    <a:cubicBezTo>
                      <a:pt x="12" y="15"/>
                      <a:pt x="12" y="15"/>
                      <a:pt x="12" y="15"/>
                    </a:cubicBezTo>
                    <a:cubicBezTo>
                      <a:pt x="1" y="15"/>
                      <a:pt x="1" y="15"/>
                      <a:pt x="1" y="15"/>
                    </a:cubicBezTo>
                    <a:cubicBezTo>
                      <a:pt x="1" y="12"/>
                      <a:pt x="1" y="12"/>
                      <a:pt x="1" y="12"/>
                    </a:cubicBezTo>
                    <a:cubicBezTo>
                      <a:pt x="12" y="12"/>
                      <a:pt x="12" y="12"/>
                      <a:pt x="12" y="12"/>
                    </a:cubicBezTo>
                    <a:cubicBezTo>
                      <a:pt x="12" y="1"/>
                      <a:pt x="12" y="1"/>
                      <a:pt x="12" y="1"/>
                    </a:cubicBezTo>
                    <a:cubicBezTo>
                      <a:pt x="16" y="1"/>
                      <a:pt x="16" y="1"/>
                      <a:pt x="16" y="1"/>
                    </a:cubicBezTo>
                    <a:cubicBezTo>
                      <a:pt x="16" y="39"/>
                      <a:pt x="16" y="39"/>
                      <a:pt x="16" y="39"/>
                    </a:cubicBezTo>
                    <a:cubicBezTo>
                      <a:pt x="12" y="39"/>
                      <a:pt x="12" y="39"/>
                      <a:pt x="12" y="39"/>
                    </a:cubicBezTo>
                    <a:cubicBezTo>
                      <a:pt x="12" y="31"/>
                      <a:pt x="12" y="31"/>
                      <a:pt x="12" y="31"/>
                    </a:cubicBezTo>
                    <a:cubicBezTo>
                      <a:pt x="10" y="32"/>
                      <a:pt x="6" y="33"/>
                      <a:pt x="1" y="35"/>
                    </a:cubicBezTo>
                    <a:lnTo>
                      <a:pt x="0" y="32"/>
                    </a:lnTo>
                    <a:close/>
                    <a:moveTo>
                      <a:pt x="24" y="0"/>
                    </a:moveTo>
                    <a:cubicBezTo>
                      <a:pt x="27" y="0"/>
                      <a:pt x="27" y="0"/>
                      <a:pt x="27" y="0"/>
                    </a:cubicBezTo>
                    <a:cubicBezTo>
                      <a:pt x="27" y="14"/>
                      <a:pt x="27" y="14"/>
                      <a:pt x="27" y="14"/>
                    </a:cubicBezTo>
                    <a:cubicBezTo>
                      <a:pt x="31" y="12"/>
                      <a:pt x="34" y="10"/>
                      <a:pt x="37" y="8"/>
                    </a:cubicBezTo>
                    <a:cubicBezTo>
                      <a:pt x="39" y="11"/>
                      <a:pt x="39" y="11"/>
                      <a:pt x="39" y="11"/>
                    </a:cubicBezTo>
                    <a:cubicBezTo>
                      <a:pt x="36" y="13"/>
                      <a:pt x="32" y="15"/>
                      <a:pt x="27" y="18"/>
                    </a:cubicBezTo>
                    <a:cubicBezTo>
                      <a:pt x="27" y="32"/>
                      <a:pt x="27" y="32"/>
                      <a:pt x="27" y="32"/>
                    </a:cubicBezTo>
                    <a:cubicBezTo>
                      <a:pt x="27" y="34"/>
                      <a:pt x="28" y="35"/>
                      <a:pt x="30" y="35"/>
                    </a:cubicBezTo>
                    <a:cubicBezTo>
                      <a:pt x="33" y="35"/>
                      <a:pt x="33" y="35"/>
                      <a:pt x="33" y="35"/>
                    </a:cubicBezTo>
                    <a:cubicBezTo>
                      <a:pt x="35" y="35"/>
                      <a:pt x="36" y="34"/>
                      <a:pt x="36" y="32"/>
                    </a:cubicBezTo>
                    <a:cubicBezTo>
                      <a:pt x="36" y="31"/>
                      <a:pt x="37" y="28"/>
                      <a:pt x="37" y="26"/>
                    </a:cubicBezTo>
                    <a:cubicBezTo>
                      <a:pt x="38" y="26"/>
                      <a:pt x="39" y="27"/>
                      <a:pt x="40" y="27"/>
                    </a:cubicBezTo>
                    <a:cubicBezTo>
                      <a:pt x="40" y="30"/>
                      <a:pt x="40" y="32"/>
                      <a:pt x="39" y="34"/>
                    </a:cubicBezTo>
                    <a:cubicBezTo>
                      <a:pt x="39" y="37"/>
                      <a:pt x="37" y="38"/>
                      <a:pt x="34" y="38"/>
                    </a:cubicBezTo>
                    <a:cubicBezTo>
                      <a:pt x="29" y="38"/>
                      <a:pt x="29" y="38"/>
                      <a:pt x="29" y="38"/>
                    </a:cubicBezTo>
                    <a:cubicBezTo>
                      <a:pt x="26" y="38"/>
                      <a:pt x="24" y="36"/>
                      <a:pt x="24" y="33"/>
                    </a:cubicBezTo>
                    <a:lnTo>
                      <a:pt x="24" y="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5" name="Freeform 222"/>
              <p:cNvSpPr>
                <a:spLocks noEditPoints="1"/>
              </p:cNvSpPr>
              <p:nvPr/>
            </p:nvSpPr>
            <p:spPr bwMode="auto">
              <a:xfrm>
                <a:off x="5377" y="2327"/>
                <a:ext cx="75" cy="75"/>
              </a:xfrm>
              <a:custGeom>
                <a:avLst/>
                <a:gdLst>
                  <a:gd name="T0" fmla="*/ 0 w 40"/>
                  <a:gd name="T1" fmla="*/ 30 h 40"/>
                  <a:gd name="T2" fmla="*/ 36 w 40"/>
                  <a:gd name="T3" fmla="*/ 30 h 40"/>
                  <a:gd name="T4" fmla="*/ 36 w 40"/>
                  <a:gd name="T5" fmla="*/ 24 h 40"/>
                  <a:gd name="T6" fmla="*/ 15 w 40"/>
                  <a:gd name="T7" fmla="*/ 24 h 40"/>
                  <a:gd name="T8" fmla="*/ 15 w 40"/>
                  <a:gd name="T9" fmla="*/ 26 h 40"/>
                  <a:gd name="T10" fmla="*/ 9 w 40"/>
                  <a:gd name="T11" fmla="*/ 26 h 40"/>
                  <a:gd name="T12" fmla="*/ 9 w 40"/>
                  <a:gd name="T13" fmla="*/ 8 h 40"/>
                  <a:gd name="T14" fmla="*/ 36 w 40"/>
                  <a:gd name="T15" fmla="*/ 8 h 40"/>
                  <a:gd name="T16" fmla="*/ 36 w 40"/>
                  <a:gd name="T17" fmla="*/ 0 h 40"/>
                  <a:gd name="T18" fmla="*/ 41 w 40"/>
                  <a:gd name="T19" fmla="*/ 0 h 40"/>
                  <a:gd name="T20" fmla="*/ 41 w 40"/>
                  <a:gd name="T21" fmla="*/ 8 h 40"/>
                  <a:gd name="T22" fmla="*/ 66 w 40"/>
                  <a:gd name="T23" fmla="*/ 8 h 40"/>
                  <a:gd name="T24" fmla="*/ 66 w 40"/>
                  <a:gd name="T25" fmla="*/ 26 h 40"/>
                  <a:gd name="T26" fmla="*/ 60 w 40"/>
                  <a:gd name="T27" fmla="*/ 26 h 40"/>
                  <a:gd name="T28" fmla="*/ 60 w 40"/>
                  <a:gd name="T29" fmla="*/ 24 h 40"/>
                  <a:gd name="T30" fmla="*/ 41 w 40"/>
                  <a:gd name="T31" fmla="*/ 24 h 40"/>
                  <a:gd name="T32" fmla="*/ 41 w 40"/>
                  <a:gd name="T33" fmla="*/ 30 h 40"/>
                  <a:gd name="T34" fmla="*/ 75 w 40"/>
                  <a:gd name="T35" fmla="*/ 30 h 40"/>
                  <a:gd name="T36" fmla="*/ 75 w 40"/>
                  <a:gd name="T37" fmla="*/ 36 h 40"/>
                  <a:gd name="T38" fmla="*/ 0 w 40"/>
                  <a:gd name="T39" fmla="*/ 36 h 40"/>
                  <a:gd name="T40" fmla="*/ 0 w 40"/>
                  <a:gd name="T41" fmla="*/ 30 h 40"/>
                  <a:gd name="T42" fmla="*/ 41 w 40"/>
                  <a:gd name="T43" fmla="*/ 49 h 40"/>
                  <a:gd name="T44" fmla="*/ 39 w 40"/>
                  <a:gd name="T45" fmla="*/ 58 h 40"/>
                  <a:gd name="T46" fmla="*/ 71 w 40"/>
                  <a:gd name="T47" fmla="*/ 69 h 40"/>
                  <a:gd name="T48" fmla="*/ 68 w 40"/>
                  <a:gd name="T49" fmla="*/ 75 h 40"/>
                  <a:gd name="T50" fmla="*/ 38 w 40"/>
                  <a:gd name="T51" fmla="*/ 62 h 40"/>
                  <a:gd name="T52" fmla="*/ 6 w 40"/>
                  <a:gd name="T53" fmla="*/ 75 h 40"/>
                  <a:gd name="T54" fmla="*/ 4 w 40"/>
                  <a:gd name="T55" fmla="*/ 69 h 40"/>
                  <a:gd name="T56" fmla="*/ 32 w 40"/>
                  <a:gd name="T57" fmla="*/ 60 h 40"/>
                  <a:gd name="T58" fmla="*/ 36 w 40"/>
                  <a:gd name="T59" fmla="*/ 49 h 40"/>
                  <a:gd name="T60" fmla="*/ 41 w 40"/>
                  <a:gd name="T61" fmla="*/ 49 h 40"/>
                  <a:gd name="T62" fmla="*/ 11 w 40"/>
                  <a:gd name="T63" fmla="*/ 41 h 40"/>
                  <a:gd name="T64" fmla="*/ 64 w 40"/>
                  <a:gd name="T65" fmla="*/ 41 h 40"/>
                  <a:gd name="T66" fmla="*/ 64 w 40"/>
                  <a:gd name="T67" fmla="*/ 60 h 40"/>
                  <a:gd name="T68" fmla="*/ 58 w 40"/>
                  <a:gd name="T69" fmla="*/ 60 h 40"/>
                  <a:gd name="T70" fmla="*/ 58 w 40"/>
                  <a:gd name="T71" fmla="*/ 47 h 40"/>
                  <a:gd name="T72" fmla="*/ 17 w 40"/>
                  <a:gd name="T73" fmla="*/ 47 h 40"/>
                  <a:gd name="T74" fmla="*/ 17 w 40"/>
                  <a:gd name="T75" fmla="*/ 62 h 40"/>
                  <a:gd name="T76" fmla="*/ 11 w 40"/>
                  <a:gd name="T77" fmla="*/ 62 h 40"/>
                  <a:gd name="T78" fmla="*/ 11 w 40"/>
                  <a:gd name="T79" fmla="*/ 41 h 40"/>
                  <a:gd name="T80" fmla="*/ 15 w 40"/>
                  <a:gd name="T81" fmla="*/ 19 h 40"/>
                  <a:gd name="T82" fmla="*/ 36 w 40"/>
                  <a:gd name="T83" fmla="*/ 19 h 40"/>
                  <a:gd name="T84" fmla="*/ 36 w 40"/>
                  <a:gd name="T85" fmla="*/ 13 h 40"/>
                  <a:gd name="T86" fmla="*/ 15 w 40"/>
                  <a:gd name="T87" fmla="*/ 13 h 40"/>
                  <a:gd name="T88" fmla="*/ 15 w 40"/>
                  <a:gd name="T89" fmla="*/ 19 h 40"/>
                  <a:gd name="T90" fmla="*/ 60 w 40"/>
                  <a:gd name="T91" fmla="*/ 13 h 40"/>
                  <a:gd name="T92" fmla="*/ 41 w 40"/>
                  <a:gd name="T93" fmla="*/ 13 h 40"/>
                  <a:gd name="T94" fmla="*/ 41 w 40"/>
                  <a:gd name="T95" fmla="*/ 19 h 40"/>
                  <a:gd name="T96" fmla="*/ 60 w 40"/>
                  <a:gd name="T97" fmla="*/ 19 h 40"/>
                  <a:gd name="T98" fmla="*/ 60 w 40"/>
                  <a:gd name="T99" fmla="*/ 13 h 4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40"/>
                  <a:gd name="T151" fmla="*/ 0 h 40"/>
                  <a:gd name="T152" fmla="*/ 40 w 40"/>
                  <a:gd name="T153" fmla="*/ 40 h 40"/>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40" h="40">
                    <a:moveTo>
                      <a:pt x="0" y="16"/>
                    </a:moveTo>
                    <a:cubicBezTo>
                      <a:pt x="19" y="16"/>
                      <a:pt x="19" y="16"/>
                      <a:pt x="19" y="16"/>
                    </a:cubicBezTo>
                    <a:cubicBezTo>
                      <a:pt x="19" y="13"/>
                      <a:pt x="19" y="13"/>
                      <a:pt x="19" y="13"/>
                    </a:cubicBezTo>
                    <a:cubicBezTo>
                      <a:pt x="8" y="13"/>
                      <a:pt x="8" y="13"/>
                      <a:pt x="8" y="13"/>
                    </a:cubicBezTo>
                    <a:cubicBezTo>
                      <a:pt x="8" y="14"/>
                      <a:pt x="8" y="14"/>
                      <a:pt x="8" y="14"/>
                    </a:cubicBezTo>
                    <a:cubicBezTo>
                      <a:pt x="5" y="14"/>
                      <a:pt x="5" y="14"/>
                      <a:pt x="5" y="14"/>
                    </a:cubicBezTo>
                    <a:cubicBezTo>
                      <a:pt x="5" y="4"/>
                      <a:pt x="5" y="4"/>
                      <a:pt x="5" y="4"/>
                    </a:cubicBezTo>
                    <a:cubicBezTo>
                      <a:pt x="19" y="4"/>
                      <a:pt x="19" y="4"/>
                      <a:pt x="19" y="4"/>
                    </a:cubicBezTo>
                    <a:cubicBezTo>
                      <a:pt x="19" y="0"/>
                      <a:pt x="19" y="0"/>
                      <a:pt x="19" y="0"/>
                    </a:cubicBezTo>
                    <a:cubicBezTo>
                      <a:pt x="22" y="0"/>
                      <a:pt x="22" y="0"/>
                      <a:pt x="22" y="0"/>
                    </a:cubicBezTo>
                    <a:cubicBezTo>
                      <a:pt x="22" y="4"/>
                      <a:pt x="22" y="4"/>
                      <a:pt x="22" y="4"/>
                    </a:cubicBezTo>
                    <a:cubicBezTo>
                      <a:pt x="35" y="4"/>
                      <a:pt x="35" y="4"/>
                      <a:pt x="35" y="4"/>
                    </a:cubicBezTo>
                    <a:cubicBezTo>
                      <a:pt x="35" y="14"/>
                      <a:pt x="35" y="14"/>
                      <a:pt x="35" y="14"/>
                    </a:cubicBezTo>
                    <a:cubicBezTo>
                      <a:pt x="32" y="14"/>
                      <a:pt x="32" y="14"/>
                      <a:pt x="32" y="14"/>
                    </a:cubicBezTo>
                    <a:cubicBezTo>
                      <a:pt x="32" y="13"/>
                      <a:pt x="32" y="13"/>
                      <a:pt x="32" y="13"/>
                    </a:cubicBezTo>
                    <a:cubicBezTo>
                      <a:pt x="22" y="13"/>
                      <a:pt x="22" y="13"/>
                      <a:pt x="22" y="13"/>
                    </a:cubicBezTo>
                    <a:cubicBezTo>
                      <a:pt x="22" y="16"/>
                      <a:pt x="22" y="16"/>
                      <a:pt x="22" y="16"/>
                    </a:cubicBezTo>
                    <a:cubicBezTo>
                      <a:pt x="40" y="16"/>
                      <a:pt x="40" y="16"/>
                      <a:pt x="40" y="16"/>
                    </a:cubicBezTo>
                    <a:cubicBezTo>
                      <a:pt x="40" y="19"/>
                      <a:pt x="40" y="19"/>
                      <a:pt x="40" y="19"/>
                    </a:cubicBezTo>
                    <a:cubicBezTo>
                      <a:pt x="0" y="19"/>
                      <a:pt x="0" y="19"/>
                      <a:pt x="0" y="19"/>
                    </a:cubicBezTo>
                    <a:lnTo>
                      <a:pt x="0" y="16"/>
                    </a:lnTo>
                    <a:close/>
                    <a:moveTo>
                      <a:pt x="22" y="26"/>
                    </a:moveTo>
                    <a:cubicBezTo>
                      <a:pt x="22" y="28"/>
                      <a:pt x="22" y="29"/>
                      <a:pt x="21" y="31"/>
                    </a:cubicBezTo>
                    <a:cubicBezTo>
                      <a:pt x="27" y="33"/>
                      <a:pt x="33" y="35"/>
                      <a:pt x="38" y="37"/>
                    </a:cubicBezTo>
                    <a:cubicBezTo>
                      <a:pt x="36" y="40"/>
                      <a:pt x="36" y="40"/>
                      <a:pt x="36" y="40"/>
                    </a:cubicBezTo>
                    <a:cubicBezTo>
                      <a:pt x="31" y="38"/>
                      <a:pt x="26" y="35"/>
                      <a:pt x="20" y="33"/>
                    </a:cubicBezTo>
                    <a:cubicBezTo>
                      <a:pt x="18" y="36"/>
                      <a:pt x="12" y="39"/>
                      <a:pt x="3" y="40"/>
                    </a:cubicBezTo>
                    <a:cubicBezTo>
                      <a:pt x="3" y="38"/>
                      <a:pt x="2" y="37"/>
                      <a:pt x="2" y="37"/>
                    </a:cubicBezTo>
                    <a:cubicBezTo>
                      <a:pt x="10" y="36"/>
                      <a:pt x="15" y="34"/>
                      <a:pt x="17" y="32"/>
                    </a:cubicBezTo>
                    <a:cubicBezTo>
                      <a:pt x="18" y="31"/>
                      <a:pt x="19" y="29"/>
                      <a:pt x="19" y="26"/>
                    </a:cubicBezTo>
                    <a:lnTo>
                      <a:pt x="22" y="26"/>
                    </a:lnTo>
                    <a:close/>
                    <a:moveTo>
                      <a:pt x="6" y="22"/>
                    </a:moveTo>
                    <a:cubicBezTo>
                      <a:pt x="34" y="22"/>
                      <a:pt x="34" y="22"/>
                      <a:pt x="34" y="22"/>
                    </a:cubicBezTo>
                    <a:cubicBezTo>
                      <a:pt x="34" y="32"/>
                      <a:pt x="34" y="32"/>
                      <a:pt x="34" y="32"/>
                    </a:cubicBezTo>
                    <a:cubicBezTo>
                      <a:pt x="31" y="32"/>
                      <a:pt x="31" y="32"/>
                      <a:pt x="31" y="32"/>
                    </a:cubicBezTo>
                    <a:cubicBezTo>
                      <a:pt x="31" y="25"/>
                      <a:pt x="31" y="25"/>
                      <a:pt x="31" y="25"/>
                    </a:cubicBezTo>
                    <a:cubicBezTo>
                      <a:pt x="9" y="25"/>
                      <a:pt x="9" y="25"/>
                      <a:pt x="9" y="25"/>
                    </a:cubicBezTo>
                    <a:cubicBezTo>
                      <a:pt x="9" y="33"/>
                      <a:pt x="9" y="33"/>
                      <a:pt x="9" y="33"/>
                    </a:cubicBezTo>
                    <a:cubicBezTo>
                      <a:pt x="6" y="33"/>
                      <a:pt x="6" y="33"/>
                      <a:pt x="6" y="33"/>
                    </a:cubicBezTo>
                    <a:lnTo>
                      <a:pt x="6" y="22"/>
                    </a:lnTo>
                    <a:close/>
                    <a:moveTo>
                      <a:pt x="8" y="10"/>
                    </a:moveTo>
                    <a:cubicBezTo>
                      <a:pt x="19" y="10"/>
                      <a:pt x="19" y="10"/>
                      <a:pt x="19" y="10"/>
                    </a:cubicBezTo>
                    <a:cubicBezTo>
                      <a:pt x="19" y="7"/>
                      <a:pt x="19" y="7"/>
                      <a:pt x="19" y="7"/>
                    </a:cubicBezTo>
                    <a:cubicBezTo>
                      <a:pt x="8" y="7"/>
                      <a:pt x="8" y="7"/>
                      <a:pt x="8" y="7"/>
                    </a:cubicBezTo>
                    <a:lnTo>
                      <a:pt x="8" y="10"/>
                    </a:lnTo>
                    <a:close/>
                    <a:moveTo>
                      <a:pt x="32" y="7"/>
                    </a:moveTo>
                    <a:cubicBezTo>
                      <a:pt x="22" y="7"/>
                      <a:pt x="22" y="7"/>
                      <a:pt x="22" y="7"/>
                    </a:cubicBezTo>
                    <a:cubicBezTo>
                      <a:pt x="22" y="10"/>
                      <a:pt x="22" y="10"/>
                      <a:pt x="22" y="10"/>
                    </a:cubicBezTo>
                    <a:cubicBezTo>
                      <a:pt x="32" y="10"/>
                      <a:pt x="32" y="10"/>
                      <a:pt x="32" y="10"/>
                    </a:cubicBezTo>
                    <a:lnTo>
                      <a:pt x="32" y="7"/>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6" name="Freeform 223"/>
              <p:cNvSpPr>
                <a:spLocks noEditPoints="1"/>
              </p:cNvSpPr>
              <p:nvPr/>
            </p:nvSpPr>
            <p:spPr bwMode="auto">
              <a:xfrm>
                <a:off x="5454" y="2329"/>
                <a:ext cx="70" cy="71"/>
              </a:xfrm>
              <a:custGeom>
                <a:avLst/>
                <a:gdLst>
                  <a:gd name="T0" fmla="*/ 8 w 37"/>
                  <a:gd name="T1" fmla="*/ 19 h 38"/>
                  <a:gd name="T2" fmla="*/ 13 w 37"/>
                  <a:gd name="T3" fmla="*/ 21 h 38"/>
                  <a:gd name="T4" fmla="*/ 6 w 37"/>
                  <a:gd name="T5" fmla="*/ 41 h 38"/>
                  <a:gd name="T6" fmla="*/ 0 w 37"/>
                  <a:gd name="T7" fmla="*/ 39 h 38"/>
                  <a:gd name="T8" fmla="*/ 8 w 37"/>
                  <a:gd name="T9" fmla="*/ 19 h 38"/>
                  <a:gd name="T10" fmla="*/ 15 w 37"/>
                  <a:gd name="T11" fmla="*/ 0 h 38"/>
                  <a:gd name="T12" fmla="*/ 23 w 37"/>
                  <a:gd name="T13" fmla="*/ 0 h 38"/>
                  <a:gd name="T14" fmla="*/ 23 w 37"/>
                  <a:gd name="T15" fmla="*/ 30 h 38"/>
                  <a:gd name="T16" fmla="*/ 8 w 37"/>
                  <a:gd name="T17" fmla="*/ 71 h 38"/>
                  <a:gd name="T18" fmla="*/ 2 w 37"/>
                  <a:gd name="T19" fmla="*/ 67 h 38"/>
                  <a:gd name="T20" fmla="*/ 15 w 37"/>
                  <a:gd name="T21" fmla="*/ 28 h 38"/>
                  <a:gd name="T22" fmla="*/ 15 w 37"/>
                  <a:gd name="T23" fmla="*/ 0 h 38"/>
                  <a:gd name="T24" fmla="*/ 25 w 37"/>
                  <a:gd name="T25" fmla="*/ 22 h 38"/>
                  <a:gd name="T26" fmla="*/ 30 w 37"/>
                  <a:gd name="T27" fmla="*/ 21 h 38"/>
                  <a:gd name="T28" fmla="*/ 36 w 37"/>
                  <a:gd name="T29" fmla="*/ 37 h 38"/>
                  <a:gd name="T30" fmla="*/ 30 w 37"/>
                  <a:gd name="T31" fmla="*/ 39 h 38"/>
                  <a:gd name="T32" fmla="*/ 25 w 37"/>
                  <a:gd name="T33" fmla="*/ 22 h 38"/>
                  <a:gd name="T34" fmla="*/ 40 w 37"/>
                  <a:gd name="T35" fmla="*/ 0 h 38"/>
                  <a:gd name="T36" fmla="*/ 45 w 37"/>
                  <a:gd name="T37" fmla="*/ 0 h 38"/>
                  <a:gd name="T38" fmla="*/ 45 w 37"/>
                  <a:gd name="T39" fmla="*/ 69 h 38"/>
                  <a:gd name="T40" fmla="*/ 40 w 37"/>
                  <a:gd name="T41" fmla="*/ 69 h 38"/>
                  <a:gd name="T42" fmla="*/ 40 w 37"/>
                  <a:gd name="T43" fmla="*/ 0 h 38"/>
                  <a:gd name="T44" fmla="*/ 49 w 37"/>
                  <a:gd name="T45" fmla="*/ 22 h 38"/>
                  <a:gd name="T46" fmla="*/ 53 w 37"/>
                  <a:gd name="T47" fmla="*/ 21 h 38"/>
                  <a:gd name="T48" fmla="*/ 61 w 37"/>
                  <a:gd name="T49" fmla="*/ 37 h 38"/>
                  <a:gd name="T50" fmla="*/ 55 w 37"/>
                  <a:gd name="T51" fmla="*/ 39 h 38"/>
                  <a:gd name="T52" fmla="*/ 49 w 37"/>
                  <a:gd name="T53" fmla="*/ 22 h 38"/>
                  <a:gd name="T54" fmla="*/ 64 w 37"/>
                  <a:gd name="T55" fmla="*/ 0 h 38"/>
                  <a:gd name="T56" fmla="*/ 70 w 37"/>
                  <a:gd name="T57" fmla="*/ 0 h 38"/>
                  <a:gd name="T58" fmla="*/ 70 w 37"/>
                  <a:gd name="T59" fmla="*/ 71 h 38"/>
                  <a:gd name="T60" fmla="*/ 64 w 37"/>
                  <a:gd name="T61" fmla="*/ 71 h 38"/>
                  <a:gd name="T62" fmla="*/ 64 w 37"/>
                  <a:gd name="T63" fmla="*/ 0 h 3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7"/>
                  <a:gd name="T97" fmla="*/ 0 h 38"/>
                  <a:gd name="T98" fmla="*/ 37 w 37"/>
                  <a:gd name="T99" fmla="*/ 38 h 3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7" h="38">
                    <a:moveTo>
                      <a:pt x="4" y="10"/>
                    </a:moveTo>
                    <a:cubicBezTo>
                      <a:pt x="7" y="11"/>
                      <a:pt x="7" y="11"/>
                      <a:pt x="7" y="11"/>
                    </a:cubicBezTo>
                    <a:cubicBezTo>
                      <a:pt x="6" y="15"/>
                      <a:pt x="4" y="19"/>
                      <a:pt x="3" y="22"/>
                    </a:cubicBezTo>
                    <a:cubicBezTo>
                      <a:pt x="2" y="22"/>
                      <a:pt x="1" y="22"/>
                      <a:pt x="0" y="21"/>
                    </a:cubicBezTo>
                    <a:cubicBezTo>
                      <a:pt x="2" y="18"/>
                      <a:pt x="3" y="14"/>
                      <a:pt x="4" y="10"/>
                    </a:cubicBezTo>
                    <a:close/>
                    <a:moveTo>
                      <a:pt x="8" y="0"/>
                    </a:moveTo>
                    <a:cubicBezTo>
                      <a:pt x="12" y="0"/>
                      <a:pt x="12" y="0"/>
                      <a:pt x="12" y="0"/>
                    </a:cubicBezTo>
                    <a:cubicBezTo>
                      <a:pt x="12" y="16"/>
                      <a:pt x="12" y="16"/>
                      <a:pt x="12" y="16"/>
                    </a:cubicBezTo>
                    <a:cubicBezTo>
                      <a:pt x="12" y="26"/>
                      <a:pt x="9" y="34"/>
                      <a:pt x="4" y="38"/>
                    </a:cubicBezTo>
                    <a:cubicBezTo>
                      <a:pt x="3" y="38"/>
                      <a:pt x="2" y="37"/>
                      <a:pt x="1" y="36"/>
                    </a:cubicBezTo>
                    <a:cubicBezTo>
                      <a:pt x="6" y="32"/>
                      <a:pt x="8" y="25"/>
                      <a:pt x="8" y="15"/>
                    </a:cubicBezTo>
                    <a:lnTo>
                      <a:pt x="8" y="0"/>
                    </a:lnTo>
                    <a:close/>
                    <a:moveTo>
                      <a:pt x="13" y="12"/>
                    </a:moveTo>
                    <a:cubicBezTo>
                      <a:pt x="16" y="11"/>
                      <a:pt x="16" y="11"/>
                      <a:pt x="16" y="11"/>
                    </a:cubicBezTo>
                    <a:cubicBezTo>
                      <a:pt x="17" y="14"/>
                      <a:pt x="18" y="17"/>
                      <a:pt x="19" y="20"/>
                    </a:cubicBezTo>
                    <a:cubicBezTo>
                      <a:pt x="16" y="21"/>
                      <a:pt x="16" y="21"/>
                      <a:pt x="16" y="21"/>
                    </a:cubicBezTo>
                    <a:cubicBezTo>
                      <a:pt x="15" y="18"/>
                      <a:pt x="14" y="15"/>
                      <a:pt x="13" y="12"/>
                    </a:cubicBezTo>
                    <a:close/>
                    <a:moveTo>
                      <a:pt x="21" y="0"/>
                    </a:moveTo>
                    <a:cubicBezTo>
                      <a:pt x="24" y="0"/>
                      <a:pt x="24" y="0"/>
                      <a:pt x="24" y="0"/>
                    </a:cubicBezTo>
                    <a:cubicBezTo>
                      <a:pt x="24" y="37"/>
                      <a:pt x="24" y="37"/>
                      <a:pt x="24" y="37"/>
                    </a:cubicBezTo>
                    <a:cubicBezTo>
                      <a:pt x="21" y="37"/>
                      <a:pt x="21" y="37"/>
                      <a:pt x="21" y="37"/>
                    </a:cubicBezTo>
                    <a:lnTo>
                      <a:pt x="21" y="0"/>
                    </a:lnTo>
                    <a:close/>
                    <a:moveTo>
                      <a:pt x="26" y="12"/>
                    </a:moveTo>
                    <a:cubicBezTo>
                      <a:pt x="28" y="11"/>
                      <a:pt x="28" y="11"/>
                      <a:pt x="28" y="11"/>
                    </a:cubicBezTo>
                    <a:cubicBezTo>
                      <a:pt x="30" y="14"/>
                      <a:pt x="31" y="17"/>
                      <a:pt x="32" y="20"/>
                    </a:cubicBezTo>
                    <a:cubicBezTo>
                      <a:pt x="29" y="21"/>
                      <a:pt x="29" y="21"/>
                      <a:pt x="29" y="21"/>
                    </a:cubicBezTo>
                    <a:cubicBezTo>
                      <a:pt x="28" y="18"/>
                      <a:pt x="27" y="15"/>
                      <a:pt x="26" y="12"/>
                    </a:cubicBezTo>
                    <a:close/>
                    <a:moveTo>
                      <a:pt x="34" y="0"/>
                    </a:moveTo>
                    <a:cubicBezTo>
                      <a:pt x="37" y="0"/>
                      <a:pt x="37" y="0"/>
                      <a:pt x="37" y="0"/>
                    </a:cubicBezTo>
                    <a:cubicBezTo>
                      <a:pt x="37" y="38"/>
                      <a:pt x="37" y="38"/>
                      <a:pt x="37" y="38"/>
                    </a:cubicBezTo>
                    <a:cubicBezTo>
                      <a:pt x="34" y="38"/>
                      <a:pt x="34" y="38"/>
                      <a:pt x="34" y="38"/>
                    </a:cubicBezTo>
                    <a:lnTo>
                      <a:pt x="34" y="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7" name="Freeform 224"/>
              <p:cNvSpPr>
                <a:spLocks noEditPoints="1"/>
              </p:cNvSpPr>
              <p:nvPr/>
            </p:nvSpPr>
            <p:spPr bwMode="auto">
              <a:xfrm>
                <a:off x="4955" y="2530"/>
                <a:ext cx="75" cy="68"/>
              </a:xfrm>
              <a:custGeom>
                <a:avLst/>
                <a:gdLst>
                  <a:gd name="T0" fmla="*/ 49 w 40"/>
                  <a:gd name="T1" fmla="*/ 36 h 36"/>
                  <a:gd name="T2" fmla="*/ 71 w 40"/>
                  <a:gd name="T3" fmla="*/ 64 h 36"/>
                  <a:gd name="T4" fmla="*/ 66 w 40"/>
                  <a:gd name="T5" fmla="*/ 68 h 36"/>
                  <a:gd name="T6" fmla="*/ 60 w 40"/>
                  <a:gd name="T7" fmla="*/ 60 h 36"/>
                  <a:gd name="T8" fmla="*/ 15 w 40"/>
                  <a:gd name="T9" fmla="*/ 62 h 36"/>
                  <a:gd name="T10" fmla="*/ 8 w 40"/>
                  <a:gd name="T11" fmla="*/ 64 h 36"/>
                  <a:gd name="T12" fmla="*/ 6 w 40"/>
                  <a:gd name="T13" fmla="*/ 57 h 36"/>
                  <a:gd name="T14" fmla="*/ 13 w 40"/>
                  <a:gd name="T15" fmla="*/ 51 h 36"/>
                  <a:gd name="T16" fmla="*/ 28 w 40"/>
                  <a:gd name="T17" fmla="*/ 30 h 36"/>
                  <a:gd name="T18" fmla="*/ 0 w 40"/>
                  <a:gd name="T19" fmla="*/ 30 h 36"/>
                  <a:gd name="T20" fmla="*/ 0 w 40"/>
                  <a:gd name="T21" fmla="*/ 25 h 36"/>
                  <a:gd name="T22" fmla="*/ 75 w 40"/>
                  <a:gd name="T23" fmla="*/ 25 h 36"/>
                  <a:gd name="T24" fmla="*/ 75 w 40"/>
                  <a:gd name="T25" fmla="*/ 30 h 36"/>
                  <a:gd name="T26" fmla="*/ 36 w 40"/>
                  <a:gd name="T27" fmla="*/ 30 h 36"/>
                  <a:gd name="T28" fmla="*/ 17 w 40"/>
                  <a:gd name="T29" fmla="*/ 57 h 36"/>
                  <a:gd name="T30" fmla="*/ 56 w 40"/>
                  <a:gd name="T31" fmla="*/ 55 h 36"/>
                  <a:gd name="T32" fmla="*/ 45 w 40"/>
                  <a:gd name="T33" fmla="*/ 40 h 36"/>
                  <a:gd name="T34" fmla="*/ 49 w 40"/>
                  <a:gd name="T35" fmla="*/ 36 h 36"/>
                  <a:gd name="T36" fmla="*/ 8 w 40"/>
                  <a:gd name="T37" fmla="*/ 0 h 36"/>
                  <a:gd name="T38" fmla="*/ 68 w 40"/>
                  <a:gd name="T39" fmla="*/ 0 h 36"/>
                  <a:gd name="T40" fmla="*/ 68 w 40"/>
                  <a:gd name="T41" fmla="*/ 6 h 36"/>
                  <a:gd name="T42" fmla="*/ 8 w 40"/>
                  <a:gd name="T43" fmla="*/ 6 h 36"/>
                  <a:gd name="T44" fmla="*/ 8 w 40"/>
                  <a:gd name="T45" fmla="*/ 0 h 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40"/>
                  <a:gd name="T70" fmla="*/ 0 h 36"/>
                  <a:gd name="T71" fmla="*/ 40 w 40"/>
                  <a:gd name="T72" fmla="*/ 36 h 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40" h="36">
                    <a:moveTo>
                      <a:pt x="26" y="19"/>
                    </a:moveTo>
                    <a:cubicBezTo>
                      <a:pt x="30" y="24"/>
                      <a:pt x="34" y="29"/>
                      <a:pt x="38" y="34"/>
                    </a:cubicBezTo>
                    <a:cubicBezTo>
                      <a:pt x="35" y="36"/>
                      <a:pt x="35" y="36"/>
                      <a:pt x="35" y="36"/>
                    </a:cubicBezTo>
                    <a:cubicBezTo>
                      <a:pt x="34" y="35"/>
                      <a:pt x="33" y="33"/>
                      <a:pt x="32" y="32"/>
                    </a:cubicBezTo>
                    <a:cubicBezTo>
                      <a:pt x="22" y="32"/>
                      <a:pt x="14" y="33"/>
                      <a:pt x="8" y="33"/>
                    </a:cubicBezTo>
                    <a:cubicBezTo>
                      <a:pt x="7" y="33"/>
                      <a:pt x="5" y="33"/>
                      <a:pt x="4" y="34"/>
                    </a:cubicBezTo>
                    <a:cubicBezTo>
                      <a:pt x="3" y="30"/>
                      <a:pt x="3" y="30"/>
                      <a:pt x="3" y="30"/>
                    </a:cubicBezTo>
                    <a:cubicBezTo>
                      <a:pt x="4" y="29"/>
                      <a:pt x="6" y="28"/>
                      <a:pt x="7" y="27"/>
                    </a:cubicBezTo>
                    <a:cubicBezTo>
                      <a:pt x="10" y="23"/>
                      <a:pt x="12" y="20"/>
                      <a:pt x="15" y="16"/>
                    </a:cubicBezTo>
                    <a:cubicBezTo>
                      <a:pt x="0" y="16"/>
                      <a:pt x="0" y="16"/>
                      <a:pt x="0" y="16"/>
                    </a:cubicBezTo>
                    <a:cubicBezTo>
                      <a:pt x="0" y="13"/>
                      <a:pt x="0" y="13"/>
                      <a:pt x="0" y="13"/>
                    </a:cubicBezTo>
                    <a:cubicBezTo>
                      <a:pt x="40" y="13"/>
                      <a:pt x="40" y="13"/>
                      <a:pt x="40" y="13"/>
                    </a:cubicBezTo>
                    <a:cubicBezTo>
                      <a:pt x="40" y="16"/>
                      <a:pt x="40" y="16"/>
                      <a:pt x="40" y="16"/>
                    </a:cubicBezTo>
                    <a:cubicBezTo>
                      <a:pt x="19" y="16"/>
                      <a:pt x="19" y="16"/>
                      <a:pt x="19" y="16"/>
                    </a:cubicBezTo>
                    <a:cubicBezTo>
                      <a:pt x="15" y="22"/>
                      <a:pt x="12" y="26"/>
                      <a:pt x="9" y="30"/>
                    </a:cubicBezTo>
                    <a:cubicBezTo>
                      <a:pt x="18" y="30"/>
                      <a:pt x="25" y="29"/>
                      <a:pt x="30" y="29"/>
                    </a:cubicBezTo>
                    <a:cubicBezTo>
                      <a:pt x="28" y="26"/>
                      <a:pt x="26" y="24"/>
                      <a:pt x="24" y="21"/>
                    </a:cubicBezTo>
                    <a:lnTo>
                      <a:pt x="26" y="19"/>
                    </a:lnTo>
                    <a:close/>
                    <a:moveTo>
                      <a:pt x="4" y="0"/>
                    </a:moveTo>
                    <a:cubicBezTo>
                      <a:pt x="36" y="0"/>
                      <a:pt x="36" y="0"/>
                      <a:pt x="36" y="0"/>
                    </a:cubicBezTo>
                    <a:cubicBezTo>
                      <a:pt x="36" y="3"/>
                      <a:pt x="36" y="3"/>
                      <a:pt x="36" y="3"/>
                    </a:cubicBezTo>
                    <a:cubicBezTo>
                      <a:pt x="4" y="3"/>
                      <a:pt x="4" y="3"/>
                      <a:pt x="4" y="3"/>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8" name="Freeform 225"/>
              <p:cNvSpPr>
                <a:spLocks noEditPoints="1"/>
              </p:cNvSpPr>
              <p:nvPr/>
            </p:nvSpPr>
            <p:spPr bwMode="auto">
              <a:xfrm>
                <a:off x="5034" y="2526"/>
                <a:ext cx="73" cy="74"/>
              </a:xfrm>
              <a:custGeom>
                <a:avLst/>
                <a:gdLst>
                  <a:gd name="T0" fmla="*/ 0 w 39"/>
                  <a:gd name="T1" fmla="*/ 8 h 39"/>
                  <a:gd name="T2" fmla="*/ 34 w 39"/>
                  <a:gd name="T3" fmla="*/ 8 h 39"/>
                  <a:gd name="T4" fmla="*/ 34 w 39"/>
                  <a:gd name="T5" fmla="*/ 0 h 39"/>
                  <a:gd name="T6" fmla="*/ 39 w 39"/>
                  <a:gd name="T7" fmla="*/ 0 h 39"/>
                  <a:gd name="T8" fmla="*/ 39 w 39"/>
                  <a:gd name="T9" fmla="*/ 8 h 39"/>
                  <a:gd name="T10" fmla="*/ 73 w 39"/>
                  <a:gd name="T11" fmla="*/ 8 h 39"/>
                  <a:gd name="T12" fmla="*/ 73 w 39"/>
                  <a:gd name="T13" fmla="*/ 13 h 39"/>
                  <a:gd name="T14" fmla="*/ 39 w 39"/>
                  <a:gd name="T15" fmla="*/ 13 h 39"/>
                  <a:gd name="T16" fmla="*/ 39 w 39"/>
                  <a:gd name="T17" fmla="*/ 21 h 39"/>
                  <a:gd name="T18" fmla="*/ 67 w 39"/>
                  <a:gd name="T19" fmla="*/ 21 h 39"/>
                  <a:gd name="T20" fmla="*/ 67 w 39"/>
                  <a:gd name="T21" fmla="*/ 65 h 39"/>
                  <a:gd name="T22" fmla="*/ 60 w 39"/>
                  <a:gd name="T23" fmla="*/ 74 h 39"/>
                  <a:gd name="T24" fmla="*/ 47 w 39"/>
                  <a:gd name="T25" fmla="*/ 74 h 39"/>
                  <a:gd name="T26" fmla="*/ 45 w 39"/>
                  <a:gd name="T27" fmla="*/ 66 h 39"/>
                  <a:gd name="T28" fmla="*/ 58 w 39"/>
                  <a:gd name="T29" fmla="*/ 68 h 39"/>
                  <a:gd name="T30" fmla="*/ 62 w 39"/>
                  <a:gd name="T31" fmla="*/ 63 h 39"/>
                  <a:gd name="T32" fmla="*/ 62 w 39"/>
                  <a:gd name="T33" fmla="*/ 27 h 39"/>
                  <a:gd name="T34" fmla="*/ 9 w 39"/>
                  <a:gd name="T35" fmla="*/ 27 h 39"/>
                  <a:gd name="T36" fmla="*/ 9 w 39"/>
                  <a:gd name="T37" fmla="*/ 74 h 39"/>
                  <a:gd name="T38" fmla="*/ 4 w 39"/>
                  <a:gd name="T39" fmla="*/ 74 h 39"/>
                  <a:gd name="T40" fmla="*/ 4 w 39"/>
                  <a:gd name="T41" fmla="*/ 21 h 39"/>
                  <a:gd name="T42" fmla="*/ 34 w 39"/>
                  <a:gd name="T43" fmla="*/ 21 h 39"/>
                  <a:gd name="T44" fmla="*/ 34 w 39"/>
                  <a:gd name="T45" fmla="*/ 13 h 39"/>
                  <a:gd name="T46" fmla="*/ 0 w 39"/>
                  <a:gd name="T47" fmla="*/ 13 h 39"/>
                  <a:gd name="T48" fmla="*/ 0 w 39"/>
                  <a:gd name="T49" fmla="*/ 8 h 39"/>
                  <a:gd name="T50" fmla="*/ 13 w 39"/>
                  <a:gd name="T51" fmla="*/ 53 h 39"/>
                  <a:gd name="T52" fmla="*/ 34 w 39"/>
                  <a:gd name="T53" fmla="*/ 53 h 39"/>
                  <a:gd name="T54" fmla="*/ 34 w 39"/>
                  <a:gd name="T55" fmla="*/ 44 h 39"/>
                  <a:gd name="T56" fmla="*/ 15 w 39"/>
                  <a:gd name="T57" fmla="*/ 44 h 39"/>
                  <a:gd name="T58" fmla="*/ 15 w 39"/>
                  <a:gd name="T59" fmla="*/ 40 h 39"/>
                  <a:gd name="T60" fmla="*/ 39 w 39"/>
                  <a:gd name="T61" fmla="*/ 40 h 39"/>
                  <a:gd name="T62" fmla="*/ 47 w 39"/>
                  <a:gd name="T63" fmla="*/ 27 h 39"/>
                  <a:gd name="T64" fmla="*/ 52 w 39"/>
                  <a:gd name="T65" fmla="*/ 30 h 39"/>
                  <a:gd name="T66" fmla="*/ 45 w 39"/>
                  <a:gd name="T67" fmla="*/ 40 h 39"/>
                  <a:gd name="T68" fmla="*/ 56 w 39"/>
                  <a:gd name="T69" fmla="*/ 40 h 39"/>
                  <a:gd name="T70" fmla="*/ 56 w 39"/>
                  <a:gd name="T71" fmla="*/ 44 h 39"/>
                  <a:gd name="T72" fmla="*/ 39 w 39"/>
                  <a:gd name="T73" fmla="*/ 44 h 39"/>
                  <a:gd name="T74" fmla="*/ 39 w 39"/>
                  <a:gd name="T75" fmla="*/ 53 h 39"/>
                  <a:gd name="T76" fmla="*/ 60 w 39"/>
                  <a:gd name="T77" fmla="*/ 53 h 39"/>
                  <a:gd name="T78" fmla="*/ 60 w 39"/>
                  <a:gd name="T79" fmla="*/ 57 h 39"/>
                  <a:gd name="T80" fmla="*/ 39 w 39"/>
                  <a:gd name="T81" fmla="*/ 57 h 39"/>
                  <a:gd name="T82" fmla="*/ 39 w 39"/>
                  <a:gd name="T83" fmla="*/ 72 h 39"/>
                  <a:gd name="T84" fmla="*/ 34 w 39"/>
                  <a:gd name="T85" fmla="*/ 72 h 39"/>
                  <a:gd name="T86" fmla="*/ 34 w 39"/>
                  <a:gd name="T87" fmla="*/ 57 h 39"/>
                  <a:gd name="T88" fmla="*/ 13 w 39"/>
                  <a:gd name="T89" fmla="*/ 57 h 39"/>
                  <a:gd name="T90" fmla="*/ 13 w 39"/>
                  <a:gd name="T91" fmla="*/ 53 h 39"/>
                  <a:gd name="T92" fmla="*/ 21 w 39"/>
                  <a:gd name="T93" fmla="*/ 30 h 39"/>
                  <a:gd name="T94" fmla="*/ 24 w 39"/>
                  <a:gd name="T95" fmla="*/ 27 h 39"/>
                  <a:gd name="T96" fmla="*/ 32 w 39"/>
                  <a:gd name="T97" fmla="*/ 36 h 39"/>
                  <a:gd name="T98" fmla="*/ 26 w 39"/>
                  <a:gd name="T99" fmla="*/ 40 h 39"/>
                  <a:gd name="T100" fmla="*/ 21 w 39"/>
                  <a:gd name="T101" fmla="*/ 30 h 39"/>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9"/>
                  <a:gd name="T154" fmla="*/ 0 h 39"/>
                  <a:gd name="T155" fmla="*/ 39 w 39"/>
                  <a:gd name="T156" fmla="*/ 39 h 39"/>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9" h="39">
                    <a:moveTo>
                      <a:pt x="0" y="4"/>
                    </a:moveTo>
                    <a:cubicBezTo>
                      <a:pt x="18" y="4"/>
                      <a:pt x="18" y="4"/>
                      <a:pt x="18" y="4"/>
                    </a:cubicBezTo>
                    <a:cubicBezTo>
                      <a:pt x="18" y="0"/>
                      <a:pt x="18" y="0"/>
                      <a:pt x="18" y="0"/>
                    </a:cubicBezTo>
                    <a:cubicBezTo>
                      <a:pt x="21" y="0"/>
                      <a:pt x="21" y="0"/>
                      <a:pt x="21" y="0"/>
                    </a:cubicBezTo>
                    <a:cubicBezTo>
                      <a:pt x="21" y="4"/>
                      <a:pt x="21" y="4"/>
                      <a:pt x="21" y="4"/>
                    </a:cubicBezTo>
                    <a:cubicBezTo>
                      <a:pt x="39" y="4"/>
                      <a:pt x="39" y="4"/>
                      <a:pt x="39" y="4"/>
                    </a:cubicBezTo>
                    <a:cubicBezTo>
                      <a:pt x="39" y="7"/>
                      <a:pt x="39" y="7"/>
                      <a:pt x="39" y="7"/>
                    </a:cubicBezTo>
                    <a:cubicBezTo>
                      <a:pt x="21" y="7"/>
                      <a:pt x="21" y="7"/>
                      <a:pt x="21" y="7"/>
                    </a:cubicBezTo>
                    <a:cubicBezTo>
                      <a:pt x="21" y="11"/>
                      <a:pt x="21" y="11"/>
                      <a:pt x="21" y="11"/>
                    </a:cubicBezTo>
                    <a:cubicBezTo>
                      <a:pt x="36" y="11"/>
                      <a:pt x="36" y="11"/>
                      <a:pt x="36" y="11"/>
                    </a:cubicBezTo>
                    <a:cubicBezTo>
                      <a:pt x="36" y="34"/>
                      <a:pt x="36" y="34"/>
                      <a:pt x="36" y="34"/>
                    </a:cubicBezTo>
                    <a:cubicBezTo>
                      <a:pt x="36" y="37"/>
                      <a:pt x="35" y="39"/>
                      <a:pt x="32" y="39"/>
                    </a:cubicBezTo>
                    <a:cubicBezTo>
                      <a:pt x="30" y="39"/>
                      <a:pt x="28" y="39"/>
                      <a:pt x="25" y="39"/>
                    </a:cubicBezTo>
                    <a:cubicBezTo>
                      <a:pt x="25" y="38"/>
                      <a:pt x="25" y="37"/>
                      <a:pt x="24" y="35"/>
                    </a:cubicBezTo>
                    <a:cubicBezTo>
                      <a:pt x="27" y="36"/>
                      <a:pt x="29" y="36"/>
                      <a:pt x="31" y="36"/>
                    </a:cubicBezTo>
                    <a:cubicBezTo>
                      <a:pt x="32" y="36"/>
                      <a:pt x="33" y="35"/>
                      <a:pt x="33" y="33"/>
                    </a:cubicBezTo>
                    <a:cubicBezTo>
                      <a:pt x="33" y="14"/>
                      <a:pt x="33" y="14"/>
                      <a:pt x="33" y="14"/>
                    </a:cubicBezTo>
                    <a:cubicBezTo>
                      <a:pt x="5" y="14"/>
                      <a:pt x="5" y="14"/>
                      <a:pt x="5" y="14"/>
                    </a:cubicBezTo>
                    <a:cubicBezTo>
                      <a:pt x="5" y="39"/>
                      <a:pt x="5" y="39"/>
                      <a:pt x="5" y="39"/>
                    </a:cubicBezTo>
                    <a:cubicBezTo>
                      <a:pt x="2" y="39"/>
                      <a:pt x="2" y="39"/>
                      <a:pt x="2" y="39"/>
                    </a:cubicBezTo>
                    <a:cubicBezTo>
                      <a:pt x="2" y="11"/>
                      <a:pt x="2" y="11"/>
                      <a:pt x="2" y="11"/>
                    </a:cubicBezTo>
                    <a:cubicBezTo>
                      <a:pt x="18" y="11"/>
                      <a:pt x="18" y="11"/>
                      <a:pt x="18" y="11"/>
                    </a:cubicBezTo>
                    <a:cubicBezTo>
                      <a:pt x="18" y="7"/>
                      <a:pt x="18" y="7"/>
                      <a:pt x="18" y="7"/>
                    </a:cubicBezTo>
                    <a:cubicBezTo>
                      <a:pt x="0" y="7"/>
                      <a:pt x="0" y="7"/>
                      <a:pt x="0" y="7"/>
                    </a:cubicBezTo>
                    <a:lnTo>
                      <a:pt x="0" y="4"/>
                    </a:lnTo>
                    <a:close/>
                    <a:moveTo>
                      <a:pt x="7" y="28"/>
                    </a:moveTo>
                    <a:cubicBezTo>
                      <a:pt x="18" y="28"/>
                      <a:pt x="18" y="28"/>
                      <a:pt x="18" y="28"/>
                    </a:cubicBezTo>
                    <a:cubicBezTo>
                      <a:pt x="18" y="23"/>
                      <a:pt x="18" y="23"/>
                      <a:pt x="18" y="23"/>
                    </a:cubicBezTo>
                    <a:cubicBezTo>
                      <a:pt x="8" y="23"/>
                      <a:pt x="8" y="23"/>
                      <a:pt x="8" y="23"/>
                    </a:cubicBezTo>
                    <a:cubicBezTo>
                      <a:pt x="8" y="21"/>
                      <a:pt x="8" y="21"/>
                      <a:pt x="8" y="21"/>
                    </a:cubicBezTo>
                    <a:cubicBezTo>
                      <a:pt x="21" y="21"/>
                      <a:pt x="21" y="21"/>
                      <a:pt x="21" y="21"/>
                    </a:cubicBezTo>
                    <a:cubicBezTo>
                      <a:pt x="22" y="19"/>
                      <a:pt x="23" y="17"/>
                      <a:pt x="25" y="14"/>
                    </a:cubicBezTo>
                    <a:cubicBezTo>
                      <a:pt x="28" y="16"/>
                      <a:pt x="28" y="16"/>
                      <a:pt x="28" y="16"/>
                    </a:cubicBezTo>
                    <a:cubicBezTo>
                      <a:pt x="26" y="18"/>
                      <a:pt x="25" y="19"/>
                      <a:pt x="24" y="21"/>
                    </a:cubicBezTo>
                    <a:cubicBezTo>
                      <a:pt x="30" y="21"/>
                      <a:pt x="30" y="21"/>
                      <a:pt x="30" y="21"/>
                    </a:cubicBezTo>
                    <a:cubicBezTo>
                      <a:pt x="30" y="23"/>
                      <a:pt x="30" y="23"/>
                      <a:pt x="30" y="23"/>
                    </a:cubicBezTo>
                    <a:cubicBezTo>
                      <a:pt x="21" y="23"/>
                      <a:pt x="21" y="23"/>
                      <a:pt x="21" y="23"/>
                    </a:cubicBezTo>
                    <a:cubicBezTo>
                      <a:pt x="21" y="28"/>
                      <a:pt x="21" y="28"/>
                      <a:pt x="21" y="28"/>
                    </a:cubicBezTo>
                    <a:cubicBezTo>
                      <a:pt x="32" y="28"/>
                      <a:pt x="32" y="28"/>
                      <a:pt x="32" y="28"/>
                    </a:cubicBezTo>
                    <a:cubicBezTo>
                      <a:pt x="32" y="30"/>
                      <a:pt x="32" y="30"/>
                      <a:pt x="32" y="30"/>
                    </a:cubicBezTo>
                    <a:cubicBezTo>
                      <a:pt x="21" y="30"/>
                      <a:pt x="21" y="30"/>
                      <a:pt x="21" y="30"/>
                    </a:cubicBezTo>
                    <a:cubicBezTo>
                      <a:pt x="21" y="38"/>
                      <a:pt x="21" y="38"/>
                      <a:pt x="21" y="38"/>
                    </a:cubicBezTo>
                    <a:cubicBezTo>
                      <a:pt x="18" y="38"/>
                      <a:pt x="18" y="38"/>
                      <a:pt x="18" y="38"/>
                    </a:cubicBezTo>
                    <a:cubicBezTo>
                      <a:pt x="18" y="30"/>
                      <a:pt x="18" y="30"/>
                      <a:pt x="18" y="30"/>
                    </a:cubicBezTo>
                    <a:cubicBezTo>
                      <a:pt x="7" y="30"/>
                      <a:pt x="7" y="30"/>
                      <a:pt x="7" y="30"/>
                    </a:cubicBezTo>
                    <a:lnTo>
                      <a:pt x="7" y="28"/>
                    </a:lnTo>
                    <a:close/>
                    <a:moveTo>
                      <a:pt x="11" y="16"/>
                    </a:moveTo>
                    <a:cubicBezTo>
                      <a:pt x="13" y="14"/>
                      <a:pt x="13" y="14"/>
                      <a:pt x="13" y="14"/>
                    </a:cubicBezTo>
                    <a:cubicBezTo>
                      <a:pt x="15" y="16"/>
                      <a:pt x="16" y="17"/>
                      <a:pt x="17" y="19"/>
                    </a:cubicBezTo>
                    <a:cubicBezTo>
                      <a:pt x="14" y="21"/>
                      <a:pt x="14" y="21"/>
                      <a:pt x="14" y="21"/>
                    </a:cubicBezTo>
                    <a:cubicBezTo>
                      <a:pt x="13" y="19"/>
                      <a:pt x="12" y="18"/>
                      <a:pt x="11" y="16"/>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29" name="Freeform 226"/>
              <p:cNvSpPr>
                <a:spLocks noEditPoints="1"/>
              </p:cNvSpPr>
              <p:nvPr/>
            </p:nvSpPr>
            <p:spPr bwMode="auto">
              <a:xfrm>
                <a:off x="5013" y="2004"/>
                <a:ext cx="99" cy="103"/>
              </a:xfrm>
              <a:custGeom>
                <a:avLst/>
                <a:gdLst>
                  <a:gd name="T0" fmla="*/ 0 w 53"/>
                  <a:gd name="T1" fmla="*/ 0 h 55"/>
                  <a:gd name="T2" fmla="*/ 99 w 53"/>
                  <a:gd name="T3" fmla="*/ 0 h 55"/>
                  <a:gd name="T4" fmla="*/ 99 w 53"/>
                  <a:gd name="T5" fmla="*/ 103 h 55"/>
                  <a:gd name="T6" fmla="*/ 88 w 53"/>
                  <a:gd name="T7" fmla="*/ 103 h 55"/>
                  <a:gd name="T8" fmla="*/ 88 w 53"/>
                  <a:gd name="T9" fmla="*/ 97 h 55"/>
                  <a:gd name="T10" fmla="*/ 9 w 53"/>
                  <a:gd name="T11" fmla="*/ 97 h 55"/>
                  <a:gd name="T12" fmla="*/ 9 w 53"/>
                  <a:gd name="T13" fmla="*/ 103 h 55"/>
                  <a:gd name="T14" fmla="*/ 0 w 53"/>
                  <a:gd name="T15" fmla="*/ 103 h 55"/>
                  <a:gd name="T16" fmla="*/ 0 w 53"/>
                  <a:gd name="T17" fmla="*/ 0 h 55"/>
                  <a:gd name="T18" fmla="*/ 73 w 53"/>
                  <a:gd name="T19" fmla="*/ 56 h 55"/>
                  <a:gd name="T20" fmla="*/ 88 w 53"/>
                  <a:gd name="T21" fmla="*/ 56 h 55"/>
                  <a:gd name="T22" fmla="*/ 86 w 53"/>
                  <a:gd name="T23" fmla="*/ 66 h 55"/>
                  <a:gd name="T24" fmla="*/ 73 w 53"/>
                  <a:gd name="T25" fmla="*/ 66 h 55"/>
                  <a:gd name="T26" fmla="*/ 58 w 53"/>
                  <a:gd name="T27" fmla="*/ 52 h 55"/>
                  <a:gd name="T28" fmla="*/ 58 w 53"/>
                  <a:gd name="T29" fmla="*/ 9 h 55"/>
                  <a:gd name="T30" fmla="*/ 41 w 53"/>
                  <a:gd name="T31" fmla="*/ 9 h 55"/>
                  <a:gd name="T32" fmla="*/ 37 w 53"/>
                  <a:gd name="T33" fmla="*/ 51 h 55"/>
                  <a:gd name="T34" fmla="*/ 17 w 53"/>
                  <a:gd name="T35" fmla="*/ 75 h 55"/>
                  <a:gd name="T36" fmla="*/ 9 w 53"/>
                  <a:gd name="T37" fmla="*/ 67 h 55"/>
                  <a:gd name="T38" fmla="*/ 28 w 53"/>
                  <a:gd name="T39" fmla="*/ 47 h 55"/>
                  <a:gd name="T40" fmla="*/ 32 w 53"/>
                  <a:gd name="T41" fmla="*/ 9 h 55"/>
                  <a:gd name="T42" fmla="*/ 9 w 53"/>
                  <a:gd name="T43" fmla="*/ 9 h 55"/>
                  <a:gd name="T44" fmla="*/ 9 w 53"/>
                  <a:gd name="T45" fmla="*/ 88 h 55"/>
                  <a:gd name="T46" fmla="*/ 88 w 53"/>
                  <a:gd name="T47" fmla="*/ 88 h 55"/>
                  <a:gd name="T48" fmla="*/ 88 w 53"/>
                  <a:gd name="T49" fmla="*/ 9 h 55"/>
                  <a:gd name="T50" fmla="*/ 67 w 53"/>
                  <a:gd name="T51" fmla="*/ 9 h 55"/>
                  <a:gd name="T52" fmla="*/ 67 w 53"/>
                  <a:gd name="T53" fmla="*/ 51 h 55"/>
                  <a:gd name="T54" fmla="*/ 73 w 53"/>
                  <a:gd name="T55" fmla="*/ 56 h 5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53"/>
                  <a:gd name="T85" fmla="*/ 0 h 55"/>
                  <a:gd name="T86" fmla="*/ 53 w 53"/>
                  <a:gd name="T87" fmla="*/ 55 h 55"/>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53" h="55">
                    <a:moveTo>
                      <a:pt x="0" y="0"/>
                    </a:moveTo>
                    <a:cubicBezTo>
                      <a:pt x="53" y="0"/>
                      <a:pt x="53" y="0"/>
                      <a:pt x="53" y="0"/>
                    </a:cubicBezTo>
                    <a:cubicBezTo>
                      <a:pt x="53" y="55"/>
                      <a:pt x="53" y="55"/>
                      <a:pt x="53" y="55"/>
                    </a:cubicBezTo>
                    <a:cubicBezTo>
                      <a:pt x="47" y="55"/>
                      <a:pt x="47" y="55"/>
                      <a:pt x="47" y="55"/>
                    </a:cubicBezTo>
                    <a:cubicBezTo>
                      <a:pt x="47" y="52"/>
                      <a:pt x="47" y="52"/>
                      <a:pt x="47" y="52"/>
                    </a:cubicBezTo>
                    <a:cubicBezTo>
                      <a:pt x="5" y="52"/>
                      <a:pt x="5" y="52"/>
                      <a:pt x="5" y="52"/>
                    </a:cubicBezTo>
                    <a:cubicBezTo>
                      <a:pt x="5" y="55"/>
                      <a:pt x="5" y="55"/>
                      <a:pt x="5" y="55"/>
                    </a:cubicBezTo>
                    <a:cubicBezTo>
                      <a:pt x="0" y="55"/>
                      <a:pt x="0" y="55"/>
                      <a:pt x="0" y="55"/>
                    </a:cubicBezTo>
                    <a:lnTo>
                      <a:pt x="0" y="0"/>
                    </a:lnTo>
                    <a:close/>
                    <a:moveTo>
                      <a:pt x="39" y="30"/>
                    </a:moveTo>
                    <a:cubicBezTo>
                      <a:pt x="41" y="30"/>
                      <a:pt x="44" y="30"/>
                      <a:pt x="47" y="30"/>
                    </a:cubicBezTo>
                    <a:cubicBezTo>
                      <a:pt x="46" y="35"/>
                      <a:pt x="46" y="35"/>
                      <a:pt x="46" y="35"/>
                    </a:cubicBezTo>
                    <a:cubicBezTo>
                      <a:pt x="39" y="35"/>
                      <a:pt x="39" y="35"/>
                      <a:pt x="39" y="35"/>
                    </a:cubicBezTo>
                    <a:cubicBezTo>
                      <a:pt x="33" y="35"/>
                      <a:pt x="31" y="33"/>
                      <a:pt x="31" y="28"/>
                    </a:cubicBezTo>
                    <a:cubicBezTo>
                      <a:pt x="31" y="5"/>
                      <a:pt x="31" y="5"/>
                      <a:pt x="31" y="5"/>
                    </a:cubicBezTo>
                    <a:cubicBezTo>
                      <a:pt x="22" y="5"/>
                      <a:pt x="22" y="5"/>
                      <a:pt x="22" y="5"/>
                    </a:cubicBezTo>
                    <a:cubicBezTo>
                      <a:pt x="22" y="16"/>
                      <a:pt x="21" y="24"/>
                      <a:pt x="20" y="27"/>
                    </a:cubicBezTo>
                    <a:cubicBezTo>
                      <a:pt x="18" y="32"/>
                      <a:pt x="15" y="36"/>
                      <a:pt x="9" y="40"/>
                    </a:cubicBezTo>
                    <a:cubicBezTo>
                      <a:pt x="8" y="39"/>
                      <a:pt x="7" y="37"/>
                      <a:pt x="5" y="36"/>
                    </a:cubicBezTo>
                    <a:cubicBezTo>
                      <a:pt x="11" y="33"/>
                      <a:pt x="14" y="29"/>
                      <a:pt x="15" y="25"/>
                    </a:cubicBezTo>
                    <a:cubicBezTo>
                      <a:pt x="16" y="23"/>
                      <a:pt x="17" y="16"/>
                      <a:pt x="17" y="5"/>
                    </a:cubicBezTo>
                    <a:cubicBezTo>
                      <a:pt x="5" y="5"/>
                      <a:pt x="5" y="5"/>
                      <a:pt x="5" y="5"/>
                    </a:cubicBezTo>
                    <a:cubicBezTo>
                      <a:pt x="5" y="47"/>
                      <a:pt x="5" y="47"/>
                      <a:pt x="5" y="47"/>
                    </a:cubicBezTo>
                    <a:cubicBezTo>
                      <a:pt x="47" y="47"/>
                      <a:pt x="47" y="47"/>
                      <a:pt x="47" y="47"/>
                    </a:cubicBezTo>
                    <a:cubicBezTo>
                      <a:pt x="47" y="5"/>
                      <a:pt x="47" y="5"/>
                      <a:pt x="47" y="5"/>
                    </a:cubicBezTo>
                    <a:cubicBezTo>
                      <a:pt x="36" y="5"/>
                      <a:pt x="36" y="5"/>
                      <a:pt x="36" y="5"/>
                    </a:cubicBezTo>
                    <a:cubicBezTo>
                      <a:pt x="36" y="27"/>
                      <a:pt x="36" y="27"/>
                      <a:pt x="36" y="27"/>
                    </a:cubicBezTo>
                    <a:cubicBezTo>
                      <a:pt x="36" y="29"/>
                      <a:pt x="37" y="30"/>
                      <a:pt x="39" y="30"/>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0" name="Freeform 227"/>
              <p:cNvSpPr>
                <a:spLocks noEditPoints="1"/>
              </p:cNvSpPr>
              <p:nvPr/>
            </p:nvSpPr>
            <p:spPr bwMode="auto">
              <a:xfrm>
                <a:off x="5122" y="1996"/>
                <a:ext cx="103" cy="113"/>
              </a:xfrm>
              <a:custGeom>
                <a:avLst/>
                <a:gdLst>
                  <a:gd name="T0" fmla="*/ 19 w 55"/>
                  <a:gd name="T1" fmla="*/ 0 h 60"/>
                  <a:gd name="T2" fmla="*/ 28 w 55"/>
                  <a:gd name="T3" fmla="*/ 0 h 60"/>
                  <a:gd name="T4" fmla="*/ 28 w 55"/>
                  <a:gd name="T5" fmla="*/ 38 h 60"/>
                  <a:gd name="T6" fmla="*/ 24 w 55"/>
                  <a:gd name="T7" fmla="*/ 85 h 60"/>
                  <a:gd name="T8" fmla="*/ 6 w 55"/>
                  <a:gd name="T9" fmla="*/ 113 h 60"/>
                  <a:gd name="T10" fmla="*/ 0 w 55"/>
                  <a:gd name="T11" fmla="*/ 104 h 60"/>
                  <a:gd name="T12" fmla="*/ 15 w 55"/>
                  <a:gd name="T13" fmla="*/ 79 h 60"/>
                  <a:gd name="T14" fmla="*/ 19 w 55"/>
                  <a:gd name="T15" fmla="*/ 38 h 60"/>
                  <a:gd name="T16" fmla="*/ 19 w 55"/>
                  <a:gd name="T17" fmla="*/ 0 h 60"/>
                  <a:gd name="T18" fmla="*/ 56 w 55"/>
                  <a:gd name="T19" fmla="*/ 6 h 60"/>
                  <a:gd name="T20" fmla="*/ 66 w 55"/>
                  <a:gd name="T21" fmla="*/ 6 h 60"/>
                  <a:gd name="T22" fmla="*/ 66 w 55"/>
                  <a:gd name="T23" fmla="*/ 104 h 60"/>
                  <a:gd name="T24" fmla="*/ 56 w 55"/>
                  <a:gd name="T25" fmla="*/ 104 h 60"/>
                  <a:gd name="T26" fmla="*/ 56 w 55"/>
                  <a:gd name="T27" fmla="*/ 6 h 60"/>
                  <a:gd name="T28" fmla="*/ 94 w 55"/>
                  <a:gd name="T29" fmla="*/ 0 h 60"/>
                  <a:gd name="T30" fmla="*/ 103 w 55"/>
                  <a:gd name="T31" fmla="*/ 0 h 60"/>
                  <a:gd name="T32" fmla="*/ 103 w 55"/>
                  <a:gd name="T33" fmla="*/ 111 h 60"/>
                  <a:gd name="T34" fmla="*/ 94 w 55"/>
                  <a:gd name="T35" fmla="*/ 111 h 60"/>
                  <a:gd name="T36" fmla="*/ 94 w 55"/>
                  <a:gd name="T37" fmla="*/ 0 h 6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5"/>
                  <a:gd name="T58" fmla="*/ 0 h 60"/>
                  <a:gd name="T59" fmla="*/ 55 w 55"/>
                  <a:gd name="T60" fmla="*/ 60 h 6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5" h="60">
                    <a:moveTo>
                      <a:pt x="10" y="0"/>
                    </a:moveTo>
                    <a:cubicBezTo>
                      <a:pt x="15" y="0"/>
                      <a:pt x="15" y="0"/>
                      <a:pt x="15" y="0"/>
                    </a:cubicBezTo>
                    <a:cubicBezTo>
                      <a:pt x="15" y="20"/>
                      <a:pt x="15" y="20"/>
                      <a:pt x="15" y="20"/>
                    </a:cubicBezTo>
                    <a:cubicBezTo>
                      <a:pt x="15" y="31"/>
                      <a:pt x="14" y="39"/>
                      <a:pt x="13" y="45"/>
                    </a:cubicBezTo>
                    <a:cubicBezTo>
                      <a:pt x="11" y="50"/>
                      <a:pt x="8" y="55"/>
                      <a:pt x="3" y="60"/>
                    </a:cubicBezTo>
                    <a:cubicBezTo>
                      <a:pt x="2" y="58"/>
                      <a:pt x="1" y="57"/>
                      <a:pt x="0" y="55"/>
                    </a:cubicBezTo>
                    <a:cubicBezTo>
                      <a:pt x="4" y="51"/>
                      <a:pt x="7" y="46"/>
                      <a:pt x="8" y="42"/>
                    </a:cubicBezTo>
                    <a:cubicBezTo>
                      <a:pt x="10" y="37"/>
                      <a:pt x="10" y="30"/>
                      <a:pt x="10" y="20"/>
                    </a:cubicBezTo>
                    <a:lnTo>
                      <a:pt x="10" y="0"/>
                    </a:lnTo>
                    <a:close/>
                    <a:moveTo>
                      <a:pt x="30" y="3"/>
                    </a:moveTo>
                    <a:cubicBezTo>
                      <a:pt x="35" y="3"/>
                      <a:pt x="35" y="3"/>
                      <a:pt x="35" y="3"/>
                    </a:cubicBezTo>
                    <a:cubicBezTo>
                      <a:pt x="35" y="55"/>
                      <a:pt x="35" y="55"/>
                      <a:pt x="35" y="55"/>
                    </a:cubicBezTo>
                    <a:cubicBezTo>
                      <a:pt x="30" y="55"/>
                      <a:pt x="30" y="55"/>
                      <a:pt x="30" y="55"/>
                    </a:cubicBezTo>
                    <a:lnTo>
                      <a:pt x="30" y="3"/>
                    </a:lnTo>
                    <a:close/>
                    <a:moveTo>
                      <a:pt x="50" y="0"/>
                    </a:moveTo>
                    <a:cubicBezTo>
                      <a:pt x="55" y="0"/>
                      <a:pt x="55" y="0"/>
                      <a:pt x="55" y="0"/>
                    </a:cubicBezTo>
                    <a:cubicBezTo>
                      <a:pt x="55" y="59"/>
                      <a:pt x="55" y="59"/>
                      <a:pt x="55" y="59"/>
                    </a:cubicBezTo>
                    <a:cubicBezTo>
                      <a:pt x="50" y="59"/>
                      <a:pt x="50" y="59"/>
                      <a:pt x="50" y="59"/>
                    </a:cubicBezTo>
                    <a:lnTo>
                      <a:pt x="50" y="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1" name="Freeform 228"/>
              <p:cNvSpPr/>
              <p:nvPr/>
            </p:nvSpPr>
            <p:spPr bwMode="auto">
              <a:xfrm>
                <a:off x="5924" y="2598"/>
                <a:ext cx="73" cy="75"/>
              </a:xfrm>
              <a:custGeom>
                <a:avLst/>
                <a:gdLst>
                  <a:gd name="T0" fmla="*/ 11 w 39"/>
                  <a:gd name="T1" fmla="*/ 13 h 40"/>
                  <a:gd name="T2" fmla="*/ 41 w 39"/>
                  <a:gd name="T3" fmla="*/ 13 h 40"/>
                  <a:gd name="T4" fmla="*/ 36 w 39"/>
                  <a:gd name="T5" fmla="*/ 4 h 40"/>
                  <a:gd name="T6" fmla="*/ 41 w 39"/>
                  <a:gd name="T7" fmla="*/ 0 h 40"/>
                  <a:gd name="T8" fmla="*/ 47 w 39"/>
                  <a:gd name="T9" fmla="*/ 9 h 40"/>
                  <a:gd name="T10" fmla="*/ 43 w 39"/>
                  <a:gd name="T11" fmla="*/ 13 h 40"/>
                  <a:gd name="T12" fmla="*/ 73 w 39"/>
                  <a:gd name="T13" fmla="*/ 13 h 40"/>
                  <a:gd name="T14" fmla="*/ 73 w 39"/>
                  <a:gd name="T15" fmla="*/ 19 h 40"/>
                  <a:gd name="T16" fmla="*/ 17 w 39"/>
                  <a:gd name="T17" fmla="*/ 19 h 40"/>
                  <a:gd name="T18" fmla="*/ 17 w 39"/>
                  <a:gd name="T19" fmla="*/ 38 h 40"/>
                  <a:gd name="T20" fmla="*/ 6 w 39"/>
                  <a:gd name="T21" fmla="*/ 75 h 40"/>
                  <a:gd name="T22" fmla="*/ 0 w 39"/>
                  <a:gd name="T23" fmla="*/ 71 h 40"/>
                  <a:gd name="T24" fmla="*/ 11 w 39"/>
                  <a:gd name="T25" fmla="*/ 38 h 40"/>
                  <a:gd name="T26" fmla="*/ 11 w 39"/>
                  <a:gd name="T27" fmla="*/ 13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9"/>
                  <a:gd name="T43" fmla="*/ 0 h 40"/>
                  <a:gd name="T44" fmla="*/ 39 w 39"/>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9" h="40">
                    <a:moveTo>
                      <a:pt x="6" y="7"/>
                    </a:moveTo>
                    <a:cubicBezTo>
                      <a:pt x="22" y="7"/>
                      <a:pt x="22" y="7"/>
                      <a:pt x="22" y="7"/>
                    </a:cubicBezTo>
                    <a:cubicBezTo>
                      <a:pt x="21" y="5"/>
                      <a:pt x="20" y="4"/>
                      <a:pt x="19" y="2"/>
                    </a:cubicBezTo>
                    <a:cubicBezTo>
                      <a:pt x="22" y="0"/>
                      <a:pt x="22" y="0"/>
                      <a:pt x="22" y="0"/>
                    </a:cubicBezTo>
                    <a:cubicBezTo>
                      <a:pt x="23" y="2"/>
                      <a:pt x="24" y="4"/>
                      <a:pt x="25" y="5"/>
                    </a:cubicBezTo>
                    <a:cubicBezTo>
                      <a:pt x="23" y="7"/>
                      <a:pt x="23" y="7"/>
                      <a:pt x="23" y="7"/>
                    </a:cubicBezTo>
                    <a:cubicBezTo>
                      <a:pt x="39" y="7"/>
                      <a:pt x="39" y="7"/>
                      <a:pt x="39" y="7"/>
                    </a:cubicBezTo>
                    <a:cubicBezTo>
                      <a:pt x="39" y="10"/>
                      <a:pt x="39" y="10"/>
                      <a:pt x="39" y="10"/>
                    </a:cubicBezTo>
                    <a:cubicBezTo>
                      <a:pt x="9" y="10"/>
                      <a:pt x="9" y="10"/>
                      <a:pt x="9" y="10"/>
                    </a:cubicBezTo>
                    <a:cubicBezTo>
                      <a:pt x="9" y="20"/>
                      <a:pt x="9" y="20"/>
                      <a:pt x="9" y="20"/>
                    </a:cubicBezTo>
                    <a:cubicBezTo>
                      <a:pt x="9" y="28"/>
                      <a:pt x="7" y="35"/>
                      <a:pt x="3" y="40"/>
                    </a:cubicBezTo>
                    <a:cubicBezTo>
                      <a:pt x="2" y="39"/>
                      <a:pt x="1" y="39"/>
                      <a:pt x="0" y="38"/>
                    </a:cubicBezTo>
                    <a:cubicBezTo>
                      <a:pt x="4" y="33"/>
                      <a:pt x="6" y="27"/>
                      <a:pt x="6" y="20"/>
                    </a:cubicBezTo>
                    <a:lnTo>
                      <a:pt x="6" y="7"/>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2" name="Freeform 229"/>
              <p:cNvSpPr>
                <a:spLocks noEditPoints="1"/>
              </p:cNvSpPr>
              <p:nvPr/>
            </p:nvSpPr>
            <p:spPr bwMode="auto">
              <a:xfrm>
                <a:off x="6001" y="2598"/>
                <a:ext cx="75" cy="75"/>
              </a:xfrm>
              <a:custGeom>
                <a:avLst/>
                <a:gdLst>
                  <a:gd name="T0" fmla="*/ 19 w 40"/>
                  <a:gd name="T1" fmla="*/ 47 h 40"/>
                  <a:gd name="T2" fmla="*/ 24 w 40"/>
                  <a:gd name="T3" fmla="*/ 51 h 40"/>
                  <a:gd name="T4" fmla="*/ 4 w 40"/>
                  <a:gd name="T5" fmla="*/ 71 h 40"/>
                  <a:gd name="T6" fmla="*/ 0 w 40"/>
                  <a:gd name="T7" fmla="*/ 68 h 40"/>
                  <a:gd name="T8" fmla="*/ 19 w 40"/>
                  <a:gd name="T9" fmla="*/ 47 h 40"/>
                  <a:gd name="T10" fmla="*/ 8 w 40"/>
                  <a:gd name="T11" fmla="*/ 43 h 40"/>
                  <a:gd name="T12" fmla="*/ 8 w 40"/>
                  <a:gd name="T13" fmla="*/ 38 h 40"/>
                  <a:gd name="T14" fmla="*/ 17 w 40"/>
                  <a:gd name="T15" fmla="*/ 17 h 40"/>
                  <a:gd name="T16" fmla="*/ 2 w 40"/>
                  <a:gd name="T17" fmla="*/ 17 h 40"/>
                  <a:gd name="T18" fmla="*/ 2 w 40"/>
                  <a:gd name="T19" fmla="*/ 11 h 40"/>
                  <a:gd name="T20" fmla="*/ 19 w 40"/>
                  <a:gd name="T21" fmla="*/ 11 h 40"/>
                  <a:gd name="T22" fmla="*/ 22 w 40"/>
                  <a:gd name="T23" fmla="*/ 0 h 40"/>
                  <a:gd name="T24" fmla="*/ 30 w 40"/>
                  <a:gd name="T25" fmla="*/ 2 h 40"/>
                  <a:gd name="T26" fmla="*/ 26 w 40"/>
                  <a:gd name="T27" fmla="*/ 11 h 40"/>
                  <a:gd name="T28" fmla="*/ 73 w 40"/>
                  <a:gd name="T29" fmla="*/ 11 h 40"/>
                  <a:gd name="T30" fmla="*/ 73 w 40"/>
                  <a:gd name="T31" fmla="*/ 17 h 40"/>
                  <a:gd name="T32" fmla="*/ 22 w 40"/>
                  <a:gd name="T33" fmla="*/ 17 h 40"/>
                  <a:gd name="T34" fmla="*/ 15 w 40"/>
                  <a:gd name="T35" fmla="*/ 38 h 40"/>
                  <a:gd name="T36" fmla="*/ 38 w 40"/>
                  <a:gd name="T37" fmla="*/ 38 h 40"/>
                  <a:gd name="T38" fmla="*/ 38 w 40"/>
                  <a:gd name="T39" fmla="*/ 21 h 40"/>
                  <a:gd name="T40" fmla="*/ 43 w 40"/>
                  <a:gd name="T41" fmla="*/ 21 h 40"/>
                  <a:gd name="T42" fmla="*/ 43 w 40"/>
                  <a:gd name="T43" fmla="*/ 38 h 40"/>
                  <a:gd name="T44" fmla="*/ 71 w 40"/>
                  <a:gd name="T45" fmla="*/ 38 h 40"/>
                  <a:gd name="T46" fmla="*/ 71 w 40"/>
                  <a:gd name="T47" fmla="*/ 43 h 40"/>
                  <a:gd name="T48" fmla="*/ 43 w 40"/>
                  <a:gd name="T49" fmla="*/ 43 h 40"/>
                  <a:gd name="T50" fmla="*/ 43 w 40"/>
                  <a:gd name="T51" fmla="*/ 66 h 40"/>
                  <a:gd name="T52" fmla="*/ 34 w 40"/>
                  <a:gd name="T53" fmla="*/ 75 h 40"/>
                  <a:gd name="T54" fmla="*/ 22 w 40"/>
                  <a:gd name="T55" fmla="*/ 75 h 40"/>
                  <a:gd name="T56" fmla="*/ 21 w 40"/>
                  <a:gd name="T57" fmla="*/ 68 h 40"/>
                  <a:gd name="T58" fmla="*/ 32 w 40"/>
                  <a:gd name="T59" fmla="*/ 68 h 40"/>
                  <a:gd name="T60" fmla="*/ 38 w 40"/>
                  <a:gd name="T61" fmla="*/ 64 h 40"/>
                  <a:gd name="T62" fmla="*/ 38 w 40"/>
                  <a:gd name="T63" fmla="*/ 43 h 40"/>
                  <a:gd name="T64" fmla="*/ 8 w 40"/>
                  <a:gd name="T65" fmla="*/ 43 h 40"/>
                  <a:gd name="T66" fmla="*/ 51 w 40"/>
                  <a:gd name="T67" fmla="*/ 52 h 40"/>
                  <a:gd name="T68" fmla="*/ 54 w 40"/>
                  <a:gd name="T69" fmla="*/ 49 h 40"/>
                  <a:gd name="T70" fmla="*/ 75 w 40"/>
                  <a:gd name="T71" fmla="*/ 66 h 40"/>
                  <a:gd name="T72" fmla="*/ 71 w 40"/>
                  <a:gd name="T73" fmla="*/ 71 h 40"/>
                  <a:gd name="T74" fmla="*/ 51 w 40"/>
                  <a:gd name="T75" fmla="*/ 52 h 4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0"/>
                  <a:gd name="T115" fmla="*/ 0 h 40"/>
                  <a:gd name="T116" fmla="*/ 40 w 40"/>
                  <a:gd name="T117" fmla="*/ 40 h 4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0" h="40">
                    <a:moveTo>
                      <a:pt x="10" y="25"/>
                    </a:moveTo>
                    <a:cubicBezTo>
                      <a:pt x="13" y="27"/>
                      <a:pt x="13" y="27"/>
                      <a:pt x="13" y="27"/>
                    </a:cubicBezTo>
                    <a:cubicBezTo>
                      <a:pt x="10" y="31"/>
                      <a:pt x="6" y="35"/>
                      <a:pt x="2" y="38"/>
                    </a:cubicBezTo>
                    <a:cubicBezTo>
                      <a:pt x="1" y="38"/>
                      <a:pt x="1" y="37"/>
                      <a:pt x="0" y="36"/>
                    </a:cubicBezTo>
                    <a:cubicBezTo>
                      <a:pt x="3" y="33"/>
                      <a:pt x="7" y="29"/>
                      <a:pt x="10" y="25"/>
                    </a:cubicBezTo>
                    <a:close/>
                    <a:moveTo>
                      <a:pt x="4" y="23"/>
                    </a:moveTo>
                    <a:cubicBezTo>
                      <a:pt x="4" y="20"/>
                      <a:pt x="4" y="20"/>
                      <a:pt x="4" y="20"/>
                    </a:cubicBezTo>
                    <a:cubicBezTo>
                      <a:pt x="9" y="9"/>
                      <a:pt x="9" y="9"/>
                      <a:pt x="9" y="9"/>
                    </a:cubicBezTo>
                    <a:cubicBezTo>
                      <a:pt x="1" y="9"/>
                      <a:pt x="1" y="9"/>
                      <a:pt x="1" y="9"/>
                    </a:cubicBezTo>
                    <a:cubicBezTo>
                      <a:pt x="1" y="6"/>
                      <a:pt x="1" y="6"/>
                      <a:pt x="1" y="6"/>
                    </a:cubicBezTo>
                    <a:cubicBezTo>
                      <a:pt x="10" y="6"/>
                      <a:pt x="10" y="6"/>
                      <a:pt x="10" y="6"/>
                    </a:cubicBezTo>
                    <a:cubicBezTo>
                      <a:pt x="12" y="0"/>
                      <a:pt x="12" y="0"/>
                      <a:pt x="12" y="0"/>
                    </a:cubicBezTo>
                    <a:cubicBezTo>
                      <a:pt x="16" y="1"/>
                      <a:pt x="16" y="1"/>
                      <a:pt x="16" y="1"/>
                    </a:cubicBezTo>
                    <a:cubicBezTo>
                      <a:pt x="14" y="6"/>
                      <a:pt x="14" y="6"/>
                      <a:pt x="14" y="6"/>
                    </a:cubicBezTo>
                    <a:cubicBezTo>
                      <a:pt x="39" y="6"/>
                      <a:pt x="39" y="6"/>
                      <a:pt x="39" y="6"/>
                    </a:cubicBezTo>
                    <a:cubicBezTo>
                      <a:pt x="39" y="9"/>
                      <a:pt x="39" y="9"/>
                      <a:pt x="39" y="9"/>
                    </a:cubicBezTo>
                    <a:cubicBezTo>
                      <a:pt x="12" y="9"/>
                      <a:pt x="12" y="9"/>
                      <a:pt x="12" y="9"/>
                    </a:cubicBezTo>
                    <a:cubicBezTo>
                      <a:pt x="8" y="20"/>
                      <a:pt x="8" y="20"/>
                      <a:pt x="8" y="20"/>
                    </a:cubicBezTo>
                    <a:cubicBezTo>
                      <a:pt x="20" y="20"/>
                      <a:pt x="20" y="20"/>
                      <a:pt x="20" y="20"/>
                    </a:cubicBezTo>
                    <a:cubicBezTo>
                      <a:pt x="20" y="11"/>
                      <a:pt x="20" y="11"/>
                      <a:pt x="20" y="11"/>
                    </a:cubicBezTo>
                    <a:cubicBezTo>
                      <a:pt x="23" y="11"/>
                      <a:pt x="23" y="11"/>
                      <a:pt x="23" y="11"/>
                    </a:cubicBezTo>
                    <a:cubicBezTo>
                      <a:pt x="23" y="20"/>
                      <a:pt x="23" y="20"/>
                      <a:pt x="23" y="20"/>
                    </a:cubicBezTo>
                    <a:cubicBezTo>
                      <a:pt x="38" y="20"/>
                      <a:pt x="38" y="20"/>
                      <a:pt x="38" y="20"/>
                    </a:cubicBezTo>
                    <a:cubicBezTo>
                      <a:pt x="38" y="23"/>
                      <a:pt x="38" y="23"/>
                      <a:pt x="38" y="23"/>
                    </a:cubicBezTo>
                    <a:cubicBezTo>
                      <a:pt x="23" y="23"/>
                      <a:pt x="23" y="23"/>
                      <a:pt x="23" y="23"/>
                    </a:cubicBezTo>
                    <a:cubicBezTo>
                      <a:pt x="23" y="35"/>
                      <a:pt x="23" y="35"/>
                      <a:pt x="23" y="35"/>
                    </a:cubicBezTo>
                    <a:cubicBezTo>
                      <a:pt x="23" y="38"/>
                      <a:pt x="21" y="40"/>
                      <a:pt x="18" y="40"/>
                    </a:cubicBezTo>
                    <a:cubicBezTo>
                      <a:pt x="16" y="40"/>
                      <a:pt x="14" y="40"/>
                      <a:pt x="12" y="40"/>
                    </a:cubicBezTo>
                    <a:cubicBezTo>
                      <a:pt x="12" y="39"/>
                      <a:pt x="12" y="37"/>
                      <a:pt x="11" y="36"/>
                    </a:cubicBezTo>
                    <a:cubicBezTo>
                      <a:pt x="13" y="36"/>
                      <a:pt x="15" y="36"/>
                      <a:pt x="17" y="36"/>
                    </a:cubicBezTo>
                    <a:cubicBezTo>
                      <a:pt x="19" y="36"/>
                      <a:pt x="20" y="35"/>
                      <a:pt x="20" y="34"/>
                    </a:cubicBezTo>
                    <a:cubicBezTo>
                      <a:pt x="20" y="23"/>
                      <a:pt x="20" y="23"/>
                      <a:pt x="20" y="23"/>
                    </a:cubicBezTo>
                    <a:lnTo>
                      <a:pt x="4" y="23"/>
                    </a:lnTo>
                    <a:close/>
                    <a:moveTo>
                      <a:pt x="27" y="28"/>
                    </a:moveTo>
                    <a:cubicBezTo>
                      <a:pt x="29" y="26"/>
                      <a:pt x="29" y="26"/>
                      <a:pt x="29" y="26"/>
                    </a:cubicBezTo>
                    <a:cubicBezTo>
                      <a:pt x="33" y="29"/>
                      <a:pt x="37" y="32"/>
                      <a:pt x="40" y="35"/>
                    </a:cubicBezTo>
                    <a:cubicBezTo>
                      <a:pt x="38" y="38"/>
                      <a:pt x="38" y="38"/>
                      <a:pt x="38" y="38"/>
                    </a:cubicBezTo>
                    <a:cubicBezTo>
                      <a:pt x="34" y="34"/>
                      <a:pt x="31" y="31"/>
                      <a:pt x="27" y="28"/>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3" name="Freeform 230"/>
              <p:cNvSpPr>
                <a:spLocks noEditPoints="1"/>
              </p:cNvSpPr>
              <p:nvPr/>
            </p:nvSpPr>
            <p:spPr bwMode="auto">
              <a:xfrm>
                <a:off x="6012" y="2773"/>
                <a:ext cx="32" cy="30"/>
              </a:xfrm>
              <a:custGeom>
                <a:avLst/>
                <a:gdLst>
                  <a:gd name="T0" fmla="*/ 2 w 17"/>
                  <a:gd name="T1" fmla="*/ 8 h 16"/>
                  <a:gd name="T2" fmla="*/ 15 w 17"/>
                  <a:gd name="T3" fmla="*/ 8 h 16"/>
                  <a:gd name="T4" fmla="*/ 15 w 17"/>
                  <a:gd name="T5" fmla="*/ 4 h 16"/>
                  <a:gd name="T6" fmla="*/ 4 w 17"/>
                  <a:gd name="T7" fmla="*/ 4 h 16"/>
                  <a:gd name="T8" fmla="*/ 4 w 17"/>
                  <a:gd name="T9" fmla="*/ 2 h 16"/>
                  <a:gd name="T10" fmla="*/ 26 w 17"/>
                  <a:gd name="T11" fmla="*/ 0 h 16"/>
                  <a:gd name="T12" fmla="*/ 28 w 17"/>
                  <a:gd name="T13" fmla="*/ 4 h 16"/>
                  <a:gd name="T14" fmla="*/ 17 w 17"/>
                  <a:gd name="T15" fmla="*/ 4 h 16"/>
                  <a:gd name="T16" fmla="*/ 17 w 17"/>
                  <a:gd name="T17" fmla="*/ 8 h 16"/>
                  <a:gd name="T18" fmla="*/ 30 w 17"/>
                  <a:gd name="T19" fmla="*/ 8 h 16"/>
                  <a:gd name="T20" fmla="*/ 30 w 17"/>
                  <a:gd name="T21" fmla="*/ 9 h 16"/>
                  <a:gd name="T22" fmla="*/ 19 w 17"/>
                  <a:gd name="T23" fmla="*/ 9 h 16"/>
                  <a:gd name="T24" fmla="*/ 32 w 17"/>
                  <a:gd name="T25" fmla="*/ 15 h 16"/>
                  <a:gd name="T26" fmla="*/ 30 w 17"/>
                  <a:gd name="T27" fmla="*/ 17 h 16"/>
                  <a:gd name="T28" fmla="*/ 17 w 17"/>
                  <a:gd name="T29" fmla="*/ 9 h 16"/>
                  <a:gd name="T30" fmla="*/ 17 w 17"/>
                  <a:gd name="T31" fmla="*/ 15 h 16"/>
                  <a:gd name="T32" fmla="*/ 15 w 17"/>
                  <a:gd name="T33" fmla="*/ 15 h 16"/>
                  <a:gd name="T34" fmla="*/ 15 w 17"/>
                  <a:gd name="T35" fmla="*/ 9 h 16"/>
                  <a:gd name="T36" fmla="*/ 2 w 17"/>
                  <a:gd name="T37" fmla="*/ 17 h 16"/>
                  <a:gd name="T38" fmla="*/ 0 w 17"/>
                  <a:gd name="T39" fmla="*/ 15 h 16"/>
                  <a:gd name="T40" fmla="*/ 13 w 17"/>
                  <a:gd name="T41" fmla="*/ 9 h 16"/>
                  <a:gd name="T42" fmla="*/ 2 w 17"/>
                  <a:gd name="T43" fmla="*/ 9 h 16"/>
                  <a:gd name="T44" fmla="*/ 2 w 17"/>
                  <a:gd name="T45" fmla="*/ 8 h 16"/>
                  <a:gd name="T46" fmla="*/ 6 w 17"/>
                  <a:gd name="T47" fmla="*/ 15 h 16"/>
                  <a:gd name="T48" fmla="*/ 26 w 17"/>
                  <a:gd name="T49" fmla="*/ 15 h 16"/>
                  <a:gd name="T50" fmla="*/ 26 w 17"/>
                  <a:gd name="T51" fmla="*/ 30 h 16"/>
                  <a:gd name="T52" fmla="*/ 24 w 17"/>
                  <a:gd name="T53" fmla="*/ 30 h 16"/>
                  <a:gd name="T54" fmla="*/ 24 w 17"/>
                  <a:gd name="T55" fmla="*/ 28 h 16"/>
                  <a:gd name="T56" fmla="*/ 8 w 17"/>
                  <a:gd name="T57" fmla="*/ 28 h 16"/>
                  <a:gd name="T58" fmla="*/ 8 w 17"/>
                  <a:gd name="T59" fmla="*/ 30 h 16"/>
                  <a:gd name="T60" fmla="*/ 6 w 17"/>
                  <a:gd name="T61" fmla="*/ 30 h 16"/>
                  <a:gd name="T62" fmla="*/ 6 w 17"/>
                  <a:gd name="T63" fmla="*/ 15 h 16"/>
                  <a:gd name="T64" fmla="*/ 24 w 17"/>
                  <a:gd name="T65" fmla="*/ 19 h 16"/>
                  <a:gd name="T66" fmla="*/ 8 w 17"/>
                  <a:gd name="T67" fmla="*/ 19 h 16"/>
                  <a:gd name="T68" fmla="*/ 8 w 17"/>
                  <a:gd name="T69" fmla="*/ 21 h 16"/>
                  <a:gd name="T70" fmla="*/ 24 w 17"/>
                  <a:gd name="T71" fmla="*/ 21 h 16"/>
                  <a:gd name="T72" fmla="*/ 24 w 17"/>
                  <a:gd name="T73" fmla="*/ 19 h 16"/>
                  <a:gd name="T74" fmla="*/ 8 w 17"/>
                  <a:gd name="T75" fmla="*/ 26 h 16"/>
                  <a:gd name="T76" fmla="*/ 24 w 17"/>
                  <a:gd name="T77" fmla="*/ 26 h 16"/>
                  <a:gd name="T78" fmla="*/ 24 w 17"/>
                  <a:gd name="T79" fmla="*/ 22 h 16"/>
                  <a:gd name="T80" fmla="*/ 8 w 17"/>
                  <a:gd name="T81" fmla="*/ 22 h 16"/>
                  <a:gd name="T82" fmla="*/ 8 w 17"/>
                  <a:gd name="T83" fmla="*/ 26 h 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7"/>
                  <a:gd name="T127" fmla="*/ 0 h 16"/>
                  <a:gd name="T128" fmla="*/ 17 w 17"/>
                  <a:gd name="T129" fmla="*/ 16 h 1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7" h="16">
                    <a:moveTo>
                      <a:pt x="1" y="4"/>
                    </a:moveTo>
                    <a:cubicBezTo>
                      <a:pt x="8" y="4"/>
                      <a:pt x="8" y="4"/>
                      <a:pt x="8" y="4"/>
                    </a:cubicBezTo>
                    <a:cubicBezTo>
                      <a:pt x="8" y="2"/>
                      <a:pt x="8" y="2"/>
                      <a:pt x="8" y="2"/>
                    </a:cubicBezTo>
                    <a:cubicBezTo>
                      <a:pt x="6" y="2"/>
                      <a:pt x="4" y="2"/>
                      <a:pt x="2" y="2"/>
                    </a:cubicBezTo>
                    <a:cubicBezTo>
                      <a:pt x="2" y="2"/>
                      <a:pt x="2" y="1"/>
                      <a:pt x="2" y="1"/>
                    </a:cubicBezTo>
                    <a:cubicBezTo>
                      <a:pt x="6" y="1"/>
                      <a:pt x="10" y="1"/>
                      <a:pt x="14" y="0"/>
                    </a:cubicBezTo>
                    <a:cubicBezTo>
                      <a:pt x="15" y="2"/>
                      <a:pt x="15" y="2"/>
                      <a:pt x="15" y="2"/>
                    </a:cubicBezTo>
                    <a:cubicBezTo>
                      <a:pt x="13" y="2"/>
                      <a:pt x="11" y="2"/>
                      <a:pt x="9" y="2"/>
                    </a:cubicBezTo>
                    <a:cubicBezTo>
                      <a:pt x="9" y="4"/>
                      <a:pt x="9" y="4"/>
                      <a:pt x="9" y="4"/>
                    </a:cubicBezTo>
                    <a:cubicBezTo>
                      <a:pt x="16" y="4"/>
                      <a:pt x="16" y="4"/>
                      <a:pt x="16" y="4"/>
                    </a:cubicBezTo>
                    <a:cubicBezTo>
                      <a:pt x="16" y="5"/>
                      <a:pt x="16" y="5"/>
                      <a:pt x="16" y="5"/>
                    </a:cubicBezTo>
                    <a:cubicBezTo>
                      <a:pt x="10" y="5"/>
                      <a:pt x="10" y="5"/>
                      <a:pt x="10" y="5"/>
                    </a:cubicBezTo>
                    <a:cubicBezTo>
                      <a:pt x="12" y="6"/>
                      <a:pt x="14" y="7"/>
                      <a:pt x="17" y="8"/>
                    </a:cubicBezTo>
                    <a:cubicBezTo>
                      <a:pt x="16" y="8"/>
                      <a:pt x="16" y="9"/>
                      <a:pt x="16" y="9"/>
                    </a:cubicBezTo>
                    <a:cubicBezTo>
                      <a:pt x="13" y="8"/>
                      <a:pt x="11" y="7"/>
                      <a:pt x="9" y="5"/>
                    </a:cubicBezTo>
                    <a:cubicBezTo>
                      <a:pt x="9" y="8"/>
                      <a:pt x="9" y="8"/>
                      <a:pt x="9" y="8"/>
                    </a:cubicBezTo>
                    <a:cubicBezTo>
                      <a:pt x="8" y="8"/>
                      <a:pt x="8" y="8"/>
                      <a:pt x="8" y="8"/>
                    </a:cubicBezTo>
                    <a:cubicBezTo>
                      <a:pt x="8" y="5"/>
                      <a:pt x="8" y="5"/>
                      <a:pt x="8" y="5"/>
                    </a:cubicBezTo>
                    <a:cubicBezTo>
                      <a:pt x="6" y="7"/>
                      <a:pt x="4" y="8"/>
                      <a:pt x="1" y="9"/>
                    </a:cubicBezTo>
                    <a:cubicBezTo>
                      <a:pt x="1" y="9"/>
                      <a:pt x="0" y="9"/>
                      <a:pt x="0" y="8"/>
                    </a:cubicBezTo>
                    <a:cubicBezTo>
                      <a:pt x="3" y="7"/>
                      <a:pt x="5" y="6"/>
                      <a:pt x="7" y="5"/>
                    </a:cubicBezTo>
                    <a:cubicBezTo>
                      <a:pt x="1" y="5"/>
                      <a:pt x="1" y="5"/>
                      <a:pt x="1" y="5"/>
                    </a:cubicBezTo>
                    <a:lnTo>
                      <a:pt x="1" y="4"/>
                    </a:lnTo>
                    <a:close/>
                    <a:moveTo>
                      <a:pt x="3" y="8"/>
                    </a:moveTo>
                    <a:cubicBezTo>
                      <a:pt x="14" y="8"/>
                      <a:pt x="14" y="8"/>
                      <a:pt x="14" y="8"/>
                    </a:cubicBezTo>
                    <a:cubicBezTo>
                      <a:pt x="14" y="16"/>
                      <a:pt x="14" y="16"/>
                      <a:pt x="14" y="16"/>
                    </a:cubicBezTo>
                    <a:cubicBezTo>
                      <a:pt x="13" y="16"/>
                      <a:pt x="13" y="16"/>
                      <a:pt x="13" y="16"/>
                    </a:cubicBezTo>
                    <a:cubicBezTo>
                      <a:pt x="13" y="15"/>
                      <a:pt x="13" y="15"/>
                      <a:pt x="13" y="15"/>
                    </a:cubicBezTo>
                    <a:cubicBezTo>
                      <a:pt x="4" y="15"/>
                      <a:pt x="4" y="15"/>
                      <a:pt x="4" y="15"/>
                    </a:cubicBezTo>
                    <a:cubicBezTo>
                      <a:pt x="4" y="16"/>
                      <a:pt x="4" y="16"/>
                      <a:pt x="4" y="16"/>
                    </a:cubicBezTo>
                    <a:cubicBezTo>
                      <a:pt x="3" y="16"/>
                      <a:pt x="3" y="16"/>
                      <a:pt x="3" y="16"/>
                    </a:cubicBezTo>
                    <a:lnTo>
                      <a:pt x="3" y="8"/>
                    </a:lnTo>
                    <a:close/>
                    <a:moveTo>
                      <a:pt x="13" y="10"/>
                    </a:moveTo>
                    <a:cubicBezTo>
                      <a:pt x="4" y="10"/>
                      <a:pt x="4" y="10"/>
                      <a:pt x="4" y="10"/>
                    </a:cubicBezTo>
                    <a:cubicBezTo>
                      <a:pt x="4" y="11"/>
                      <a:pt x="4" y="11"/>
                      <a:pt x="4" y="11"/>
                    </a:cubicBezTo>
                    <a:cubicBezTo>
                      <a:pt x="13" y="11"/>
                      <a:pt x="13" y="11"/>
                      <a:pt x="13" y="11"/>
                    </a:cubicBezTo>
                    <a:lnTo>
                      <a:pt x="13" y="10"/>
                    </a:lnTo>
                    <a:close/>
                    <a:moveTo>
                      <a:pt x="4" y="14"/>
                    </a:moveTo>
                    <a:cubicBezTo>
                      <a:pt x="13" y="14"/>
                      <a:pt x="13" y="14"/>
                      <a:pt x="13" y="14"/>
                    </a:cubicBezTo>
                    <a:cubicBezTo>
                      <a:pt x="13" y="12"/>
                      <a:pt x="13" y="12"/>
                      <a:pt x="13" y="12"/>
                    </a:cubicBezTo>
                    <a:cubicBezTo>
                      <a:pt x="4" y="12"/>
                      <a:pt x="4" y="12"/>
                      <a:pt x="4" y="12"/>
                    </a:cubicBezTo>
                    <a:lnTo>
                      <a:pt x="4" y="14"/>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4" name="Freeform 231"/>
              <p:cNvSpPr>
                <a:spLocks noEditPoints="1"/>
              </p:cNvSpPr>
              <p:nvPr/>
            </p:nvSpPr>
            <p:spPr bwMode="auto">
              <a:xfrm>
                <a:off x="6044" y="2773"/>
                <a:ext cx="32" cy="30"/>
              </a:xfrm>
              <a:custGeom>
                <a:avLst/>
                <a:gdLst>
                  <a:gd name="T0" fmla="*/ 8 w 17"/>
                  <a:gd name="T1" fmla="*/ 13 h 16"/>
                  <a:gd name="T2" fmla="*/ 0 w 17"/>
                  <a:gd name="T3" fmla="*/ 9 h 16"/>
                  <a:gd name="T4" fmla="*/ 8 w 17"/>
                  <a:gd name="T5" fmla="*/ 9 h 16"/>
                  <a:gd name="T6" fmla="*/ 13 w 17"/>
                  <a:gd name="T7" fmla="*/ 6 h 16"/>
                  <a:gd name="T8" fmla="*/ 9 w 17"/>
                  <a:gd name="T9" fmla="*/ 4 h 16"/>
                  <a:gd name="T10" fmla="*/ 13 w 17"/>
                  <a:gd name="T11" fmla="*/ 0 h 16"/>
                  <a:gd name="T12" fmla="*/ 15 w 17"/>
                  <a:gd name="T13" fmla="*/ 4 h 16"/>
                  <a:gd name="T14" fmla="*/ 23 w 17"/>
                  <a:gd name="T15" fmla="*/ 0 h 16"/>
                  <a:gd name="T16" fmla="*/ 24 w 17"/>
                  <a:gd name="T17" fmla="*/ 4 h 16"/>
                  <a:gd name="T18" fmla="*/ 28 w 17"/>
                  <a:gd name="T19" fmla="*/ 6 h 16"/>
                  <a:gd name="T20" fmla="*/ 24 w 17"/>
                  <a:gd name="T21" fmla="*/ 9 h 16"/>
                  <a:gd name="T22" fmla="*/ 30 w 17"/>
                  <a:gd name="T23" fmla="*/ 11 h 16"/>
                  <a:gd name="T24" fmla="*/ 32 w 17"/>
                  <a:gd name="T25" fmla="*/ 19 h 16"/>
                  <a:gd name="T26" fmla="*/ 24 w 17"/>
                  <a:gd name="T27" fmla="*/ 17 h 16"/>
                  <a:gd name="T28" fmla="*/ 23 w 17"/>
                  <a:gd name="T29" fmla="*/ 24 h 16"/>
                  <a:gd name="T30" fmla="*/ 13 w 17"/>
                  <a:gd name="T31" fmla="*/ 22 h 16"/>
                  <a:gd name="T32" fmla="*/ 15 w 17"/>
                  <a:gd name="T33" fmla="*/ 28 h 16"/>
                  <a:gd name="T34" fmla="*/ 26 w 17"/>
                  <a:gd name="T35" fmla="*/ 26 h 16"/>
                  <a:gd name="T36" fmla="*/ 30 w 17"/>
                  <a:gd name="T37" fmla="*/ 22 h 16"/>
                  <a:gd name="T38" fmla="*/ 24 w 17"/>
                  <a:gd name="T39" fmla="*/ 30 h 16"/>
                  <a:gd name="T40" fmla="*/ 11 w 17"/>
                  <a:gd name="T41" fmla="*/ 26 h 16"/>
                  <a:gd name="T42" fmla="*/ 8 w 17"/>
                  <a:gd name="T43" fmla="*/ 21 h 16"/>
                  <a:gd name="T44" fmla="*/ 4 w 17"/>
                  <a:gd name="T45" fmla="*/ 30 h 16"/>
                  <a:gd name="T46" fmla="*/ 4 w 17"/>
                  <a:gd name="T47" fmla="*/ 17 h 16"/>
                  <a:gd name="T48" fmla="*/ 6 w 17"/>
                  <a:gd name="T49" fmla="*/ 19 h 16"/>
                  <a:gd name="T50" fmla="*/ 8 w 17"/>
                  <a:gd name="T51" fmla="*/ 11 h 16"/>
                  <a:gd name="T52" fmla="*/ 4 w 17"/>
                  <a:gd name="T53" fmla="*/ 0 h 16"/>
                  <a:gd name="T54" fmla="*/ 6 w 17"/>
                  <a:gd name="T55" fmla="*/ 8 h 16"/>
                  <a:gd name="T56" fmla="*/ 4 w 17"/>
                  <a:gd name="T57" fmla="*/ 0 h 16"/>
                  <a:gd name="T58" fmla="*/ 24 w 17"/>
                  <a:gd name="T59" fmla="*/ 15 h 16"/>
                  <a:gd name="T60" fmla="*/ 15 w 17"/>
                  <a:gd name="T61" fmla="*/ 11 h 16"/>
                  <a:gd name="T62" fmla="*/ 23 w 17"/>
                  <a:gd name="T63" fmla="*/ 17 h 16"/>
                  <a:gd name="T64" fmla="*/ 13 w 17"/>
                  <a:gd name="T65" fmla="*/ 21 h 16"/>
                  <a:gd name="T66" fmla="*/ 23 w 17"/>
                  <a:gd name="T67" fmla="*/ 17 h 16"/>
                  <a:gd name="T68" fmla="*/ 23 w 17"/>
                  <a:gd name="T69" fmla="*/ 9 h 16"/>
                  <a:gd name="T70" fmla="*/ 15 w 17"/>
                  <a:gd name="T71" fmla="*/ 6 h 1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7"/>
                  <a:gd name="T109" fmla="*/ 0 h 16"/>
                  <a:gd name="T110" fmla="*/ 17 w 17"/>
                  <a:gd name="T111" fmla="*/ 16 h 1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7" h="16">
                    <a:moveTo>
                      <a:pt x="1" y="4"/>
                    </a:moveTo>
                    <a:cubicBezTo>
                      <a:pt x="2" y="5"/>
                      <a:pt x="3" y="6"/>
                      <a:pt x="4" y="7"/>
                    </a:cubicBezTo>
                    <a:cubicBezTo>
                      <a:pt x="3" y="8"/>
                      <a:pt x="3" y="8"/>
                      <a:pt x="3" y="8"/>
                    </a:cubicBezTo>
                    <a:cubicBezTo>
                      <a:pt x="2" y="7"/>
                      <a:pt x="1" y="6"/>
                      <a:pt x="0" y="5"/>
                    </a:cubicBezTo>
                    <a:lnTo>
                      <a:pt x="1" y="4"/>
                    </a:lnTo>
                    <a:close/>
                    <a:moveTo>
                      <a:pt x="4" y="5"/>
                    </a:moveTo>
                    <a:cubicBezTo>
                      <a:pt x="7" y="5"/>
                      <a:pt x="7" y="5"/>
                      <a:pt x="7" y="5"/>
                    </a:cubicBezTo>
                    <a:cubicBezTo>
                      <a:pt x="7" y="3"/>
                      <a:pt x="7" y="3"/>
                      <a:pt x="7" y="3"/>
                    </a:cubicBezTo>
                    <a:cubicBezTo>
                      <a:pt x="5" y="3"/>
                      <a:pt x="5" y="3"/>
                      <a:pt x="5" y="3"/>
                    </a:cubicBezTo>
                    <a:cubicBezTo>
                      <a:pt x="5" y="2"/>
                      <a:pt x="5" y="2"/>
                      <a:pt x="5" y="2"/>
                    </a:cubicBezTo>
                    <a:cubicBezTo>
                      <a:pt x="7" y="2"/>
                      <a:pt x="7" y="2"/>
                      <a:pt x="7" y="2"/>
                    </a:cubicBezTo>
                    <a:cubicBezTo>
                      <a:pt x="7" y="0"/>
                      <a:pt x="7" y="0"/>
                      <a:pt x="7" y="0"/>
                    </a:cubicBezTo>
                    <a:cubicBezTo>
                      <a:pt x="8" y="0"/>
                      <a:pt x="8" y="0"/>
                      <a:pt x="8" y="0"/>
                    </a:cubicBezTo>
                    <a:cubicBezTo>
                      <a:pt x="8" y="2"/>
                      <a:pt x="8" y="2"/>
                      <a:pt x="8" y="2"/>
                    </a:cubicBezTo>
                    <a:cubicBezTo>
                      <a:pt x="12" y="2"/>
                      <a:pt x="12" y="2"/>
                      <a:pt x="12" y="2"/>
                    </a:cubicBezTo>
                    <a:cubicBezTo>
                      <a:pt x="12" y="0"/>
                      <a:pt x="12" y="0"/>
                      <a:pt x="12" y="0"/>
                    </a:cubicBezTo>
                    <a:cubicBezTo>
                      <a:pt x="13" y="0"/>
                      <a:pt x="13" y="0"/>
                      <a:pt x="13" y="0"/>
                    </a:cubicBezTo>
                    <a:cubicBezTo>
                      <a:pt x="13" y="2"/>
                      <a:pt x="13" y="2"/>
                      <a:pt x="13" y="2"/>
                    </a:cubicBezTo>
                    <a:cubicBezTo>
                      <a:pt x="15" y="2"/>
                      <a:pt x="15" y="2"/>
                      <a:pt x="15" y="2"/>
                    </a:cubicBezTo>
                    <a:cubicBezTo>
                      <a:pt x="15" y="3"/>
                      <a:pt x="15" y="3"/>
                      <a:pt x="15" y="3"/>
                    </a:cubicBezTo>
                    <a:cubicBezTo>
                      <a:pt x="13" y="3"/>
                      <a:pt x="13" y="3"/>
                      <a:pt x="13" y="3"/>
                    </a:cubicBezTo>
                    <a:cubicBezTo>
                      <a:pt x="13" y="5"/>
                      <a:pt x="13" y="5"/>
                      <a:pt x="13" y="5"/>
                    </a:cubicBezTo>
                    <a:cubicBezTo>
                      <a:pt x="16" y="5"/>
                      <a:pt x="16" y="5"/>
                      <a:pt x="16" y="5"/>
                    </a:cubicBezTo>
                    <a:cubicBezTo>
                      <a:pt x="16" y="6"/>
                      <a:pt x="16" y="6"/>
                      <a:pt x="16" y="6"/>
                    </a:cubicBezTo>
                    <a:cubicBezTo>
                      <a:pt x="13" y="6"/>
                      <a:pt x="13" y="6"/>
                      <a:pt x="13" y="6"/>
                    </a:cubicBezTo>
                    <a:cubicBezTo>
                      <a:pt x="14" y="8"/>
                      <a:pt x="15" y="9"/>
                      <a:pt x="17" y="10"/>
                    </a:cubicBezTo>
                    <a:cubicBezTo>
                      <a:pt x="16" y="10"/>
                      <a:pt x="16" y="11"/>
                      <a:pt x="16" y="11"/>
                    </a:cubicBezTo>
                    <a:cubicBezTo>
                      <a:pt x="15" y="10"/>
                      <a:pt x="14" y="9"/>
                      <a:pt x="13" y="9"/>
                    </a:cubicBezTo>
                    <a:cubicBezTo>
                      <a:pt x="13" y="13"/>
                      <a:pt x="13" y="13"/>
                      <a:pt x="13" y="13"/>
                    </a:cubicBezTo>
                    <a:cubicBezTo>
                      <a:pt x="12" y="13"/>
                      <a:pt x="12" y="13"/>
                      <a:pt x="12" y="13"/>
                    </a:cubicBezTo>
                    <a:cubicBezTo>
                      <a:pt x="12" y="12"/>
                      <a:pt x="12" y="12"/>
                      <a:pt x="12" y="12"/>
                    </a:cubicBezTo>
                    <a:cubicBezTo>
                      <a:pt x="7" y="12"/>
                      <a:pt x="7" y="12"/>
                      <a:pt x="7" y="12"/>
                    </a:cubicBezTo>
                    <a:cubicBezTo>
                      <a:pt x="7" y="13"/>
                      <a:pt x="7" y="13"/>
                      <a:pt x="7" y="13"/>
                    </a:cubicBezTo>
                    <a:cubicBezTo>
                      <a:pt x="7" y="14"/>
                      <a:pt x="8" y="15"/>
                      <a:pt x="8" y="15"/>
                    </a:cubicBezTo>
                    <a:cubicBezTo>
                      <a:pt x="13" y="15"/>
                      <a:pt x="13" y="15"/>
                      <a:pt x="13" y="15"/>
                    </a:cubicBezTo>
                    <a:cubicBezTo>
                      <a:pt x="13" y="15"/>
                      <a:pt x="14" y="14"/>
                      <a:pt x="14" y="14"/>
                    </a:cubicBezTo>
                    <a:cubicBezTo>
                      <a:pt x="14" y="13"/>
                      <a:pt x="14" y="13"/>
                      <a:pt x="14" y="12"/>
                    </a:cubicBezTo>
                    <a:cubicBezTo>
                      <a:pt x="15" y="12"/>
                      <a:pt x="15" y="12"/>
                      <a:pt x="16" y="12"/>
                    </a:cubicBezTo>
                    <a:cubicBezTo>
                      <a:pt x="16" y="13"/>
                      <a:pt x="15" y="14"/>
                      <a:pt x="15" y="14"/>
                    </a:cubicBezTo>
                    <a:cubicBezTo>
                      <a:pt x="15" y="15"/>
                      <a:pt x="14" y="16"/>
                      <a:pt x="13" y="16"/>
                    </a:cubicBezTo>
                    <a:cubicBezTo>
                      <a:pt x="8" y="16"/>
                      <a:pt x="8" y="16"/>
                      <a:pt x="8" y="16"/>
                    </a:cubicBezTo>
                    <a:cubicBezTo>
                      <a:pt x="7" y="16"/>
                      <a:pt x="6" y="15"/>
                      <a:pt x="6" y="14"/>
                    </a:cubicBezTo>
                    <a:cubicBezTo>
                      <a:pt x="6" y="9"/>
                      <a:pt x="6" y="9"/>
                      <a:pt x="6" y="9"/>
                    </a:cubicBezTo>
                    <a:cubicBezTo>
                      <a:pt x="5" y="10"/>
                      <a:pt x="5" y="11"/>
                      <a:pt x="4" y="11"/>
                    </a:cubicBezTo>
                    <a:cubicBezTo>
                      <a:pt x="4" y="11"/>
                      <a:pt x="4" y="10"/>
                      <a:pt x="3" y="10"/>
                    </a:cubicBezTo>
                    <a:cubicBezTo>
                      <a:pt x="3" y="12"/>
                      <a:pt x="2" y="14"/>
                      <a:pt x="2" y="16"/>
                    </a:cubicBezTo>
                    <a:cubicBezTo>
                      <a:pt x="0" y="16"/>
                      <a:pt x="0" y="16"/>
                      <a:pt x="0" y="16"/>
                    </a:cubicBezTo>
                    <a:cubicBezTo>
                      <a:pt x="1" y="14"/>
                      <a:pt x="2" y="12"/>
                      <a:pt x="2" y="9"/>
                    </a:cubicBezTo>
                    <a:cubicBezTo>
                      <a:pt x="3" y="9"/>
                      <a:pt x="3" y="9"/>
                      <a:pt x="3" y="9"/>
                    </a:cubicBezTo>
                    <a:cubicBezTo>
                      <a:pt x="3" y="10"/>
                      <a:pt x="3" y="10"/>
                      <a:pt x="3" y="10"/>
                    </a:cubicBezTo>
                    <a:cubicBezTo>
                      <a:pt x="5" y="9"/>
                      <a:pt x="6" y="8"/>
                      <a:pt x="7" y="6"/>
                    </a:cubicBezTo>
                    <a:cubicBezTo>
                      <a:pt x="4" y="6"/>
                      <a:pt x="4" y="6"/>
                      <a:pt x="4" y="6"/>
                    </a:cubicBezTo>
                    <a:lnTo>
                      <a:pt x="4" y="5"/>
                    </a:lnTo>
                    <a:close/>
                    <a:moveTo>
                      <a:pt x="2" y="0"/>
                    </a:moveTo>
                    <a:cubicBezTo>
                      <a:pt x="2" y="1"/>
                      <a:pt x="3" y="2"/>
                      <a:pt x="4" y="3"/>
                    </a:cubicBezTo>
                    <a:cubicBezTo>
                      <a:pt x="3" y="4"/>
                      <a:pt x="3" y="4"/>
                      <a:pt x="3" y="4"/>
                    </a:cubicBezTo>
                    <a:cubicBezTo>
                      <a:pt x="2" y="2"/>
                      <a:pt x="1" y="2"/>
                      <a:pt x="1" y="1"/>
                    </a:cubicBezTo>
                    <a:lnTo>
                      <a:pt x="2" y="0"/>
                    </a:lnTo>
                    <a:close/>
                    <a:moveTo>
                      <a:pt x="7" y="8"/>
                    </a:moveTo>
                    <a:cubicBezTo>
                      <a:pt x="13" y="8"/>
                      <a:pt x="13" y="8"/>
                      <a:pt x="13" y="8"/>
                    </a:cubicBezTo>
                    <a:cubicBezTo>
                      <a:pt x="12" y="8"/>
                      <a:pt x="12" y="7"/>
                      <a:pt x="12" y="6"/>
                    </a:cubicBezTo>
                    <a:cubicBezTo>
                      <a:pt x="8" y="6"/>
                      <a:pt x="8" y="6"/>
                      <a:pt x="8" y="6"/>
                    </a:cubicBezTo>
                    <a:cubicBezTo>
                      <a:pt x="8" y="7"/>
                      <a:pt x="7" y="8"/>
                      <a:pt x="7" y="8"/>
                    </a:cubicBezTo>
                    <a:close/>
                    <a:moveTo>
                      <a:pt x="12" y="9"/>
                    </a:moveTo>
                    <a:cubicBezTo>
                      <a:pt x="7" y="9"/>
                      <a:pt x="7" y="9"/>
                      <a:pt x="7" y="9"/>
                    </a:cubicBezTo>
                    <a:cubicBezTo>
                      <a:pt x="7" y="11"/>
                      <a:pt x="7" y="11"/>
                      <a:pt x="7" y="11"/>
                    </a:cubicBezTo>
                    <a:cubicBezTo>
                      <a:pt x="12" y="11"/>
                      <a:pt x="12" y="11"/>
                      <a:pt x="12" y="11"/>
                    </a:cubicBezTo>
                    <a:lnTo>
                      <a:pt x="12" y="9"/>
                    </a:lnTo>
                    <a:close/>
                    <a:moveTo>
                      <a:pt x="8" y="5"/>
                    </a:moveTo>
                    <a:cubicBezTo>
                      <a:pt x="12" y="5"/>
                      <a:pt x="12" y="5"/>
                      <a:pt x="12" y="5"/>
                    </a:cubicBezTo>
                    <a:cubicBezTo>
                      <a:pt x="12" y="3"/>
                      <a:pt x="12" y="3"/>
                      <a:pt x="12" y="3"/>
                    </a:cubicBezTo>
                    <a:cubicBezTo>
                      <a:pt x="8" y="3"/>
                      <a:pt x="8" y="3"/>
                      <a:pt x="8" y="3"/>
                    </a:cubicBezTo>
                    <a:lnTo>
                      <a:pt x="8" y="5"/>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5" name="Freeform 232"/>
              <p:cNvSpPr>
                <a:spLocks noEditPoints="1"/>
              </p:cNvSpPr>
              <p:nvPr/>
            </p:nvSpPr>
            <p:spPr bwMode="auto">
              <a:xfrm>
                <a:off x="5492" y="2045"/>
                <a:ext cx="54" cy="49"/>
              </a:xfrm>
              <a:custGeom>
                <a:avLst/>
                <a:gdLst>
                  <a:gd name="T0" fmla="*/ 0 w 29"/>
                  <a:gd name="T1" fmla="*/ 45 h 26"/>
                  <a:gd name="T2" fmla="*/ 24 w 29"/>
                  <a:gd name="T3" fmla="*/ 45 h 26"/>
                  <a:gd name="T4" fmla="*/ 24 w 29"/>
                  <a:gd name="T5" fmla="*/ 41 h 26"/>
                  <a:gd name="T6" fmla="*/ 4 w 29"/>
                  <a:gd name="T7" fmla="*/ 41 h 26"/>
                  <a:gd name="T8" fmla="*/ 4 w 29"/>
                  <a:gd name="T9" fmla="*/ 40 h 26"/>
                  <a:gd name="T10" fmla="*/ 24 w 29"/>
                  <a:gd name="T11" fmla="*/ 40 h 26"/>
                  <a:gd name="T12" fmla="*/ 24 w 29"/>
                  <a:gd name="T13" fmla="*/ 34 h 26"/>
                  <a:gd name="T14" fmla="*/ 9 w 29"/>
                  <a:gd name="T15" fmla="*/ 34 h 26"/>
                  <a:gd name="T16" fmla="*/ 9 w 29"/>
                  <a:gd name="T17" fmla="*/ 36 h 26"/>
                  <a:gd name="T18" fmla="*/ 6 w 29"/>
                  <a:gd name="T19" fmla="*/ 36 h 26"/>
                  <a:gd name="T20" fmla="*/ 6 w 29"/>
                  <a:gd name="T21" fmla="*/ 15 h 26"/>
                  <a:gd name="T22" fmla="*/ 24 w 29"/>
                  <a:gd name="T23" fmla="*/ 15 h 26"/>
                  <a:gd name="T24" fmla="*/ 24 w 29"/>
                  <a:gd name="T25" fmla="*/ 11 h 26"/>
                  <a:gd name="T26" fmla="*/ 0 w 29"/>
                  <a:gd name="T27" fmla="*/ 11 h 26"/>
                  <a:gd name="T28" fmla="*/ 0 w 29"/>
                  <a:gd name="T29" fmla="*/ 8 h 26"/>
                  <a:gd name="T30" fmla="*/ 24 w 29"/>
                  <a:gd name="T31" fmla="*/ 8 h 26"/>
                  <a:gd name="T32" fmla="*/ 24 w 29"/>
                  <a:gd name="T33" fmla="*/ 4 h 26"/>
                  <a:gd name="T34" fmla="*/ 4 w 29"/>
                  <a:gd name="T35" fmla="*/ 4 h 26"/>
                  <a:gd name="T36" fmla="*/ 4 w 29"/>
                  <a:gd name="T37" fmla="*/ 0 h 26"/>
                  <a:gd name="T38" fmla="*/ 48 w 29"/>
                  <a:gd name="T39" fmla="*/ 0 h 26"/>
                  <a:gd name="T40" fmla="*/ 48 w 29"/>
                  <a:gd name="T41" fmla="*/ 4 h 26"/>
                  <a:gd name="T42" fmla="*/ 28 w 29"/>
                  <a:gd name="T43" fmla="*/ 4 h 26"/>
                  <a:gd name="T44" fmla="*/ 28 w 29"/>
                  <a:gd name="T45" fmla="*/ 8 h 26"/>
                  <a:gd name="T46" fmla="*/ 54 w 29"/>
                  <a:gd name="T47" fmla="*/ 8 h 26"/>
                  <a:gd name="T48" fmla="*/ 54 w 29"/>
                  <a:gd name="T49" fmla="*/ 11 h 26"/>
                  <a:gd name="T50" fmla="*/ 28 w 29"/>
                  <a:gd name="T51" fmla="*/ 11 h 26"/>
                  <a:gd name="T52" fmla="*/ 28 w 29"/>
                  <a:gd name="T53" fmla="*/ 15 h 26"/>
                  <a:gd name="T54" fmla="*/ 47 w 29"/>
                  <a:gd name="T55" fmla="*/ 15 h 26"/>
                  <a:gd name="T56" fmla="*/ 47 w 29"/>
                  <a:gd name="T57" fmla="*/ 36 h 26"/>
                  <a:gd name="T58" fmla="*/ 43 w 29"/>
                  <a:gd name="T59" fmla="*/ 36 h 26"/>
                  <a:gd name="T60" fmla="*/ 43 w 29"/>
                  <a:gd name="T61" fmla="*/ 34 h 26"/>
                  <a:gd name="T62" fmla="*/ 28 w 29"/>
                  <a:gd name="T63" fmla="*/ 34 h 26"/>
                  <a:gd name="T64" fmla="*/ 28 w 29"/>
                  <a:gd name="T65" fmla="*/ 40 h 26"/>
                  <a:gd name="T66" fmla="*/ 48 w 29"/>
                  <a:gd name="T67" fmla="*/ 40 h 26"/>
                  <a:gd name="T68" fmla="*/ 48 w 29"/>
                  <a:gd name="T69" fmla="*/ 41 h 26"/>
                  <a:gd name="T70" fmla="*/ 28 w 29"/>
                  <a:gd name="T71" fmla="*/ 41 h 26"/>
                  <a:gd name="T72" fmla="*/ 28 w 29"/>
                  <a:gd name="T73" fmla="*/ 45 h 26"/>
                  <a:gd name="T74" fmla="*/ 54 w 29"/>
                  <a:gd name="T75" fmla="*/ 45 h 26"/>
                  <a:gd name="T76" fmla="*/ 54 w 29"/>
                  <a:gd name="T77" fmla="*/ 49 h 26"/>
                  <a:gd name="T78" fmla="*/ 0 w 29"/>
                  <a:gd name="T79" fmla="*/ 49 h 26"/>
                  <a:gd name="T80" fmla="*/ 0 w 29"/>
                  <a:gd name="T81" fmla="*/ 45 h 26"/>
                  <a:gd name="T82" fmla="*/ 9 w 29"/>
                  <a:gd name="T83" fmla="*/ 23 h 26"/>
                  <a:gd name="T84" fmla="*/ 24 w 29"/>
                  <a:gd name="T85" fmla="*/ 23 h 26"/>
                  <a:gd name="T86" fmla="*/ 24 w 29"/>
                  <a:gd name="T87" fmla="*/ 19 h 26"/>
                  <a:gd name="T88" fmla="*/ 9 w 29"/>
                  <a:gd name="T89" fmla="*/ 19 h 26"/>
                  <a:gd name="T90" fmla="*/ 9 w 29"/>
                  <a:gd name="T91" fmla="*/ 23 h 26"/>
                  <a:gd name="T92" fmla="*/ 9 w 29"/>
                  <a:gd name="T93" fmla="*/ 30 h 26"/>
                  <a:gd name="T94" fmla="*/ 24 w 29"/>
                  <a:gd name="T95" fmla="*/ 30 h 26"/>
                  <a:gd name="T96" fmla="*/ 24 w 29"/>
                  <a:gd name="T97" fmla="*/ 26 h 26"/>
                  <a:gd name="T98" fmla="*/ 9 w 29"/>
                  <a:gd name="T99" fmla="*/ 26 h 26"/>
                  <a:gd name="T100" fmla="*/ 9 w 29"/>
                  <a:gd name="T101" fmla="*/ 30 h 26"/>
                  <a:gd name="T102" fmla="*/ 43 w 29"/>
                  <a:gd name="T103" fmla="*/ 19 h 26"/>
                  <a:gd name="T104" fmla="*/ 28 w 29"/>
                  <a:gd name="T105" fmla="*/ 19 h 26"/>
                  <a:gd name="T106" fmla="*/ 28 w 29"/>
                  <a:gd name="T107" fmla="*/ 23 h 26"/>
                  <a:gd name="T108" fmla="*/ 43 w 29"/>
                  <a:gd name="T109" fmla="*/ 23 h 26"/>
                  <a:gd name="T110" fmla="*/ 43 w 29"/>
                  <a:gd name="T111" fmla="*/ 19 h 26"/>
                  <a:gd name="T112" fmla="*/ 28 w 29"/>
                  <a:gd name="T113" fmla="*/ 30 h 26"/>
                  <a:gd name="T114" fmla="*/ 43 w 29"/>
                  <a:gd name="T115" fmla="*/ 30 h 26"/>
                  <a:gd name="T116" fmla="*/ 43 w 29"/>
                  <a:gd name="T117" fmla="*/ 26 h 26"/>
                  <a:gd name="T118" fmla="*/ 28 w 29"/>
                  <a:gd name="T119" fmla="*/ 26 h 26"/>
                  <a:gd name="T120" fmla="*/ 28 w 29"/>
                  <a:gd name="T121" fmla="*/ 30 h 2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29"/>
                  <a:gd name="T184" fmla="*/ 0 h 26"/>
                  <a:gd name="T185" fmla="*/ 29 w 29"/>
                  <a:gd name="T186" fmla="*/ 26 h 2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29" h="26">
                    <a:moveTo>
                      <a:pt x="0" y="24"/>
                    </a:moveTo>
                    <a:cubicBezTo>
                      <a:pt x="13" y="24"/>
                      <a:pt x="13" y="24"/>
                      <a:pt x="13" y="24"/>
                    </a:cubicBezTo>
                    <a:cubicBezTo>
                      <a:pt x="13" y="22"/>
                      <a:pt x="13" y="22"/>
                      <a:pt x="13" y="22"/>
                    </a:cubicBezTo>
                    <a:cubicBezTo>
                      <a:pt x="2" y="22"/>
                      <a:pt x="2" y="22"/>
                      <a:pt x="2" y="22"/>
                    </a:cubicBezTo>
                    <a:cubicBezTo>
                      <a:pt x="2" y="21"/>
                      <a:pt x="2" y="21"/>
                      <a:pt x="2" y="21"/>
                    </a:cubicBezTo>
                    <a:cubicBezTo>
                      <a:pt x="13" y="21"/>
                      <a:pt x="13" y="21"/>
                      <a:pt x="13" y="21"/>
                    </a:cubicBezTo>
                    <a:cubicBezTo>
                      <a:pt x="13" y="18"/>
                      <a:pt x="13" y="18"/>
                      <a:pt x="13" y="18"/>
                    </a:cubicBezTo>
                    <a:cubicBezTo>
                      <a:pt x="5" y="18"/>
                      <a:pt x="5" y="18"/>
                      <a:pt x="5" y="18"/>
                    </a:cubicBezTo>
                    <a:cubicBezTo>
                      <a:pt x="5" y="19"/>
                      <a:pt x="5" y="19"/>
                      <a:pt x="5" y="19"/>
                    </a:cubicBezTo>
                    <a:cubicBezTo>
                      <a:pt x="3" y="19"/>
                      <a:pt x="3" y="19"/>
                      <a:pt x="3" y="19"/>
                    </a:cubicBezTo>
                    <a:cubicBezTo>
                      <a:pt x="3" y="8"/>
                      <a:pt x="3" y="8"/>
                      <a:pt x="3" y="8"/>
                    </a:cubicBezTo>
                    <a:cubicBezTo>
                      <a:pt x="13" y="8"/>
                      <a:pt x="13" y="8"/>
                      <a:pt x="13" y="8"/>
                    </a:cubicBezTo>
                    <a:cubicBezTo>
                      <a:pt x="13" y="6"/>
                      <a:pt x="13" y="6"/>
                      <a:pt x="13" y="6"/>
                    </a:cubicBezTo>
                    <a:cubicBezTo>
                      <a:pt x="0" y="6"/>
                      <a:pt x="0" y="6"/>
                      <a:pt x="0" y="6"/>
                    </a:cubicBezTo>
                    <a:cubicBezTo>
                      <a:pt x="0" y="4"/>
                      <a:pt x="0" y="4"/>
                      <a:pt x="0" y="4"/>
                    </a:cubicBezTo>
                    <a:cubicBezTo>
                      <a:pt x="13" y="4"/>
                      <a:pt x="13" y="4"/>
                      <a:pt x="13" y="4"/>
                    </a:cubicBezTo>
                    <a:cubicBezTo>
                      <a:pt x="13" y="2"/>
                      <a:pt x="13" y="2"/>
                      <a:pt x="13" y="2"/>
                    </a:cubicBezTo>
                    <a:cubicBezTo>
                      <a:pt x="10" y="2"/>
                      <a:pt x="6" y="2"/>
                      <a:pt x="2" y="2"/>
                    </a:cubicBezTo>
                    <a:cubicBezTo>
                      <a:pt x="2" y="2"/>
                      <a:pt x="2" y="1"/>
                      <a:pt x="2" y="0"/>
                    </a:cubicBezTo>
                    <a:cubicBezTo>
                      <a:pt x="12" y="0"/>
                      <a:pt x="20" y="0"/>
                      <a:pt x="26" y="0"/>
                    </a:cubicBezTo>
                    <a:cubicBezTo>
                      <a:pt x="26" y="2"/>
                      <a:pt x="26" y="2"/>
                      <a:pt x="26" y="2"/>
                    </a:cubicBezTo>
                    <a:cubicBezTo>
                      <a:pt x="23" y="2"/>
                      <a:pt x="19" y="2"/>
                      <a:pt x="15" y="2"/>
                    </a:cubicBezTo>
                    <a:cubicBezTo>
                      <a:pt x="15" y="4"/>
                      <a:pt x="15" y="4"/>
                      <a:pt x="15" y="4"/>
                    </a:cubicBezTo>
                    <a:cubicBezTo>
                      <a:pt x="29" y="4"/>
                      <a:pt x="29" y="4"/>
                      <a:pt x="29" y="4"/>
                    </a:cubicBezTo>
                    <a:cubicBezTo>
                      <a:pt x="29" y="6"/>
                      <a:pt x="29" y="6"/>
                      <a:pt x="29" y="6"/>
                    </a:cubicBezTo>
                    <a:cubicBezTo>
                      <a:pt x="15" y="6"/>
                      <a:pt x="15" y="6"/>
                      <a:pt x="15" y="6"/>
                    </a:cubicBezTo>
                    <a:cubicBezTo>
                      <a:pt x="15" y="8"/>
                      <a:pt x="15" y="8"/>
                      <a:pt x="15" y="8"/>
                    </a:cubicBezTo>
                    <a:cubicBezTo>
                      <a:pt x="25" y="8"/>
                      <a:pt x="25" y="8"/>
                      <a:pt x="25" y="8"/>
                    </a:cubicBezTo>
                    <a:cubicBezTo>
                      <a:pt x="25" y="19"/>
                      <a:pt x="25" y="19"/>
                      <a:pt x="25" y="19"/>
                    </a:cubicBezTo>
                    <a:cubicBezTo>
                      <a:pt x="23" y="19"/>
                      <a:pt x="23" y="19"/>
                      <a:pt x="23" y="19"/>
                    </a:cubicBezTo>
                    <a:cubicBezTo>
                      <a:pt x="23" y="18"/>
                      <a:pt x="23" y="18"/>
                      <a:pt x="23" y="18"/>
                    </a:cubicBezTo>
                    <a:cubicBezTo>
                      <a:pt x="15" y="18"/>
                      <a:pt x="15" y="18"/>
                      <a:pt x="15" y="18"/>
                    </a:cubicBezTo>
                    <a:cubicBezTo>
                      <a:pt x="15" y="21"/>
                      <a:pt x="15" y="21"/>
                      <a:pt x="15" y="21"/>
                    </a:cubicBezTo>
                    <a:cubicBezTo>
                      <a:pt x="26" y="21"/>
                      <a:pt x="26" y="21"/>
                      <a:pt x="26" y="21"/>
                    </a:cubicBezTo>
                    <a:cubicBezTo>
                      <a:pt x="26" y="22"/>
                      <a:pt x="26" y="22"/>
                      <a:pt x="26" y="22"/>
                    </a:cubicBezTo>
                    <a:cubicBezTo>
                      <a:pt x="15" y="22"/>
                      <a:pt x="15" y="22"/>
                      <a:pt x="15" y="22"/>
                    </a:cubicBezTo>
                    <a:cubicBezTo>
                      <a:pt x="15" y="24"/>
                      <a:pt x="15" y="24"/>
                      <a:pt x="15" y="24"/>
                    </a:cubicBezTo>
                    <a:cubicBezTo>
                      <a:pt x="29" y="24"/>
                      <a:pt x="29" y="24"/>
                      <a:pt x="29" y="24"/>
                    </a:cubicBezTo>
                    <a:cubicBezTo>
                      <a:pt x="29" y="26"/>
                      <a:pt x="29" y="26"/>
                      <a:pt x="29" y="26"/>
                    </a:cubicBezTo>
                    <a:cubicBezTo>
                      <a:pt x="0" y="26"/>
                      <a:pt x="0" y="26"/>
                      <a:pt x="0" y="26"/>
                    </a:cubicBezTo>
                    <a:lnTo>
                      <a:pt x="0" y="24"/>
                    </a:lnTo>
                    <a:close/>
                    <a:moveTo>
                      <a:pt x="5" y="12"/>
                    </a:moveTo>
                    <a:cubicBezTo>
                      <a:pt x="13" y="12"/>
                      <a:pt x="13" y="12"/>
                      <a:pt x="13" y="12"/>
                    </a:cubicBezTo>
                    <a:cubicBezTo>
                      <a:pt x="13" y="10"/>
                      <a:pt x="13" y="10"/>
                      <a:pt x="13" y="10"/>
                    </a:cubicBezTo>
                    <a:cubicBezTo>
                      <a:pt x="5" y="10"/>
                      <a:pt x="5" y="10"/>
                      <a:pt x="5" y="10"/>
                    </a:cubicBezTo>
                    <a:lnTo>
                      <a:pt x="5" y="12"/>
                    </a:lnTo>
                    <a:close/>
                    <a:moveTo>
                      <a:pt x="5" y="16"/>
                    </a:moveTo>
                    <a:cubicBezTo>
                      <a:pt x="13" y="16"/>
                      <a:pt x="13" y="16"/>
                      <a:pt x="13" y="16"/>
                    </a:cubicBezTo>
                    <a:cubicBezTo>
                      <a:pt x="13" y="14"/>
                      <a:pt x="13" y="14"/>
                      <a:pt x="13" y="14"/>
                    </a:cubicBezTo>
                    <a:cubicBezTo>
                      <a:pt x="5" y="14"/>
                      <a:pt x="5" y="14"/>
                      <a:pt x="5" y="14"/>
                    </a:cubicBezTo>
                    <a:lnTo>
                      <a:pt x="5" y="16"/>
                    </a:lnTo>
                    <a:close/>
                    <a:moveTo>
                      <a:pt x="23" y="10"/>
                    </a:moveTo>
                    <a:cubicBezTo>
                      <a:pt x="15" y="10"/>
                      <a:pt x="15" y="10"/>
                      <a:pt x="15" y="10"/>
                    </a:cubicBezTo>
                    <a:cubicBezTo>
                      <a:pt x="15" y="12"/>
                      <a:pt x="15" y="12"/>
                      <a:pt x="15" y="12"/>
                    </a:cubicBezTo>
                    <a:cubicBezTo>
                      <a:pt x="23" y="12"/>
                      <a:pt x="23" y="12"/>
                      <a:pt x="23" y="12"/>
                    </a:cubicBezTo>
                    <a:lnTo>
                      <a:pt x="23" y="10"/>
                    </a:lnTo>
                    <a:close/>
                    <a:moveTo>
                      <a:pt x="15" y="16"/>
                    </a:moveTo>
                    <a:cubicBezTo>
                      <a:pt x="23" y="16"/>
                      <a:pt x="23" y="16"/>
                      <a:pt x="23" y="16"/>
                    </a:cubicBezTo>
                    <a:cubicBezTo>
                      <a:pt x="23" y="14"/>
                      <a:pt x="23" y="14"/>
                      <a:pt x="23" y="14"/>
                    </a:cubicBezTo>
                    <a:cubicBezTo>
                      <a:pt x="15" y="14"/>
                      <a:pt x="15" y="14"/>
                      <a:pt x="15" y="14"/>
                    </a:cubicBezTo>
                    <a:lnTo>
                      <a:pt x="15" y="16"/>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6" name="Freeform 233"/>
              <p:cNvSpPr>
                <a:spLocks noEditPoints="1"/>
              </p:cNvSpPr>
              <p:nvPr/>
            </p:nvSpPr>
            <p:spPr bwMode="auto">
              <a:xfrm>
                <a:off x="5492" y="2109"/>
                <a:ext cx="54" cy="55"/>
              </a:xfrm>
              <a:custGeom>
                <a:avLst/>
                <a:gdLst>
                  <a:gd name="T0" fmla="*/ 26 w 29"/>
                  <a:gd name="T1" fmla="*/ 4 h 29"/>
                  <a:gd name="T2" fmla="*/ 30 w 29"/>
                  <a:gd name="T3" fmla="*/ 0 h 29"/>
                  <a:gd name="T4" fmla="*/ 34 w 29"/>
                  <a:gd name="T5" fmla="*/ 8 h 29"/>
                  <a:gd name="T6" fmla="*/ 30 w 29"/>
                  <a:gd name="T7" fmla="*/ 9 h 29"/>
                  <a:gd name="T8" fmla="*/ 52 w 29"/>
                  <a:gd name="T9" fmla="*/ 9 h 29"/>
                  <a:gd name="T10" fmla="*/ 52 w 29"/>
                  <a:gd name="T11" fmla="*/ 13 h 29"/>
                  <a:gd name="T12" fmla="*/ 9 w 29"/>
                  <a:gd name="T13" fmla="*/ 13 h 29"/>
                  <a:gd name="T14" fmla="*/ 9 w 29"/>
                  <a:gd name="T15" fmla="*/ 27 h 29"/>
                  <a:gd name="T16" fmla="*/ 4 w 29"/>
                  <a:gd name="T17" fmla="*/ 55 h 29"/>
                  <a:gd name="T18" fmla="*/ 0 w 29"/>
                  <a:gd name="T19" fmla="*/ 51 h 29"/>
                  <a:gd name="T20" fmla="*/ 6 w 29"/>
                  <a:gd name="T21" fmla="*/ 27 h 29"/>
                  <a:gd name="T22" fmla="*/ 6 w 29"/>
                  <a:gd name="T23" fmla="*/ 9 h 29"/>
                  <a:gd name="T24" fmla="*/ 30 w 29"/>
                  <a:gd name="T25" fmla="*/ 9 h 29"/>
                  <a:gd name="T26" fmla="*/ 26 w 29"/>
                  <a:gd name="T27" fmla="*/ 4 h 29"/>
                  <a:gd name="T28" fmla="*/ 13 w 29"/>
                  <a:gd name="T29" fmla="*/ 25 h 29"/>
                  <a:gd name="T30" fmla="*/ 28 w 29"/>
                  <a:gd name="T31" fmla="*/ 25 h 29"/>
                  <a:gd name="T32" fmla="*/ 28 w 29"/>
                  <a:gd name="T33" fmla="*/ 15 h 29"/>
                  <a:gd name="T34" fmla="*/ 34 w 29"/>
                  <a:gd name="T35" fmla="*/ 15 h 29"/>
                  <a:gd name="T36" fmla="*/ 34 w 29"/>
                  <a:gd name="T37" fmla="*/ 25 h 29"/>
                  <a:gd name="T38" fmla="*/ 52 w 29"/>
                  <a:gd name="T39" fmla="*/ 25 h 29"/>
                  <a:gd name="T40" fmla="*/ 52 w 29"/>
                  <a:gd name="T41" fmla="*/ 30 h 29"/>
                  <a:gd name="T42" fmla="*/ 34 w 29"/>
                  <a:gd name="T43" fmla="*/ 30 h 29"/>
                  <a:gd name="T44" fmla="*/ 54 w 29"/>
                  <a:gd name="T45" fmla="*/ 49 h 29"/>
                  <a:gd name="T46" fmla="*/ 50 w 29"/>
                  <a:gd name="T47" fmla="*/ 55 h 29"/>
                  <a:gd name="T48" fmla="*/ 32 w 29"/>
                  <a:gd name="T49" fmla="*/ 34 h 29"/>
                  <a:gd name="T50" fmla="*/ 13 w 29"/>
                  <a:gd name="T51" fmla="*/ 55 h 29"/>
                  <a:gd name="T52" fmla="*/ 9 w 29"/>
                  <a:gd name="T53" fmla="*/ 51 h 29"/>
                  <a:gd name="T54" fmla="*/ 28 w 29"/>
                  <a:gd name="T55" fmla="*/ 30 h 29"/>
                  <a:gd name="T56" fmla="*/ 13 w 29"/>
                  <a:gd name="T57" fmla="*/ 30 h 29"/>
                  <a:gd name="T58" fmla="*/ 13 w 29"/>
                  <a:gd name="T59" fmla="*/ 25 h 2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9"/>
                  <a:gd name="T91" fmla="*/ 0 h 29"/>
                  <a:gd name="T92" fmla="*/ 29 w 29"/>
                  <a:gd name="T93" fmla="*/ 29 h 29"/>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9" h="29">
                    <a:moveTo>
                      <a:pt x="14" y="2"/>
                    </a:moveTo>
                    <a:cubicBezTo>
                      <a:pt x="16" y="0"/>
                      <a:pt x="16" y="0"/>
                      <a:pt x="16" y="0"/>
                    </a:cubicBezTo>
                    <a:cubicBezTo>
                      <a:pt x="17" y="2"/>
                      <a:pt x="17" y="3"/>
                      <a:pt x="18" y="4"/>
                    </a:cubicBezTo>
                    <a:cubicBezTo>
                      <a:pt x="16" y="5"/>
                      <a:pt x="16" y="5"/>
                      <a:pt x="16" y="5"/>
                    </a:cubicBezTo>
                    <a:cubicBezTo>
                      <a:pt x="28" y="5"/>
                      <a:pt x="28" y="5"/>
                      <a:pt x="28" y="5"/>
                    </a:cubicBezTo>
                    <a:cubicBezTo>
                      <a:pt x="28" y="7"/>
                      <a:pt x="28" y="7"/>
                      <a:pt x="28" y="7"/>
                    </a:cubicBezTo>
                    <a:cubicBezTo>
                      <a:pt x="5" y="7"/>
                      <a:pt x="5" y="7"/>
                      <a:pt x="5" y="7"/>
                    </a:cubicBezTo>
                    <a:cubicBezTo>
                      <a:pt x="5" y="14"/>
                      <a:pt x="5" y="14"/>
                      <a:pt x="5" y="14"/>
                    </a:cubicBezTo>
                    <a:cubicBezTo>
                      <a:pt x="5" y="21"/>
                      <a:pt x="4" y="26"/>
                      <a:pt x="2" y="29"/>
                    </a:cubicBezTo>
                    <a:cubicBezTo>
                      <a:pt x="1" y="28"/>
                      <a:pt x="1" y="28"/>
                      <a:pt x="0" y="27"/>
                    </a:cubicBezTo>
                    <a:cubicBezTo>
                      <a:pt x="2" y="24"/>
                      <a:pt x="3" y="20"/>
                      <a:pt x="3" y="14"/>
                    </a:cubicBezTo>
                    <a:cubicBezTo>
                      <a:pt x="3" y="5"/>
                      <a:pt x="3" y="5"/>
                      <a:pt x="3" y="5"/>
                    </a:cubicBezTo>
                    <a:cubicBezTo>
                      <a:pt x="16" y="5"/>
                      <a:pt x="16" y="5"/>
                      <a:pt x="16" y="5"/>
                    </a:cubicBezTo>
                    <a:cubicBezTo>
                      <a:pt x="15" y="4"/>
                      <a:pt x="14" y="3"/>
                      <a:pt x="14" y="2"/>
                    </a:cubicBezTo>
                    <a:close/>
                    <a:moveTo>
                      <a:pt x="7" y="13"/>
                    </a:moveTo>
                    <a:cubicBezTo>
                      <a:pt x="15" y="13"/>
                      <a:pt x="15" y="13"/>
                      <a:pt x="15" y="13"/>
                    </a:cubicBezTo>
                    <a:cubicBezTo>
                      <a:pt x="15" y="12"/>
                      <a:pt x="15" y="10"/>
                      <a:pt x="15" y="8"/>
                    </a:cubicBezTo>
                    <a:cubicBezTo>
                      <a:pt x="18" y="8"/>
                      <a:pt x="18" y="8"/>
                      <a:pt x="18" y="8"/>
                    </a:cubicBezTo>
                    <a:cubicBezTo>
                      <a:pt x="18" y="10"/>
                      <a:pt x="18" y="12"/>
                      <a:pt x="18" y="13"/>
                    </a:cubicBezTo>
                    <a:cubicBezTo>
                      <a:pt x="28" y="13"/>
                      <a:pt x="28" y="13"/>
                      <a:pt x="28" y="13"/>
                    </a:cubicBezTo>
                    <a:cubicBezTo>
                      <a:pt x="28" y="16"/>
                      <a:pt x="28" y="16"/>
                      <a:pt x="28" y="16"/>
                    </a:cubicBezTo>
                    <a:cubicBezTo>
                      <a:pt x="18" y="16"/>
                      <a:pt x="18" y="16"/>
                      <a:pt x="18" y="16"/>
                    </a:cubicBezTo>
                    <a:cubicBezTo>
                      <a:pt x="20" y="21"/>
                      <a:pt x="23" y="24"/>
                      <a:pt x="29" y="26"/>
                    </a:cubicBezTo>
                    <a:cubicBezTo>
                      <a:pt x="28" y="27"/>
                      <a:pt x="28" y="28"/>
                      <a:pt x="27" y="29"/>
                    </a:cubicBezTo>
                    <a:cubicBezTo>
                      <a:pt x="22" y="26"/>
                      <a:pt x="18" y="23"/>
                      <a:pt x="17" y="18"/>
                    </a:cubicBezTo>
                    <a:cubicBezTo>
                      <a:pt x="15" y="23"/>
                      <a:pt x="12" y="27"/>
                      <a:pt x="7" y="29"/>
                    </a:cubicBezTo>
                    <a:cubicBezTo>
                      <a:pt x="6" y="29"/>
                      <a:pt x="6" y="28"/>
                      <a:pt x="5" y="27"/>
                    </a:cubicBezTo>
                    <a:cubicBezTo>
                      <a:pt x="11" y="24"/>
                      <a:pt x="14" y="20"/>
                      <a:pt x="15" y="16"/>
                    </a:cubicBezTo>
                    <a:cubicBezTo>
                      <a:pt x="7" y="16"/>
                      <a:pt x="7" y="16"/>
                      <a:pt x="7" y="16"/>
                    </a:cubicBezTo>
                    <a:lnTo>
                      <a:pt x="7" y="1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7" name="Freeform 234"/>
              <p:cNvSpPr>
                <a:spLocks noEditPoints="1"/>
              </p:cNvSpPr>
              <p:nvPr/>
            </p:nvSpPr>
            <p:spPr bwMode="auto">
              <a:xfrm>
                <a:off x="5822" y="2944"/>
                <a:ext cx="30" cy="32"/>
              </a:xfrm>
              <a:custGeom>
                <a:avLst/>
                <a:gdLst>
                  <a:gd name="T0" fmla="*/ 6 w 16"/>
                  <a:gd name="T1" fmla="*/ 13 h 17"/>
                  <a:gd name="T2" fmla="*/ 0 w 16"/>
                  <a:gd name="T3" fmla="*/ 11 h 17"/>
                  <a:gd name="T4" fmla="*/ 4 w 16"/>
                  <a:gd name="T5" fmla="*/ 19 h 17"/>
                  <a:gd name="T6" fmla="*/ 4 w 16"/>
                  <a:gd name="T7" fmla="*/ 32 h 17"/>
                  <a:gd name="T8" fmla="*/ 4 w 16"/>
                  <a:gd name="T9" fmla="*/ 19 h 17"/>
                  <a:gd name="T10" fmla="*/ 8 w 16"/>
                  <a:gd name="T11" fmla="*/ 6 h 17"/>
                  <a:gd name="T12" fmla="*/ 0 w 16"/>
                  <a:gd name="T13" fmla="*/ 2 h 17"/>
                  <a:gd name="T14" fmla="*/ 8 w 16"/>
                  <a:gd name="T15" fmla="*/ 21 h 17"/>
                  <a:gd name="T16" fmla="*/ 17 w 16"/>
                  <a:gd name="T17" fmla="*/ 19 h 17"/>
                  <a:gd name="T18" fmla="*/ 19 w 16"/>
                  <a:gd name="T19" fmla="*/ 21 h 17"/>
                  <a:gd name="T20" fmla="*/ 30 w 16"/>
                  <a:gd name="T21" fmla="*/ 23 h 17"/>
                  <a:gd name="T22" fmla="*/ 30 w 16"/>
                  <a:gd name="T23" fmla="*/ 28 h 17"/>
                  <a:gd name="T24" fmla="*/ 19 w 16"/>
                  <a:gd name="T25" fmla="*/ 23 h 17"/>
                  <a:gd name="T26" fmla="*/ 8 w 16"/>
                  <a:gd name="T27" fmla="*/ 32 h 17"/>
                  <a:gd name="T28" fmla="*/ 15 w 16"/>
                  <a:gd name="T29" fmla="*/ 23 h 17"/>
                  <a:gd name="T30" fmla="*/ 8 w 16"/>
                  <a:gd name="T31" fmla="*/ 21 h 17"/>
                  <a:gd name="T32" fmla="*/ 15 w 16"/>
                  <a:gd name="T33" fmla="*/ 4 h 17"/>
                  <a:gd name="T34" fmla="*/ 19 w 16"/>
                  <a:gd name="T35" fmla="*/ 2 h 17"/>
                  <a:gd name="T36" fmla="*/ 28 w 16"/>
                  <a:gd name="T37" fmla="*/ 4 h 17"/>
                  <a:gd name="T38" fmla="*/ 26 w 16"/>
                  <a:gd name="T39" fmla="*/ 21 h 17"/>
                  <a:gd name="T40" fmla="*/ 11 w 16"/>
                  <a:gd name="T41" fmla="*/ 6 h 17"/>
                  <a:gd name="T42" fmla="*/ 9 w 16"/>
                  <a:gd name="T43" fmla="*/ 21 h 17"/>
                  <a:gd name="T44" fmla="*/ 11 w 16"/>
                  <a:gd name="T45" fmla="*/ 11 h 17"/>
                  <a:gd name="T46" fmla="*/ 17 w 16"/>
                  <a:gd name="T47" fmla="*/ 6 h 17"/>
                  <a:gd name="T48" fmla="*/ 19 w 16"/>
                  <a:gd name="T49" fmla="*/ 11 h 17"/>
                  <a:gd name="T50" fmla="*/ 24 w 16"/>
                  <a:gd name="T51" fmla="*/ 13 h 17"/>
                  <a:gd name="T52" fmla="*/ 19 w 16"/>
                  <a:gd name="T53" fmla="*/ 15 h 17"/>
                  <a:gd name="T54" fmla="*/ 26 w 16"/>
                  <a:gd name="T55" fmla="*/ 17 h 17"/>
                  <a:gd name="T56" fmla="*/ 19 w 16"/>
                  <a:gd name="T57" fmla="*/ 15 h 17"/>
                  <a:gd name="T58" fmla="*/ 17 w 16"/>
                  <a:gd name="T59" fmla="*/ 19 h 17"/>
                  <a:gd name="T60" fmla="*/ 13 w 16"/>
                  <a:gd name="T61" fmla="*/ 19 h 17"/>
                  <a:gd name="T62" fmla="*/ 17 w 16"/>
                  <a:gd name="T63" fmla="*/ 13 h 17"/>
                  <a:gd name="T64" fmla="*/ 11 w 16"/>
                  <a:gd name="T65" fmla="*/ 11 h 17"/>
                  <a:gd name="T66" fmla="*/ 13 w 16"/>
                  <a:gd name="T67" fmla="*/ 6 h 17"/>
                  <a:gd name="T68" fmla="*/ 15 w 16"/>
                  <a:gd name="T69" fmla="*/ 11 h 17"/>
                  <a:gd name="T70" fmla="*/ 21 w 16"/>
                  <a:gd name="T71" fmla="*/ 9 h 17"/>
                  <a:gd name="T72" fmla="*/ 24 w 16"/>
                  <a:gd name="T73" fmla="*/ 8 h 17"/>
                  <a:gd name="T74" fmla="*/ 21 w 16"/>
                  <a:gd name="T75" fmla="*/ 9 h 17"/>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
                  <a:gd name="T115" fmla="*/ 0 h 17"/>
                  <a:gd name="T116" fmla="*/ 16 w 16"/>
                  <a:gd name="T117" fmla="*/ 17 h 17"/>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 h="17">
                    <a:moveTo>
                      <a:pt x="1" y="5"/>
                    </a:moveTo>
                    <a:cubicBezTo>
                      <a:pt x="1" y="5"/>
                      <a:pt x="2" y="6"/>
                      <a:pt x="3" y="7"/>
                    </a:cubicBezTo>
                    <a:cubicBezTo>
                      <a:pt x="2" y="8"/>
                      <a:pt x="2" y="8"/>
                      <a:pt x="2" y="8"/>
                    </a:cubicBezTo>
                    <a:cubicBezTo>
                      <a:pt x="1" y="7"/>
                      <a:pt x="0" y="6"/>
                      <a:pt x="0" y="6"/>
                    </a:cubicBezTo>
                    <a:lnTo>
                      <a:pt x="1" y="5"/>
                    </a:lnTo>
                    <a:close/>
                    <a:moveTo>
                      <a:pt x="2" y="10"/>
                    </a:moveTo>
                    <a:cubicBezTo>
                      <a:pt x="2" y="10"/>
                      <a:pt x="3" y="10"/>
                      <a:pt x="3" y="10"/>
                    </a:cubicBezTo>
                    <a:cubicBezTo>
                      <a:pt x="3" y="12"/>
                      <a:pt x="2" y="14"/>
                      <a:pt x="2" y="17"/>
                    </a:cubicBezTo>
                    <a:cubicBezTo>
                      <a:pt x="0" y="16"/>
                      <a:pt x="0" y="16"/>
                      <a:pt x="0" y="16"/>
                    </a:cubicBezTo>
                    <a:cubicBezTo>
                      <a:pt x="1" y="14"/>
                      <a:pt x="1" y="12"/>
                      <a:pt x="2" y="10"/>
                    </a:cubicBezTo>
                    <a:close/>
                    <a:moveTo>
                      <a:pt x="1" y="1"/>
                    </a:moveTo>
                    <a:cubicBezTo>
                      <a:pt x="2" y="1"/>
                      <a:pt x="3" y="2"/>
                      <a:pt x="4" y="3"/>
                    </a:cubicBezTo>
                    <a:cubicBezTo>
                      <a:pt x="3" y="4"/>
                      <a:pt x="3" y="4"/>
                      <a:pt x="3" y="4"/>
                    </a:cubicBezTo>
                    <a:cubicBezTo>
                      <a:pt x="2" y="3"/>
                      <a:pt x="1" y="2"/>
                      <a:pt x="0" y="1"/>
                    </a:cubicBezTo>
                    <a:lnTo>
                      <a:pt x="1" y="1"/>
                    </a:lnTo>
                    <a:close/>
                    <a:moveTo>
                      <a:pt x="4" y="11"/>
                    </a:moveTo>
                    <a:cubicBezTo>
                      <a:pt x="9" y="11"/>
                      <a:pt x="9" y="11"/>
                      <a:pt x="9" y="11"/>
                    </a:cubicBezTo>
                    <a:cubicBezTo>
                      <a:pt x="9" y="11"/>
                      <a:pt x="9" y="11"/>
                      <a:pt x="9" y="10"/>
                    </a:cubicBezTo>
                    <a:cubicBezTo>
                      <a:pt x="10" y="10"/>
                      <a:pt x="10" y="10"/>
                      <a:pt x="10" y="10"/>
                    </a:cubicBezTo>
                    <a:cubicBezTo>
                      <a:pt x="10" y="11"/>
                      <a:pt x="10" y="11"/>
                      <a:pt x="10" y="11"/>
                    </a:cubicBezTo>
                    <a:cubicBezTo>
                      <a:pt x="16" y="11"/>
                      <a:pt x="16" y="11"/>
                      <a:pt x="16" y="11"/>
                    </a:cubicBezTo>
                    <a:cubicBezTo>
                      <a:pt x="16" y="12"/>
                      <a:pt x="16" y="12"/>
                      <a:pt x="16" y="12"/>
                    </a:cubicBezTo>
                    <a:cubicBezTo>
                      <a:pt x="11" y="12"/>
                      <a:pt x="11" y="12"/>
                      <a:pt x="11" y="12"/>
                    </a:cubicBezTo>
                    <a:cubicBezTo>
                      <a:pt x="12" y="14"/>
                      <a:pt x="14" y="15"/>
                      <a:pt x="16" y="15"/>
                    </a:cubicBezTo>
                    <a:cubicBezTo>
                      <a:pt x="16" y="16"/>
                      <a:pt x="15" y="16"/>
                      <a:pt x="15" y="17"/>
                    </a:cubicBezTo>
                    <a:cubicBezTo>
                      <a:pt x="13" y="16"/>
                      <a:pt x="11" y="14"/>
                      <a:pt x="10" y="12"/>
                    </a:cubicBezTo>
                    <a:cubicBezTo>
                      <a:pt x="10" y="12"/>
                      <a:pt x="10" y="12"/>
                      <a:pt x="10" y="12"/>
                    </a:cubicBezTo>
                    <a:cubicBezTo>
                      <a:pt x="9" y="14"/>
                      <a:pt x="7" y="16"/>
                      <a:pt x="4" y="17"/>
                    </a:cubicBezTo>
                    <a:cubicBezTo>
                      <a:pt x="4" y="16"/>
                      <a:pt x="4" y="16"/>
                      <a:pt x="3" y="16"/>
                    </a:cubicBezTo>
                    <a:cubicBezTo>
                      <a:pt x="6" y="15"/>
                      <a:pt x="8" y="14"/>
                      <a:pt x="8" y="12"/>
                    </a:cubicBezTo>
                    <a:cubicBezTo>
                      <a:pt x="4" y="12"/>
                      <a:pt x="4" y="12"/>
                      <a:pt x="4" y="12"/>
                    </a:cubicBezTo>
                    <a:lnTo>
                      <a:pt x="4" y="11"/>
                    </a:lnTo>
                    <a:close/>
                    <a:moveTo>
                      <a:pt x="5" y="2"/>
                    </a:moveTo>
                    <a:cubicBezTo>
                      <a:pt x="8" y="2"/>
                      <a:pt x="8" y="2"/>
                      <a:pt x="8" y="2"/>
                    </a:cubicBezTo>
                    <a:cubicBezTo>
                      <a:pt x="8" y="1"/>
                      <a:pt x="8" y="1"/>
                      <a:pt x="9" y="0"/>
                    </a:cubicBezTo>
                    <a:cubicBezTo>
                      <a:pt x="10" y="1"/>
                      <a:pt x="10" y="1"/>
                      <a:pt x="10" y="1"/>
                    </a:cubicBezTo>
                    <a:cubicBezTo>
                      <a:pt x="10" y="1"/>
                      <a:pt x="9" y="1"/>
                      <a:pt x="9" y="2"/>
                    </a:cubicBezTo>
                    <a:cubicBezTo>
                      <a:pt x="15" y="2"/>
                      <a:pt x="15" y="2"/>
                      <a:pt x="15" y="2"/>
                    </a:cubicBezTo>
                    <a:cubicBezTo>
                      <a:pt x="15" y="11"/>
                      <a:pt x="15" y="11"/>
                      <a:pt x="15" y="11"/>
                    </a:cubicBezTo>
                    <a:cubicBezTo>
                      <a:pt x="14" y="11"/>
                      <a:pt x="14" y="11"/>
                      <a:pt x="14" y="11"/>
                    </a:cubicBezTo>
                    <a:cubicBezTo>
                      <a:pt x="14" y="3"/>
                      <a:pt x="14" y="3"/>
                      <a:pt x="14" y="3"/>
                    </a:cubicBezTo>
                    <a:cubicBezTo>
                      <a:pt x="6" y="3"/>
                      <a:pt x="6" y="3"/>
                      <a:pt x="6" y="3"/>
                    </a:cubicBezTo>
                    <a:cubicBezTo>
                      <a:pt x="6" y="11"/>
                      <a:pt x="6" y="11"/>
                      <a:pt x="6" y="11"/>
                    </a:cubicBezTo>
                    <a:cubicBezTo>
                      <a:pt x="5" y="11"/>
                      <a:pt x="5" y="11"/>
                      <a:pt x="5" y="11"/>
                    </a:cubicBezTo>
                    <a:lnTo>
                      <a:pt x="5" y="2"/>
                    </a:lnTo>
                    <a:close/>
                    <a:moveTo>
                      <a:pt x="6" y="6"/>
                    </a:moveTo>
                    <a:cubicBezTo>
                      <a:pt x="9" y="6"/>
                      <a:pt x="9" y="6"/>
                      <a:pt x="9" y="6"/>
                    </a:cubicBezTo>
                    <a:cubicBezTo>
                      <a:pt x="9" y="3"/>
                      <a:pt x="9" y="3"/>
                      <a:pt x="9" y="3"/>
                    </a:cubicBezTo>
                    <a:cubicBezTo>
                      <a:pt x="10" y="3"/>
                      <a:pt x="10" y="3"/>
                      <a:pt x="10" y="3"/>
                    </a:cubicBezTo>
                    <a:cubicBezTo>
                      <a:pt x="10" y="6"/>
                      <a:pt x="10" y="6"/>
                      <a:pt x="10" y="6"/>
                    </a:cubicBezTo>
                    <a:cubicBezTo>
                      <a:pt x="13" y="6"/>
                      <a:pt x="13" y="6"/>
                      <a:pt x="13" y="6"/>
                    </a:cubicBezTo>
                    <a:cubicBezTo>
                      <a:pt x="13" y="7"/>
                      <a:pt x="13" y="7"/>
                      <a:pt x="13" y="7"/>
                    </a:cubicBezTo>
                    <a:cubicBezTo>
                      <a:pt x="10" y="7"/>
                      <a:pt x="10" y="7"/>
                      <a:pt x="10" y="7"/>
                    </a:cubicBezTo>
                    <a:cubicBezTo>
                      <a:pt x="10" y="8"/>
                      <a:pt x="10" y="8"/>
                      <a:pt x="10" y="8"/>
                    </a:cubicBezTo>
                    <a:cubicBezTo>
                      <a:pt x="11" y="7"/>
                      <a:pt x="11" y="7"/>
                      <a:pt x="11" y="7"/>
                    </a:cubicBezTo>
                    <a:cubicBezTo>
                      <a:pt x="12" y="8"/>
                      <a:pt x="13" y="8"/>
                      <a:pt x="14" y="9"/>
                    </a:cubicBezTo>
                    <a:cubicBezTo>
                      <a:pt x="13" y="10"/>
                      <a:pt x="13" y="10"/>
                      <a:pt x="13" y="10"/>
                    </a:cubicBezTo>
                    <a:cubicBezTo>
                      <a:pt x="12" y="9"/>
                      <a:pt x="11" y="9"/>
                      <a:pt x="10" y="8"/>
                    </a:cubicBezTo>
                    <a:cubicBezTo>
                      <a:pt x="10" y="10"/>
                      <a:pt x="10" y="10"/>
                      <a:pt x="10" y="10"/>
                    </a:cubicBezTo>
                    <a:cubicBezTo>
                      <a:pt x="9" y="10"/>
                      <a:pt x="9" y="10"/>
                      <a:pt x="9" y="10"/>
                    </a:cubicBezTo>
                    <a:cubicBezTo>
                      <a:pt x="9" y="8"/>
                      <a:pt x="9" y="8"/>
                      <a:pt x="9" y="8"/>
                    </a:cubicBezTo>
                    <a:cubicBezTo>
                      <a:pt x="9" y="9"/>
                      <a:pt x="8" y="9"/>
                      <a:pt x="7" y="10"/>
                    </a:cubicBezTo>
                    <a:cubicBezTo>
                      <a:pt x="7" y="10"/>
                      <a:pt x="6" y="10"/>
                      <a:pt x="6" y="9"/>
                    </a:cubicBezTo>
                    <a:cubicBezTo>
                      <a:pt x="7" y="9"/>
                      <a:pt x="8" y="8"/>
                      <a:pt x="9" y="7"/>
                    </a:cubicBezTo>
                    <a:cubicBezTo>
                      <a:pt x="6" y="7"/>
                      <a:pt x="6" y="7"/>
                      <a:pt x="6" y="7"/>
                    </a:cubicBezTo>
                    <a:lnTo>
                      <a:pt x="6" y="6"/>
                    </a:lnTo>
                    <a:close/>
                    <a:moveTo>
                      <a:pt x="6" y="4"/>
                    </a:moveTo>
                    <a:cubicBezTo>
                      <a:pt x="7" y="3"/>
                      <a:pt x="7" y="3"/>
                      <a:pt x="7" y="3"/>
                    </a:cubicBezTo>
                    <a:cubicBezTo>
                      <a:pt x="8" y="4"/>
                      <a:pt x="8" y="4"/>
                      <a:pt x="9" y="5"/>
                    </a:cubicBezTo>
                    <a:cubicBezTo>
                      <a:pt x="8" y="6"/>
                      <a:pt x="8" y="6"/>
                      <a:pt x="8" y="6"/>
                    </a:cubicBezTo>
                    <a:cubicBezTo>
                      <a:pt x="7" y="5"/>
                      <a:pt x="7" y="4"/>
                      <a:pt x="6" y="4"/>
                    </a:cubicBezTo>
                    <a:close/>
                    <a:moveTo>
                      <a:pt x="11" y="5"/>
                    </a:moveTo>
                    <a:cubicBezTo>
                      <a:pt x="12" y="4"/>
                      <a:pt x="12" y="4"/>
                      <a:pt x="13" y="3"/>
                    </a:cubicBezTo>
                    <a:cubicBezTo>
                      <a:pt x="13" y="4"/>
                      <a:pt x="13" y="4"/>
                      <a:pt x="13" y="4"/>
                    </a:cubicBezTo>
                    <a:cubicBezTo>
                      <a:pt x="13" y="5"/>
                      <a:pt x="12" y="5"/>
                      <a:pt x="12" y="6"/>
                    </a:cubicBezTo>
                    <a:lnTo>
                      <a:pt x="11" y="5"/>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8" name="Freeform 235"/>
              <p:cNvSpPr>
                <a:spLocks noEditPoints="1"/>
              </p:cNvSpPr>
              <p:nvPr/>
            </p:nvSpPr>
            <p:spPr bwMode="auto">
              <a:xfrm>
                <a:off x="5856" y="2944"/>
                <a:ext cx="26" cy="30"/>
              </a:xfrm>
              <a:custGeom>
                <a:avLst/>
                <a:gdLst>
                  <a:gd name="T0" fmla="*/ 0 w 14"/>
                  <a:gd name="T1" fmla="*/ 8 h 16"/>
                  <a:gd name="T2" fmla="*/ 2 w 14"/>
                  <a:gd name="T3" fmla="*/ 8 h 16"/>
                  <a:gd name="T4" fmla="*/ 2 w 14"/>
                  <a:gd name="T5" fmla="*/ 30 h 16"/>
                  <a:gd name="T6" fmla="*/ 0 w 14"/>
                  <a:gd name="T7" fmla="*/ 30 h 16"/>
                  <a:gd name="T8" fmla="*/ 0 w 14"/>
                  <a:gd name="T9" fmla="*/ 8 h 16"/>
                  <a:gd name="T10" fmla="*/ 2 w 14"/>
                  <a:gd name="T11" fmla="*/ 2 h 16"/>
                  <a:gd name="T12" fmla="*/ 4 w 14"/>
                  <a:gd name="T13" fmla="*/ 0 h 16"/>
                  <a:gd name="T14" fmla="*/ 7 w 14"/>
                  <a:gd name="T15" fmla="*/ 4 h 16"/>
                  <a:gd name="T16" fmla="*/ 6 w 14"/>
                  <a:gd name="T17" fmla="*/ 6 h 16"/>
                  <a:gd name="T18" fmla="*/ 2 w 14"/>
                  <a:gd name="T19" fmla="*/ 2 h 16"/>
                  <a:gd name="T20" fmla="*/ 9 w 14"/>
                  <a:gd name="T21" fmla="*/ 6 h 16"/>
                  <a:gd name="T22" fmla="*/ 9 w 14"/>
                  <a:gd name="T23" fmla="*/ 2 h 16"/>
                  <a:gd name="T24" fmla="*/ 26 w 14"/>
                  <a:gd name="T25" fmla="*/ 2 h 16"/>
                  <a:gd name="T26" fmla="*/ 26 w 14"/>
                  <a:gd name="T27" fmla="*/ 26 h 16"/>
                  <a:gd name="T28" fmla="*/ 22 w 14"/>
                  <a:gd name="T29" fmla="*/ 30 h 16"/>
                  <a:gd name="T30" fmla="*/ 17 w 14"/>
                  <a:gd name="T31" fmla="*/ 30 h 16"/>
                  <a:gd name="T32" fmla="*/ 17 w 14"/>
                  <a:gd name="T33" fmla="*/ 28 h 16"/>
                  <a:gd name="T34" fmla="*/ 22 w 14"/>
                  <a:gd name="T35" fmla="*/ 28 h 16"/>
                  <a:gd name="T36" fmla="*/ 24 w 14"/>
                  <a:gd name="T37" fmla="*/ 26 h 16"/>
                  <a:gd name="T38" fmla="*/ 24 w 14"/>
                  <a:gd name="T39" fmla="*/ 6 h 16"/>
                  <a:gd name="T40" fmla="*/ 9 w 14"/>
                  <a:gd name="T41" fmla="*/ 6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4"/>
                  <a:gd name="T64" fmla="*/ 0 h 16"/>
                  <a:gd name="T65" fmla="*/ 14 w 14"/>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4" h="16">
                    <a:moveTo>
                      <a:pt x="0" y="4"/>
                    </a:moveTo>
                    <a:cubicBezTo>
                      <a:pt x="1" y="4"/>
                      <a:pt x="1" y="4"/>
                      <a:pt x="1" y="4"/>
                    </a:cubicBezTo>
                    <a:cubicBezTo>
                      <a:pt x="1" y="16"/>
                      <a:pt x="1" y="16"/>
                      <a:pt x="1" y="16"/>
                    </a:cubicBezTo>
                    <a:cubicBezTo>
                      <a:pt x="0" y="16"/>
                      <a:pt x="0" y="16"/>
                      <a:pt x="0" y="16"/>
                    </a:cubicBezTo>
                    <a:lnTo>
                      <a:pt x="0" y="4"/>
                    </a:lnTo>
                    <a:close/>
                    <a:moveTo>
                      <a:pt x="1" y="1"/>
                    </a:moveTo>
                    <a:cubicBezTo>
                      <a:pt x="2" y="0"/>
                      <a:pt x="2" y="0"/>
                      <a:pt x="2" y="0"/>
                    </a:cubicBezTo>
                    <a:cubicBezTo>
                      <a:pt x="2" y="1"/>
                      <a:pt x="3" y="2"/>
                      <a:pt x="4" y="2"/>
                    </a:cubicBezTo>
                    <a:cubicBezTo>
                      <a:pt x="3" y="3"/>
                      <a:pt x="3" y="3"/>
                      <a:pt x="3" y="3"/>
                    </a:cubicBezTo>
                    <a:cubicBezTo>
                      <a:pt x="2" y="3"/>
                      <a:pt x="1" y="2"/>
                      <a:pt x="1" y="1"/>
                    </a:cubicBezTo>
                    <a:close/>
                    <a:moveTo>
                      <a:pt x="5" y="3"/>
                    </a:moveTo>
                    <a:cubicBezTo>
                      <a:pt x="5" y="1"/>
                      <a:pt x="5" y="1"/>
                      <a:pt x="5" y="1"/>
                    </a:cubicBezTo>
                    <a:cubicBezTo>
                      <a:pt x="14" y="1"/>
                      <a:pt x="14" y="1"/>
                      <a:pt x="14" y="1"/>
                    </a:cubicBezTo>
                    <a:cubicBezTo>
                      <a:pt x="14" y="14"/>
                      <a:pt x="14" y="14"/>
                      <a:pt x="14" y="14"/>
                    </a:cubicBezTo>
                    <a:cubicBezTo>
                      <a:pt x="14" y="15"/>
                      <a:pt x="13" y="16"/>
                      <a:pt x="12" y="16"/>
                    </a:cubicBezTo>
                    <a:cubicBezTo>
                      <a:pt x="11" y="16"/>
                      <a:pt x="10" y="16"/>
                      <a:pt x="9" y="16"/>
                    </a:cubicBezTo>
                    <a:cubicBezTo>
                      <a:pt x="9" y="16"/>
                      <a:pt x="9" y="15"/>
                      <a:pt x="9" y="15"/>
                    </a:cubicBezTo>
                    <a:cubicBezTo>
                      <a:pt x="10" y="15"/>
                      <a:pt x="11" y="15"/>
                      <a:pt x="12" y="15"/>
                    </a:cubicBezTo>
                    <a:cubicBezTo>
                      <a:pt x="12" y="15"/>
                      <a:pt x="13" y="15"/>
                      <a:pt x="13" y="14"/>
                    </a:cubicBezTo>
                    <a:cubicBezTo>
                      <a:pt x="13" y="3"/>
                      <a:pt x="13" y="3"/>
                      <a:pt x="13" y="3"/>
                    </a:cubicBezTo>
                    <a:lnTo>
                      <a:pt x="5" y="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39" name="Freeform 236"/>
              <p:cNvSpPr>
                <a:spLocks noEditPoints="1"/>
              </p:cNvSpPr>
              <p:nvPr/>
            </p:nvSpPr>
            <p:spPr bwMode="auto">
              <a:xfrm>
                <a:off x="5621" y="3024"/>
                <a:ext cx="51" cy="51"/>
              </a:xfrm>
              <a:custGeom>
                <a:avLst/>
                <a:gdLst>
                  <a:gd name="T0" fmla="*/ 2 w 27"/>
                  <a:gd name="T1" fmla="*/ 15 h 27"/>
                  <a:gd name="T2" fmla="*/ 8 w 27"/>
                  <a:gd name="T3" fmla="*/ 25 h 27"/>
                  <a:gd name="T4" fmla="*/ 2 w 27"/>
                  <a:gd name="T5" fmla="*/ 49 h 27"/>
                  <a:gd name="T6" fmla="*/ 11 w 27"/>
                  <a:gd name="T7" fmla="*/ 32 h 27"/>
                  <a:gd name="T8" fmla="*/ 2 w 27"/>
                  <a:gd name="T9" fmla="*/ 49 h 27"/>
                  <a:gd name="T10" fmla="*/ 4 w 27"/>
                  <a:gd name="T11" fmla="*/ 0 h 27"/>
                  <a:gd name="T12" fmla="*/ 9 w 27"/>
                  <a:gd name="T13" fmla="*/ 11 h 27"/>
                  <a:gd name="T14" fmla="*/ 11 w 27"/>
                  <a:gd name="T15" fmla="*/ 15 h 27"/>
                  <a:gd name="T16" fmla="*/ 26 w 27"/>
                  <a:gd name="T17" fmla="*/ 0 h 27"/>
                  <a:gd name="T18" fmla="*/ 51 w 27"/>
                  <a:gd name="T19" fmla="*/ 6 h 27"/>
                  <a:gd name="T20" fmla="*/ 21 w 27"/>
                  <a:gd name="T21" fmla="*/ 9 h 27"/>
                  <a:gd name="T22" fmla="*/ 11 w 27"/>
                  <a:gd name="T23" fmla="*/ 15 h 27"/>
                  <a:gd name="T24" fmla="*/ 17 w 27"/>
                  <a:gd name="T25" fmla="*/ 26 h 27"/>
                  <a:gd name="T26" fmla="*/ 45 w 27"/>
                  <a:gd name="T27" fmla="*/ 13 h 27"/>
                  <a:gd name="T28" fmla="*/ 51 w 27"/>
                  <a:gd name="T29" fmla="*/ 26 h 27"/>
                  <a:gd name="T30" fmla="*/ 45 w 27"/>
                  <a:gd name="T31" fmla="*/ 30 h 27"/>
                  <a:gd name="T32" fmla="*/ 49 w 27"/>
                  <a:gd name="T33" fmla="*/ 40 h 27"/>
                  <a:gd name="T34" fmla="*/ 45 w 27"/>
                  <a:gd name="T35" fmla="*/ 42 h 27"/>
                  <a:gd name="T36" fmla="*/ 36 w 27"/>
                  <a:gd name="T37" fmla="*/ 51 h 27"/>
                  <a:gd name="T38" fmla="*/ 28 w 27"/>
                  <a:gd name="T39" fmla="*/ 45 h 27"/>
                  <a:gd name="T40" fmla="*/ 42 w 27"/>
                  <a:gd name="T41" fmla="*/ 42 h 27"/>
                  <a:gd name="T42" fmla="*/ 15 w 27"/>
                  <a:gd name="T43" fmla="*/ 38 h 27"/>
                  <a:gd name="T44" fmla="*/ 11 w 27"/>
                  <a:gd name="T45" fmla="*/ 30 h 27"/>
                  <a:gd name="T46" fmla="*/ 42 w 27"/>
                  <a:gd name="T47" fmla="*/ 30 h 27"/>
                  <a:gd name="T48" fmla="*/ 19 w 27"/>
                  <a:gd name="T49" fmla="*/ 40 h 27"/>
                  <a:gd name="T50" fmla="*/ 42 w 27"/>
                  <a:gd name="T51" fmla="*/ 30 h 27"/>
                  <a:gd name="T52" fmla="*/ 23 w 27"/>
                  <a:gd name="T53" fmla="*/ 17 h 27"/>
                  <a:gd name="T54" fmla="*/ 42 w 27"/>
                  <a:gd name="T55" fmla="*/ 26 h 27"/>
                  <a:gd name="T56" fmla="*/ 26 w 27"/>
                  <a:gd name="T57" fmla="*/ 32 h 27"/>
                  <a:gd name="T58" fmla="*/ 36 w 27"/>
                  <a:gd name="T59" fmla="*/ 36 h 27"/>
                  <a:gd name="T60" fmla="*/ 26 w 27"/>
                  <a:gd name="T61" fmla="*/ 32 h 27"/>
                  <a:gd name="T62" fmla="*/ 30 w 27"/>
                  <a:gd name="T63" fmla="*/ 17 h 27"/>
                  <a:gd name="T64" fmla="*/ 34 w 27"/>
                  <a:gd name="T65" fmla="*/ 25 h 2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7"/>
                  <a:gd name="T100" fmla="*/ 0 h 27"/>
                  <a:gd name="T101" fmla="*/ 27 w 27"/>
                  <a:gd name="T102" fmla="*/ 27 h 2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7" h="27">
                    <a:moveTo>
                      <a:pt x="0" y="9"/>
                    </a:moveTo>
                    <a:cubicBezTo>
                      <a:pt x="1" y="8"/>
                      <a:pt x="1" y="8"/>
                      <a:pt x="1" y="8"/>
                    </a:cubicBezTo>
                    <a:cubicBezTo>
                      <a:pt x="3" y="9"/>
                      <a:pt x="5" y="10"/>
                      <a:pt x="6" y="11"/>
                    </a:cubicBezTo>
                    <a:cubicBezTo>
                      <a:pt x="5" y="12"/>
                      <a:pt x="5" y="12"/>
                      <a:pt x="4" y="13"/>
                    </a:cubicBezTo>
                    <a:cubicBezTo>
                      <a:pt x="3" y="11"/>
                      <a:pt x="1" y="10"/>
                      <a:pt x="0" y="9"/>
                    </a:cubicBezTo>
                    <a:close/>
                    <a:moveTo>
                      <a:pt x="1" y="26"/>
                    </a:moveTo>
                    <a:cubicBezTo>
                      <a:pt x="2" y="23"/>
                      <a:pt x="3" y="19"/>
                      <a:pt x="4" y="16"/>
                    </a:cubicBezTo>
                    <a:cubicBezTo>
                      <a:pt x="4" y="16"/>
                      <a:pt x="5" y="16"/>
                      <a:pt x="6" y="17"/>
                    </a:cubicBezTo>
                    <a:cubicBezTo>
                      <a:pt x="5" y="20"/>
                      <a:pt x="4" y="24"/>
                      <a:pt x="3" y="27"/>
                    </a:cubicBezTo>
                    <a:lnTo>
                      <a:pt x="1" y="26"/>
                    </a:lnTo>
                    <a:close/>
                    <a:moveTo>
                      <a:pt x="1" y="2"/>
                    </a:moveTo>
                    <a:cubicBezTo>
                      <a:pt x="2" y="0"/>
                      <a:pt x="2" y="0"/>
                      <a:pt x="2" y="0"/>
                    </a:cubicBezTo>
                    <a:cubicBezTo>
                      <a:pt x="4" y="1"/>
                      <a:pt x="5" y="3"/>
                      <a:pt x="7" y="4"/>
                    </a:cubicBezTo>
                    <a:cubicBezTo>
                      <a:pt x="6" y="5"/>
                      <a:pt x="6" y="5"/>
                      <a:pt x="5" y="6"/>
                    </a:cubicBezTo>
                    <a:cubicBezTo>
                      <a:pt x="3" y="4"/>
                      <a:pt x="2" y="3"/>
                      <a:pt x="1" y="2"/>
                    </a:cubicBezTo>
                    <a:close/>
                    <a:moveTo>
                      <a:pt x="6" y="8"/>
                    </a:moveTo>
                    <a:cubicBezTo>
                      <a:pt x="8" y="6"/>
                      <a:pt x="10" y="3"/>
                      <a:pt x="11" y="0"/>
                    </a:cubicBezTo>
                    <a:cubicBezTo>
                      <a:pt x="14" y="0"/>
                      <a:pt x="14" y="0"/>
                      <a:pt x="14" y="0"/>
                    </a:cubicBezTo>
                    <a:cubicBezTo>
                      <a:pt x="13" y="1"/>
                      <a:pt x="13" y="2"/>
                      <a:pt x="12" y="3"/>
                    </a:cubicBezTo>
                    <a:cubicBezTo>
                      <a:pt x="27" y="3"/>
                      <a:pt x="27" y="3"/>
                      <a:pt x="27" y="3"/>
                    </a:cubicBezTo>
                    <a:cubicBezTo>
                      <a:pt x="27" y="5"/>
                      <a:pt x="27" y="5"/>
                      <a:pt x="27" y="5"/>
                    </a:cubicBezTo>
                    <a:cubicBezTo>
                      <a:pt x="11" y="5"/>
                      <a:pt x="11" y="5"/>
                      <a:pt x="11" y="5"/>
                    </a:cubicBezTo>
                    <a:cubicBezTo>
                      <a:pt x="10" y="6"/>
                      <a:pt x="9" y="8"/>
                      <a:pt x="7" y="9"/>
                    </a:cubicBezTo>
                    <a:cubicBezTo>
                      <a:pt x="7" y="9"/>
                      <a:pt x="6" y="8"/>
                      <a:pt x="6" y="8"/>
                    </a:cubicBezTo>
                    <a:close/>
                    <a:moveTo>
                      <a:pt x="6" y="14"/>
                    </a:moveTo>
                    <a:cubicBezTo>
                      <a:pt x="9" y="14"/>
                      <a:pt x="9" y="14"/>
                      <a:pt x="9" y="14"/>
                    </a:cubicBezTo>
                    <a:cubicBezTo>
                      <a:pt x="10" y="7"/>
                      <a:pt x="10" y="7"/>
                      <a:pt x="10" y="7"/>
                    </a:cubicBezTo>
                    <a:cubicBezTo>
                      <a:pt x="24" y="7"/>
                      <a:pt x="24" y="7"/>
                      <a:pt x="24" y="7"/>
                    </a:cubicBezTo>
                    <a:cubicBezTo>
                      <a:pt x="24" y="9"/>
                      <a:pt x="24" y="12"/>
                      <a:pt x="24" y="14"/>
                    </a:cubicBezTo>
                    <a:cubicBezTo>
                      <a:pt x="27" y="14"/>
                      <a:pt x="27" y="14"/>
                      <a:pt x="27" y="14"/>
                    </a:cubicBezTo>
                    <a:cubicBezTo>
                      <a:pt x="27" y="16"/>
                      <a:pt x="27" y="16"/>
                      <a:pt x="27" y="16"/>
                    </a:cubicBezTo>
                    <a:cubicBezTo>
                      <a:pt x="24" y="16"/>
                      <a:pt x="24" y="16"/>
                      <a:pt x="24" y="16"/>
                    </a:cubicBezTo>
                    <a:cubicBezTo>
                      <a:pt x="24" y="18"/>
                      <a:pt x="24" y="19"/>
                      <a:pt x="24" y="21"/>
                    </a:cubicBezTo>
                    <a:cubicBezTo>
                      <a:pt x="26" y="21"/>
                      <a:pt x="26" y="21"/>
                      <a:pt x="26" y="21"/>
                    </a:cubicBezTo>
                    <a:cubicBezTo>
                      <a:pt x="26" y="22"/>
                      <a:pt x="26" y="22"/>
                      <a:pt x="26" y="22"/>
                    </a:cubicBezTo>
                    <a:cubicBezTo>
                      <a:pt x="24" y="22"/>
                      <a:pt x="24" y="22"/>
                      <a:pt x="24" y="22"/>
                    </a:cubicBezTo>
                    <a:cubicBezTo>
                      <a:pt x="24" y="24"/>
                      <a:pt x="23" y="25"/>
                      <a:pt x="23" y="25"/>
                    </a:cubicBezTo>
                    <a:cubicBezTo>
                      <a:pt x="22" y="26"/>
                      <a:pt x="21" y="27"/>
                      <a:pt x="19" y="27"/>
                    </a:cubicBezTo>
                    <a:cubicBezTo>
                      <a:pt x="18" y="27"/>
                      <a:pt x="17" y="27"/>
                      <a:pt x="16" y="26"/>
                    </a:cubicBezTo>
                    <a:cubicBezTo>
                      <a:pt x="16" y="26"/>
                      <a:pt x="16" y="25"/>
                      <a:pt x="15" y="24"/>
                    </a:cubicBezTo>
                    <a:cubicBezTo>
                      <a:pt x="17" y="24"/>
                      <a:pt x="18" y="25"/>
                      <a:pt x="19" y="25"/>
                    </a:cubicBezTo>
                    <a:cubicBezTo>
                      <a:pt x="21" y="25"/>
                      <a:pt x="22" y="24"/>
                      <a:pt x="22" y="22"/>
                    </a:cubicBezTo>
                    <a:cubicBezTo>
                      <a:pt x="8" y="22"/>
                      <a:pt x="8" y="22"/>
                      <a:pt x="8" y="22"/>
                    </a:cubicBezTo>
                    <a:cubicBezTo>
                      <a:pt x="8" y="20"/>
                      <a:pt x="8" y="20"/>
                      <a:pt x="8" y="20"/>
                    </a:cubicBezTo>
                    <a:cubicBezTo>
                      <a:pt x="9" y="16"/>
                      <a:pt x="9" y="16"/>
                      <a:pt x="9" y="16"/>
                    </a:cubicBezTo>
                    <a:cubicBezTo>
                      <a:pt x="6" y="16"/>
                      <a:pt x="6" y="16"/>
                      <a:pt x="6" y="16"/>
                    </a:cubicBezTo>
                    <a:lnTo>
                      <a:pt x="6" y="14"/>
                    </a:lnTo>
                    <a:close/>
                    <a:moveTo>
                      <a:pt x="22" y="16"/>
                    </a:moveTo>
                    <a:cubicBezTo>
                      <a:pt x="11" y="16"/>
                      <a:pt x="11" y="16"/>
                      <a:pt x="11" y="16"/>
                    </a:cubicBezTo>
                    <a:cubicBezTo>
                      <a:pt x="10" y="21"/>
                      <a:pt x="10" y="21"/>
                      <a:pt x="10" y="21"/>
                    </a:cubicBezTo>
                    <a:cubicBezTo>
                      <a:pt x="22" y="21"/>
                      <a:pt x="22" y="21"/>
                      <a:pt x="22" y="21"/>
                    </a:cubicBezTo>
                    <a:cubicBezTo>
                      <a:pt x="22" y="19"/>
                      <a:pt x="22" y="17"/>
                      <a:pt x="22" y="16"/>
                    </a:cubicBezTo>
                    <a:close/>
                    <a:moveTo>
                      <a:pt x="22" y="9"/>
                    </a:moveTo>
                    <a:cubicBezTo>
                      <a:pt x="12" y="9"/>
                      <a:pt x="12" y="9"/>
                      <a:pt x="12" y="9"/>
                    </a:cubicBezTo>
                    <a:cubicBezTo>
                      <a:pt x="11" y="14"/>
                      <a:pt x="11" y="14"/>
                      <a:pt x="11" y="14"/>
                    </a:cubicBezTo>
                    <a:cubicBezTo>
                      <a:pt x="22" y="14"/>
                      <a:pt x="22" y="14"/>
                      <a:pt x="22" y="14"/>
                    </a:cubicBezTo>
                    <a:cubicBezTo>
                      <a:pt x="22" y="12"/>
                      <a:pt x="22" y="11"/>
                      <a:pt x="22" y="9"/>
                    </a:cubicBezTo>
                    <a:close/>
                    <a:moveTo>
                      <a:pt x="14" y="17"/>
                    </a:moveTo>
                    <a:cubicBezTo>
                      <a:pt x="15" y="16"/>
                      <a:pt x="15" y="16"/>
                      <a:pt x="15" y="16"/>
                    </a:cubicBezTo>
                    <a:cubicBezTo>
                      <a:pt x="16" y="17"/>
                      <a:pt x="18" y="18"/>
                      <a:pt x="19" y="19"/>
                    </a:cubicBezTo>
                    <a:cubicBezTo>
                      <a:pt x="17" y="20"/>
                      <a:pt x="17" y="20"/>
                      <a:pt x="17" y="20"/>
                    </a:cubicBezTo>
                    <a:cubicBezTo>
                      <a:pt x="16" y="19"/>
                      <a:pt x="15" y="18"/>
                      <a:pt x="14" y="17"/>
                    </a:cubicBezTo>
                    <a:close/>
                    <a:moveTo>
                      <a:pt x="14" y="10"/>
                    </a:moveTo>
                    <a:cubicBezTo>
                      <a:pt x="16" y="9"/>
                      <a:pt x="16" y="9"/>
                      <a:pt x="16" y="9"/>
                    </a:cubicBezTo>
                    <a:cubicBezTo>
                      <a:pt x="17" y="10"/>
                      <a:pt x="18" y="11"/>
                      <a:pt x="19" y="12"/>
                    </a:cubicBezTo>
                    <a:cubicBezTo>
                      <a:pt x="18" y="13"/>
                      <a:pt x="18" y="13"/>
                      <a:pt x="18" y="13"/>
                    </a:cubicBezTo>
                    <a:cubicBezTo>
                      <a:pt x="16" y="12"/>
                      <a:pt x="15" y="11"/>
                      <a:pt x="14" y="10"/>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40" name="Freeform 237"/>
              <p:cNvSpPr>
                <a:spLocks noEditPoints="1"/>
              </p:cNvSpPr>
              <p:nvPr/>
            </p:nvSpPr>
            <p:spPr bwMode="auto">
              <a:xfrm>
                <a:off x="5674" y="3024"/>
                <a:ext cx="51" cy="51"/>
              </a:xfrm>
              <a:custGeom>
                <a:avLst/>
                <a:gdLst>
                  <a:gd name="T0" fmla="*/ 0 w 27"/>
                  <a:gd name="T1" fmla="*/ 6 h 27"/>
                  <a:gd name="T2" fmla="*/ 23 w 27"/>
                  <a:gd name="T3" fmla="*/ 6 h 27"/>
                  <a:gd name="T4" fmla="*/ 23 w 27"/>
                  <a:gd name="T5" fmla="*/ 0 h 27"/>
                  <a:gd name="T6" fmla="*/ 28 w 27"/>
                  <a:gd name="T7" fmla="*/ 0 h 27"/>
                  <a:gd name="T8" fmla="*/ 28 w 27"/>
                  <a:gd name="T9" fmla="*/ 6 h 27"/>
                  <a:gd name="T10" fmla="*/ 51 w 27"/>
                  <a:gd name="T11" fmla="*/ 6 h 27"/>
                  <a:gd name="T12" fmla="*/ 51 w 27"/>
                  <a:gd name="T13" fmla="*/ 9 h 27"/>
                  <a:gd name="T14" fmla="*/ 28 w 27"/>
                  <a:gd name="T15" fmla="*/ 9 h 27"/>
                  <a:gd name="T16" fmla="*/ 28 w 27"/>
                  <a:gd name="T17" fmla="*/ 15 h 27"/>
                  <a:gd name="T18" fmla="*/ 47 w 27"/>
                  <a:gd name="T19" fmla="*/ 15 h 27"/>
                  <a:gd name="T20" fmla="*/ 47 w 27"/>
                  <a:gd name="T21" fmla="*/ 45 h 27"/>
                  <a:gd name="T22" fmla="*/ 42 w 27"/>
                  <a:gd name="T23" fmla="*/ 51 h 27"/>
                  <a:gd name="T24" fmla="*/ 32 w 27"/>
                  <a:gd name="T25" fmla="*/ 51 h 27"/>
                  <a:gd name="T26" fmla="*/ 32 w 27"/>
                  <a:gd name="T27" fmla="*/ 45 h 27"/>
                  <a:gd name="T28" fmla="*/ 40 w 27"/>
                  <a:gd name="T29" fmla="*/ 47 h 27"/>
                  <a:gd name="T30" fmla="*/ 43 w 27"/>
                  <a:gd name="T31" fmla="*/ 43 h 27"/>
                  <a:gd name="T32" fmla="*/ 43 w 27"/>
                  <a:gd name="T33" fmla="*/ 19 h 27"/>
                  <a:gd name="T34" fmla="*/ 8 w 27"/>
                  <a:gd name="T35" fmla="*/ 19 h 27"/>
                  <a:gd name="T36" fmla="*/ 8 w 27"/>
                  <a:gd name="T37" fmla="*/ 51 h 27"/>
                  <a:gd name="T38" fmla="*/ 4 w 27"/>
                  <a:gd name="T39" fmla="*/ 51 h 27"/>
                  <a:gd name="T40" fmla="*/ 4 w 27"/>
                  <a:gd name="T41" fmla="*/ 15 h 27"/>
                  <a:gd name="T42" fmla="*/ 23 w 27"/>
                  <a:gd name="T43" fmla="*/ 15 h 27"/>
                  <a:gd name="T44" fmla="*/ 23 w 27"/>
                  <a:gd name="T45" fmla="*/ 9 h 27"/>
                  <a:gd name="T46" fmla="*/ 0 w 27"/>
                  <a:gd name="T47" fmla="*/ 9 h 27"/>
                  <a:gd name="T48" fmla="*/ 0 w 27"/>
                  <a:gd name="T49" fmla="*/ 6 h 27"/>
                  <a:gd name="T50" fmla="*/ 9 w 27"/>
                  <a:gd name="T51" fmla="*/ 36 h 27"/>
                  <a:gd name="T52" fmla="*/ 23 w 27"/>
                  <a:gd name="T53" fmla="*/ 36 h 27"/>
                  <a:gd name="T54" fmla="*/ 23 w 27"/>
                  <a:gd name="T55" fmla="*/ 30 h 27"/>
                  <a:gd name="T56" fmla="*/ 11 w 27"/>
                  <a:gd name="T57" fmla="*/ 30 h 27"/>
                  <a:gd name="T58" fmla="*/ 11 w 27"/>
                  <a:gd name="T59" fmla="*/ 28 h 27"/>
                  <a:gd name="T60" fmla="*/ 28 w 27"/>
                  <a:gd name="T61" fmla="*/ 28 h 27"/>
                  <a:gd name="T62" fmla="*/ 32 w 27"/>
                  <a:gd name="T63" fmla="*/ 19 h 27"/>
                  <a:gd name="T64" fmla="*/ 36 w 27"/>
                  <a:gd name="T65" fmla="*/ 21 h 27"/>
                  <a:gd name="T66" fmla="*/ 32 w 27"/>
                  <a:gd name="T67" fmla="*/ 28 h 27"/>
                  <a:gd name="T68" fmla="*/ 40 w 27"/>
                  <a:gd name="T69" fmla="*/ 28 h 27"/>
                  <a:gd name="T70" fmla="*/ 40 w 27"/>
                  <a:gd name="T71" fmla="*/ 30 h 27"/>
                  <a:gd name="T72" fmla="*/ 28 w 27"/>
                  <a:gd name="T73" fmla="*/ 30 h 27"/>
                  <a:gd name="T74" fmla="*/ 28 w 27"/>
                  <a:gd name="T75" fmla="*/ 36 h 27"/>
                  <a:gd name="T76" fmla="*/ 42 w 27"/>
                  <a:gd name="T77" fmla="*/ 36 h 27"/>
                  <a:gd name="T78" fmla="*/ 42 w 27"/>
                  <a:gd name="T79" fmla="*/ 40 h 27"/>
                  <a:gd name="T80" fmla="*/ 28 w 27"/>
                  <a:gd name="T81" fmla="*/ 40 h 27"/>
                  <a:gd name="T82" fmla="*/ 28 w 27"/>
                  <a:gd name="T83" fmla="*/ 49 h 27"/>
                  <a:gd name="T84" fmla="*/ 23 w 27"/>
                  <a:gd name="T85" fmla="*/ 49 h 27"/>
                  <a:gd name="T86" fmla="*/ 23 w 27"/>
                  <a:gd name="T87" fmla="*/ 40 h 27"/>
                  <a:gd name="T88" fmla="*/ 9 w 27"/>
                  <a:gd name="T89" fmla="*/ 40 h 27"/>
                  <a:gd name="T90" fmla="*/ 9 w 27"/>
                  <a:gd name="T91" fmla="*/ 36 h 27"/>
                  <a:gd name="T92" fmla="*/ 15 w 27"/>
                  <a:gd name="T93" fmla="*/ 21 h 27"/>
                  <a:gd name="T94" fmla="*/ 17 w 27"/>
                  <a:gd name="T95" fmla="*/ 19 h 27"/>
                  <a:gd name="T96" fmla="*/ 23 w 27"/>
                  <a:gd name="T97" fmla="*/ 25 h 27"/>
                  <a:gd name="T98" fmla="*/ 19 w 27"/>
                  <a:gd name="T99" fmla="*/ 26 h 27"/>
                  <a:gd name="T100" fmla="*/ 15 w 27"/>
                  <a:gd name="T101" fmla="*/ 21 h 27"/>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7"/>
                  <a:gd name="T154" fmla="*/ 0 h 27"/>
                  <a:gd name="T155" fmla="*/ 27 w 27"/>
                  <a:gd name="T156" fmla="*/ 27 h 27"/>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7" h="27">
                    <a:moveTo>
                      <a:pt x="0" y="3"/>
                    </a:moveTo>
                    <a:cubicBezTo>
                      <a:pt x="12" y="3"/>
                      <a:pt x="12" y="3"/>
                      <a:pt x="12" y="3"/>
                    </a:cubicBezTo>
                    <a:cubicBezTo>
                      <a:pt x="12" y="0"/>
                      <a:pt x="12" y="0"/>
                      <a:pt x="12" y="0"/>
                    </a:cubicBezTo>
                    <a:cubicBezTo>
                      <a:pt x="15" y="0"/>
                      <a:pt x="15" y="0"/>
                      <a:pt x="15" y="0"/>
                    </a:cubicBezTo>
                    <a:cubicBezTo>
                      <a:pt x="15" y="3"/>
                      <a:pt x="15" y="3"/>
                      <a:pt x="15" y="3"/>
                    </a:cubicBezTo>
                    <a:cubicBezTo>
                      <a:pt x="27" y="3"/>
                      <a:pt x="27" y="3"/>
                      <a:pt x="27" y="3"/>
                    </a:cubicBezTo>
                    <a:cubicBezTo>
                      <a:pt x="27" y="5"/>
                      <a:pt x="27" y="5"/>
                      <a:pt x="27" y="5"/>
                    </a:cubicBezTo>
                    <a:cubicBezTo>
                      <a:pt x="15" y="5"/>
                      <a:pt x="15" y="5"/>
                      <a:pt x="15" y="5"/>
                    </a:cubicBezTo>
                    <a:cubicBezTo>
                      <a:pt x="15" y="8"/>
                      <a:pt x="15" y="8"/>
                      <a:pt x="15" y="8"/>
                    </a:cubicBezTo>
                    <a:cubicBezTo>
                      <a:pt x="25" y="8"/>
                      <a:pt x="25" y="8"/>
                      <a:pt x="25" y="8"/>
                    </a:cubicBezTo>
                    <a:cubicBezTo>
                      <a:pt x="25" y="24"/>
                      <a:pt x="25" y="24"/>
                      <a:pt x="25" y="24"/>
                    </a:cubicBezTo>
                    <a:cubicBezTo>
                      <a:pt x="25" y="26"/>
                      <a:pt x="24" y="27"/>
                      <a:pt x="22" y="27"/>
                    </a:cubicBezTo>
                    <a:cubicBezTo>
                      <a:pt x="21" y="27"/>
                      <a:pt x="19" y="27"/>
                      <a:pt x="17" y="27"/>
                    </a:cubicBezTo>
                    <a:cubicBezTo>
                      <a:pt x="17" y="26"/>
                      <a:pt x="17" y="25"/>
                      <a:pt x="17" y="24"/>
                    </a:cubicBezTo>
                    <a:cubicBezTo>
                      <a:pt x="19" y="25"/>
                      <a:pt x="20" y="25"/>
                      <a:pt x="21" y="25"/>
                    </a:cubicBezTo>
                    <a:cubicBezTo>
                      <a:pt x="22" y="25"/>
                      <a:pt x="23" y="24"/>
                      <a:pt x="23" y="23"/>
                    </a:cubicBezTo>
                    <a:cubicBezTo>
                      <a:pt x="23" y="10"/>
                      <a:pt x="23" y="10"/>
                      <a:pt x="23" y="10"/>
                    </a:cubicBezTo>
                    <a:cubicBezTo>
                      <a:pt x="4" y="10"/>
                      <a:pt x="4" y="10"/>
                      <a:pt x="4" y="10"/>
                    </a:cubicBezTo>
                    <a:cubicBezTo>
                      <a:pt x="4" y="27"/>
                      <a:pt x="4" y="27"/>
                      <a:pt x="4" y="27"/>
                    </a:cubicBezTo>
                    <a:cubicBezTo>
                      <a:pt x="2" y="27"/>
                      <a:pt x="2" y="27"/>
                      <a:pt x="2" y="27"/>
                    </a:cubicBezTo>
                    <a:cubicBezTo>
                      <a:pt x="2" y="8"/>
                      <a:pt x="2" y="8"/>
                      <a:pt x="2" y="8"/>
                    </a:cubicBezTo>
                    <a:cubicBezTo>
                      <a:pt x="12" y="8"/>
                      <a:pt x="12" y="8"/>
                      <a:pt x="12" y="8"/>
                    </a:cubicBezTo>
                    <a:cubicBezTo>
                      <a:pt x="12" y="5"/>
                      <a:pt x="12" y="5"/>
                      <a:pt x="12" y="5"/>
                    </a:cubicBezTo>
                    <a:cubicBezTo>
                      <a:pt x="0" y="5"/>
                      <a:pt x="0" y="5"/>
                      <a:pt x="0" y="5"/>
                    </a:cubicBezTo>
                    <a:lnTo>
                      <a:pt x="0" y="3"/>
                    </a:lnTo>
                    <a:close/>
                    <a:moveTo>
                      <a:pt x="5" y="19"/>
                    </a:moveTo>
                    <a:cubicBezTo>
                      <a:pt x="12" y="19"/>
                      <a:pt x="12" y="19"/>
                      <a:pt x="12" y="19"/>
                    </a:cubicBezTo>
                    <a:cubicBezTo>
                      <a:pt x="12" y="16"/>
                      <a:pt x="12" y="16"/>
                      <a:pt x="12" y="16"/>
                    </a:cubicBezTo>
                    <a:cubicBezTo>
                      <a:pt x="6" y="16"/>
                      <a:pt x="6" y="16"/>
                      <a:pt x="6" y="16"/>
                    </a:cubicBezTo>
                    <a:cubicBezTo>
                      <a:pt x="6" y="15"/>
                      <a:pt x="6" y="15"/>
                      <a:pt x="6" y="15"/>
                    </a:cubicBezTo>
                    <a:cubicBezTo>
                      <a:pt x="15" y="15"/>
                      <a:pt x="15" y="15"/>
                      <a:pt x="15" y="15"/>
                    </a:cubicBezTo>
                    <a:cubicBezTo>
                      <a:pt x="15" y="13"/>
                      <a:pt x="16" y="12"/>
                      <a:pt x="17" y="10"/>
                    </a:cubicBezTo>
                    <a:cubicBezTo>
                      <a:pt x="19" y="11"/>
                      <a:pt x="19" y="11"/>
                      <a:pt x="19" y="11"/>
                    </a:cubicBezTo>
                    <a:cubicBezTo>
                      <a:pt x="18" y="13"/>
                      <a:pt x="18" y="14"/>
                      <a:pt x="17" y="15"/>
                    </a:cubicBezTo>
                    <a:cubicBezTo>
                      <a:pt x="21" y="15"/>
                      <a:pt x="21" y="15"/>
                      <a:pt x="21" y="15"/>
                    </a:cubicBezTo>
                    <a:cubicBezTo>
                      <a:pt x="21" y="16"/>
                      <a:pt x="21" y="16"/>
                      <a:pt x="21" y="16"/>
                    </a:cubicBezTo>
                    <a:cubicBezTo>
                      <a:pt x="15" y="16"/>
                      <a:pt x="15" y="16"/>
                      <a:pt x="15" y="16"/>
                    </a:cubicBezTo>
                    <a:cubicBezTo>
                      <a:pt x="15" y="19"/>
                      <a:pt x="15" y="19"/>
                      <a:pt x="15" y="19"/>
                    </a:cubicBezTo>
                    <a:cubicBezTo>
                      <a:pt x="22" y="19"/>
                      <a:pt x="22" y="19"/>
                      <a:pt x="22" y="19"/>
                    </a:cubicBezTo>
                    <a:cubicBezTo>
                      <a:pt x="22" y="21"/>
                      <a:pt x="22" y="21"/>
                      <a:pt x="22" y="21"/>
                    </a:cubicBezTo>
                    <a:cubicBezTo>
                      <a:pt x="15" y="21"/>
                      <a:pt x="15" y="21"/>
                      <a:pt x="15" y="21"/>
                    </a:cubicBezTo>
                    <a:cubicBezTo>
                      <a:pt x="15" y="26"/>
                      <a:pt x="15" y="26"/>
                      <a:pt x="15" y="26"/>
                    </a:cubicBezTo>
                    <a:cubicBezTo>
                      <a:pt x="12" y="26"/>
                      <a:pt x="12" y="26"/>
                      <a:pt x="12" y="26"/>
                    </a:cubicBezTo>
                    <a:cubicBezTo>
                      <a:pt x="12" y="21"/>
                      <a:pt x="12" y="21"/>
                      <a:pt x="12" y="21"/>
                    </a:cubicBezTo>
                    <a:cubicBezTo>
                      <a:pt x="5" y="21"/>
                      <a:pt x="5" y="21"/>
                      <a:pt x="5" y="21"/>
                    </a:cubicBezTo>
                    <a:lnTo>
                      <a:pt x="5" y="19"/>
                    </a:lnTo>
                    <a:close/>
                    <a:moveTo>
                      <a:pt x="8" y="11"/>
                    </a:moveTo>
                    <a:cubicBezTo>
                      <a:pt x="9" y="10"/>
                      <a:pt x="9" y="10"/>
                      <a:pt x="9" y="10"/>
                    </a:cubicBezTo>
                    <a:cubicBezTo>
                      <a:pt x="10" y="11"/>
                      <a:pt x="11" y="12"/>
                      <a:pt x="12" y="13"/>
                    </a:cubicBezTo>
                    <a:cubicBezTo>
                      <a:pt x="10" y="14"/>
                      <a:pt x="10" y="14"/>
                      <a:pt x="10" y="14"/>
                    </a:cubicBezTo>
                    <a:cubicBezTo>
                      <a:pt x="9" y="13"/>
                      <a:pt x="9" y="12"/>
                      <a:pt x="8" y="11"/>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41" name="Freeform 238"/>
              <p:cNvSpPr/>
              <p:nvPr/>
            </p:nvSpPr>
            <p:spPr bwMode="auto">
              <a:xfrm>
                <a:off x="5477" y="2607"/>
                <a:ext cx="118" cy="120"/>
              </a:xfrm>
              <a:custGeom>
                <a:avLst/>
                <a:gdLst>
                  <a:gd name="T0" fmla="*/ 17 w 63"/>
                  <a:gd name="T1" fmla="*/ 19 h 64"/>
                  <a:gd name="T2" fmla="*/ 66 w 63"/>
                  <a:gd name="T3" fmla="*/ 19 h 64"/>
                  <a:gd name="T4" fmla="*/ 56 w 63"/>
                  <a:gd name="T5" fmla="*/ 6 h 64"/>
                  <a:gd name="T6" fmla="*/ 66 w 63"/>
                  <a:gd name="T7" fmla="*/ 0 h 64"/>
                  <a:gd name="T8" fmla="*/ 75 w 63"/>
                  <a:gd name="T9" fmla="*/ 15 h 64"/>
                  <a:gd name="T10" fmla="*/ 69 w 63"/>
                  <a:gd name="T11" fmla="*/ 19 h 64"/>
                  <a:gd name="T12" fmla="*/ 118 w 63"/>
                  <a:gd name="T13" fmla="*/ 19 h 64"/>
                  <a:gd name="T14" fmla="*/ 118 w 63"/>
                  <a:gd name="T15" fmla="*/ 28 h 64"/>
                  <a:gd name="T16" fmla="*/ 28 w 63"/>
                  <a:gd name="T17" fmla="*/ 28 h 64"/>
                  <a:gd name="T18" fmla="*/ 28 w 63"/>
                  <a:gd name="T19" fmla="*/ 58 h 64"/>
                  <a:gd name="T20" fmla="*/ 7 w 63"/>
                  <a:gd name="T21" fmla="*/ 120 h 64"/>
                  <a:gd name="T22" fmla="*/ 0 w 63"/>
                  <a:gd name="T23" fmla="*/ 112 h 64"/>
                  <a:gd name="T24" fmla="*/ 17 w 63"/>
                  <a:gd name="T25" fmla="*/ 58 h 64"/>
                  <a:gd name="T26" fmla="*/ 17 w 63"/>
                  <a:gd name="T27" fmla="*/ 19 h 6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3"/>
                  <a:gd name="T43" fmla="*/ 0 h 64"/>
                  <a:gd name="T44" fmla="*/ 63 w 63"/>
                  <a:gd name="T45" fmla="*/ 64 h 6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3" h="64">
                    <a:moveTo>
                      <a:pt x="9" y="10"/>
                    </a:moveTo>
                    <a:cubicBezTo>
                      <a:pt x="35" y="10"/>
                      <a:pt x="35" y="10"/>
                      <a:pt x="35" y="10"/>
                    </a:cubicBezTo>
                    <a:cubicBezTo>
                      <a:pt x="34" y="8"/>
                      <a:pt x="32" y="6"/>
                      <a:pt x="30" y="3"/>
                    </a:cubicBezTo>
                    <a:cubicBezTo>
                      <a:pt x="35" y="0"/>
                      <a:pt x="35" y="0"/>
                      <a:pt x="35" y="0"/>
                    </a:cubicBezTo>
                    <a:cubicBezTo>
                      <a:pt x="37" y="3"/>
                      <a:pt x="39" y="5"/>
                      <a:pt x="40" y="8"/>
                    </a:cubicBezTo>
                    <a:cubicBezTo>
                      <a:pt x="37" y="10"/>
                      <a:pt x="37" y="10"/>
                      <a:pt x="37" y="10"/>
                    </a:cubicBezTo>
                    <a:cubicBezTo>
                      <a:pt x="63" y="10"/>
                      <a:pt x="63" y="10"/>
                      <a:pt x="63" y="10"/>
                    </a:cubicBezTo>
                    <a:cubicBezTo>
                      <a:pt x="63" y="15"/>
                      <a:pt x="63" y="15"/>
                      <a:pt x="63" y="15"/>
                    </a:cubicBezTo>
                    <a:cubicBezTo>
                      <a:pt x="15" y="15"/>
                      <a:pt x="15" y="15"/>
                      <a:pt x="15" y="15"/>
                    </a:cubicBezTo>
                    <a:cubicBezTo>
                      <a:pt x="15" y="31"/>
                      <a:pt x="15" y="31"/>
                      <a:pt x="15" y="31"/>
                    </a:cubicBezTo>
                    <a:cubicBezTo>
                      <a:pt x="15" y="45"/>
                      <a:pt x="11" y="56"/>
                      <a:pt x="4" y="64"/>
                    </a:cubicBezTo>
                    <a:cubicBezTo>
                      <a:pt x="3" y="63"/>
                      <a:pt x="2" y="61"/>
                      <a:pt x="0" y="60"/>
                    </a:cubicBezTo>
                    <a:cubicBezTo>
                      <a:pt x="6" y="53"/>
                      <a:pt x="9" y="43"/>
                      <a:pt x="9" y="31"/>
                    </a:cubicBezTo>
                    <a:lnTo>
                      <a:pt x="9" y="1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42" name="Freeform 239"/>
              <p:cNvSpPr>
                <a:spLocks noEditPoints="1"/>
              </p:cNvSpPr>
              <p:nvPr/>
            </p:nvSpPr>
            <p:spPr bwMode="auto">
              <a:xfrm>
                <a:off x="5603" y="2617"/>
                <a:ext cx="118" cy="110"/>
              </a:xfrm>
              <a:custGeom>
                <a:avLst/>
                <a:gdLst>
                  <a:gd name="T0" fmla="*/ 0 w 63"/>
                  <a:gd name="T1" fmla="*/ 0 h 59"/>
                  <a:gd name="T2" fmla="*/ 118 w 63"/>
                  <a:gd name="T3" fmla="*/ 0 h 59"/>
                  <a:gd name="T4" fmla="*/ 118 w 63"/>
                  <a:gd name="T5" fmla="*/ 7 h 59"/>
                  <a:gd name="T6" fmla="*/ 79 w 63"/>
                  <a:gd name="T7" fmla="*/ 7 h 59"/>
                  <a:gd name="T8" fmla="*/ 79 w 63"/>
                  <a:gd name="T9" fmla="*/ 26 h 59"/>
                  <a:gd name="T10" fmla="*/ 112 w 63"/>
                  <a:gd name="T11" fmla="*/ 26 h 59"/>
                  <a:gd name="T12" fmla="*/ 112 w 63"/>
                  <a:gd name="T13" fmla="*/ 110 h 59"/>
                  <a:gd name="T14" fmla="*/ 103 w 63"/>
                  <a:gd name="T15" fmla="*/ 110 h 59"/>
                  <a:gd name="T16" fmla="*/ 103 w 63"/>
                  <a:gd name="T17" fmla="*/ 103 h 59"/>
                  <a:gd name="T18" fmla="*/ 17 w 63"/>
                  <a:gd name="T19" fmla="*/ 103 h 59"/>
                  <a:gd name="T20" fmla="*/ 17 w 63"/>
                  <a:gd name="T21" fmla="*/ 110 h 59"/>
                  <a:gd name="T22" fmla="*/ 7 w 63"/>
                  <a:gd name="T23" fmla="*/ 110 h 59"/>
                  <a:gd name="T24" fmla="*/ 7 w 63"/>
                  <a:gd name="T25" fmla="*/ 26 h 59"/>
                  <a:gd name="T26" fmla="*/ 39 w 63"/>
                  <a:gd name="T27" fmla="*/ 26 h 59"/>
                  <a:gd name="T28" fmla="*/ 41 w 63"/>
                  <a:gd name="T29" fmla="*/ 7 h 59"/>
                  <a:gd name="T30" fmla="*/ 0 w 63"/>
                  <a:gd name="T31" fmla="*/ 7 h 59"/>
                  <a:gd name="T32" fmla="*/ 0 w 63"/>
                  <a:gd name="T33" fmla="*/ 0 h 59"/>
                  <a:gd name="T34" fmla="*/ 103 w 63"/>
                  <a:gd name="T35" fmla="*/ 95 h 59"/>
                  <a:gd name="T36" fmla="*/ 103 w 63"/>
                  <a:gd name="T37" fmla="*/ 73 h 59"/>
                  <a:gd name="T38" fmla="*/ 81 w 63"/>
                  <a:gd name="T39" fmla="*/ 73 h 59"/>
                  <a:gd name="T40" fmla="*/ 69 w 63"/>
                  <a:gd name="T41" fmla="*/ 60 h 59"/>
                  <a:gd name="T42" fmla="*/ 69 w 63"/>
                  <a:gd name="T43" fmla="*/ 35 h 59"/>
                  <a:gd name="T44" fmla="*/ 49 w 63"/>
                  <a:gd name="T45" fmla="*/ 35 h 59"/>
                  <a:gd name="T46" fmla="*/ 26 w 63"/>
                  <a:gd name="T47" fmla="*/ 78 h 59"/>
                  <a:gd name="T48" fmla="*/ 19 w 63"/>
                  <a:gd name="T49" fmla="*/ 71 h 59"/>
                  <a:gd name="T50" fmla="*/ 39 w 63"/>
                  <a:gd name="T51" fmla="*/ 35 h 59"/>
                  <a:gd name="T52" fmla="*/ 17 w 63"/>
                  <a:gd name="T53" fmla="*/ 35 h 59"/>
                  <a:gd name="T54" fmla="*/ 17 w 63"/>
                  <a:gd name="T55" fmla="*/ 95 h 59"/>
                  <a:gd name="T56" fmla="*/ 103 w 63"/>
                  <a:gd name="T57" fmla="*/ 95 h 59"/>
                  <a:gd name="T58" fmla="*/ 51 w 63"/>
                  <a:gd name="T59" fmla="*/ 26 h 59"/>
                  <a:gd name="T60" fmla="*/ 69 w 63"/>
                  <a:gd name="T61" fmla="*/ 26 h 59"/>
                  <a:gd name="T62" fmla="*/ 69 w 63"/>
                  <a:gd name="T63" fmla="*/ 7 h 59"/>
                  <a:gd name="T64" fmla="*/ 51 w 63"/>
                  <a:gd name="T65" fmla="*/ 7 h 59"/>
                  <a:gd name="T66" fmla="*/ 51 w 63"/>
                  <a:gd name="T67" fmla="*/ 26 h 59"/>
                  <a:gd name="T68" fmla="*/ 84 w 63"/>
                  <a:gd name="T69" fmla="*/ 65 h 59"/>
                  <a:gd name="T70" fmla="*/ 103 w 63"/>
                  <a:gd name="T71" fmla="*/ 65 h 59"/>
                  <a:gd name="T72" fmla="*/ 103 w 63"/>
                  <a:gd name="T73" fmla="*/ 35 h 59"/>
                  <a:gd name="T74" fmla="*/ 79 w 63"/>
                  <a:gd name="T75" fmla="*/ 35 h 59"/>
                  <a:gd name="T76" fmla="*/ 79 w 63"/>
                  <a:gd name="T77" fmla="*/ 58 h 59"/>
                  <a:gd name="T78" fmla="*/ 84 w 63"/>
                  <a:gd name="T79" fmla="*/ 65 h 59"/>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63"/>
                  <a:gd name="T121" fmla="*/ 0 h 59"/>
                  <a:gd name="T122" fmla="*/ 63 w 63"/>
                  <a:gd name="T123" fmla="*/ 59 h 59"/>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63" h="59">
                    <a:moveTo>
                      <a:pt x="0" y="0"/>
                    </a:moveTo>
                    <a:cubicBezTo>
                      <a:pt x="63" y="0"/>
                      <a:pt x="63" y="0"/>
                      <a:pt x="63" y="0"/>
                    </a:cubicBezTo>
                    <a:cubicBezTo>
                      <a:pt x="63" y="4"/>
                      <a:pt x="63" y="4"/>
                      <a:pt x="63" y="4"/>
                    </a:cubicBezTo>
                    <a:cubicBezTo>
                      <a:pt x="42" y="4"/>
                      <a:pt x="42" y="4"/>
                      <a:pt x="42" y="4"/>
                    </a:cubicBezTo>
                    <a:cubicBezTo>
                      <a:pt x="42" y="14"/>
                      <a:pt x="42" y="14"/>
                      <a:pt x="42" y="14"/>
                    </a:cubicBezTo>
                    <a:cubicBezTo>
                      <a:pt x="60" y="14"/>
                      <a:pt x="60" y="14"/>
                      <a:pt x="60" y="14"/>
                    </a:cubicBezTo>
                    <a:cubicBezTo>
                      <a:pt x="60" y="59"/>
                      <a:pt x="60" y="59"/>
                      <a:pt x="60" y="59"/>
                    </a:cubicBezTo>
                    <a:cubicBezTo>
                      <a:pt x="55" y="59"/>
                      <a:pt x="55" y="59"/>
                      <a:pt x="55" y="59"/>
                    </a:cubicBezTo>
                    <a:cubicBezTo>
                      <a:pt x="55" y="55"/>
                      <a:pt x="55" y="55"/>
                      <a:pt x="55" y="55"/>
                    </a:cubicBezTo>
                    <a:cubicBezTo>
                      <a:pt x="9" y="55"/>
                      <a:pt x="9" y="55"/>
                      <a:pt x="9" y="55"/>
                    </a:cubicBezTo>
                    <a:cubicBezTo>
                      <a:pt x="9" y="59"/>
                      <a:pt x="9" y="59"/>
                      <a:pt x="9" y="59"/>
                    </a:cubicBezTo>
                    <a:cubicBezTo>
                      <a:pt x="4" y="59"/>
                      <a:pt x="4" y="59"/>
                      <a:pt x="4" y="59"/>
                    </a:cubicBezTo>
                    <a:cubicBezTo>
                      <a:pt x="4" y="14"/>
                      <a:pt x="4" y="14"/>
                      <a:pt x="4" y="14"/>
                    </a:cubicBezTo>
                    <a:cubicBezTo>
                      <a:pt x="21" y="14"/>
                      <a:pt x="21" y="14"/>
                      <a:pt x="21" y="14"/>
                    </a:cubicBezTo>
                    <a:cubicBezTo>
                      <a:pt x="22" y="11"/>
                      <a:pt x="22" y="8"/>
                      <a:pt x="22" y="4"/>
                    </a:cubicBezTo>
                    <a:cubicBezTo>
                      <a:pt x="0" y="4"/>
                      <a:pt x="0" y="4"/>
                      <a:pt x="0" y="4"/>
                    </a:cubicBezTo>
                    <a:lnTo>
                      <a:pt x="0" y="0"/>
                    </a:lnTo>
                    <a:close/>
                    <a:moveTo>
                      <a:pt x="55" y="51"/>
                    </a:moveTo>
                    <a:cubicBezTo>
                      <a:pt x="55" y="39"/>
                      <a:pt x="55" y="39"/>
                      <a:pt x="55" y="39"/>
                    </a:cubicBezTo>
                    <a:cubicBezTo>
                      <a:pt x="43" y="39"/>
                      <a:pt x="43" y="39"/>
                      <a:pt x="43" y="39"/>
                    </a:cubicBezTo>
                    <a:cubicBezTo>
                      <a:pt x="39" y="39"/>
                      <a:pt x="37" y="37"/>
                      <a:pt x="37" y="32"/>
                    </a:cubicBezTo>
                    <a:cubicBezTo>
                      <a:pt x="37" y="19"/>
                      <a:pt x="37" y="19"/>
                      <a:pt x="37" y="19"/>
                    </a:cubicBezTo>
                    <a:cubicBezTo>
                      <a:pt x="26" y="19"/>
                      <a:pt x="26" y="19"/>
                      <a:pt x="26" y="19"/>
                    </a:cubicBezTo>
                    <a:cubicBezTo>
                      <a:pt x="26" y="29"/>
                      <a:pt x="22" y="37"/>
                      <a:pt x="14" y="42"/>
                    </a:cubicBezTo>
                    <a:cubicBezTo>
                      <a:pt x="13" y="41"/>
                      <a:pt x="12" y="40"/>
                      <a:pt x="10" y="38"/>
                    </a:cubicBezTo>
                    <a:cubicBezTo>
                      <a:pt x="17" y="34"/>
                      <a:pt x="21" y="27"/>
                      <a:pt x="21" y="19"/>
                    </a:cubicBezTo>
                    <a:cubicBezTo>
                      <a:pt x="9" y="19"/>
                      <a:pt x="9" y="19"/>
                      <a:pt x="9" y="19"/>
                    </a:cubicBezTo>
                    <a:cubicBezTo>
                      <a:pt x="9" y="51"/>
                      <a:pt x="9" y="51"/>
                      <a:pt x="9" y="51"/>
                    </a:cubicBezTo>
                    <a:lnTo>
                      <a:pt x="55" y="51"/>
                    </a:lnTo>
                    <a:close/>
                    <a:moveTo>
                      <a:pt x="27" y="14"/>
                    </a:moveTo>
                    <a:cubicBezTo>
                      <a:pt x="37" y="14"/>
                      <a:pt x="37" y="14"/>
                      <a:pt x="37" y="14"/>
                    </a:cubicBezTo>
                    <a:cubicBezTo>
                      <a:pt x="37" y="4"/>
                      <a:pt x="37" y="4"/>
                      <a:pt x="37" y="4"/>
                    </a:cubicBezTo>
                    <a:cubicBezTo>
                      <a:pt x="27" y="4"/>
                      <a:pt x="27" y="4"/>
                      <a:pt x="27" y="4"/>
                    </a:cubicBezTo>
                    <a:cubicBezTo>
                      <a:pt x="27" y="8"/>
                      <a:pt x="27" y="11"/>
                      <a:pt x="27" y="14"/>
                    </a:cubicBezTo>
                    <a:close/>
                    <a:moveTo>
                      <a:pt x="45" y="35"/>
                    </a:moveTo>
                    <a:cubicBezTo>
                      <a:pt x="55" y="35"/>
                      <a:pt x="55" y="35"/>
                      <a:pt x="55" y="35"/>
                    </a:cubicBezTo>
                    <a:cubicBezTo>
                      <a:pt x="55" y="19"/>
                      <a:pt x="55" y="19"/>
                      <a:pt x="55" y="19"/>
                    </a:cubicBezTo>
                    <a:cubicBezTo>
                      <a:pt x="42" y="19"/>
                      <a:pt x="42" y="19"/>
                      <a:pt x="42" y="19"/>
                    </a:cubicBezTo>
                    <a:cubicBezTo>
                      <a:pt x="42" y="31"/>
                      <a:pt x="42" y="31"/>
                      <a:pt x="42" y="31"/>
                    </a:cubicBezTo>
                    <a:cubicBezTo>
                      <a:pt x="42" y="34"/>
                      <a:pt x="43" y="35"/>
                      <a:pt x="45" y="35"/>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43" name="Freeform 240"/>
              <p:cNvSpPr>
                <a:spLocks noEditPoints="1"/>
              </p:cNvSpPr>
              <p:nvPr/>
            </p:nvSpPr>
            <p:spPr bwMode="auto">
              <a:xfrm>
                <a:off x="6534" y="2521"/>
                <a:ext cx="39" cy="39"/>
              </a:xfrm>
              <a:custGeom>
                <a:avLst/>
                <a:gdLst>
                  <a:gd name="T0" fmla="*/ 26 w 21"/>
                  <a:gd name="T1" fmla="*/ 6 h 21"/>
                  <a:gd name="T2" fmla="*/ 39 w 21"/>
                  <a:gd name="T3" fmla="*/ 19 h 21"/>
                  <a:gd name="T4" fmla="*/ 35 w 21"/>
                  <a:gd name="T5" fmla="*/ 20 h 21"/>
                  <a:gd name="T6" fmla="*/ 32 w 21"/>
                  <a:gd name="T7" fmla="*/ 17 h 21"/>
                  <a:gd name="T8" fmla="*/ 6 w 21"/>
                  <a:gd name="T9" fmla="*/ 19 h 21"/>
                  <a:gd name="T10" fmla="*/ 2 w 21"/>
                  <a:gd name="T11" fmla="*/ 19 h 21"/>
                  <a:gd name="T12" fmla="*/ 0 w 21"/>
                  <a:gd name="T13" fmla="*/ 15 h 21"/>
                  <a:gd name="T14" fmla="*/ 4 w 21"/>
                  <a:gd name="T15" fmla="*/ 13 h 21"/>
                  <a:gd name="T16" fmla="*/ 15 w 21"/>
                  <a:gd name="T17" fmla="*/ 0 h 21"/>
                  <a:gd name="T18" fmla="*/ 19 w 21"/>
                  <a:gd name="T19" fmla="*/ 2 h 21"/>
                  <a:gd name="T20" fmla="*/ 6 w 21"/>
                  <a:gd name="T21" fmla="*/ 15 h 21"/>
                  <a:gd name="T22" fmla="*/ 30 w 21"/>
                  <a:gd name="T23" fmla="*/ 13 h 21"/>
                  <a:gd name="T24" fmla="*/ 24 w 21"/>
                  <a:gd name="T25" fmla="*/ 7 h 21"/>
                  <a:gd name="T26" fmla="*/ 26 w 21"/>
                  <a:gd name="T27" fmla="*/ 6 h 21"/>
                  <a:gd name="T28" fmla="*/ 32 w 21"/>
                  <a:gd name="T29" fmla="*/ 22 h 21"/>
                  <a:gd name="T30" fmla="*/ 32 w 21"/>
                  <a:gd name="T31" fmla="*/ 39 h 21"/>
                  <a:gd name="T32" fmla="*/ 30 w 21"/>
                  <a:gd name="T33" fmla="*/ 39 h 21"/>
                  <a:gd name="T34" fmla="*/ 30 w 21"/>
                  <a:gd name="T35" fmla="*/ 37 h 21"/>
                  <a:gd name="T36" fmla="*/ 7 w 21"/>
                  <a:gd name="T37" fmla="*/ 37 h 21"/>
                  <a:gd name="T38" fmla="*/ 7 w 21"/>
                  <a:gd name="T39" fmla="*/ 39 h 21"/>
                  <a:gd name="T40" fmla="*/ 4 w 21"/>
                  <a:gd name="T41" fmla="*/ 39 h 21"/>
                  <a:gd name="T42" fmla="*/ 4 w 21"/>
                  <a:gd name="T43" fmla="*/ 22 h 21"/>
                  <a:gd name="T44" fmla="*/ 32 w 21"/>
                  <a:gd name="T45" fmla="*/ 22 h 21"/>
                  <a:gd name="T46" fmla="*/ 30 w 21"/>
                  <a:gd name="T47" fmla="*/ 24 h 21"/>
                  <a:gd name="T48" fmla="*/ 7 w 21"/>
                  <a:gd name="T49" fmla="*/ 24 h 21"/>
                  <a:gd name="T50" fmla="*/ 7 w 21"/>
                  <a:gd name="T51" fmla="*/ 33 h 21"/>
                  <a:gd name="T52" fmla="*/ 30 w 21"/>
                  <a:gd name="T53" fmla="*/ 33 h 21"/>
                  <a:gd name="T54" fmla="*/ 30 w 21"/>
                  <a:gd name="T55" fmla="*/ 24 h 2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1"/>
                  <a:gd name="T85" fmla="*/ 0 h 21"/>
                  <a:gd name="T86" fmla="*/ 21 w 21"/>
                  <a:gd name="T87" fmla="*/ 21 h 21"/>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1" h="21">
                    <a:moveTo>
                      <a:pt x="14" y="3"/>
                    </a:moveTo>
                    <a:cubicBezTo>
                      <a:pt x="17" y="5"/>
                      <a:pt x="19" y="7"/>
                      <a:pt x="21" y="10"/>
                    </a:cubicBezTo>
                    <a:cubicBezTo>
                      <a:pt x="19" y="11"/>
                      <a:pt x="19" y="11"/>
                      <a:pt x="19" y="11"/>
                    </a:cubicBezTo>
                    <a:cubicBezTo>
                      <a:pt x="19" y="10"/>
                      <a:pt x="18" y="10"/>
                      <a:pt x="17" y="9"/>
                    </a:cubicBezTo>
                    <a:cubicBezTo>
                      <a:pt x="11" y="9"/>
                      <a:pt x="6" y="9"/>
                      <a:pt x="3" y="10"/>
                    </a:cubicBezTo>
                    <a:cubicBezTo>
                      <a:pt x="2" y="10"/>
                      <a:pt x="1" y="10"/>
                      <a:pt x="1" y="10"/>
                    </a:cubicBezTo>
                    <a:cubicBezTo>
                      <a:pt x="0" y="8"/>
                      <a:pt x="0" y="8"/>
                      <a:pt x="0" y="8"/>
                    </a:cubicBezTo>
                    <a:cubicBezTo>
                      <a:pt x="1" y="8"/>
                      <a:pt x="1" y="8"/>
                      <a:pt x="2" y="7"/>
                    </a:cubicBezTo>
                    <a:cubicBezTo>
                      <a:pt x="4" y="5"/>
                      <a:pt x="6" y="3"/>
                      <a:pt x="8" y="0"/>
                    </a:cubicBezTo>
                    <a:cubicBezTo>
                      <a:pt x="10" y="1"/>
                      <a:pt x="10" y="1"/>
                      <a:pt x="10" y="1"/>
                    </a:cubicBezTo>
                    <a:cubicBezTo>
                      <a:pt x="8" y="4"/>
                      <a:pt x="6" y="6"/>
                      <a:pt x="3" y="8"/>
                    </a:cubicBezTo>
                    <a:cubicBezTo>
                      <a:pt x="8" y="8"/>
                      <a:pt x="12" y="8"/>
                      <a:pt x="16" y="7"/>
                    </a:cubicBezTo>
                    <a:cubicBezTo>
                      <a:pt x="15" y="6"/>
                      <a:pt x="14" y="5"/>
                      <a:pt x="13" y="4"/>
                    </a:cubicBezTo>
                    <a:lnTo>
                      <a:pt x="14" y="3"/>
                    </a:lnTo>
                    <a:close/>
                    <a:moveTo>
                      <a:pt x="17" y="12"/>
                    </a:moveTo>
                    <a:cubicBezTo>
                      <a:pt x="17" y="21"/>
                      <a:pt x="17" y="21"/>
                      <a:pt x="17" y="21"/>
                    </a:cubicBezTo>
                    <a:cubicBezTo>
                      <a:pt x="16" y="21"/>
                      <a:pt x="16" y="21"/>
                      <a:pt x="16" y="21"/>
                    </a:cubicBezTo>
                    <a:cubicBezTo>
                      <a:pt x="16" y="20"/>
                      <a:pt x="16" y="20"/>
                      <a:pt x="16" y="20"/>
                    </a:cubicBezTo>
                    <a:cubicBezTo>
                      <a:pt x="4" y="20"/>
                      <a:pt x="4" y="20"/>
                      <a:pt x="4" y="20"/>
                    </a:cubicBezTo>
                    <a:cubicBezTo>
                      <a:pt x="4" y="21"/>
                      <a:pt x="4" y="21"/>
                      <a:pt x="4" y="21"/>
                    </a:cubicBezTo>
                    <a:cubicBezTo>
                      <a:pt x="2" y="21"/>
                      <a:pt x="2" y="21"/>
                      <a:pt x="2" y="21"/>
                    </a:cubicBezTo>
                    <a:cubicBezTo>
                      <a:pt x="2" y="12"/>
                      <a:pt x="2" y="12"/>
                      <a:pt x="2" y="12"/>
                    </a:cubicBezTo>
                    <a:lnTo>
                      <a:pt x="17" y="12"/>
                    </a:lnTo>
                    <a:close/>
                    <a:moveTo>
                      <a:pt x="16" y="13"/>
                    </a:moveTo>
                    <a:cubicBezTo>
                      <a:pt x="4" y="13"/>
                      <a:pt x="4" y="13"/>
                      <a:pt x="4" y="13"/>
                    </a:cubicBezTo>
                    <a:cubicBezTo>
                      <a:pt x="4" y="18"/>
                      <a:pt x="4" y="18"/>
                      <a:pt x="4" y="18"/>
                    </a:cubicBezTo>
                    <a:cubicBezTo>
                      <a:pt x="16" y="18"/>
                      <a:pt x="16" y="18"/>
                      <a:pt x="16" y="18"/>
                    </a:cubicBezTo>
                    <a:lnTo>
                      <a:pt x="16" y="13"/>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sp>
            <p:nvSpPr>
              <p:cNvPr id="144" name="Freeform 241"/>
              <p:cNvSpPr>
                <a:spLocks noEditPoints="1"/>
              </p:cNvSpPr>
              <p:nvPr/>
            </p:nvSpPr>
            <p:spPr bwMode="auto">
              <a:xfrm>
                <a:off x="6532" y="2570"/>
                <a:ext cx="39" cy="39"/>
              </a:xfrm>
              <a:custGeom>
                <a:avLst/>
                <a:gdLst>
                  <a:gd name="T0" fmla="*/ 9 w 21"/>
                  <a:gd name="T1" fmla="*/ 17 h 21"/>
                  <a:gd name="T2" fmla="*/ 0 w 21"/>
                  <a:gd name="T3" fmla="*/ 15 h 21"/>
                  <a:gd name="T4" fmla="*/ 6 w 21"/>
                  <a:gd name="T5" fmla="*/ 24 h 21"/>
                  <a:gd name="T6" fmla="*/ 6 w 21"/>
                  <a:gd name="T7" fmla="*/ 39 h 21"/>
                  <a:gd name="T8" fmla="*/ 6 w 21"/>
                  <a:gd name="T9" fmla="*/ 24 h 21"/>
                  <a:gd name="T10" fmla="*/ 11 w 21"/>
                  <a:gd name="T11" fmla="*/ 7 h 21"/>
                  <a:gd name="T12" fmla="*/ 2 w 21"/>
                  <a:gd name="T13" fmla="*/ 4 h 21"/>
                  <a:gd name="T14" fmla="*/ 17 w 21"/>
                  <a:gd name="T15" fmla="*/ 9 h 21"/>
                  <a:gd name="T16" fmla="*/ 11 w 21"/>
                  <a:gd name="T17" fmla="*/ 17 h 21"/>
                  <a:gd name="T18" fmla="*/ 17 w 21"/>
                  <a:gd name="T19" fmla="*/ 9 h 21"/>
                  <a:gd name="T20" fmla="*/ 26 w 21"/>
                  <a:gd name="T21" fmla="*/ 7 h 21"/>
                  <a:gd name="T22" fmla="*/ 22 w 21"/>
                  <a:gd name="T23" fmla="*/ 15 h 21"/>
                  <a:gd name="T24" fmla="*/ 20 w 21"/>
                  <a:gd name="T25" fmla="*/ 7 h 21"/>
                  <a:gd name="T26" fmla="*/ 11 w 21"/>
                  <a:gd name="T27" fmla="*/ 6 h 21"/>
                  <a:gd name="T28" fmla="*/ 22 w 21"/>
                  <a:gd name="T29" fmla="*/ 2 h 21"/>
                  <a:gd name="T30" fmla="*/ 26 w 21"/>
                  <a:gd name="T31" fmla="*/ 6 h 21"/>
                  <a:gd name="T32" fmla="*/ 39 w 21"/>
                  <a:gd name="T33" fmla="*/ 7 h 21"/>
                  <a:gd name="T34" fmla="*/ 30 w 21"/>
                  <a:gd name="T35" fmla="*/ 15 h 21"/>
                  <a:gd name="T36" fmla="*/ 13 w 21"/>
                  <a:gd name="T37" fmla="*/ 17 h 21"/>
                  <a:gd name="T38" fmla="*/ 35 w 21"/>
                  <a:gd name="T39" fmla="*/ 26 h 21"/>
                  <a:gd name="T40" fmla="*/ 32 w 21"/>
                  <a:gd name="T41" fmla="*/ 24 h 21"/>
                  <a:gd name="T42" fmla="*/ 17 w 21"/>
                  <a:gd name="T43" fmla="*/ 28 h 21"/>
                  <a:gd name="T44" fmla="*/ 35 w 21"/>
                  <a:gd name="T45" fmla="*/ 35 h 21"/>
                  <a:gd name="T46" fmla="*/ 22 w 21"/>
                  <a:gd name="T47" fmla="*/ 39 h 21"/>
                  <a:gd name="T48" fmla="*/ 30 w 21"/>
                  <a:gd name="T49" fmla="*/ 37 h 21"/>
                  <a:gd name="T50" fmla="*/ 33 w 21"/>
                  <a:gd name="T51" fmla="*/ 30 h 21"/>
                  <a:gd name="T52" fmla="*/ 13 w 21"/>
                  <a:gd name="T53" fmla="*/ 28 h 21"/>
                  <a:gd name="T54" fmla="*/ 32 w 21"/>
                  <a:gd name="T55" fmla="*/ 22 h 21"/>
                  <a:gd name="T56" fmla="*/ 13 w 21"/>
                  <a:gd name="T57" fmla="*/ 19 h 21"/>
                  <a:gd name="T58" fmla="*/ 30 w 21"/>
                  <a:gd name="T59" fmla="*/ 11 h 21"/>
                  <a:gd name="T60" fmla="*/ 39 w 21"/>
                  <a:gd name="T61" fmla="*/ 15 h 21"/>
                  <a:gd name="T62" fmla="*/ 30 w 21"/>
                  <a:gd name="T63" fmla="*/ 11 h 2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1"/>
                  <a:gd name="T97" fmla="*/ 0 h 21"/>
                  <a:gd name="T98" fmla="*/ 21 w 21"/>
                  <a:gd name="T99" fmla="*/ 21 h 2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1" h="21">
                    <a:moveTo>
                      <a:pt x="1" y="6"/>
                    </a:moveTo>
                    <a:cubicBezTo>
                      <a:pt x="3" y="7"/>
                      <a:pt x="4" y="8"/>
                      <a:pt x="5" y="9"/>
                    </a:cubicBezTo>
                    <a:cubicBezTo>
                      <a:pt x="4" y="11"/>
                      <a:pt x="4" y="11"/>
                      <a:pt x="4" y="11"/>
                    </a:cubicBezTo>
                    <a:cubicBezTo>
                      <a:pt x="3" y="10"/>
                      <a:pt x="1" y="9"/>
                      <a:pt x="0" y="8"/>
                    </a:cubicBezTo>
                    <a:lnTo>
                      <a:pt x="1" y="6"/>
                    </a:lnTo>
                    <a:close/>
                    <a:moveTo>
                      <a:pt x="3" y="13"/>
                    </a:moveTo>
                    <a:cubicBezTo>
                      <a:pt x="4" y="13"/>
                      <a:pt x="4" y="13"/>
                      <a:pt x="5" y="13"/>
                    </a:cubicBezTo>
                    <a:cubicBezTo>
                      <a:pt x="4" y="16"/>
                      <a:pt x="4" y="18"/>
                      <a:pt x="3" y="21"/>
                    </a:cubicBezTo>
                    <a:cubicBezTo>
                      <a:pt x="1" y="20"/>
                      <a:pt x="1" y="20"/>
                      <a:pt x="1" y="20"/>
                    </a:cubicBezTo>
                    <a:cubicBezTo>
                      <a:pt x="2" y="18"/>
                      <a:pt x="3" y="15"/>
                      <a:pt x="3" y="13"/>
                    </a:cubicBezTo>
                    <a:close/>
                    <a:moveTo>
                      <a:pt x="2" y="1"/>
                    </a:moveTo>
                    <a:cubicBezTo>
                      <a:pt x="3" y="2"/>
                      <a:pt x="5" y="3"/>
                      <a:pt x="6" y="4"/>
                    </a:cubicBezTo>
                    <a:cubicBezTo>
                      <a:pt x="4" y="5"/>
                      <a:pt x="4" y="5"/>
                      <a:pt x="4" y="5"/>
                    </a:cubicBezTo>
                    <a:cubicBezTo>
                      <a:pt x="3" y="4"/>
                      <a:pt x="2" y="3"/>
                      <a:pt x="1" y="2"/>
                    </a:cubicBezTo>
                    <a:lnTo>
                      <a:pt x="2" y="1"/>
                    </a:lnTo>
                    <a:close/>
                    <a:moveTo>
                      <a:pt x="9" y="5"/>
                    </a:moveTo>
                    <a:cubicBezTo>
                      <a:pt x="10" y="6"/>
                      <a:pt x="10" y="6"/>
                      <a:pt x="10" y="6"/>
                    </a:cubicBezTo>
                    <a:cubicBezTo>
                      <a:pt x="9" y="7"/>
                      <a:pt x="7" y="8"/>
                      <a:pt x="6" y="9"/>
                    </a:cubicBezTo>
                    <a:cubicBezTo>
                      <a:pt x="6" y="8"/>
                      <a:pt x="5" y="8"/>
                      <a:pt x="5" y="8"/>
                    </a:cubicBezTo>
                    <a:cubicBezTo>
                      <a:pt x="6" y="7"/>
                      <a:pt x="8" y="6"/>
                      <a:pt x="9" y="5"/>
                    </a:cubicBezTo>
                    <a:close/>
                    <a:moveTo>
                      <a:pt x="14" y="8"/>
                    </a:moveTo>
                    <a:cubicBezTo>
                      <a:pt x="14" y="4"/>
                      <a:pt x="14" y="4"/>
                      <a:pt x="14" y="4"/>
                    </a:cubicBezTo>
                    <a:cubicBezTo>
                      <a:pt x="12" y="4"/>
                      <a:pt x="12" y="4"/>
                      <a:pt x="12" y="4"/>
                    </a:cubicBezTo>
                    <a:cubicBezTo>
                      <a:pt x="12" y="8"/>
                      <a:pt x="12" y="8"/>
                      <a:pt x="12" y="8"/>
                    </a:cubicBezTo>
                    <a:cubicBezTo>
                      <a:pt x="11" y="8"/>
                      <a:pt x="11" y="8"/>
                      <a:pt x="11" y="8"/>
                    </a:cubicBezTo>
                    <a:cubicBezTo>
                      <a:pt x="11" y="4"/>
                      <a:pt x="11" y="4"/>
                      <a:pt x="11" y="4"/>
                    </a:cubicBezTo>
                    <a:cubicBezTo>
                      <a:pt x="6" y="4"/>
                      <a:pt x="6" y="4"/>
                      <a:pt x="6" y="4"/>
                    </a:cubicBezTo>
                    <a:cubicBezTo>
                      <a:pt x="6" y="3"/>
                      <a:pt x="6" y="3"/>
                      <a:pt x="6" y="3"/>
                    </a:cubicBezTo>
                    <a:cubicBezTo>
                      <a:pt x="12" y="3"/>
                      <a:pt x="12" y="3"/>
                      <a:pt x="12" y="3"/>
                    </a:cubicBezTo>
                    <a:cubicBezTo>
                      <a:pt x="12" y="2"/>
                      <a:pt x="12" y="2"/>
                      <a:pt x="12" y="1"/>
                    </a:cubicBezTo>
                    <a:cubicBezTo>
                      <a:pt x="13" y="0"/>
                      <a:pt x="13" y="0"/>
                      <a:pt x="13" y="0"/>
                    </a:cubicBezTo>
                    <a:cubicBezTo>
                      <a:pt x="13" y="1"/>
                      <a:pt x="14" y="2"/>
                      <a:pt x="14" y="3"/>
                    </a:cubicBezTo>
                    <a:cubicBezTo>
                      <a:pt x="21" y="3"/>
                      <a:pt x="21" y="3"/>
                      <a:pt x="21" y="3"/>
                    </a:cubicBezTo>
                    <a:cubicBezTo>
                      <a:pt x="21" y="4"/>
                      <a:pt x="21" y="4"/>
                      <a:pt x="21" y="4"/>
                    </a:cubicBezTo>
                    <a:cubicBezTo>
                      <a:pt x="16" y="4"/>
                      <a:pt x="16" y="4"/>
                      <a:pt x="16" y="4"/>
                    </a:cubicBezTo>
                    <a:cubicBezTo>
                      <a:pt x="16" y="8"/>
                      <a:pt x="16" y="8"/>
                      <a:pt x="16" y="8"/>
                    </a:cubicBezTo>
                    <a:lnTo>
                      <a:pt x="14" y="8"/>
                    </a:lnTo>
                    <a:close/>
                    <a:moveTo>
                      <a:pt x="7" y="9"/>
                    </a:moveTo>
                    <a:cubicBezTo>
                      <a:pt x="19" y="9"/>
                      <a:pt x="19" y="9"/>
                      <a:pt x="19" y="9"/>
                    </a:cubicBezTo>
                    <a:cubicBezTo>
                      <a:pt x="19" y="14"/>
                      <a:pt x="19" y="14"/>
                      <a:pt x="19" y="14"/>
                    </a:cubicBezTo>
                    <a:cubicBezTo>
                      <a:pt x="17" y="14"/>
                      <a:pt x="17" y="14"/>
                      <a:pt x="17" y="14"/>
                    </a:cubicBezTo>
                    <a:cubicBezTo>
                      <a:pt x="17" y="13"/>
                      <a:pt x="17" y="13"/>
                      <a:pt x="17" y="13"/>
                    </a:cubicBezTo>
                    <a:cubicBezTo>
                      <a:pt x="9" y="13"/>
                      <a:pt x="9" y="13"/>
                      <a:pt x="9" y="13"/>
                    </a:cubicBezTo>
                    <a:cubicBezTo>
                      <a:pt x="9" y="15"/>
                      <a:pt x="9" y="15"/>
                      <a:pt x="9" y="15"/>
                    </a:cubicBezTo>
                    <a:cubicBezTo>
                      <a:pt x="20" y="15"/>
                      <a:pt x="20" y="15"/>
                      <a:pt x="20" y="15"/>
                    </a:cubicBezTo>
                    <a:cubicBezTo>
                      <a:pt x="20" y="16"/>
                      <a:pt x="20" y="17"/>
                      <a:pt x="19" y="19"/>
                    </a:cubicBezTo>
                    <a:cubicBezTo>
                      <a:pt x="19" y="20"/>
                      <a:pt x="18" y="21"/>
                      <a:pt x="16" y="21"/>
                    </a:cubicBezTo>
                    <a:cubicBezTo>
                      <a:pt x="15" y="21"/>
                      <a:pt x="13" y="21"/>
                      <a:pt x="12" y="21"/>
                    </a:cubicBezTo>
                    <a:cubicBezTo>
                      <a:pt x="12" y="20"/>
                      <a:pt x="12" y="20"/>
                      <a:pt x="11" y="19"/>
                    </a:cubicBezTo>
                    <a:cubicBezTo>
                      <a:pt x="13" y="19"/>
                      <a:pt x="15" y="20"/>
                      <a:pt x="16" y="20"/>
                    </a:cubicBezTo>
                    <a:cubicBezTo>
                      <a:pt x="17" y="20"/>
                      <a:pt x="18" y="19"/>
                      <a:pt x="18" y="18"/>
                    </a:cubicBezTo>
                    <a:cubicBezTo>
                      <a:pt x="18" y="18"/>
                      <a:pt x="18" y="17"/>
                      <a:pt x="18" y="16"/>
                    </a:cubicBezTo>
                    <a:cubicBezTo>
                      <a:pt x="7" y="16"/>
                      <a:pt x="7" y="16"/>
                      <a:pt x="7" y="16"/>
                    </a:cubicBezTo>
                    <a:cubicBezTo>
                      <a:pt x="7" y="15"/>
                      <a:pt x="7" y="15"/>
                      <a:pt x="7" y="15"/>
                    </a:cubicBezTo>
                    <a:cubicBezTo>
                      <a:pt x="8" y="12"/>
                      <a:pt x="8" y="12"/>
                      <a:pt x="8" y="12"/>
                    </a:cubicBezTo>
                    <a:cubicBezTo>
                      <a:pt x="17" y="12"/>
                      <a:pt x="17" y="12"/>
                      <a:pt x="17" y="12"/>
                    </a:cubicBezTo>
                    <a:cubicBezTo>
                      <a:pt x="17" y="10"/>
                      <a:pt x="17" y="10"/>
                      <a:pt x="17" y="10"/>
                    </a:cubicBezTo>
                    <a:cubicBezTo>
                      <a:pt x="7" y="10"/>
                      <a:pt x="7" y="10"/>
                      <a:pt x="7" y="10"/>
                    </a:cubicBezTo>
                    <a:lnTo>
                      <a:pt x="7" y="9"/>
                    </a:lnTo>
                    <a:close/>
                    <a:moveTo>
                      <a:pt x="16" y="6"/>
                    </a:moveTo>
                    <a:cubicBezTo>
                      <a:pt x="17" y="5"/>
                      <a:pt x="17" y="5"/>
                      <a:pt x="17" y="5"/>
                    </a:cubicBezTo>
                    <a:cubicBezTo>
                      <a:pt x="19" y="6"/>
                      <a:pt x="20" y="7"/>
                      <a:pt x="21" y="8"/>
                    </a:cubicBezTo>
                    <a:cubicBezTo>
                      <a:pt x="20" y="9"/>
                      <a:pt x="20" y="9"/>
                      <a:pt x="20" y="9"/>
                    </a:cubicBezTo>
                    <a:cubicBezTo>
                      <a:pt x="19" y="8"/>
                      <a:pt x="18" y="7"/>
                      <a:pt x="16" y="6"/>
                    </a:cubicBez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PMingLiU" panose="02020500000000000000" pitchFamily="18" charset="-120"/>
                  </a:defRPr>
                </a:lvl1pPr>
                <a:lvl2pPr marL="742950" indent="-285750">
                  <a:defRPr>
                    <a:solidFill>
                      <a:schemeClr val="tx1"/>
                    </a:solidFill>
                    <a:latin typeface="Calibri" panose="020F0502020204030204" pitchFamily="34" charset="0"/>
                    <a:ea typeface="PMingLiU" panose="02020500000000000000" pitchFamily="18" charset="-120"/>
                  </a:defRPr>
                </a:lvl2pPr>
                <a:lvl3pPr marL="1143000" indent="-228600">
                  <a:defRPr>
                    <a:solidFill>
                      <a:schemeClr val="tx1"/>
                    </a:solidFill>
                    <a:latin typeface="Calibri" panose="020F0502020204030204" pitchFamily="34" charset="0"/>
                    <a:ea typeface="PMingLiU" panose="02020500000000000000" pitchFamily="18" charset="-120"/>
                  </a:defRPr>
                </a:lvl3pPr>
                <a:lvl4pPr marL="1600200" indent="-228600">
                  <a:defRPr>
                    <a:solidFill>
                      <a:schemeClr val="tx1"/>
                    </a:solidFill>
                    <a:latin typeface="Calibri" panose="020F0502020204030204" pitchFamily="34" charset="0"/>
                    <a:ea typeface="PMingLiU" panose="02020500000000000000" pitchFamily="18" charset="-120"/>
                  </a:defRPr>
                </a:lvl4pPr>
                <a:lvl5pPr marL="2057400" indent="-228600">
                  <a:defRPr>
                    <a:solidFill>
                      <a:schemeClr val="tx1"/>
                    </a:solidFill>
                    <a:latin typeface="Calibri" panose="020F0502020204030204" pitchFamily="34" charset="0"/>
                    <a:ea typeface="PMingLiU" panose="02020500000000000000" pitchFamily="18" charset="-120"/>
                  </a:defRPr>
                </a:lvl5pPr>
                <a:lvl6pPr marL="25146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6pPr>
                <a:lvl7pPr marL="29718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7pPr>
                <a:lvl8pPr marL="34290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8pPr>
                <a:lvl9pPr marL="3886200" indent="-228600" fontAlgn="base">
                  <a:spcBef>
                    <a:spcPct val="0"/>
                  </a:spcBef>
                  <a:spcAft>
                    <a:spcPct val="0"/>
                  </a:spcAft>
                  <a:defRPr>
                    <a:solidFill>
                      <a:schemeClr val="tx1"/>
                    </a:solidFill>
                    <a:latin typeface="Calibri" panose="020F0502020204030204" pitchFamily="34" charset="0"/>
                    <a:ea typeface="PMingLiU" panose="02020500000000000000" pitchFamily="18" charset="-120"/>
                  </a:defRPr>
                </a:lvl9pPr>
              </a:lstStyle>
              <a:p>
                <a:endParaRPr lang="zh-CN" altLang="en-US">
                  <a:ea typeface="等线" panose="02010600030101010101" pitchFamily="2" charset="-122"/>
                </a:endParaRPr>
              </a:p>
            </p:txBody>
          </p:sp>
        </p:grpSp>
      </p:grpSp>
      <p:grpSp>
        <p:nvGrpSpPr>
          <p:cNvPr id="26" name="组合 25"/>
          <p:cNvGrpSpPr/>
          <p:nvPr/>
        </p:nvGrpSpPr>
        <p:grpSpPr>
          <a:xfrm>
            <a:off x="6562960" y="4455879"/>
            <a:ext cx="4703953" cy="1026181"/>
            <a:chOff x="6562960" y="4622060"/>
            <a:chExt cx="4703953" cy="1026181"/>
          </a:xfrm>
        </p:grpSpPr>
        <p:sp>
          <p:nvSpPr>
            <p:cNvPr id="145" name="矩形 144"/>
            <p:cNvSpPr/>
            <p:nvPr/>
          </p:nvSpPr>
          <p:spPr>
            <a:xfrm>
              <a:off x="8934388" y="4622060"/>
              <a:ext cx="1151534" cy="28800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dirty="0">
                  <a:latin typeface="微软雅黑" panose="020B0503020204020204" charset="-122"/>
                  <a:ea typeface="微软雅黑" panose="020B0503020204020204" charset="-122"/>
                </a:rPr>
                <a:t>人均销售额</a:t>
              </a:r>
            </a:p>
          </p:txBody>
        </p:sp>
        <p:sp>
          <p:nvSpPr>
            <p:cNvPr id="146" name="矩形 145"/>
            <p:cNvSpPr/>
            <p:nvPr/>
          </p:nvSpPr>
          <p:spPr>
            <a:xfrm>
              <a:off x="6564928" y="4947083"/>
              <a:ext cx="1151534" cy="216000"/>
            </a:xfrm>
            <a:prstGeom prst="rect">
              <a:avLst/>
            </a:prstGeom>
            <a:solidFill>
              <a:srgbClr val="01A14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a:solidFill>
                    <a:schemeClr val="bg1"/>
                  </a:solidFill>
                  <a:latin typeface="微软雅黑" panose="020B0503020204020204" charset="-122"/>
                  <a:ea typeface="微软雅黑" panose="020B0503020204020204" charset="-122"/>
                </a:rPr>
                <a:t>线下</a:t>
              </a:r>
            </a:p>
          </p:txBody>
        </p:sp>
        <p:sp>
          <p:nvSpPr>
            <p:cNvPr id="147" name="矩形 146"/>
            <p:cNvSpPr/>
            <p:nvPr/>
          </p:nvSpPr>
          <p:spPr>
            <a:xfrm>
              <a:off x="8934388" y="4940259"/>
              <a:ext cx="1151534" cy="21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000">
                  <a:solidFill>
                    <a:schemeClr val="tx1">
                      <a:lumMod val="95000"/>
                      <a:lumOff val="5000"/>
                    </a:schemeClr>
                  </a:solidFill>
                  <a:latin typeface="微软雅黑" panose="020B0503020204020204" charset="-122"/>
                  <a:ea typeface="微软雅黑" panose="020B0503020204020204" charset="-122"/>
                </a:rPr>
                <a:t>448 </a:t>
              </a:r>
              <a:endParaRPr lang="zh-CN" altLang="en-US" sz="1000">
                <a:solidFill>
                  <a:schemeClr val="tx1">
                    <a:lumMod val="95000"/>
                    <a:lumOff val="5000"/>
                  </a:schemeClr>
                </a:solidFill>
                <a:latin typeface="微软雅黑" panose="020B0503020204020204" charset="-122"/>
                <a:ea typeface="微软雅黑" panose="020B0503020204020204" charset="-122"/>
              </a:endParaRPr>
            </a:p>
          </p:txBody>
        </p:sp>
        <p:sp>
          <p:nvSpPr>
            <p:cNvPr id="148" name="矩形 147"/>
            <p:cNvSpPr/>
            <p:nvPr/>
          </p:nvSpPr>
          <p:spPr>
            <a:xfrm>
              <a:off x="6564928" y="5186250"/>
              <a:ext cx="1151534" cy="216000"/>
            </a:xfrm>
            <a:prstGeom prst="rect">
              <a:avLst/>
            </a:prstGeom>
            <a:solidFill>
              <a:srgbClr val="01A14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dirty="0">
                  <a:solidFill>
                    <a:schemeClr val="bg1"/>
                  </a:solidFill>
                  <a:latin typeface="微软雅黑" panose="020B0503020204020204" charset="-122"/>
                  <a:ea typeface="微软雅黑" panose="020B0503020204020204" charset="-122"/>
                </a:rPr>
                <a:t>线上</a:t>
              </a:r>
            </a:p>
          </p:txBody>
        </p:sp>
        <p:sp>
          <p:nvSpPr>
            <p:cNvPr id="149" name="矩形 148"/>
            <p:cNvSpPr/>
            <p:nvPr/>
          </p:nvSpPr>
          <p:spPr>
            <a:xfrm>
              <a:off x="8934388" y="5179426"/>
              <a:ext cx="1151534" cy="21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000" dirty="0">
                  <a:solidFill>
                    <a:schemeClr val="tx1"/>
                  </a:solidFill>
                  <a:latin typeface="微软雅黑" panose="020B0503020204020204" charset="-122"/>
                  <a:ea typeface="微软雅黑" panose="020B0503020204020204" charset="-122"/>
                </a:rPr>
                <a:t>447 </a:t>
              </a:r>
              <a:endParaRPr lang="zh-CN" altLang="en-US" sz="1000" dirty="0">
                <a:solidFill>
                  <a:schemeClr val="tx1"/>
                </a:solidFill>
                <a:latin typeface="微软雅黑" panose="020B0503020204020204" charset="-122"/>
                <a:ea typeface="微软雅黑" panose="020B0503020204020204" charset="-122"/>
              </a:endParaRPr>
            </a:p>
          </p:txBody>
        </p:sp>
        <p:sp>
          <p:nvSpPr>
            <p:cNvPr id="150" name="矩形 149"/>
            <p:cNvSpPr/>
            <p:nvPr/>
          </p:nvSpPr>
          <p:spPr>
            <a:xfrm>
              <a:off x="6564928" y="5432241"/>
              <a:ext cx="1151534" cy="216000"/>
            </a:xfrm>
            <a:prstGeom prst="rect">
              <a:avLst/>
            </a:prstGeom>
            <a:solidFill>
              <a:srgbClr val="01A14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dirty="0">
                  <a:solidFill>
                    <a:schemeClr val="bg1"/>
                  </a:solidFill>
                  <a:latin typeface="微软雅黑" panose="020B0503020204020204" charset="-122"/>
                  <a:ea typeface="微软雅黑" panose="020B0503020204020204" charset="-122"/>
                </a:rPr>
                <a:t>全渠道</a:t>
              </a:r>
            </a:p>
          </p:txBody>
        </p:sp>
        <p:sp>
          <p:nvSpPr>
            <p:cNvPr id="151" name="矩形 150"/>
            <p:cNvSpPr/>
            <p:nvPr/>
          </p:nvSpPr>
          <p:spPr>
            <a:xfrm>
              <a:off x="8934388" y="5425417"/>
              <a:ext cx="1151534" cy="21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000">
                  <a:solidFill>
                    <a:schemeClr val="tx1"/>
                  </a:solidFill>
                  <a:latin typeface="微软雅黑" panose="020B0503020204020204" charset="-122"/>
                  <a:ea typeface="微软雅黑" panose="020B0503020204020204" charset="-122"/>
                </a:rPr>
                <a:t>1496 </a:t>
              </a:r>
              <a:endParaRPr lang="zh-CN" altLang="en-US" sz="1000">
                <a:solidFill>
                  <a:schemeClr val="tx1"/>
                </a:solidFill>
                <a:latin typeface="微软雅黑" panose="020B0503020204020204" charset="-122"/>
                <a:ea typeface="微软雅黑" panose="020B0503020204020204" charset="-122"/>
              </a:endParaRPr>
            </a:p>
          </p:txBody>
        </p:sp>
        <p:sp>
          <p:nvSpPr>
            <p:cNvPr id="152" name="矩形 151"/>
            <p:cNvSpPr/>
            <p:nvPr/>
          </p:nvSpPr>
          <p:spPr>
            <a:xfrm>
              <a:off x="6562960" y="4628884"/>
              <a:ext cx="1146226" cy="28800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sz="1200" b="1" dirty="0">
                <a:latin typeface="微软雅黑" panose="020B0503020204020204" charset="-122"/>
                <a:ea typeface="微软雅黑" panose="020B0503020204020204" charset="-122"/>
              </a:endParaRPr>
            </a:p>
          </p:txBody>
        </p:sp>
        <p:sp>
          <p:nvSpPr>
            <p:cNvPr id="153" name="矩形 152"/>
            <p:cNvSpPr/>
            <p:nvPr/>
          </p:nvSpPr>
          <p:spPr>
            <a:xfrm>
              <a:off x="7745919" y="4628884"/>
              <a:ext cx="1151534" cy="28800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dirty="0">
                  <a:latin typeface="微软雅黑" panose="020B0503020204020204" charset="-122"/>
                  <a:ea typeface="微软雅黑" panose="020B0503020204020204" charset="-122"/>
                </a:rPr>
                <a:t>会员数</a:t>
              </a:r>
            </a:p>
          </p:txBody>
        </p:sp>
        <p:sp>
          <p:nvSpPr>
            <p:cNvPr id="154" name="矩形 153"/>
            <p:cNvSpPr/>
            <p:nvPr/>
          </p:nvSpPr>
          <p:spPr>
            <a:xfrm>
              <a:off x="7745919" y="4947083"/>
              <a:ext cx="1151534" cy="21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000" dirty="0">
                  <a:solidFill>
                    <a:schemeClr val="tx1">
                      <a:lumMod val="95000"/>
                      <a:lumOff val="5000"/>
                    </a:schemeClr>
                  </a:solidFill>
                  <a:latin typeface="微软雅黑" panose="020B0503020204020204" charset="-122"/>
                  <a:ea typeface="微软雅黑" panose="020B0503020204020204" charset="-122"/>
                </a:rPr>
                <a:t>1946</a:t>
              </a:r>
              <a:r>
                <a:rPr lang="zh-CN" altLang="en-US" sz="1000" dirty="0">
                  <a:solidFill>
                    <a:schemeClr val="tx1">
                      <a:lumMod val="95000"/>
                      <a:lumOff val="5000"/>
                    </a:schemeClr>
                  </a:solidFill>
                  <a:latin typeface="微软雅黑" panose="020B0503020204020204" charset="-122"/>
                  <a:ea typeface="微软雅黑" panose="020B0503020204020204" charset="-122"/>
                </a:rPr>
                <a:t>万</a:t>
              </a:r>
            </a:p>
          </p:txBody>
        </p:sp>
        <p:sp>
          <p:nvSpPr>
            <p:cNvPr id="155" name="矩形 154"/>
            <p:cNvSpPr/>
            <p:nvPr/>
          </p:nvSpPr>
          <p:spPr>
            <a:xfrm>
              <a:off x="7745919" y="5186250"/>
              <a:ext cx="1151534" cy="21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000" dirty="0">
                  <a:solidFill>
                    <a:schemeClr val="tx1"/>
                  </a:solidFill>
                  <a:latin typeface="微软雅黑" panose="020B0503020204020204" charset="-122"/>
                  <a:ea typeface="微软雅黑" panose="020B0503020204020204" charset="-122"/>
                </a:rPr>
                <a:t>17</a:t>
              </a:r>
              <a:r>
                <a:rPr lang="zh-CN" altLang="en-US" sz="1000" dirty="0">
                  <a:solidFill>
                    <a:schemeClr val="tx1"/>
                  </a:solidFill>
                  <a:latin typeface="微软雅黑" panose="020B0503020204020204" charset="-122"/>
                  <a:ea typeface="微软雅黑" panose="020B0503020204020204" charset="-122"/>
                </a:rPr>
                <a:t>万</a:t>
              </a:r>
            </a:p>
          </p:txBody>
        </p:sp>
        <p:sp>
          <p:nvSpPr>
            <p:cNvPr id="156" name="矩形 155"/>
            <p:cNvSpPr/>
            <p:nvPr/>
          </p:nvSpPr>
          <p:spPr>
            <a:xfrm>
              <a:off x="7745919" y="5432241"/>
              <a:ext cx="1151534" cy="21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000" dirty="0">
                  <a:solidFill>
                    <a:schemeClr val="tx1"/>
                  </a:solidFill>
                  <a:latin typeface="微软雅黑" panose="020B0503020204020204" charset="-122"/>
                  <a:ea typeface="微软雅黑" panose="020B0503020204020204" charset="-122"/>
                </a:rPr>
                <a:t>5.7</a:t>
              </a:r>
              <a:r>
                <a:rPr lang="zh-CN" altLang="en-US" sz="1000" dirty="0">
                  <a:solidFill>
                    <a:schemeClr val="tx1"/>
                  </a:solidFill>
                  <a:latin typeface="微软雅黑" panose="020B0503020204020204" charset="-122"/>
                  <a:ea typeface="微软雅黑" panose="020B0503020204020204" charset="-122"/>
                </a:rPr>
                <a:t>万</a:t>
              </a:r>
            </a:p>
          </p:txBody>
        </p:sp>
        <p:sp>
          <p:nvSpPr>
            <p:cNvPr id="157" name="矩形 156"/>
            <p:cNvSpPr/>
            <p:nvPr/>
          </p:nvSpPr>
          <p:spPr>
            <a:xfrm>
              <a:off x="10115379" y="4622060"/>
              <a:ext cx="1151534" cy="28800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sz="1200" b="1" dirty="0">
                  <a:latin typeface="微软雅黑" panose="020B0503020204020204" charset="-122"/>
                  <a:ea typeface="微软雅黑" panose="020B0503020204020204" charset="-122"/>
                </a:rPr>
                <a:t>人均消费次数</a:t>
              </a:r>
            </a:p>
          </p:txBody>
        </p:sp>
        <p:sp>
          <p:nvSpPr>
            <p:cNvPr id="158" name="矩形 157"/>
            <p:cNvSpPr/>
            <p:nvPr/>
          </p:nvSpPr>
          <p:spPr>
            <a:xfrm>
              <a:off x="10115379" y="4940259"/>
              <a:ext cx="1151534" cy="21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000" dirty="0">
                  <a:solidFill>
                    <a:schemeClr val="tx1">
                      <a:lumMod val="95000"/>
                      <a:lumOff val="5000"/>
                    </a:schemeClr>
                  </a:solidFill>
                  <a:latin typeface="微软雅黑" panose="020B0503020204020204" charset="-122"/>
                  <a:ea typeface="微软雅黑" panose="020B0503020204020204" charset="-122"/>
                </a:rPr>
                <a:t>5.4</a:t>
              </a:r>
              <a:endParaRPr lang="zh-CN" altLang="en-US" sz="1000" dirty="0">
                <a:solidFill>
                  <a:schemeClr val="tx1">
                    <a:lumMod val="95000"/>
                    <a:lumOff val="5000"/>
                  </a:schemeClr>
                </a:solidFill>
                <a:latin typeface="微软雅黑" panose="020B0503020204020204" charset="-122"/>
                <a:ea typeface="微软雅黑" panose="020B0503020204020204" charset="-122"/>
              </a:endParaRPr>
            </a:p>
          </p:txBody>
        </p:sp>
        <p:sp>
          <p:nvSpPr>
            <p:cNvPr id="159" name="矩形 158"/>
            <p:cNvSpPr/>
            <p:nvPr/>
          </p:nvSpPr>
          <p:spPr>
            <a:xfrm>
              <a:off x="10115379" y="5179426"/>
              <a:ext cx="1151534" cy="21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000" dirty="0">
                  <a:solidFill>
                    <a:schemeClr val="tx1"/>
                  </a:solidFill>
                  <a:latin typeface="微软雅黑" panose="020B0503020204020204" charset="-122"/>
                  <a:ea typeface="微软雅黑" panose="020B0503020204020204" charset="-122"/>
                </a:rPr>
                <a:t>1.9</a:t>
              </a:r>
              <a:endParaRPr lang="zh-CN" altLang="en-US" sz="1000" dirty="0">
                <a:solidFill>
                  <a:schemeClr val="tx1"/>
                </a:solidFill>
                <a:latin typeface="微软雅黑" panose="020B0503020204020204" charset="-122"/>
                <a:ea typeface="微软雅黑" panose="020B0503020204020204" charset="-122"/>
              </a:endParaRPr>
            </a:p>
          </p:txBody>
        </p:sp>
        <p:sp>
          <p:nvSpPr>
            <p:cNvPr id="160" name="矩形 159"/>
            <p:cNvSpPr/>
            <p:nvPr/>
          </p:nvSpPr>
          <p:spPr>
            <a:xfrm>
              <a:off x="10115379" y="5425417"/>
              <a:ext cx="1151534" cy="21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000" dirty="0">
                  <a:solidFill>
                    <a:schemeClr val="tx1"/>
                  </a:solidFill>
                  <a:latin typeface="微软雅黑" panose="020B0503020204020204" charset="-122"/>
                  <a:ea typeface="微软雅黑" panose="020B0503020204020204" charset="-122"/>
                </a:rPr>
                <a:t>14.4</a:t>
              </a:r>
              <a:endParaRPr lang="zh-CN" altLang="en-US" sz="1000" dirty="0">
                <a:solidFill>
                  <a:schemeClr val="tx1"/>
                </a:solidFill>
                <a:latin typeface="微软雅黑" panose="020B0503020204020204" charset="-122"/>
                <a:ea typeface="微软雅黑" panose="020B0503020204020204" charset="-122"/>
              </a:endParaRPr>
            </a:p>
          </p:txBody>
        </p:sp>
      </p:grpSp>
      <p:sp>
        <p:nvSpPr>
          <p:cNvPr id="161" name="Title 4"/>
          <p:cNvSpPr txBox="1"/>
          <p:nvPr/>
        </p:nvSpPr>
        <p:spPr>
          <a:xfrm>
            <a:off x="751501" y="1015647"/>
            <a:ext cx="10635882" cy="415637"/>
          </a:xfrm>
          <a:prstGeom prst="rect">
            <a:avLst/>
          </a:prstGeom>
          <a:no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2400"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慢病品牌知晓</a:t>
            </a:r>
          </a:p>
        </p:txBody>
      </p:sp>
      <p:sp>
        <p:nvSpPr>
          <p:cNvPr id="4" name="任意形状 56"/>
          <p:cNvSpPr/>
          <p:nvPr>
            <p:custDataLst>
              <p:tags r:id="rId1"/>
            </p:custDataLst>
          </p:nvPr>
        </p:nvSpPr>
        <p:spPr>
          <a:xfrm>
            <a:off x="1179852" y="2570106"/>
            <a:ext cx="1961809" cy="3263087"/>
          </a:xfrm>
          <a:custGeom>
            <a:avLst/>
            <a:gdLst>
              <a:gd name="connsiteX0" fmla="*/ 0 w 1961809"/>
              <a:gd name="connsiteY0" fmla="*/ 0 h 3263087"/>
              <a:gd name="connsiteX1" fmla="*/ 637 w 1961809"/>
              <a:gd name="connsiteY1" fmla="*/ 0 h 3263087"/>
              <a:gd name="connsiteX2" fmla="*/ 5064 w 1961809"/>
              <a:gd name="connsiteY2" fmla="*/ 87679 h 3263087"/>
              <a:gd name="connsiteX3" fmla="*/ 980905 w 1961809"/>
              <a:gd name="connsiteY3" fmla="*/ 968292 h 3263087"/>
              <a:gd name="connsiteX4" fmla="*/ 1956746 w 1961809"/>
              <a:gd name="connsiteY4" fmla="*/ 87679 h 3263087"/>
              <a:gd name="connsiteX5" fmla="*/ 1961173 w 1961809"/>
              <a:gd name="connsiteY5" fmla="*/ 0 h 3263087"/>
              <a:gd name="connsiteX6" fmla="*/ 1961809 w 1961809"/>
              <a:gd name="connsiteY6" fmla="*/ 0 h 3263087"/>
              <a:gd name="connsiteX7" fmla="*/ 1961809 w 1961809"/>
              <a:gd name="connsiteY7" fmla="*/ 3263087 h 3263087"/>
              <a:gd name="connsiteX8" fmla="*/ 0 w 1961809"/>
              <a:gd name="connsiteY8" fmla="*/ 3263087 h 326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1809" h="3263087">
                <a:moveTo>
                  <a:pt x="0" y="0"/>
                </a:moveTo>
                <a:lnTo>
                  <a:pt x="637" y="0"/>
                </a:lnTo>
                <a:lnTo>
                  <a:pt x="5064" y="87679"/>
                </a:lnTo>
                <a:cubicBezTo>
                  <a:pt x="55297" y="582306"/>
                  <a:pt x="473025" y="968292"/>
                  <a:pt x="980905" y="968292"/>
                </a:cubicBezTo>
                <a:cubicBezTo>
                  <a:pt x="1488785" y="968292"/>
                  <a:pt x="1906514" y="582306"/>
                  <a:pt x="1956746" y="87679"/>
                </a:cubicBezTo>
                <a:lnTo>
                  <a:pt x="1961173" y="0"/>
                </a:lnTo>
                <a:lnTo>
                  <a:pt x="1961809" y="0"/>
                </a:lnTo>
                <a:lnTo>
                  <a:pt x="1961809" y="3263087"/>
                </a:lnTo>
                <a:lnTo>
                  <a:pt x="0" y="3263087"/>
                </a:lnTo>
                <a:close/>
              </a:path>
            </a:pathLst>
          </a:custGeom>
          <a:solidFill>
            <a:srgbClr val="FFFFFF">
              <a:lumMod val="95000"/>
            </a:srgbClr>
          </a:solidFill>
          <a:ln w="12700">
            <a:miter lim="400000"/>
          </a:ln>
        </p:spPr>
        <p:txBody>
          <a:bodyPr wrap="square" tIns="45720" bIns="45720" anchor="ctr">
            <a:noAutofit/>
          </a:bodyPr>
          <a:lstStyle/>
          <a:p>
            <a:pPr marL="0" marR="0" lvl="0" indent="0" algn="ctr" defTabSz="457200" rtl="0" eaLnBrk="1" fontAlgn="auto" latinLnBrk="0" hangingPunct="1">
              <a:lnSpc>
                <a:spcPct val="100000"/>
              </a:lnSpc>
              <a:spcBef>
                <a:spcPts val="0"/>
              </a:spcBef>
              <a:spcAft>
                <a:spcPts val="0"/>
              </a:spcAft>
              <a:buClrTx/>
              <a:buSzTx/>
              <a:buFontTx/>
              <a:buNone/>
              <a:defRPr>
                <a:solidFill>
                  <a:srgbClr val="FFFFFF"/>
                </a:solidFill>
              </a:defRPr>
            </a:pPr>
            <a:endParaRPr kumimoji="0" sz="9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5" name="形状"/>
          <p:cNvSpPr/>
          <p:nvPr>
            <p:custDataLst>
              <p:tags r:id="rId2"/>
            </p:custDataLst>
          </p:nvPr>
        </p:nvSpPr>
        <p:spPr>
          <a:xfrm>
            <a:off x="1027366" y="1462690"/>
            <a:ext cx="2265510" cy="2275490"/>
          </a:xfrm>
          <a:custGeom>
            <a:avLst/>
            <a:gdLst/>
            <a:ahLst/>
            <a:cxnLst>
              <a:cxn ang="0">
                <a:pos x="wd2" y="hd2"/>
              </a:cxn>
              <a:cxn ang="5400000">
                <a:pos x="wd2" y="hd2"/>
              </a:cxn>
              <a:cxn ang="10800000">
                <a:pos x="wd2" y="hd2"/>
              </a:cxn>
              <a:cxn ang="16200000">
                <a:pos x="wd2" y="hd2"/>
              </a:cxn>
            </a:cxnLst>
            <a:rect l="0" t="0" r="r" b="b"/>
            <a:pathLst>
              <a:path w="21561" h="21600" extrusionOk="0">
                <a:moveTo>
                  <a:pt x="21067" y="11464"/>
                </a:moveTo>
                <a:cubicBezTo>
                  <a:pt x="20844" y="11464"/>
                  <a:pt x="20844" y="11464"/>
                  <a:pt x="20844" y="11464"/>
                </a:cubicBezTo>
                <a:cubicBezTo>
                  <a:pt x="20444" y="11464"/>
                  <a:pt x="20133" y="11198"/>
                  <a:pt x="20044" y="10844"/>
                </a:cubicBezTo>
                <a:cubicBezTo>
                  <a:pt x="20000" y="10357"/>
                  <a:pt x="20356" y="9915"/>
                  <a:pt x="20844" y="9915"/>
                </a:cubicBezTo>
                <a:cubicBezTo>
                  <a:pt x="21067" y="9915"/>
                  <a:pt x="21067" y="9915"/>
                  <a:pt x="21067" y="9915"/>
                </a:cubicBezTo>
                <a:cubicBezTo>
                  <a:pt x="21333" y="9915"/>
                  <a:pt x="21600" y="9693"/>
                  <a:pt x="21556" y="9384"/>
                </a:cubicBezTo>
                <a:cubicBezTo>
                  <a:pt x="21511" y="9251"/>
                  <a:pt x="21511" y="9074"/>
                  <a:pt x="21467" y="8941"/>
                </a:cubicBezTo>
                <a:cubicBezTo>
                  <a:pt x="21422" y="8675"/>
                  <a:pt x="21156" y="8498"/>
                  <a:pt x="20844" y="8543"/>
                </a:cubicBezTo>
                <a:cubicBezTo>
                  <a:pt x="20622" y="8631"/>
                  <a:pt x="20622" y="8631"/>
                  <a:pt x="20622" y="8631"/>
                </a:cubicBezTo>
                <a:cubicBezTo>
                  <a:pt x="20267" y="8720"/>
                  <a:pt x="19867" y="8587"/>
                  <a:pt x="19689" y="8233"/>
                </a:cubicBezTo>
                <a:cubicBezTo>
                  <a:pt x="19467" y="7790"/>
                  <a:pt x="19733" y="7259"/>
                  <a:pt x="20178" y="7126"/>
                </a:cubicBezTo>
                <a:cubicBezTo>
                  <a:pt x="20400" y="7082"/>
                  <a:pt x="20400" y="7082"/>
                  <a:pt x="20400" y="7082"/>
                </a:cubicBezTo>
                <a:cubicBezTo>
                  <a:pt x="20667" y="6993"/>
                  <a:pt x="20844" y="6684"/>
                  <a:pt x="20711" y="6418"/>
                </a:cubicBezTo>
                <a:cubicBezTo>
                  <a:pt x="20667" y="6285"/>
                  <a:pt x="20578" y="6152"/>
                  <a:pt x="20533" y="6020"/>
                </a:cubicBezTo>
                <a:cubicBezTo>
                  <a:pt x="20400" y="5754"/>
                  <a:pt x="20044" y="5666"/>
                  <a:pt x="19822" y="5843"/>
                </a:cubicBezTo>
                <a:cubicBezTo>
                  <a:pt x="19600" y="5975"/>
                  <a:pt x="19600" y="5975"/>
                  <a:pt x="19600" y="5975"/>
                </a:cubicBezTo>
                <a:cubicBezTo>
                  <a:pt x="19244" y="6197"/>
                  <a:pt x="18756" y="6064"/>
                  <a:pt x="18533" y="5710"/>
                </a:cubicBezTo>
                <a:cubicBezTo>
                  <a:pt x="18311" y="5356"/>
                  <a:pt x="18400" y="4869"/>
                  <a:pt x="18756" y="4648"/>
                </a:cubicBezTo>
                <a:cubicBezTo>
                  <a:pt x="18933" y="4559"/>
                  <a:pt x="18933" y="4559"/>
                  <a:pt x="18933" y="4559"/>
                </a:cubicBezTo>
                <a:cubicBezTo>
                  <a:pt x="19200" y="4382"/>
                  <a:pt x="19244" y="4028"/>
                  <a:pt x="19067" y="3807"/>
                </a:cubicBezTo>
                <a:cubicBezTo>
                  <a:pt x="18978" y="3718"/>
                  <a:pt x="18889" y="3585"/>
                  <a:pt x="18756" y="3497"/>
                </a:cubicBezTo>
                <a:cubicBezTo>
                  <a:pt x="18578" y="3275"/>
                  <a:pt x="18222" y="3275"/>
                  <a:pt x="18044" y="3497"/>
                </a:cubicBezTo>
                <a:cubicBezTo>
                  <a:pt x="17911" y="3674"/>
                  <a:pt x="17911" y="3674"/>
                  <a:pt x="17911" y="3674"/>
                </a:cubicBezTo>
                <a:cubicBezTo>
                  <a:pt x="17644" y="3984"/>
                  <a:pt x="17200" y="4028"/>
                  <a:pt x="16889" y="3851"/>
                </a:cubicBezTo>
                <a:cubicBezTo>
                  <a:pt x="16444" y="3585"/>
                  <a:pt x="16400" y="3010"/>
                  <a:pt x="16711" y="2656"/>
                </a:cubicBezTo>
                <a:cubicBezTo>
                  <a:pt x="16844" y="2523"/>
                  <a:pt x="16844" y="2523"/>
                  <a:pt x="16844" y="2523"/>
                </a:cubicBezTo>
                <a:cubicBezTo>
                  <a:pt x="17067" y="2302"/>
                  <a:pt x="17022" y="1948"/>
                  <a:pt x="16756" y="1770"/>
                </a:cubicBezTo>
                <a:cubicBezTo>
                  <a:pt x="16622" y="1682"/>
                  <a:pt x="16489" y="1638"/>
                  <a:pt x="16400" y="1549"/>
                </a:cubicBezTo>
                <a:cubicBezTo>
                  <a:pt x="16133" y="1416"/>
                  <a:pt x="15822" y="1505"/>
                  <a:pt x="15689" y="1770"/>
                </a:cubicBezTo>
                <a:cubicBezTo>
                  <a:pt x="15600" y="1992"/>
                  <a:pt x="15600" y="1992"/>
                  <a:pt x="15600" y="1992"/>
                </a:cubicBezTo>
                <a:cubicBezTo>
                  <a:pt x="15422" y="2302"/>
                  <a:pt x="15022" y="2523"/>
                  <a:pt x="14667" y="2434"/>
                </a:cubicBezTo>
                <a:cubicBezTo>
                  <a:pt x="14178" y="2302"/>
                  <a:pt x="13956" y="1770"/>
                  <a:pt x="14178" y="1328"/>
                </a:cubicBezTo>
                <a:cubicBezTo>
                  <a:pt x="14267" y="1151"/>
                  <a:pt x="14267" y="1151"/>
                  <a:pt x="14267" y="1151"/>
                </a:cubicBezTo>
                <a:cubicBezTo>
                  <a:pt x="14400" y="885"/>
                  <a:pt x="14222" y="575"/>
                  <a:pt x="13956" y="487"/>
                </a:cubicBezTo>
                <a:cubicBezTo>
                  <a:pt x="13822" y="443"/>
                  <a:pt x="13689" y="398"/>
                  <a:pt x="13556" y="354"/>
                </a:cubicBezTo>
                <a:cubicBezTo>
                  <a:pt x="13244" y="266"/>
                  <a:pt x="12978" y="443"/>
                  <a:pt x="12933" y="752"/>
                </a:cubicBezTo>
                <a:cubicBezTo>
                  <a:pt x="12889" y="974"/>
                  <a:pt x="12889" y="974"/>
                  <a:pt x="12889" y="974"/>
                </a:cubicBezTo>
                <a:cubicBezTo>
                  <a:pt x="12844" y="1372"/>
                  <a:pt x="12533" y="1638"/>
                  <a:pt x="12133" y="1682"/>
                </a:cubicBezTo>
                <a:cubicBezTo>
                  <a:pt x="11644" y="1682"/>
                  <a:pt x="11289" y="1239"/>
                  <a:pt x="11333" y="752"/>
                </a:cubicBezTo>
                <a:cubicBezTo>
                  <a:pt x="11378" y="575"/>
                  <a:pt x="11378" y="575"/>
                  <a:pt x="11378" y="575"/>
                </a:cubicBezTo>
                <a:cubicBezTo>
                  <a:pt x="11422" y="266"/>
                  <a:pt x="11200" y="0"/>
                  <a:pt x="10933" y="0"/>
                </a:cubicBezTo>
                <a:cubicBezTo>
                  <a:pt x="10756" y="0"/>
                  <a:pt x="10622" y="0"/>
                  <a:pt x="10489" y="0"/>
                </a:cubicBezTo>
                <a:cubicBezTo>
                  <a:pt x="10178" y="0"/>
                  <a:pt x="9956" y="266"/>
                  <a:pt x="10000" y="575"/>
                </a:cubicBezTo>
                <a:cubicBezTo>
                  <a:pt x="10044" y="797"/>
                  <a:pt x="10044" y="797"/>
                  <a:pt x="10044" y="797"/>
                </a:cubicBezTo>
                <a:cubicBezTo>
                  <a:pt x="10089" y="1239"/>
                  <a:pt x="9778" y="1638"/>
                  <a:pt x="9378" y="1682"/>
                </a:cubicBezTo>
                <a:cubicBezTo>
                  <a:pt x="9022" y="1903"/>
                  <a:pt x="8578" y="1682"/>
                  <a:pt x="8533" y="1284"/>
                </a:cubicBezTo>
                <a:cubicBezTo>
                  <a:pt x="8489" y="797"/>
                  <a:pt x="8489" y="797"/>
                  <a:pt x="8489" y="797"/>
                </a:cubicBezTo>
                <a:cubicBezTo>
                  <a:pt x="8444" y="531"/>
                  <a:pt x="8133" y="310"/>
                  <a:pt x="7867" y="398"/>
                </a:cubicBezTo>
                <a:cubicBezTo>
                  <a:pt x="7733" y="443"/>
                  <a:pt x="7556" y="487"/>
                  <a:pt x="7422" y="531"/>
                </a:cubicBezTo>
                <a:cubicBezTo>
                  <a:pt x="7156" y="620"/>
                  <a:pt x="7022" y="930"/>
                  <a:pt x="7156" y="1195"/>
                </a:cubicBezTo>
                <a:cubicBezTo>
                  <a:pt x="7244" y="1416"/>
                  <a:pt x="7244" y="1416"/>
                  <a:pt x="7244" y="1416"/>
                </a:cubicBezTo>
                <a:cubicBezTo>
                  <a:pt x="7422" y="1859"/>
                  <a:pt x="7200" y="2390"/>
                  <a:pt x="6711" y="2479"/>
                </a:cubicBezTo>
                <a:cubicBezTo>
                  <a:pt x="6356" y="2611"/>
                  <a:pt x="5956" y="2390"/>
                  <a:pt x="5822" y="2036"/>
                </a:cubicBezTo>
                <a:cubicBezTo>
                  <a:pt x="5733" y="1859"/>
                  <a:pt x="5733" y="1859"/>
                  <a:pt x="5733" y="1859"/>
                </a:cubicBezTo>
                <a:cubicBezTo>
                  <a:pt x="5600" y="1593"/>
                  <a:pt x="5289" y="1505"/>
                  <a:pt x="5022" y="1638"/>
                </a:cubicBezTo>
                <a:cubicBezTo>
                  <a:pt x="5022" y="1638"/>
                  <a:pt x="5022" y="1638"/>
                  <a:pt x="5022" y="1638"/>
                </a:cubicBezTo>
                <a:cubicBezTo>
                  <a:pt x="4889" y="1726"/>
                  <a:pt x="4800" y="1815"/>
                  <a:pt x="4667" y="1903"/>
                </a:cubicBezTo>
                <a:cubicBezTo>
                  <a:pt x="4444" y="2036"/>
                  <a:pt x="4400" y="2390"/>
                  <a:pt x="4578" y="2611"/>
                </a:cubicBezTo>
                <a:cubicBezTo>
                  <a:pt x="4711" y="2789"/>
                  <a:pt x="4711" y="2789"/>
                  <a:pt x="4711" y="2789"/>
                </a:cubicBezTo>
                <a:cubicBezTo>
                  <a:pt x="4978" y="3098"/>
                  <a:pt x="4978" y="3497"/>
                  <a:pt x="4756" y="3807"/>
                </a:cubicBezTo>
                <a:cubicBezTo>
                  <a:pt x="4444" y="4161"/>
                  <a:pt x="3867" y="4161"/>
                  <a:pt x="3556" y="3807"/>
                </a:cubicBezTo>
                <a:cubicBezTo>
                  <a:pt x="3422" y="3630"/>
                  <a:pt x="3422" y="3630"/>
                  <a:pt x="3422" y="3630"/>
                </a:cubicBezTo>
                <a:cubicBezTo>
                  <a:pt x="3200" y="3408"/>
                  <a:pt x="2889" y="3408"/>
                  <a:pt x="2667" y="3630"/>
                </a:cubicBezTo>
                <a:cubicBezTo>
                  <a:pt x="2578" y="3762"/>
                  <a:pt x="2489" y="3851"/>
                  <a:pt x="2400" y="3984"/>
                </a:cubicBezTo>
                <a:cubicBezTo>
                  <a:pt x="2222" y="4205"/>
                  <a:pt x="2267" y="4515"/>
                  <a:pt x="2489" y="4692"/>
                </a:cubicBezTo>
                <a:cubicBezTo>
                  <a:pt x="2711" y="4825"/>
                  <a:pt x="2711" y="4825"/>
                  <a:pt x="2711" y="4825"/>
                </a:cubicBezTo>
                <a:cubicBezTo>
                  <a:pt x="3022" y="5046"/>
                  <a:pt x="3156" y="5444"/>
                  <a:pt x="3022" y="5798"/>
                </a:cubicBezTo>
                <a:cubicBezTo>
                  <a:pt x="2800" y="6241"/>
                  <a:pt x="2267" y="6374"/>
                  <a:pt x="1867" y="6108"/>
                </a:cubicBezTo>
                <a:cubicBezTo>
                  <a:pt x="1689" y="6020"/>
                  <a:pt x="1689" y="6020"/>
                  <a:pt x="1689" y="6020"/>
                </a:cubicBezTo>
                <a:cubicBezTo>
                  <a:pt x="1422" y="5843"/>
                  <a:pt x="1111" y="5931"/>
                  <a:pt x="978" y="6197"/>
                </a:cubicBezTo>
                <a:cubicBezTo>
                  <a:pt x="933" y="6330"/>
                  <a:pt x="844" y="6462"/>
                  <a:pt x="800" y="6595"/>
                </a:cubicBezTo>
                <a:cubicBezTo>
                  <a:pt x="711" y="6861"/>
                  <a:pt x="844" y="7170"/>
                  <a:pt x="1111" y="7259"/>
                </a:cubicBezTo>
                <a:cubicBezTo>
                  <a:pt x="1378" y="7348"/>
                  <a:pt x="1378" y="7348"/>
                  <a:pt x="1378" y="7348"/>
                </a:cubicBezTo>
                <a:cubicBezTo>
                  <a:pt x="1778" y="7436"/>
                  <a:pt x="2000" y="7879"/>
                  <a:pt x="1867" y="8321"/>
                </a:cubicBezTo>
                <a:cubicBezTo>
                  <a:pt x="2089" y="8631"/>
                  <a:pt x="1778" y="9074"/>
                  <a:pt x="1378" y="8941"/>
                </a:cubicBezTo>
                <a:cubicBezTo>
                  <a:pt x="711" y="8764"/>
                  <a:pt x="711" y="8764"/>
                  <a:pt x="711" y="8764"/>
                </a:cubicBezTo>
                <a:cubicBezTo>
                  <a:pt x="400" y="8675"/>
                  <a:pt x="133" y="8852"/>
                  <a:pt x="89" y="9162"/>
                </a:cubicBezTo>
                <a:cubicBezTo>
                  <a:pt x="44" y="9295"/>
                  <a:pt x="44" y="9428"/>
                  <a:pt x="0" y="9561"/>
                </a:cubicBezTo>
                <a:cubicBezTo>
                  <a:pt x="0" y="9870"/>
                  <a:pt x="222" y="10092"/>
                  <a:pt x="489" y="10136"/>
                </a:cubicBezTo>
                <a:cubicBezTo>
                  <a:pt x="756" y="10136"/>
                  <a:pt x="756" y="10136"/>
                  <a:pt x="756" y="10136"/>
                </a:cubicBezTo>
                <a:cubicBezTo>
                  <a:pt x="1200" y="10136"/>
                  <a:pt x="1556" y="10490"/>
                  <a:pt x="1511" y="10889"/>
                </a:cubicBezTo>
                <a:cubicBezTo>
                  <a:pt x="1511" y="11331"/>
                  <a:pt x="1156" y="11685"/>
                  <a:pt x="756" y="11685"/>
                </a:cubicBezTo>
                <a:cubicBezTo>
                  <a:pt x="533" y="11685"/>
                  <a:pt x="533" y="11685"/>
                  <a:pt x="533" y="11685"/>
                </a:cubicBezTo>
                <a:cubicBezTo>
                  <a:pt x="222" y="11685"/>
                  <a:pt x="0" y="11907"/>
                  <a:pt x="44" y="12216"/>
                </a:cubicBezTo>
                <a:cubicBezTo>
                  <a:pt x="44" y="12349"/>
                  <a:pt x="89" y="12482"/>
                  <a:pt x="89" y="12659"/>
                </a:cubicBezTo>
                <a:cubicBezTo>
                  <a:pt x="178" y="12925"/>
                  <a:pt x="444" y="13102"/>
                  <a:pt x="711" y="13013"/>
                </a:cubicBezTo>
                <a:cubicBezTo>
                  <a:pt x="978" y="12969"/>
                  <a:pt x="978" y="12969"/>
                  <a:pt x="978" y="12969"/>
                </a:cubicBezTo>
                <a:cubicBezTo>
                  <a:pt x="1378" y="12836"/>
                  <a:pt x="1822" y="13102"/>
                  <a:pt x="1956" y="13500"/>
                </a:cubicBezTo>
                <a:cubicBezTo>
                  <a:pt x="1956" y="13500"/>
                  <a:pt x="1956" y="13500"/>
                  <a:pt x="1956" y="13500"/>
                </a:cubicBezTo>
                <a:cubicBezTo>
                  <a:pt x="2044" y="13898"/>
                  <a:pt x="1822" y="14341"/>
                  <a:pt x="1378" y="14474"/>
                </a:cubicBezTo>
                <a:cubicBezTo>
                  <a:pt x="1200" y="14518"/>
                  <a:pt x="1200" y="14518"/>
                  <a:pt x="1200" y="14518"/>
                </a:cubicBezTo>
                <a:cubicBezTo>
                  <a:pt x="889" y="14607"/>
                  <a:pt x="756" y="14916"/>
                  <a:pt x="889" y="15182"/>
                </a:cubicBezTo>
                <a:cubicBezTo>
                  <a:pt x="933" y="15315"/>
                  <a:pt x="1022" y="15448"/>
                  <a:pt x="1067" y="15580"/>
                </a:cubicBezTo>
                <a:cubicBezTo>
                  <a:pt x="1200" y="15846"/>
                  <a:pt x="1511" y="15934"/>
                  <a:pt x="1778" y="15757"/>
                </a:cubicBezTo>
                <a:cubicBezTo>
                  <a:pt x="2000" y="15625"/>
                  <a:pt x="2000" y="15625"/>
                  <a:pt x="2000" y="15625"/>
                </a:cubicBezTo>
                <a:cubicBezTo>
                  <a:pt x="2356" y="15403"/>
                  <a:pt x="2844" y="15492"/>
                  <a:pt x="3067" y="15890"/>
                </a:cubicBezTo>
                <a:cubicBezTo>
                  <a:pt x="3289" y="16244"/>
                  <a:pt x="3156" y="16731"/>
                  <a:pt x="2800" y="16952"/>
                </a:cubicBezTo>
                <a:cubicBezTo>
                  <a:pt x="2622" y="17041"/>
                  <a:pt x="2622" y="17041"/>
                  <a:pt x="2622" y="17041"/>
                </a:cubicBezTo>
                <a:cubicBezTo>
                  <a:pt x="2400" y="17218"/>
                  <a:pt x="2311" y="17572"/>
                  <a:pt x="2533" y="17793"/>
                </a:cubicBezTo>
                <a:cubicBezTo>
                  <a:pt x="2622" y="17882"/>
                  <a:pt x="2711" y="18015"/>
                  <a:pt x="2800" y="18103"/>
                </a:cubicBezTo>
                <a:cubicBezTo>
                  <a:pt x="3022" y="18325"/>
                  <a:pt x="3333" y="18325"/>
                  <a:pt x="3556" y="18103"/>
                </a:cubicBezTo>
                <a:cubicBezTo>
                  <a:pt x="3689" y="17926"/>
                  <a:pt x="3689" y="17926"/>
                  <a:pt x="3689" y="17926"/>
                </a:cubicBezTo>
                <a:cubicBezTo>
                  <a:pt x="3956" y="17616"/>
                  <a:pt x="4356" y="17572"/>
                  <a:pt x="4711" y="17749"/>
                </a:cubicBezTo>
                <a:cubicBezTo>
                  <a:pt x="5111" y="18015"/>
                  <a:pt x="5200" y="18590"/>
                  <a:pt x="4889" y="18944"/>
                </a:cubicBezTo>
                <a:cubicBezTo>
                  <a:pt x="4711" y="19077"/>
                  <a:pt x="4711" y="19077"/>
                  <a:pt x="4711" y="19077"/>
                </a:cubicBezTo>
                <a:cubicBezTo>
                  <a:pt x="4533" y="19298"/>
                  <a:pt x="4578" y="19652"/>
                  <a:pt x="4844" y="19830"/>
                </a:cubicBezTo>
                <a:cubicBezTo>
                  <a:pt x="4933" y="19918"/>
                  <a:pt x="5067" y="19962"/>
                  <a:pt x="5200" y="20051"/>
                </a:cubicBezTo>
                <a:cubicBezTo>
                  <a:pt x="5467" y="20184"/>
                  <a:pt x="5778" y="20095"/>
                  <a:pt x="5911" y="19830"/>
                </a:cubicBezTo>
                <a:cubicBezTo>
                  <a:pt x="6000" y="19608"/>
                  <a:pt x="6000" y="19608"/>
                  <a:pt x="6000" y="19608"/>
                </a:cubicBezTo>
                <a:cubicBezTo>
                  <a:pt x="6178" y="19210"/>
                  <a:pt x="6667" y="19033"/>
                  <a:pt x="7022" y="19210"/>
                </a:cubicBezTo>
                <a:cubicBezTo>
                  <a:pt x="7022" y="19210"/>
                  <a:pt x="7022" y="19210"/>
                  <a:pt x="7022" y="19210"/>
                </a:cubicBezTo>
                <a:cubicBezTo>
                  <a:pt x="7422" y="19431"/>
                  <a:pt x="7600" y="19874"/>
                  <a:pt x="7422" y="20272"/>
                </a:cubicBezTo>
                <a:cubicBezTo>
                  <a:pt x="7333" y="20449"/>
                  <a:pt x="7333" y="20449"/>
                  <a:pt x="7333" y="20449"/>
                </a:cubicBezTo>
                <a:cubicBezTo>
                  <a:pt x="7200" y="20715"/>
                  <a:pt x="7333" y="21025"/>
                  <a:pt x="7644" y="21113"/>
                </a:cubicBezTo>
                <a:cubicBezTo>
                  <a:pt x="7778" y="21157"/>
                  <a:pt x="7911" y="21202"/>
                  <a:pt x="8044" y="21246"/>
                </a:cubicBezTo>
                <a:cubicBezTo>
                  <a:pt x="8311" y="21334"/>
                  <a:pt x="8622" y="21113"/>
                  <a:pt x="8667" y="20848"/>
                </a:cubicBezTo>
                <a:cubicBezTo>
                  <a:pt x="8711" y="20582"/>
                  <a:pt x="8711" y="20582"/>
                  <a:pt x="8711" y="20582"/>
                </a:cubicBezTo>
                <a:cubicBezTo>
                  <a:pt x="8756" y="20184"/>
                  <a:pt x="9156" y="19874"/>
                  <a:pt x="9600" y="19918"/>
                </a:cubicBezTo>
                <a:cubicBezTo>
                  <a:pt x="10000" y="20007"/>
                  <a:pt x="10311" y="20405"/>
                  <a:pt x="10222" y="20803"/>
                </a:cubicBezTo>
                <a:cubicBezTo>
                  <a:pt x="10178" y="21025"/>
                  <a:pt x="10178" y="21025"/>
                  <a:pt x="10178" y="21025"/>
                </a:cubicBezTo>
                <a:cubicBezTo>
                  <a:pt x="10133" y="21334"/>
                  <a:pt x="10356" y="21600"/>
                  <a:pt x="10667" y="21600"/>
                </a:cubicBezTo>
                <a:cubicBezTo>
                  <a:pt x="10800" y="21600"/>
                  <a:pt x="10978" y="21600"/>
                  <a:pt x="11111" y="21600"/>
                </a:cubicBezTo>
                <a:cubicBezTo>
                  <a:pt x="11378" y="21600"/>
                  <a:pt x="11600" y="21334"/>
                  <a:pt x="11600" y="21025"/>
                </a:cubicBezTo>
                <a:cubicBezTo>
                  <a:pt x="11556" y="20759"/>
                  <a:pt x="11556" y="20759"/>
                  <a:pt x="11556" y="20759"/>
                </a:cubicBezTo>
                <a:cubicBezTo>
                  <a:pt x="11467" y="20361"/>
                  <a:pt x="11778" y="19962"/>
                  <a:pt x="12222" y="19918"/>
                </a:cubicBezTo>
                <a:cubicBezTo>
                  <a:pt x="12222" y="19918"/>
                  <a:pt x="12222" y="19918"/>
                  <a:pt x="12222" y="19918"/>
                </a:cubicBezTo>
                <a:cubicBezTo>
                  <a:pt x="12622" y="19874"/>
                  <a:pt x="13022" y="20139"/>
                  <a:pt x="13067" y="20582"/>
                </a:cubicBezTo>
                <a:cubicBezTo>
                  <a:pt x="13111" y="20803"/>
                  <a:pt x="13111" y="20803"/>
                  <a:pt x="13111" y="20803"/>
                </a:cubicBezTo>
                <a:cubicBezTo>
                  <a:pt x="13156" y="21069"/>
                  <a:pt x="13467" y="21290"/>
                  <a:pt x="13733" y="21202"/>
                </a:cubicBezTo>
                <a:cubicBezTo>
                  <a:pt x="13867" y="21157"/>
                  <a:pt x="14000" y="21113"/>
                  <a:pt x="14133" y="21069"/>
                </a:cubicBezTo>
                <a:cubicBezTo>
                  <a:pt x="14444" y="20980"/>
                  <a:pt x="14578" y="20670"/>
                  <a:pt x="14444" y="20405"/>
                </a:cubicBezTo>
                <a:cubicBezTo>
                  <a:pt x="14356" y="20184"/>
                  <a:pt x="14356" y="20184"/>
                  <a:pt x="14356" y="20184"/>
                </a:cubicBezTo>
                <a:cubicBezTo>
                  <a:pt x="14178" y="19785"/>
                  <a:pt x="14356" y="19298"/>
                  <a:pt x="14756" y="19121"/>
                </a:cubicBezTo>
                <a:cubicBezTo>
                  <a:pt x="15111" y="18989"/>
                  <a:pt x="15600" y="19166"/>
                  <a:pt x="15778" y="19520"/>
                </a:cubicBezTo>
                <a:cubicBezTo>
                  <a:pt x="15867" y="19741"/>
                  <a:pt x="15867" y="19741"/>
                  <a:pt x="15867" y="19741"/>
                </a:cubicBezTo>
                <a:cubicBezTo>
                  <a:pt x="15956" y="20007"/>
                  <a:pt x="16311" y="20095"/>
                  <a:pt x="16533" y="19962"/>
                </a:cubicBezTo>
                <a:cubicBezTo>
                  <a:pt x="16533" y="19962"/>
                  <a:pt x="16533" y="19962"/>
                  <a:pt x="16533" y="19962"/>
                </a:cubicBezTo>
                <a:cubicBezTo>
                  <a:pt x="16667" y="19874"/>
                  <a:pt x="16800" y="19785"/>
                  <a:pt x="16933" y="19697"/>
                </a:cubicBezTo>
                <a:cubicBezTo>
                  <a:pt x="17156" y="19564"/>
                  <a:pt x="17200" y="19210"/>
                  <a:pt x="17022" y="18989"/>
                </a:cubicBezTo>
                <a:cubicBezTo>
                  <a:pt x="16844" y="18811"/>
                  <a:pt x="16844" y="18811"/>
                  <a:pt x="16844" y="18811"/>
                </a:cubicBezTo>
                <a:cubicBezTo>
                  <a:pt x="16578" y="18457"/>
                  <a:pt x="16622" y="17970"/>
                  <a:pt x="16933" y="17705"/>
                </a:cubicBezTo>
                <a:cubicBezTo>
                  <a:pt x="17244" y="17439"/>
                  <a:pt x="17733" y="17484"/>
                  <a:pt x="18044" y="17793"/>
                </a:cubicBezTo>
                <a:cubicBezTo>
                  <a:pt x="18178" y="17970"/>
                  <a:pt x="18178" y="17970"/>
                  <a:pt x="18178" y="17970"/>
                </a:cubicBezTo>
                <a:cubicBezTo>
                  <a:pt x="18356" y="18192"/>
                  <a:pt x="18711" y="18192"/>
                  <a:pt x="18889" y="17970"/>
                </a:cubicBezTo>
                <a:cubicBezTo>
                  <a:pt x="19022" y="17838"/>
                  <a:pt x="19111" y="17749"/>
                  <a:pt x="19200" y="17616"/>
                </a:cubicBezTo>
                <a:cubicBezTo>
                  <a:pt x="19378" y="17395"/>
                  <a:pt x="19333" y="17085"/>
                  <a:pt x="19067" y="16908"/>
                </a:cubicBezTo>
                <a:cubicBezTo>
                  <a:pt x="18844" y="16775"/>
                  <a:pt x="18844" y="16775"/>
                  <a:pt x="18844" y="16775"/>
                </a:cubicBezTo>
                <a:cubicBezTo>
                  <a:pt x="18489" y="16554"/>
                  <a:pt x="18400" y="16067"/>
                  <a:pt x="18622" y="15713"/>
                </a:cubicBezTo>
                <a:cubicBezTo>
                  <a:pt x="18889" y="15359"/>
                  <a:pt x="19378" y="15226"/>
                  <a:pt x="19733" y="15492"/>
                </a:cubicBezTo>
                <a:cubicBezTo>
                  <a:pt x="19911" y="15580"/>
                  <a:pt x="19911" y="15580"/>
                  <a:pt x="19911" y="15580"/>
                </a:cubicBezTo>
                <a:cubicBezTo>
                  <a:pt x="20133" y="15757"/>
                  <a:pt x="20489" y="15669"/>
                  <a:pt x="20622" y="15403"/>
                </a:cubicBezTo>
                <a:cubicBezTo>
                  <a:pt x="20667" y="15270"/>
                  <a:pt x="20711" y="15138"/>
                  <a:pt x="20800" y="15005"/>
                </a:cubicBezTo>
                <a:cubicBezTo>
                  <a:pt x="20889" y="14739"/>
                  <a:pt x="20756" y="14430"/>
                  <a:pt x="20489" y="14341"/>
                </a:cubicBezTo>
                <a:cubicBezTo>
                  <a:pt x="20222" y="14252"/>
                  <a:pt x="20222" y="14252"/>
                  <a:pt x="20222" y="14252"/>
                </a:cubicBezTo>
                <a:cubicBezTo>
                  <a:pt x="19822" y="14120"/>
                  <a:pt x="19600" y="13721"/>
                  <a:pt x="19689" y="13279"/>
                </a:cubicBezTo>
                <a:cubicBezTo>
                  <a:pt x="19467" y="12969"/>
                  <a:pt x="19822" y="12526"/>
                  <a:pt x="20222" y="12659"/>
                </a:cubicBezTo>
                <a:cubicBezTo>
                  <a:pt x="20889" y="12836"/>
                  <a:pt x="20889" y="12836"/>
                  <a:pt x="20889" y="12836"/>
                </a:cubicBezTo>
                <a:cubicBezTo>
                  <a:pt x="21156" y="12925"/>
                  <a:pt x="21467" y="12748"/>
                  <a:pt x="21511" y="12438"/>
                </a:cubicBezTo>
                <a:cubicBezTo>
                  <a:pt x="21511" y="12305"/>
                  <a:pt x="21556" y="12172"/>
                  <a:pt x="21556" y="12039"/>
                </a:cubicBezTo>
                <a:cubicBezTo>
                  <a:pt x="21600" y="11730"/>
                  <a:pt x="21378" y="11464"/>
                  <a:pt x="21067" y="11464"/>
                </a:cubicBezTo>
                <a:close/>
                <a:moveTo>
                  <a:pt x="12933" y="4382"/>
                </a:moveTo>
                <a:cubicBezTo>
                  <a:pt x="13022" y="3939"/>
                  <a:pt x="13422" y="3762"/>
                  <a:pt x="13822" y="3939"/>
                </a:cubicBezTo>
                <a:cubicBezTo>
                  <a:pt x="16356" y="5798"/>
                  <a:pt x="16356" y="5798"/>
                  <a:pt x="16356" y="5798"/>
                </a:cubicBezTo>
                <a:cubicBezTo>
                  <a:pt x="16667" y="6108"/>
                  <a:pt x="16622" y="6551"/>
                  <a:pt x="16267" y="6772"/>
                </a:cubicBezTo>
                <a:cubicBezTo>
                  <a:pt x="15956" y="6949"/>
                  <a:pt x="15956" y="6949"/>
                  <a:pt x="15956" y="6949"/>
                </a:cubicBezTo>
                <a:cubicBezTo>
                  <a:pt x="15200" y="5931"/>
                  <a:pt x="14089" y="5134"/>
                  <a:pt x="12844" y="4736"/>
                </a:cubicBezTo>
                <a:lnTo>
                  <a:pt x="12933" y="4382"/>
                </a:lnTo>
                <a:close/>
                <a:moveTo>
                  <a:pt x="8133" y="3807"/>
                </a:moveTo>
                <a:cubicBezTo>
                  <a:pt x="11333" y="3320"/>
                  <a:pt x="11333" y="3320"/>
                  <a:pt x="11333" y="3320"/>
                </a:cubicBezTo>
                <a:cubicBezTo>
                  <a:pt x="11778" y="3364"/>
                  <a:pt x="12044" y="3718"/>
                  <a:pt x="11956" y="4116"/>
                </a:cubicBezTo>
                <a:cubicBezTo>
                  <a:pt x="11867" y="4470"/>
                  <a:pt x="11867" y="4470"/>
                  <a:pt x="11867" y="4470"/>
                </a:cubicBezTo>
                <a:cubicBezTo>
                  <a:pt x="11511" y="4426"/>
                  <a:pt x="11156" y="4382"/>
                  <a:pt x="10800" y="4382"/>
                </a:cubicBezTo>
                <a:cubicBezTo>
                  <a:pt x="9778" y="4382"/>
                  <a:pt x="8844" y="4603"/>
                  <a:pt x="8000" y="5002"/>
                </a:cubicBezTo>
                <a:cubicBezTo>
                  <a:pt x="7822" y="4736"/>
                  <a:pt x="7822" y="4736"/>
                  <a:pt x="7822" y="4736"/>
                </a:cubicBezTo>
                <a:cubicBezTo>
                  <a:pt x="7556" y="4338"/>
                  <a:pt x="7733" y="3939"/>
                  <a:pt x="8133" y="3807"/>
                </a:cubicBezTo>
                <a:close/>
                <a:moveTo>
                  <a:pt x="3956" y="7790"/>
                </a:moveTo>
                <a:cubicBezTo>
                  <a:pt x="5911" y="5134"/>
                  <a:pt x="5911" y="5134"/>
                  <a:pt x="5911" y="5134"/>
                </a:cubicBezTo>
                <a:cubicBezTo>
                  <a:pt x="6222" y="4825"/>
                  <a:pt x="6667" y="4869"/>
                  <a:pt x="6933" y="5223"/>
                </a:cubicBezTo>
                <a:cubicBezTo>
                  <a:pt x="7111" y="5533"/>
                  <a:pt x="7111" y="5533"/>
                  <a:pt x="7111" y="5533"/>
                </a:cubicBezTo>
                <a:cubicBezTo>
                  <a:pt x="6000" y="6330"/>
                  <a:pt x="5156" y="7436"/>
                  <a:pt x="4711" y="8720"/>
                </a:cubicBezTo>
                <a:cubicBezTo>
                  <a:pt x="4356" y="8675"/>
                  <a:pt x="4356" y="8675"/>
                  <a:pt x="4356" y="8675"/>
                </a:cubicBezTo>
                <a:cubicBezTo>
                  <a:pt x="3911" y="8543"/>
                  <a:pt x="3733" y="8144"/>
                  <a:pt x="3956" y="7790"/>
                </a:cubicBezTo>
                <a:close/>
                <a:moveTo>
                  <a:pt x="4800" y="13943"/>
                </a:moveTo>
                <a:cubicBezTo>
                  <a:pt x="4400" y="14164"/>
                  <a:pt x="4000" y="14031"/>
                  <a:pt x="3867" y="13589"/>
                </a:cubicBezTo>
                <a:cubicBezTo>
                  <a:pt x="3333" y="10269"/>
                  <a:pt x="3333" y="10269"/>
                  <a:pt x="3333" y="10269"/>
                </a:cubicBezTo>
                <a:cubicBezTo>
                  <a:pt x="3333" y="9826"/>
                  <a:pt x="3689" y="9561"/>
                  <a:pt x="4089" y="9649"/>
                </a:cubicBezTo>
                <a:cubicBezTo>
                  <a:pt x="4444" y="9738"/>
                  <a:pt x="4444" y="9738"/>
                  <a:pt x="4444" y="9738"/>
                </a:cubicBezTo>
                <a:cubicBezTo>
                  <a:pt x="4400" y="10092"/>
                  <a:pt x="4356" y="10446"/>
                  <a:pt x="4356" y="10800"/>
                </a:cubicBezTo>
                <a:cubicBezTo>
                  <a:pt x="4356" y="11862"/>
                  <a:pt x="4622" y="12880"/>
                  <a:pt x="5067" y="13766"/>
                </a:cubicBezTo>
                <a:lnTo>
                  <a:pt x="4800" y="13943"/>
                </a:lnTo>
                <a:close/>
                <a:moveTo>
                  <a:pt x="8000" y="17749"/>
                </a:moveTo>
                <a:cubicBezTo>
                  <a:pt x="5244" y="15802"/>
                  <a:pt x="5244" y="15802"/>
                  <a:pt x="5244" y="15802"/>
                </a:cubicBezTo>
                <a:cubicBezTo>
                  <a:pt x="4933" y="15492"/>
                  <a:pt x="4978" y="15049"/>
                  <a:pt x="5333" y="14828"/>
                </a:cubicBezTo>
                <a:cubicBezTo>
                  <a:pt x="5644" y="14651"/>
                  <a:pt x="5644" y="14651"/>
                  <a:pt x="5644" y="14651"/>
                </a:cubicBezTo>
                <a:cubicBezTo>
                  <a:pt x="6444" y="15713"/>
                  <a:pt x="7644" y="16554"/>
                  <a:pt x="8978" y="16952"/>
                </a:cubicBezTo>
                <a:cubicBezTo>
                  <a:pt x="8933" y="17307"/>
                  <a:pt x="8933" y="17307"/>
                  <a:pt x="8933" y="17307"/>
                </a:cubicBezTo>
                <a:cubicBezTo>
                  <a:pt x="8800" y="17705"/>
                  <a:pt x="8400" y="17926"/>
                  <a:pt x="8000" y="17749"/>
                </a:cubicBezTo>
                <a:close/>
                <a:moveTo>
                  <a:pt x="13822" y="17616"/>
                </a:moveTo>
                <a:cubicBezTo>
                  <a:pt x="10533" y="18280"/>
                  <a:pt x="10533" y="18280"/>
                  <a:pt x="10533" y="18280"/>
                </a:cubicBezTo>
                <a:cubicBezTo>
                  <a:pt x="10089" y="18280"/>
                  <a:pt x="9822" y="17926"/>
                  <a:pt x="9911" y="17484"/>
                </a:cubicBezTo>
                <a:cubicBezTo>
                  <a:pt x="10000" y="17174"/>
                  <a:pt x="10000" y="17174"/>
                  <a:pt x="10000" y="17174"/>
                </a:cubicBezTo>
                <a:cubicBezTo>
                  <a:pt x="10267" y="17174"/>
                  <a:pt x="10533" y="17218"/>
                  <a:pt x="10800" y="17218"/>
                </a:cubicBezTo>
                <a:cubicBezTo>
                  <a:pt x="11956" y="17218"/>
                  <a:pt x="13022" y="16908"/>
                  <a:pt x="13956" y="16377"/>
                </a:cubicBezTo>
                <a:cubicBezTo>
                  <a:pt x="14133" y="16687"/>
                  <a:pt x="14133" y="16687"/>
                  <a:pt x="14133" y="16687"/>
                </a:cubicBezTo>
                <a:cubicBezTo>
                  <a:pt x="14356" y="17041"/>
                  <a:pt x="14222" y="17484"/>
                  <a:pt x="13822" y="17616"/>
                </a:cubicBezTo>
                <a:close/>
                <a:moveTo>
                  <a:pt x="17778" y="13589"/>
                </a:moveTo>
                <a:cubicBezTo>
                  <a:pt x="15956" y="16200"/>
                  <a:pt x="15956" y="16200"/>
                  <a:pt x="15956" y="16200"/>
                </a:cubicBezTo>
                <a:cubicBezTo>
                  <a:pt x="15644" y="16510"/>
                  <a:pt x="15244" y="16510"/>
                  <a:pt x="14978" y="16111"/>
                </a:cubicBezTo>
                <a:cubicBezTo>
                  <a:pt x="14800" y="15802"/>
                  <a:pt x="14800" y="15802"/>
                  <a:pt x="14800" y="15802"/>
                </a:cubicBezTo>
                <a:cubicBezTo>
                  <a:pt x="15822" y="15005"/>
                  <a:pt x="16578" y="13898"/>
                  <a:pt x="16978" y="12570"/>
                </a:cubicBezTo>
                <a:cubicBezTo>
                  <a:pt x="17333" y="12659"/>
                  <a:pt x="17333" y="12659"/>
                  <a:pt x="17333" y="12659"/>
                </a:cubicBezTo>
                <a:cubicBezTo>
                  <a:pt x="17733" y="12748"/>
                  <a:pt x="17956" y="13190"/>
                  <a:pt x="17778" y="13589"/>
                </a:cubicBezTo>
                <a:close/>
                <a:moveTo>
                  <a:pt x="17556" y="11685"/>
                </a:moveTo>
                <a:cubicBezTo>
                  <a:pt x="17200" y="11597"/>
                  <a:pt x="17200" y="11597"/>
                  <a:pt x="17200" y="11597"/>
                </a:cubicBezTo>
                <a:cubicBezTo>
                  <a:pt x="17200" y="11331"/>
                  <a:pt x="17244" y="11066"/>
                  <a:pt x="17244" y="10800"/>
                </a:cubicBezTo>
                <a:cubicBezTo>
                  <a:pt x="17244" y="9738"/>
                  <a:pt x="16978" y="8720"/>
                  <a:pt x="16489" y="7834"/>
                </a:cubicBezTo>
                <a:cubicBezTo>
                  <a:pt x="16800" y="7657"/>
                  <a:pt x="16800" y="7657"/>
                  <a:pt x="16800" y="7657"/>
                </a:cubicBezTo>
                <a:cubicBezTo>
                  <a:pt x="17200" y="7392"/>
                  <a:pt x="17600" y="7569"/>
                  <a:pt x="17733" y="7967"/>
                </a:cubicBezTo>
                <a:cubicBezTo>
                  <a:pt x="18311" y="11066"/>
                  <a:pt x="18311" y="11066"/>
                  <a:pt x="18311" y="11066"/>
                </a:cubicBezTo>
                <a:cubicBezTo>
                  <a:pt x="18311" y="11464"/>
                  <a:pt x="17956" y="11774"/>
                  <a:pt x="17556" y="11685"/>
                </a:cubicBezTo>
                <a:close/>
              </a:path>
            </a:pathLst>
          </a:custGeom>
          <a:solidFill>
            <a:schemeClr val="accent6">
              <a:lumMod val="60000"/>
              <a:lumOff val="40000"/>
            </a:schemeClr>
          </a:solidFill>
          <a:ln w="12700">
            <a:miter lim="400000"/>
          </a:ln>
        </p:spPr>
        <p:txBody>
          <a:bodyPr tIns="45720" bIns="45720"/>
          <a:lstStyle/>
          <a:p>
            <a:pPr marL="0" marR="0" lvl="0" indent="0" algn="l" defTabSz="457200" rtl="0" eaLnBrk="1" fontAlgn="auto" latinLnBrk="0" hangingPunct="1">
              <a:lnSpc>
                <a:spcPct val="100000"/>
              </a:lnSpc>
              <a:spcBef>
                <a:spcPts val="0"/>
              </a:spcBef>
              <a:spcAft>
                <a:spcPts val="0"/>
              </a:spcAft>
              <a:buClrTx/>
              <a:buSzTx/>
              <a:buFontTx/>
              <a:buNone/>
              <a:defRPr/>
            </a:pPr>
            <a:endParaRPr kumimoji="0" sz="9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6" name="任意形状 60"/>
          <p:cNvSpPr>
            <a:spLocks noChangeAspect="1"/>
          </p:cNvSpPr>
          <p:nvPr>
            <p:custDataLst>
              <p:tags r:id="rId3"/>
            </p:custDataLst>
          </p:nvPr>
        </p:nvSpPr>
        <p:spPr>
          <a:xfrm>
            <a:off x="1856961" y="2295957"/>
            <a:ext cx="607590" cy="607686"/>
          </a:xfrm>
          <a:custGeom>
            <a:avLst/>
            <a:gdLst>
              <a:gd name="connsiteX0" fmla="*/ 205205 w 504000"/>
              <a:gd name="connsiteY0" fmla="*/ 441081 h 504081"/>
              <a:gd name="connsiteX1" fmla="*/ 205149 w 504000"/>
              <a:gd name="connsiteY1" fmla="*/ 488331 h 504081"/>
              <a:gd name="connsiteX2" fmla="*/ 299649 w 504000"/>
              <a:gd name="connsiteY2" fmla="*/ 488331 h 504081"/>
              <a:gd name="connsiteX3" fmla="*/ 299705 w 504000"/>
              <a:gd name="connsiteY3" fmla="*/ 441081 h 504081"/>
              <a:gd name="connsiteX4" fmla="*/ 15750 w 504000"/>
              <a:gd name="connsiteY4" fmla="*/ 396744 h 504081"/>
              <a:gd name="connsiteX5" fmla="*/ 15750 w 504000"/>
              <a:gd name="connsiteY5" fmla="*/ 425331 h 504081"/>
              <a:gd name="connsiteX6" fmla="*/ 488250 w 504000"/>
              <a:gd name="connsiteY6" fmla="*/ 425331 h 504081"/>
              <a:gd name="connsiteX7" fmla="*/ 488250 w 504000"/>
              <a:gd name="connsiteY7" fmla="*/ 397559 h 504081"/>
              <a:gd name="connsiteX8" fmla="*/ 243979 w 504000"/>
              <a:gd name="connsiteY8" fmla="*/ 267830 h 504081"/>
              <a:gd name="connsiteX9" fmla="*/ 259729 w 504000"/>
              <a:gd name="connsiteY9" fmla="*/ 267830 h 504081"/>
              <a:gd name="connsiteX10" fmla="*/ 259729 w 504000"/>
              <a:gd name="connsiteY10" fmla="*/ 283580 h 504081"/>
              <a:gd name="connsiteX11" fmla="*/ 243979 w 504000"/>
              <a:gd name="connsiteY11" fmla="*/ 283580 h 504081"/>
              <a:gd name="connsiteX12" fmla="*/ 244056 w 504000"/>
              <a:gd name="connsiteY12" fmla="*/ 189738 h 504081"/>
              <a:gd name="connsiteX13" fmla="*/ 259806 w 504000"/>
              <a:gd name="connsiteY13" fmla="*/ 189738 h 504081"/>
              <a:gd name="connsiteX14" fmla="*/ 259806 w 504000"/>
              <a:gd name="connsiteY14" fmla="*/ 252738 h 504081"/>
              <a:gd name="connsiteX15" fmla="*/ 244056 w 504000"/>
              <a:gd name="connsiteY15" fmla="*/ 252738 h 504081"/>
              <a:gd name="connsiteX16" fmla="*/ 250654 w 504000"/>
              <a:gd name="connsiteY16" fmla="*/ 146037 h 504081"/>
              <a:gd name="connsiteX17" fmla="*/ 159253 w 504000"/>
              <a:gd name="connsiteY17" fmla="*/ 302733 h 504081"/>
              <a:gd name="connsiteX18" fmla="*/ 344285 w 504000"/>
              <a:gd name="connsiteY18" fmla="*/ 302733 h 504081"/>
              <a:gd name="connsiteX19" fmla="*/ 441945 w 504000"/>
              <a:gd name="connsiteY19" fmla="*/ 131106 h 504081"/>
              <a:gd name="connsiteX20" fmla="*/ 441588 w 504000"/>
              <a:gd name="connsiteY20" fmla="*/ 381728 h 504081"/>
              <a:gd name="connsiteX21" fmla="*/ 488250 w 504000"/>
              <a:gd name="connsiteY21" fmla="*/ 381809 h 504081"/>
              <a:gd name="connsiteX22" fmla="*/ 488250 w 504000"/>
              <a:gd name="connsiteY22" fmla="*/ 131106 h 504081"/>
              <a:gd name="connsiteX23" fmla="*/ 15750 w 504000"/>
              <a:gd name="connsiteY23" fmla="*/ 131106 h 504081"/>
              <a:gd name="connsiteX24" fmla="*/ 15750 w 504000"/>
              <a:gd name="connsiteY24" fmla="*/ 380994 h 504081"/>
              <a:gd name="connsiteX25" fmla="*/ 63349 w 504000"/>
              <a:gd name="connsiteY25" fmla="*/ 381076 h 504081"/>
              <a:gd name="connsiteX26" fmla="*/ 63706 w 504000"/>
              <a:gd name="connsiteY26" fmla="*/ 131106 h 504081"/>
              <a:gd name="connsiteX27" fmla="*/ 250485 w 504000"/>
              <a:gd name="connsiteY27" fmla="*/ 115060 h 504081"/>
              <a:gd name="connsiteX28" fmla="*/ 372047 w 504000"/>
              <a:gd name="connsiteY28" fmla="*/ 318483 h 504081"/>
              <a:gd name="connsiteX29" fmla="*/ 131829 w 504000"/>
              <a:gd name="connsiteY29" fmla="*/ 318483 h 504081"/>
              <a:gd name="connsiteX30" fmla="*/ 79536 w 504000"/>
              <a:gd name="connsiteY30" fmla="*/ 78757 h 504081"/>
              <a:gd name="connsiteX31" fmla="*/ 79100 w 504000"/>
              <a:gd name="connsiteY31" fmla="*/ 381103 h 504081"/>
              <a:gd name="connsiteX32" fmla="*/ 425838 w 504000"/>
              <a:gd name="connsiteY32" fmla="*/ 381701 h 504081"/>
              <a:gd name="connsiteX33" fmla="*/ 426274 w 504000"/>
              <a:gd name="connsiteY33" fmla="*/ 78904 h 504081"/>
              <a:gd name="connsiteX34" fmla="*/ 188608 w 504000"/>
              <a:gd name="connsiteY34" fmla="*/ 31580 h 504081"/>
              <a:gd name="connsiteX35" fmla="*/ 409431 w 504000"/>
              <a:gd name="connsiteY35" fmla="*/ 31580 h 504081"/>
              <a:gd name="connsiteX36" fmla="*/ 409431 w 504000"/>
              <a:gd name="connsiteY36" fmla="*/ 47330 h 504081"/>
              <a:gd name="connsiteX37" fmla="*/ 188608 w 504000"/>
              <a:gd name="connsiteY37" fmla="*/ 47330 h 504081"/>
              <a:gd name="connsiteX38" fmla="*/ 157600 w 504000"/>
              <a:gd name="connsiteY38" fmla="*/ 31580 h 504081"/>
              <a:gd name="connsiteX39" fmla="*/ 173350 w 504000"/>
              <a:gd name="connsiteY39" fmla="*/ 31580 h 504081"/>
              <a:gd name="connsiteX40" fmla="*/ 173350 w 504000"/>
              <a:gd name="connsiteY40" fmla="*/ 47330 h 504081"/>
              <a:gd name="connsiteX41" fmla="*/ 157600 w 504000"/>
              <a:gd name="connsiteY41" fmla="*/ 47330 h 504081"/>
              <a:gd name="connsiteX42" fmla="*/ 126100 w 504000"/>
              <a:gd name="connsiteY42" fmla="*/ 31580 h 504081"/>
              <a:gd name="connsiteX43" fmla="*/ 141850 w 504000"/>
              <a:gd name="connsiteY43" fmla="*/ 31580 h 504081"/>
              <a:gd name="connsiteX44" fmla="*/ 141850 w 504000"/>
              <a:gd name="connsiteY44" fmla="*/ 47330 h 504081"/>
              <a:gd name="connsiteX45" fmla="*/ 126100 w 504000"/>
              <a:gd name="connsiteY45" fmla="*/ 47330 h 504081"/>
              <a:gd name="connsiteX46" fmla="*/ 94600 w 504000"/>
              <a:gd name="connsiteY46" fmla="*/ 31580 h 504081"/>
              <a:gd name="connsiteX47" fmla="*/ 110350 w 504000"/>
              <a:gd name="connsiteY47" fmla="*/ 31580 h 504081"/>
              <a:gd name="connsiteX48" fmla="*/ 110350 w 504000"/>
              <a:gd name="connsiteY48" fmla="*/ 47330 h 504081"/>
              <a:gd name="connsiteX49" fmla="*/ 94600 w 504000"/>
              <a:gd name="connsiteY49" fmla="*/ 47330 h 504081"/>
              <a:gd name="connsiteX50" fmla="*/ 79627 w 504000"/>
              <a:gd name="connsiteY50" fmla="*/ 15758 h 504081"/>
              <a:gd name="connsiteX51" fmla="*/ 79558 w 504000"/>
              <a:gd name="connsiteY51" fmla="*/ 63007 h 504081"/>
              <a:gd name="connsiteX52" fmla="*/ 426297 w 504000"/>
              <a:gd name="connsiteY52" fmla="*/ 63154 h 504081"/>
              <a:gd name="connsiteX53" fmla="*/ 426365 w 504000"/>
              <a:gd name="connsiteY53" fmla="*/ 15904 h 504081"/>
              <a:gd name="connsiteX54" fmla="*/ 63892 w 504000"/>
              <a:gd name="connsiteY54" fmla="*/ 0 h 504081"/>
              <a:gd name="connsiteX55" fmla="*/ 442130 w 504000"/>
              <a:gd name="connsiteY55" fmla="*/ 162 h 504081"/>
              <a:gd name="connsiteX56" fmla="*/ 441967 w 504000"/>
              <a:gd name="connsiteY56" fmla="*/ 115356 h 504081"/>
              <a:gd name="connsiteX57" fmla="*/ 488250 w 504000"/>
              <a:gd name="connsiteY57" fmla="*/ 115356 h 504081"/>
              <a:gd name="connsiteX58" fmla="*/ 504000 w 504000"/>
              <a:gd name="connsiteY58" fmla="*/ 131106 h 504081"/>
              <a:gd name="connsiteX59" fmla="*/ 504000 w 504000"/>
              <a:gd name="connsiteY59" fmla="*/ 425331 h 504081"/>
              <a:gd name="connsiteX60" fmla="*/ 488250 w 504000"/>
              <a:gd name="connsiteY60" fmla="*/ 441081 h 504081"/>
              <a:gd name="connsiteX61" fmla="*/ 315455 w 504000"/>
              <a:gd name="connsiteY61" fmla="*/ 441081 h 504081"/>
              <a:gd name="connsiteX62" fmla="*/ 315399 w 504000"/>
              <a:gd name="connsiteY62" fmla="*/ 488331 h 504081"/>
              <a:gd name="connsiteX63" fmla="*/ 346431 w 504000"/>
              <a:gd name="connsiteY63" fmla="*/ 488331 h 504081"/>
              <a:gd name="connsiteX64" fmla="*/ 346431 w 504000"/>
              <a:gd name="connsiteY64" fmla="*/ 504081 h 504081"/>
              <a:gd name="connsiteX65" fmla="*/ 157431 w 504000"/>
              <a:gd name="connsiteY65" fmla="*/ 504081 h 504081"/>
              <a:gd name="connsiteX66" fmla="*/ 157431 w 504000"/>
              <a:gd name="connsiteY66" fmla="*/ 488331 h 504081"/>
              <a:gd name="connsiteX67" fmla="*/ 189399 w 504000"/>
              <a:gd name="connsiteY67" fmla="*/ 488331 h 504081"/>
              <a:gd name="connsiteX68" fmla="*/ 189455 w 504000"/>
              <a:gd name="connsiteY68" fmla="*/ 441081 h 504081"/>
              <a:gd name="connsiteX69" fmla="*/ 15750 w 504000"/>
              <a:gd name="connsiteY69" fmla="*/ 441081 h 504081"/>
              <a:gd name="connsiteX70" fmla="*/ 0 w 504000"/>
              <a:gd name="connsiteY70" fmla="*/ 425331 h 504081"/>
              <a:gd name="connsiteX71" fmla="*/ 0 w 504000"/>
              <a:gd name="connsiteY71" fmla="*/ 131106 h 504081"/>
              <a:gd name="connsiteX72" fmla="*/ 15750 w 504000"/>
              <a:gd name="connsiteY72" fmla="*/ 115356 h 504081"/>
              <a:gd name="connsiteX73" fmla="*/ 63728 w 504000"/>
              <a:gd name="connsiteY73" fmla="*/ 115356 h 504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04000" h="504081">
                <a:moveTo>
                  <a:pt x="205205" y="441081"/>
                </a:moveTo>
                <a:lnTo>
                  <a:pt x="205149" y="488331"/>
                </a:lnTo>
                <a:lnTo>
                  <a:pt x="299649" y="488331"/>
                </a:lnTo>
                <a:lnTo>
                  <a:pt x="299705" y="441081"/>
                </a:lnTo>
                <a:close/>
                <a:moveTo>
                  <a:pt x="15750" y="396744"/>
                </a:moveTo>
                <a:lnTo>
                  <a:pt x="15750" y="425331"/>
                </a:lnTo>
                <a:lnTo>
                  <a:pt x="488250" y="425331"/>
                </a:lnTo>
                <a:lnTo>
                  <a:pt x="488250" y="397559"/>
                </a:lnTo>
                <a:close/>
                <a:moveTo>
                  <a:pt x="243979" y="267830"/>
                </a:moveTo>
                <a:lnTo>
                  <a:pt x="259729" y="267830"/>
                </a:lnTo>
                <a:lnTo>
                  <a:pt x="259729" y="283580"/>
                </a:lnTo>
                <a:lnTo>
                  <a:pt x="243979" y="283580"/>
                </a:lnTo>
                <a:close/>
                <a:moveTo>
                  <a:pt x="244056" y="189738"/>
                </a:moveTo>
                <a:lnTo>
                  <a:pt x="259806" y="189738"/>
                </a:lnTo>
                <a:lnTo>
                  <a:pt x="259806" y="252738"/>
                </a:lnTo>
                <a:lnTo>
                  <a:pt x="244056" y="252738"/>
                </a:lnTo>
                <a:close/>
                <a:moveTo>
                  <a:pt x="250654" y="146037"/>
                </a:moveTo>
                <a:lnTo>
                  <a:pt x="159253" y="302733"/>
                </a:lnTo>
                <a:lnTo>
                  <a:pt x="344285" y="302733"/>
                </a:lnTo>
                <a:close/>
                <a:moveTo>
                  <a:pt x="441945" y="131106"/>
                </a:moveTo>
                <a:lnTo>
                  <a:pt x="441588" y="381728"/>
                </a:lnTo>
                <a:lnTo>
                  <a:pt x="488250" y="381809"/>
                </a:lnTo>
                <a:lnTo>
                  <a:pt x="488250" y="131106"/>
                </a:lnTo>
                <a:close/>
                <a:moveTo>
                  <a:pt x="15750" y="131106"/>
                </a:moveTo>
                <a:lnTo>
                  <a:pt x="15750" y="380994"/>
                </a:lnTo>
                <a:lnTo>
                  <a:pt x="63349" y="381076"/>
                </a:lnTo>
                <a:lnTo>
                  <a:pt x="63706" y="131106"/>
                </a:lnTo>
                <a:close/>
                <a:moveTo>
                  <a:pt x="250485" y="115060"/>
                </a:moveTo>
                <a:lnTo>
                  <a:pt x="372047" y="318483"/>
                </a:lnTo>
                <a:lnTo>
                  <a:pt x="131829" y="318483"/>
                </a:lnTo>
                <a:close/>
                <a:moveTo>
                  <a:pt x="79536" y="78757"/>
                </a:moveTo>
                <a:lnTo>
                  <a:pt x="79100" y="381103"/>
                </a:lnTo>
                <a:lnTo>
                  <a:pt x="425838" y="381701"/>
                </a:lnTo>
                <a:lnTo>
                  <a:pt x="426274" y="78904"/>
                </a:lnTo>
                <a:close/>
                <a:moveTo>
                  <a:pt x="188608" y="31580"/>
                </a:moveTo>
                <a:lnTo>
                  <a:pt x="409431" y="31580"/>
                </a:lnTo>
                <a:lnTo>
                  <a:pt x="409431" y="47330"/>
                </a:lnTo>
                <a:lnTo>
                  <a:pt x="188608" y="47330"/>
                </a:lnTo>
                <a:close/>
                <a:moveTo>
                  <a:pt x="157600" y="31580"/>
                </a:moveTo>
                <a:lnTo>
                  <a:pt x="173350" y="31580"/>
                </a:lnTo>
                <a:lnTo>
                  <a:pt x="173350" y="47330"/>
                </a:lnTo>
                <a:lnTo>
                  <a:pt x="157600" y="47330"/>
                </a:lnTo>
                <a:close/>
                <a:moveTo>
                  <a:pt x="126100" y="31580"/>
                </a:moveTo>
                <a:lnTo>
                  <a:pt x="141850" y="31580"/>
                </a:lnTo>
                <a:lnTo>
                  <a:pt x="141850" y="47330"/>
                </a:lnTo>
                <a:lnTo>
                  <a:pt x="126100" y="47330"/>
                </a:lnTo>
                <a:close/>
                <a:moveTo>
                  <a:pt x="94600" y="31580"/>
                </a:moveTo>
                <a:lnTo>
                  <a:pt x="110350" y="31580"/>
                </a:lnTo>
                <a:lnTo>
                  <a:pt x="110350" y="47330"/>
                </a:lnTo>
                <a:lnTo>
                  <a:pt x="94600" y="47330"/>
                </a:lnTo>
                <a:close/>
                <a:moveTo>
                  <a:pt x="79627" y="15758"/>
                </a:moveTo>
                <a:lnTo>
                  <a:pt x="79558" y="63007"/>
                </a:lnTo>
                <a:lnTo>
                  <a:pt x="426297" y="63154"/>
                </a:lnTo>
                <a:lnTo>
                  <a:pt x="426365" y="15904"/>
                </a:lnTo>
                <a:close/>
                <a:moveTo>
                  <a:pt x="63892" y="0"/>
                </a:moveTo>
                <a:lnTo>
                  <a:pt x="442130" y="162"/>
                </a:lnTo>
                <a:lnTo>
                  <a:pt x="441967" y="115356"/>
                </a:lnTo>
                <a:lnTo>
                  <a:pt x="488250" y="115356"/>
                </a:lnTo>
                <a:cubicBezTo>
                  <a:pt x="496944" y="115366"/>
                  <a:pt x="503990" y="122412"/>
                  <a:pt x="504000" y="131106"/>
                </a:cubicBezTo>
                <a:lnTo>
                  <a:pt x="504000" y="425331"/>
                </a:lnTo>
                <a:cubicBezTo>
                  <a:pt x="503990" y="434025"/>
                  <a:pt x="496944" y="441071"/>
                  <a:pt x="488250" y="441081"/>
                </a:cubicBezTo>
                <a:lnTo>
                  <a:pt x="315455" y="441081"/>
                </a:lnTo>
                <a:lnTo>
                  <a:pt x="315399" y="488331"/>
                </a:lnTo>
                <a:lnTo>
                  <a:pt x="346431" y="488331"/>
                </a:lnTo>
                <a:lnTo>
                  <a:pt x="346431" y="504081"/>
                </a:lnTo>
                <a:lnTo>
                  <a:pt x="157431" y="504081"/>
                </a:lnTo>
                <a:lnTo>
                  <a:pt x="157431" y="488331"/>
                </a:lnTo>
                <a:lnTo>
                  <a:pt x="189399" y="488331"/>
                </a:lnTo>
                <a:lnTo>
                  <a:pt x="189455" y="441081"/>
                </a:lnTo>
                <a:lnTo>
                  <a:pt x="15750" y="441081"/>
                </a:lnTo>
                <a:cubicBezTo>
                  <a:pt x="7056" y="441071"/>
                  <a:pt x="10" y="434025"/>
                  <a:pt x="0" y="425331"/>
                </a:cubicBezTo>
                <a:lnTo>
                  <a:pt x="0" y="131106"/>
                </a:lnTo>
                <a:cubicBezTo>
                  <a:pt x="10" y="122412"/>
                  <a:pt x="7056" y="115366"/>
                  <a:pt x="15750" y="115356"/>
                </a:cubicBezTo>
                <a:lnTo>
                  <a:pt x="63728" y="115356"/>
                </a:lnTo>
                <a:close/>
              </a:path>
            </a:pathLst>
          </a:custGeom>
          <a:solidFill>
            <a:schemeClr val="accent6">
              <a:lumMod val="60000"/>
              <a:lumOff val="40000"/>
            </a:schemeClr>
          </a:solidFill>
          <a:ln w="7739"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7" name="任意形状 57"/>
          <p:cNvSpPr/>
          <p:nvPr>
            <p:custDataLst>
              <p:tags r:id="rId4"/>
            </p:custDataLst>
          </p:nvPr>
        </p:nvSpPr>
        <p:spPr>
          <a:xfrm>
            <a:off x="3848103" y="2570106"/>
            <a:ext cx="1961809" cy="3263087"/>
          </a:xfrm>
          <a:custGeom>
            <a:avLst/>
            <a:gdLst>
              <a:gd name="connsiteX0" fmla="*/ 0 w 1961809"/>
              <a:gd name="connsiteY0" fmla="*/ 0 h 3263087"/>
              <a:gd name="connsiteX1" fmla="*/ 637 w 1961809"/>
              <a:gd name="connsiteY1" fmla="*/ 0 h 3263087"/>
              <a:gd name="connsiteX2" fmla="*/ 5064 w 1961809"/>
              <a:gd name="connsiteY2" fmla="*/ 87679 h 3263087"/>
              <a:gd name="connsiteX3" fmla="*/ 980905 w 1961809"/>
              <a:gd name="connsiteY3" fmla="*/ 968292 h 3263087"/>
              <a:gd name="connsiteX4" fmla="*/ 1956746 w 1961809"/>
              <a:gd name="connsiteY4" fmla="*/ 87679 h 3263087"/>
              <a:gd name="connsiteX5" fmla="*/ 1961173 w 1961809"/>
              <a:gd name="connsiteY5" fmla="*/ 0 h 3263087"/>
              <a:gd name="connsiteX6" fmla="*/ 1961809 w 1961809"/>
              <a:gd name="connsiteY6" fmla="*/ 0 h 3263087"/>
              <a:gd name="connsiteX7" fmla="*/ 1961809 w 1961809"/>
              <a:gd name="connsiteY7" fmla="*/ 3263087 h 3263087"/>
              <a:gd name="connsiteX8" fmla="*/ 0 w 1961809"/>
              <a:gd name="connsiteY8" fmla="*/ 3263087 h 326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1809" h="3263087">
                <a:moveTo>
                  <a:pt x="0" y="0"/>
                </a:moveTo>
                <a:lnTo>
                  <a:pt x="637" y="0"/>
                </a:lnTo>
                <a:lnTo>
                  <a:pt x="5064" y="87679"/>
                </a:lnTo>
                <a:cubicBezTo>
                  <a:pt x="55297" y="582306"/>
                  <a:pt x="473025" y="968292"/>
                  <a:pt x="980905" y="968292"/>
                </a:cubicBezTo>
                <a:cubicBezTo>
                  <a:pt x="1488785" y="968292"/>
                  <a:pt x="1906514" y="582306"/>
                  <a:pt x="1956746" y="87679"/>
                </a:cubicBezTo>
                <a:lnTo>
                  <a:pt x="1961173" y="0"/>
                </a:lnTo>
                <a:lnTo>
                  <a:pt x="1961809" y="0"/>
                </a:lnTo>
                <a:lnTo>
                  <a:pt x="1961809" y="3263087"/>
                </a:lnTo>
                <a:lnTo>
                  <a:pt x="0" y="3263087"/>
                </a:lnTo>
                <a:close/>
              </a:path>
            </a:pathLst>
          </a:custGeom>
          <a:solidFill>
            <a:srgbClr val="FFFFFF">
              <a:lumMod val="95000"/>
            </a:srgbClr>
          </a:solidFill>
          <a:ln w="12700">
            <a:miter lim="400000"/>
          </a:ln>
        </p:spPr>
        <p:txBody>
          <a:bodyPr wrap="square" tIns="45720" bIns="45720" anchor="ctr">
            <a:noAutofit/>
          </a:bodyPr>
          <a:lstStyle/>
          <a:p>
            <a:pPr marL="0" marR="0" lvl="0" indent="0" algn="ctr" defTabSz="457200" rtl="0" eaLnBrk="1" fontAlgn="auto" latinLnBrk="0" hangingPunct="1">
              <a:lnSpc>
                <a:spcPct val="100000"/>
              </a:lnSpc>
              <a:spcBef>
                <a:spcPts val="0"/>
              </a:spcBef>
              <a:spcAft>
                <a:spcPts val="0"/>
              </a:spcAft>
              <a:buClrTx/>
              <a:buSzTx/>
              <a:buFontTx/>
              <a:buNone/>
              <a:defRPr>
                <a:solidFill>
                  <a:srgbClr val="FFFFFF"/>
                </a:solidFill>
              </a:defRPr>
            </a:pPr>
            <a:endParaRPr kumimoji="0" sz="9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8" name="形状"/>
          <p:cNvSpPr/>
          <p:nvPr>
            <p:custDataLst>
              <p:tags r:id="rId5"/>
            </p:custDataLst>
          </p:nvPr>
        </p:nvSpPr>
        <p:spPr>
          <a:xfrm>
            <a:off x="3697168" y="1462055"/>
            <a:ext cx="2263679" cy="2267616"/>
          </a:xfrm>
          <a:custGeom>
            <a:avLst/>
            <a:gdLst/>
            <a:ahLst/>
            <a:cxnLst>
              <a:cxn ang="0">
                <a:pos x="wd2" y="hd2"/>
              </a:cxn>
              <a:cxn ang="5400000">
                <a:pos x="wd2" y="hd2"/>
              </a:cxn>
              <a:cxn ang="10800000">
                <a:pos x="wd2" y="hd2"/>
              </a:cxn>
              <a:cxn ang="16200000">
                <a:pos x="wd2" y="hd2"/>
              </a:cxn>
            </a:cxnLst>
            <a:rect l="0" t="0" r="r" b="b"/>
            <a:pathLst>
              <a:path w="21600" h="21600" extrusionOk="0">
                <a:moveTo>
                  <a:pt x="20552" y="10136"/>
                </a:moveTo>
                <a:cubicBezTo>
                  <a:pt x="20512" y="10056"/>
                  <a:pt x="20512" y="9935"/>
                  <a:pt x="20512" y="9855"/>
                </a:cubicBezTo>
                <a:cubicBezTo>
                  <a:pt x="20472" y="9573"/>
                  <a:pt x="20472" y="9573"/>
                  <a:pt x="20472" y="9573"/>
                </a:cubicBezTo>
                <a:cubicBezTo>
                  <a:pt x="20431" y="9251"/>
                  <a:pt x="20391" y="8970"/>
                  <a:pt x="20310" y="8688"/>
                </a:cubicBezTo>
                <a:cubicBezTo>
                  <a:pt x="21278" y="8125"/>
                  <a:pt x="21278" y="8125"/>
                  <a:pt x="21278" y="8125"/>
                </a:cubicBezTo>
                <a:cubicBezTo>
                  <a:pt x="21116" y="7683"/>
                  <a:pt x="21116" y="7683"/>
                  <a:pt x="21116" y="7683"/>
                </a:cubicBezTo>
                <a:cubicBezTo>
                  <a:pt x="20996" y="7240"/>
                  <a:pt x="20996" y="7240"/>
                  <a:pt x="20996" y="7240"/>
                </a:cubicBezTo>
                <a:cubicBezTo>
                  <a:pt x="19907" y="7321"/>
                  <a:pt x="19907" y="7321"/>
                  <a:pt x="19907" y="7321"/>
                </a:cubicBezTo>
                <a:cubicBezTo>
                  <a:pt x="19746" y="6838"/>
                  <a:pt x="19545" y="6396"/>
                  <a:pt x="19263" y="5953"/>
                </a:cubicBezTo>
                <a:cubicBezTo>
                  <a:pt x="20028" y="5149"/>
                  <a:pt x="20028" y="5149"/>
                  <a:pt x="20028" y="5149"/>
                </a:cubicBezTo>
                <a:cubicBezTo>
                  <a:pt x="19746" y="4787"/>
                  <a:pt x="19746" y="4787"/>
                  <a:pt x="19746" y="4787"/>
                </a:cubicBezTo>
                <a:cubicBezTo>
                  <a:pt x="19504" y="4384"/>
                  <a:pt x="19504" y="4384"/>
                  <a:pt x="19504" y="4384"/>
                </a:cubicBezTo>
                <a:cubicBezTo>
                  <a:pt x="18497" y="4787"/>
                  <a:pt x="18497" y="4787"/>
                  <a:pt x="18497" y="4787"/>
                </a:cubicBezTo>
                <a:cubicBezTo>
                  <a:pt x="18336" y="4585"/>
                  <a:pt x="18175" y="4384"/>
                  <a:pt x="18013" y="4183"/>
                </a:cubicBezTo>
                <a:cubicBezTo>
                  <a:pt x="17812" y="4022"/>
                  <a:pt x="17651" y="3821"/>
                  <a:pt x="17490" y="3660"/>
                </a:cubicBezTo>
                <a:cubicBezTo>
                  <a:pt x="17933" y="2695"/>
                  <a:pt x="17933" y="2695"/>
                  <a:pt x="17933" y="2695"/>
                </a:cubicBezTo>
                <a:cubicBezTo>
                  <a:pt x="17570" y="2413"/>
                  <a:pt x="17570" y="2413"/>
                  <a:pt x="17570" y="2413"/>
                </a:cubicBezTo>
                <a:cubicBezTo>
                  <a:pt x="17248" y="2092"/>
                  <a:pt x="17248" y="2092"/>
                  <a:pt x="17248" y="2092"/>
                </a:cubicBezTo>
                <a:cubicBezTo>
                  <a:pt x="16361" y="2775"/>
                  <a:pt x="16361" y="2775"/>
                  <a:pt x="16361" y="2775"/>
                </a:cubicBezTo>
                <a:cubicBezTo>
                  <a:pt x="15958" y="2494"/>
                  <a:pt x="15515" y="2212"/>
                  <a:pt x="15072" y="2011"/>
                </a:cubicBezTo>
                <a:cubicBezTo>
                  <a:pt x="15233" y="925"/>
                  <a:pt x="15233" y="925"/>
                  <a:pt x="15233" y="925"/>
                </a:cubicBezTo>
                <a:cubicBezTo>
                  <a:pt x="14790" y="764"/>
                  <a:pt x="14790" y="764"/>
                  <a:pt x="14790" y="764"/>
                </a:cubicBezTo>
                <a:cubicBezTo>
                  <a:pt x="14387" y="603"/>
                  <a:pt x="14387" y="603"/>
                  <a:pt x="14387" y="603"/>
                </a:cubicBezTo>
                <a:cubicBezTo>
                  <a:pt x="13742" y="1488"/>
                  <a:pt x="13742" y="1488"/>
                  <a:pt x="13742" y="1488"/>
                </a:cubicBezTo>
                <a:cubicBezTo>
                  <a:pt x="13460" y="1408"/>
                  <a:pt x="13178" y="1327"/>
                  <a:pt x="12855" y="1247"/>
                </a:cubicBezTo>
                <a:cubicBezTo>
                  <a:pt x="12613" y="1207"/>
                  <a:pt x="12613" y="1207"/>
                  <a:pt x="12613" y="1207"/>
                </a:cubicBezTo>
                <a:cubicBezTo>
                  <a:pt x="12493" y="1166"/>
                  <a:pt x="12412" y="1166"/>
                  <a:pt x="12291" y="1126"/>
                </a:cubicBezTo>
                <a:cubicBezTo>
                  <a:pt x="12130" y="80"/>
                  <a:pt x="12130" y="80"/>
                  <a:pt x="12130" y="80"/>
                </a:cubicBezTo>
                <a:cubicBezTo>
                  <a:pt x="11687" y="40"/>
                  <a:pt x="11687" y="40"/>
                  <a:pt x="11687" y="40"/>
                </a:cubicBezTo>
                <a:cubicBezTo>
                  <a:pt x="11203" y="0"/>
                  <a:pt x="11203" y="0"/>
                  <a:pt x="11203" y="0"/>
                </a:cubicBezTo>
                <a:cubicBezTo>
                  <a:pt x="10881" y="1006"/>
                  <a:pt x="10881" y="1006"/>
                  <a:pt x="10881" y="1006"/>
                </a:cubicBezTo>
                <a:cubicBezTo>
                  <a:pt x="10357" y="1006"/>
                  <a:pt x="9873" y="1046"/>
                  <a:pt x="9390" y="1126"/>
                </a:cubicBezTo>
                <a:cubicBezTo>
                  <a:pt x="8906" y="161"/>
                  <a:pt x="8906" y="161"/>
                  <a:pt x="8906" y="161"/>
                </a:cubicBezTo>
                <a:cubicBezTo>
                  <a:pt x="8463" y="241"/>
                  <a:pt x="8463" y="241"/>
                  <a:pt x="8463" y="241"/>
                </a:cubicBezTo>
                <a:cubicBezTo>
                  <a:pt x="8019" y="322"/>
                  <a:pt x="8019" y="322"/>
                  <a:pt x="8019" y="322"/>
                </a:cubicBezTo>
                <a:cubicBezTo>
                  <a:pt x="7979" y="1408"/>
                  <a:pt x="7979" y="1408"/>
                  <a:pt x="7979" y="1408"/>
                </a:cubicBezTo>
                <a:cubicBezTo>
                  <a:pt x="7496" y="1569"/>
                  <a:pt x="7052" y="1730"/>
                  <a:pt x="6569" y="1971"/>
                </a:cubicBezTo>
                <a:cubicBezTo>
                  <a:pt x="5843" y="1166"/>
                  <a:pt x="5843" y="1166"/>
                  <a:pt x="5843" y="1166"/>
                </a:cubicBezTo>
                <a:cubicBezTo>
                  <a:pt x="5440" y="1408"/>
                  <a:pt x="5440" y="1408"/>
                  <a:pt x="5440" y="1408"/>
                </a:cubicBezTo>
                <a:cubicBezTo>
                  <a:pt x="5037" y="1609"/>
                  <a:pt x="5037" y="1609"/>
                  <a:pt x="5037" y="1609"/>
                </a:cubicBezTo>
                <a:cubicBezTo>
                  <a:pt x="5360" y="2655"/>
                  <a:pt x="5360" y="2655"/>
                  <a:pt x="5360" y="2655"/>
                </a:cubicBezTo>
                <a:cubicBezTo>
                  <a:pt x="4916" y="2936"/>
                  <a:pt x="4554" y="3218"/>
                  <a:pt x="4191" y="3580"/>
                </a:cubicBezTo>
                <a:cubicBezTo>
                  <a:pt x="4151" y="3580"/>
                  <a:pt x="4151" y="3580"/>
                  <a:pt x="4151" y="3580"/>
                </a:cubicBezTo>
                <a:cubicBezTo>
                  <a:pt x="3224" y="3057"/>
                  <a:pt x="3224" y="3057"/>
                  <a:pt x="3224" y="3057"/>
                </a:cubicBezTo>
                <a:cubicBezTo>
                  <a:pt x="2901" y="3379"/>
                  <a:pt x="2901" y="3379"/>
                  <a:pt x="2901" y="3379"/>
                </a:cubicBezTo>
                <a:cubicBezTo>
                  <a:pt x="2579" y="3701"/>
                  <a:pt x="2579" y="3701"/>
                  <a:pt x="2579" y="3701"/>
                </a:cubicBezTo>
                <a:cubicBezTo>
                  <a:pt x="3184" y="4626"/>
                  <a:pt x="3184" y="4626"/>
                  <a:pt x="3184" y="4626"/>
                </a:cubicBezTo>
                <a:cubicBezTo>
                  <a:pt x="2861" y="5028"/>
                  <a:pt x="2579" y="5430"/>
                  <a:pt x="2337" y="5832"/>
                </a:cubicBezTo>
                <a:cubicBezTo>
                  <a:pt x="1894" y="5752"/>
                  <a:pt x="1894" y="5752"/>
                  <a:pt x="1894" y="5752"/>
                </a:cubicBezTo>
                <a:cubicBezTo>
                  <a:pt x="1894" y="5752"/>
                  <a:pt x="1894" y="5752"/>
                  <a:pt x="1894" y="5752"/>
                </a:cubicBezTo>
                <a:cubicBezTo>
                  <a:pt x="1249" y="5631"/>
                  <a:pt x="1249" y="5631"/>
                  <a:pt x="1249" y="5631"/>
                </a:cubicBezTo>
                <a:cubicBezTo>
                  <a:pt x="1048" y="6034"/>
                  <a:pt x="1048" y="6034"/>
                  <a:pt x="1048" y="6034"/>
                </a:cubicBezTo>
                <a:cubicBezTo>
                  <a:pt x="846" y="6436"/>
                  <a:pt x="846" y="6436"/>
                  <a:pt x="846" y="6436"/>
                </a:cubicBezTo>
                <a:cubicBezTo>
                  <a:pt x="1693" y="7120"/>
                  <a:pt x="1693" y="7120"/>
                  <a:pt x="1693" y="7120"/>
                </a:cubicBezTo>
                <a:cubicBezTo>
                  <a:pt x="1491" y="7602"/>
                  <a:pt x="1370" y="8085"/>
                  <a:pt x="1249" y="8568"/>
                </a:cubicBezTo>
                <a:cubicBezTo>
                  <a:pt x="161" y="8648"/>
                  <a:pt x="161" y="8648"/>
                  <a:pt x="161" y="8648"/>
                </a:cubicBezTo>
                <a:cubicBezTo>
                  <a:pt x="81" y="9091"/>
                  <a:pt x="81" y="9091"/>
                  <a:pt x="81" y="9091"/>
                </a:cubicBezTo>
                <a:cubicBezTo>
                  <a:pt x="0" y="9533"/>
                  <a:pt x="0" y="9533"/>
                  <a:pt x="0" y="9533"/>
                </a:cubicBezTo>
                <a:cubicBezTo>
                  <a:pt x="1007" y="9975"/>
                  <a:pt x="1007" y="9975"/>
                  <a:pt x="1007" y="9975"/>
                </a:cubicBezTo>
                <a:cubicBezTo>
                  <a:pt x="967" y="10458"/>
                  <a:pt x="967" y="10941"/>
                  <a:pt x="1007" y="11464"/>
                </a:cubicBezTo>
                <a:cubicBezTo>
                  <a:pt x="0" y="11866"/>
                  <a:pt x="0" y="11866"/>
                  <a:pt x="0" y="11866"/>
                </a:cubicBezTo>
                <a:cubicBezTo>
                  <a:pt x="81" y="12308"/>
                  <a:pt x="81" y="12308"/>
                  <a:pt x="81" y="12308"/>
                </a:cubicBezTo>
                <a:cubicBezTo>
                  <a:pt x="121" y="12751"/>
                  <a:pt x="121" y="12751"/>
                  <a:pt x="121" y="12751"/>
                </a:cubicBezTo>
                <a:cubicBezTo>
                  <a:pt x="1209" y="12872"/>
                  <a:pt x="1209" y="12872"/>
                  <a:pt x="1209" y="12872"/>
                </a:cubicBezTo>
                <a:cubicBezTo>
                  <a:pt x="1330" y="13354"/>
                  <a:pt x="1451" y="13837"/>
                  <a:pt x="1652" y="14320"/>
                </a:cubicBezTo>
                <a:cubicBezTo>
                  <a:pt x="806" y="14963"/>
                  <a:pt x="806" y="14963"/>
                  <a:pt x="806" y="14963"/>
                </a:cubicBezTo>
                <a:cubicBezTo>
                  <a:pt x="967" y="15406"/>
                  <a:pt x="967" y="15406"/>
                  <a:pt x="967" y="15406"/>
                </a:cubicBezTo>
                <a:cubicBezTo>
                  <a:pt x="1169" y="15808"/>
                  <a:pt x="1169" y="15808"/>
                  <a:pt x="1169" y="15808"/>
                </a:cubicBezTo>
                <a:cubicBezTo>
                  <a:pt x="2257" y="15566"/>
                  <a:pt x="2257" y="15566"/>
                  <a:pt x="2257" y="15566"/>
                </a:cubicBezTo>
                <a:cubicBezTo>
                  <a:pt x="2499" y="16009"/>
                  <a:pt x="2781" y="16451"/>
                  <a:pt x="3103" y="16813"/>
                </a:cubicBezTo>
                <a:cubicBezTo>
                  <a:pt x="2458" y="17739"/>
                  <a:pt x="2458" y="17739"/>
                  <a:pt x="2458" y="17739"/>
                </a:cubicBezTo>
                <a:cubicBezTo>
                  <a:pt x="2781" y="18060"/>
                  <a:pt x="2781" y="18060"/>
                  <a:pt x="2781" y="18060"/>
                </a:cubicBezTo>
                <a:cubicBezTo>
                  <a:pt x="3103" y="18422"/>
                  <a:pt x="3103" y="18422"/>
                  <a:pt x="3103" y="18422"/>
                </a:cubicBezTo>
                <a:cubicBezTo>
                  <a:pt x="4030" y="17859"/>
                  <a:pt x="4030" y="17859"/>
                  <a:pt x="4030" y="17859"/>
                </a:cubicBezTo>
                <a:cubicBezTo>
                  <a:pt x="4433" y="18221"/>
                  <a:pt x="4796" y="18543"/>
                  <a:pt x="5199" y="18825"/>
                </a:cubicBezTo>
                <a:cubicBezTo>
                  <a:pt x="4876" y="19870"/>
                  <a:pt x="4876" y="19870"/>
                  <a:pt x="4876" y="19870"/>
                </a:cubicBezTo>
                <a:cubicBezTo>
                  <a:pt x="5279" y="20112"/>
                  <a:pt x="5279" y="20112"/>
                  <a:pt x="5279" y="20112"/>
                </a:cubicBezTo>
                <a:cubicBezTo>
                  <a:pt x="5682" y="20313"/>
                  <a:pt x="5682" y="20313"/>
                  <a:pt x="5682" y="20313"/>
                </a:cubicBezTo>
                <a:cubicBezTo>
                  <a:pt x="6448" y="19549"/>
                  <a:pt x="6448" y="19549"/>
                  <a:pt x="6448" y="19549"/>
                </a:cubicBezTo>
                <a:cubicBezTo>
                  <a:pt x="6891" y="19750"/>
                  <a:pt x="7375" y="19951"/>
                  <a:pt x="7818" y="20112"/>
                </a:cubicBezTo>
                <a:cubicBezTo>
                  <a:pt x="7818" y="21198"/>
                  <a:pt x="7818" y="21198"/>
                  <a:pt x="7818" y="21198"/>
                </a:cubicBezTo>
                <a:cubicBezTo>
                  <a:pt x="8261" y="21278"/>
                  <a:pt x="8261" y="21278"/>
                  <a:pt x="8261" y="21278"/>
                </a:cubicBezTo>
                <a:cubicBezTo>
                  <a:pt x="8704" y="21399"/>
                  <a:pt x="8704" y="21399"/>
                  <a:pt x="8704" y="21399"/>
                </a:cubicBezTo>
                <a:cubicBezTo>
                  <a:pt x="9228" y="20434"/>
                  <a:pt x="9228" y="20434"/>
                  <a:pt x="9228" y="20434"/>
                </a:cubicBezTo>
                <a:cubicBezTo>
                  <a:pt x="9712" y="20514"/>
                  <a:pt x="10196" y="20554"/>
                  <a:pt x="10719" y="20554"/>
                </a:cubicBezTo>
                <a:cubicBezTo>
                  <a:pt x="11042" y="21600"/>
                  <a:pt x="11042" y="21600"/>
                  <a:pt x="11042" y="21600"/>
                </a:cubicBezTo>
                <a:cubicBezTo>
                  <a:pt x="11485" y="21560"/>
                  <a:pt x="11485" y="21560"/>
                  <a:pt x="11485" y="21560"/>
                </a:cubicBezTo>
                <a:cubicBezTo>
                  <a:pt x="11969" y="21520"/>
                  <a:pt x="11969" y="21520"/>
                  <a:pt x="11969" y="21520"/>
                </a:cubicBezTo>
                <a:cubicBezTo>
                  <a:pt x="12130" y="20474"/>
                  <a:pt x="12130" y="20474"/>
                  <a:pt x="12130" y="20474"/>
                </a:cubicBezTo>
                <a:cubicBezTo>
                  <a:pt x="12613" y="20393"/>
                  <a:pt x="13137" y="20273"/>
                  <a:pt x="13621" y="20152"/>
                </a:cubicBezTo>
                <a:cubicBezTo>
                  <a:pt x="14225" y="21037"/>
                  <a:pt x="14225" y="21037"/>
                  <a:pt x="14225" y="21037"/>
                </a:cubicBezTo>
                <a:cubicBezTo>
                  <a:pt x="14628" y="20876"/>
                  <a:pt x="14628" y="20876"/>
                  <a:pt x="14628" y="20876"/>
                </a:cubicBezTo>
                <a:cubicBezTo>
                  <a:pt x="15072" y="20715"/>
                  <a:pt x="15072" y="20715"/>
                  <a:pt x="15072" y="20715"/>
                </a:cubicBezTo>
                <a:cubicBezTo>
                  <a:pt x="14991" y="20072"/>
                  <a:pt x="14991" y="20072"/>
                  <a:pt x="14991" y="20072"/>
                </a:cubicBezTo>
                <a:cubicBezTo>
                  <a:pt x="14991" y="20072"/>
                  <a:pt x="14991" y="20072"/>
                  <a:pt x="14991" y="20072"/>
                </a:cubicBezTo>
                <a:cubicBezTo>
                  <a:pt x="14951" y="19629"/>
                  <a:pt x="14951" y="19629"/>
                  <a:pt x="14951" y="19629"/>
                </a:cubicBezTo>
                <a:cubicBezTo>
                  <a:pt x="15394" y="19428"/>
                  <a:pt x="15837" y="19187"/>
                  <a:pt x="16240" y="18905"/>
                </a:cubicBezTo>
                <a:cubicBezTo>
                  <a:pt x="17087" y="19549"/>
                  <a:pt x="17087" y="19549"/>
                  <a:pt x="17087" y="19549"/>
                </a:cubicBezTo>
                <a:cubicBezTo>
                  <a:pt x="17449" y="19267"/>
                  <a:pt x="17449" y="19267"/>
                  <a:pt x="17449" y="19267"/>
                </a:cubicBezTo>
                <a:cubicBezTo>
                  <a:pt x="17812" y="18985"/>
                  <a:pt x="17812" y="18985"/>
                  <a:pt x="17812" y="18985"/>
                </a:cubicBezTo>
                <a:cubicBezTo>
                  <a:pt x="17369" y="18020"/>
                  <a:pt x="17369" y="18020"/>
                  <a:pt x="17369" y="18020"/>
                </a:cubicBezTo>
                <a:cubicBezTo>
                  <a:pt x="17369" y="18020"/>
                  <a:pt x="17369" y="18020"/>
                  <a:pt x="17369" y="17980"/>
                </a:cubicBezTo>
                <a:cubicBezTo>
                  <a:pt x="17731" y="17658"/>
                  <a:pt x="18094" y="17296"/>
                  <a:pt x="18376" y="16934"/>
                </a:cubicBezTo>
                <a:cubicBezTo>
                  <a:pt x="19384" y="17336"/>
                  <a:pt x="19384" y="17336"/>
                  <a:pt x="19384" y="17336"/>
                </a:cubicBezTo>
                <a:cubicBezTo>
                  <a:pt x="19666" y="16934"/>
                  <a:pt x="19666" y="16934"/>
                  <a:pt x="19666" y="16934"/>
                </a:cubicBezTo>
                <a:cubicBezTo>
                  <a:pt x="19907" y="16572"/>
                  <a:pt x="19907" y="16572"/>
                  <a:pt x="19907" y="16572"/>
                </a:cubicBezTo>
                <a:cubicBezTo>
                  <a:pt x="19182" y="15768"/>
                  <a:pt x="19182" y="15768"/>
                  <a:pt x="19182" y="15768"/>
                </a:cubicBezTo>
                <a:cubicBezTo>
                  <a:pt x="19464" y="15325"/>
                  <a:pt x="19666" y="14883"/>
                  <a:pt x="19867" y="14400"/>
                </a:cubicBezTo>
                <a:cubicBezTo>
                  <a:pt x="20955" y="14480"/>
                  <a:pt x="20955" y="14480"/>
                  <a:pt x="20955" y="14480"/>
                </a:cubicBezTo>
                <a:cubicBezTo>
                  <a:pt x="21076" y="14038"/>
                  <a:pt x="21076" y="14038"/>
                  <a:pt x="21076" y="14038"/>
                </a:cubicBezTo>
                <a:cubicBezTo>
                  <a:pt x="21237" y="13636"/>
                  <a:pt x="21237" y="13636"/>
                  <a:pt x="21237" y="13636"/>
                </a:cubicBezTo>
                <a:cubicBezTo>
                  <a:pt x="20270" y="13073"/>
                  <a:pt x="20270" y="13073"/>
                  <a:pt x="20270" y="13073"/>
                </a:cubicBezTo>
                <a:cubicBezTo>
                  <a:pt x="20391" y="12550"/>
                  <a:pt x="20472" y="12067"/>
                  <a:pt x="20512" y="11584"/>
                </a:cubicBezTo>
                <a:cubicBezTo>
                  <a:pt x="21600" y="11343"/>
                  <a:pt x="21600" y="11343"/>
                  <a:pt x="21600" y="11343"/>
                </a:cubicBezTo>
                <a:cubicBezTo>
                  <a:pt x="21600" y="10860"/>
                  <a:pt x="21600" y="10860"/>
                  <a:pt x="21600" y="10860"/>
                </a:cubicBezTo>
                <a:cubicBezTo>
                  <a:pt x="21600" y="10418"/>
                  <a:pt x="21600" y="10418"/>
                  <a:pt x="21600" y="10418"/>
                </a:cubicBezTo>
                <a:lnTo>
                  <a:pt x="20552" y="10136"/>
                </a:lnTo>
                <a:close/>
                <a:moveTo>
                  <a:pt x="17006" y="5108"/>
                </a:moveTo>
                <a:cubicBezTo>
                  <a:pt x="18134" y="6315"/>
                  <a:pt x="18819" y="7763"/>
                  <a:pt x="19101" y="9292"/>
                </a:cubicBezTo>
                <a:cubicBezTo>
                  <a:pt x="17812" y="9010"/>
                  <a:pt x="17812" y="9010"/>
                  <a:pt x="17812" y="9010"/>
                </a:cubicBezTo>
                <a:cubicBezTo>
                  <a:pt x="17207" y="6677"/>
                  <a:pt x="15434" y="4787"/>
                  <a:pt x="13178" y="3982"/>
                </a:cubicBezTo>
                <a:cubicBezTo>
                  <a:pt x="13016" y="2655"/>
                  <a:pt x="13016" y="2655"/>
                  <a:pt x="13016" y="2655"/>
                </a:cubicBezTo>
                <a:cubicBezTo>
                  <a:pt x="14507" y="3057"/>
                  <a:pt x="15918" y="3861"/>
                  <a:pt x="17006" y="5108"/>
                </a:cubicBezTo>
                <a:close/>
                <a:moveTo>
                  <a:pt x="5037" y="4545"/>
                </a:moveTo>
                <a:cubicBezTo>
                  <a:pt x="6972" y="2775"/>
                  <a:pt x="9510" y="2092"/>
                  <a:pt x="11928" y="2413"/>
                </a:cubicBezTo>
                <a:cubicBezTo>
                  <a:pt x="11243" y="3580"/>
                  <a:pt x="11243" y="3580"/>
                  <a:pt x="11243" y="3580"/>
                </a:cubicBezTo>
                <a:cubicBezTo>
                  <a:pt x="11082" y="3580"/>
                  <a:pt x="10961" y="3580"/>
                  <a:pt x="10800" y="3580"/>
                </a:cubicBezTo>
                <a:cubicBezTo>
                  <a:pt x="8463" y="3580"/>
                  <a:pt x="6367" y="4666"/>
                  <a:pt x="5037" y="6396"/>
                </a:cubicBezTo>
                <a:cubicBezTo>
                  <a:pt x="3667" y="6114"/>
                  <a:pt x="3667" y="6114"/>
                  <a:pt x="3667" y="6114"/>
                </a:cubicBezTo>
                <a:cubicBezTo>
                  <a:pt x="4030" y="5551"/>
                  <a:pt x="4513" y="5028"/>
                  <a:pt x="5037" y="4545"/>
                </a:cubicBezTo>
                <a:close/>
                <a:moveTo>
                  <a:pt x="3103" y="7079"/>
                </a:moveTo>
                <a:cubicBezTo>
                  <a:pt x="4070" y="8125"/>
                  <a:pt x="4070" y="8125"/>
                  <a:pt x="4070" y="8125"/>
                </a:cubicBezTo>
                <a:cubicBezTo>
                  <a:pt x="3748" y="8970"/>
                  <a:pt x="3546" y="9855"/>
                  <a:pt x="3546" y="10780"/>
                </a:cubicBezTo>
                <a:cubicBezTo>
                  <a:pt x="3546" y="12308"/>
                  <a:pt x="4030" y="13716"/>
                  <a:pt x="4836" y="14842"/>
                </a:cubicBezTo>
                <a:cubicBezTo>
                  <a:pt x="4110" y="16089"/>
                  <a:pt x="4110" y="16089"/>
                  <a:pt x="4110" y="16089"/>
                </a:cubicBezTo>
                <a:cubicBezTo>
                  <a:pt x="2015" y="13475"/>
                  <a:pt x="1693" y="9975"/>
                  <a:pt x="3103" y="7079"/>
                </a:cubicBezTo>
                <a:close/>
                <a:moveTo>
                  <a:pt x="4876" y="16934"/>
                </a:moveTo>
                <a:cubicBezTo>
                  <a:pt x="6166" y="16331"/>
                  <a:pt x="6166" y="16331"/>
                  <a:pt x="6166" y="16331"/>
                </a:cubicBezTo>
                <a:cubicBezTo>
                  <a:pt x="7415" y="17377"/>
                  <a:pt x="9027" y="18020"/>
                  <a:pt x="10800" y="18020"/>
                </a:cubicBezTo>
                <a:cubicBezTo>
                  <a:pt x="11485" y="18020"/>
                  <a:pt x="12170" y="17899"/>
                  <a:pt x="12815" y="17698"/>
                </a:cubicBezTo>
                <a:cubicBezTo>
                  <a:pt x="13782" y="18744"/>
                  <a:pt x="13782" y="18744"/>
                  <a:pt x="13782" y="18744"/>
                </a:cubicBezTo>
                <a:cubicBezTo>
                  <a:pt x="10760" y="19870"/>
                  <a:pt x="7294" y="19227"/>
                  <a:pt x="4876" y="16934"/>
                </a:cubicBezTo>
                <a:close/>
                <a:moveTo>
                  <a:pt x="16482" y="17055"/>
                </a:moveTo>
                <a:cubicBezTo>
                  <a:pt x="15958" y="17537"/>
                  <a:pt x="15394" y="17940"/>
                  <a:pt x="14790" y="18261"/>
                </a:cubicBezTo>
                <a:cubicBezTo>
                  <a:pt x="14628" y="16894"/>
                  <a:pt x="14628" y="16894"/>
                  <a:pt x="14628" y="16894"/>
                </a:cubicBezTo>
                <a:cubicBezTo>
                  <a:pt x="16643" y="15647"/>
                  <a:pt x="17973" y="13475"/>
                  <a:pt x="18013" y="10981"/>
                </a:cubicBezTo>
                <a:cubicBezTo>
                  <a:pt x="19222" y="10418"/>
                  <a:pt x="19222" y="10418"/>
                  <a:pt x="19222" y="10418"/>
                </a:cubicBezTo>
                <a:cubicBezTo>
                  <a:pt x="19343" y="12831"/>
                  <a:pt x="18416" y="15285"/>
                  <a:pt x="16482" y="17055"/>
                </a:cubicBezTo>
                <a:close/>
              </a:path>
            </a:pathLst>
          </a:custGeom>
          <a:solidFill>
            <a:schemeClr val="accent6">
              <a:lumMod val="60000"/>
              <a:lumOff val="40000"/>
            </a:schemeClr>
          </a:solidFill>
          <a:ln w="12700">
            <a:miter lim="400000"/>
          </a:ln>
        </p:spPr>
        <p:txBody>
          <a:bodyPr tIns="45720" bIns="45720"/>
          <a:lstStyle/>
          <a:p>
            <a:pPr marL="0" marR="0" lvl="0" indent="0" algn="l" defTabSz="457200" rtl="0" eaLnBrk="1" fontAlgn="auto" latinLnBrk="0" hangingPunct="1">
              <a:lnSpc>
                <a:spcPct val="100000"/>
              </a:lnSpc>
              <a:spcBef>
                <a:spcPts val="0"/>
              </a:spcBef>
              <a:spcAft>
                <a:spcPts val="0"/>
              </a:spcAft>
              <a:buClrTx/>
              <a:buSzTx/>
              <a:buFontTx/>
              <a:buNone/>
              <a:defRPr/>
            </a:pPr>
            <a:endParaRPr kumimoji="0" sz="9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9" name="任意形状 61"/>
          <p:cNvSpPr>
            <a:spLocks noChangeAspect="1"/>
          </p:cNvSpPr>
          <p:nvPr>
            <p:custDataLst>
              <p:tags r:id="rId6"/>
            </p:custDataLst>
          </p:nvPr>
        </p:nvSpPr>
        <p:spPr>
          <a:xfrm>
            <a:off x="4525164" y="2292020"/>
            <a:ext cx="607686" cy="607686"/>
          </a:xfrm>
          <a:custGeom>
            <a:avLst/>
            <a:gdLst>
              <a:gd name="connsiteX0" fmla="*/ 456750 w 504000"/>
              <a:gd name="connsiteY0" fmla="*/ 456750 h 504000"/>
              <a:gd name="connsiteX1" fmla="*/ 472500 w 504000"/>
              <a:gd name="connsiteY1" fmla="*/ 456750 h 504000"/>
              <a:gd name="connsiteX2" fmla="*/ 472500 w 504000"/>
              <a:gd name="connsiteY2" fmla="*/ 472500 h 504000"/>
              <a:gd name="connsiteX3" fmla="*/ 456750 w 504000"/>
              <a:gd name="connsiteY3" fmla="*/ 472500 h 504000"/>
              <a:gd name="connsiteX4" fmla="*/ 425250 w 504000"/>
              <a:gd name="connsiteY4" fmla="*/ 456750 h 504000"/>
              <a:gd name="connsiteX5" fmla="*/ 441000 w 504000"/>
              <a:gd name="connsiteY5" fmla="*/ 456750 h 504000"/>
              <a:gd name="connsiteX6" fmla="*/ 441000 w 504000"/>
              <a:gd name="connsiteY6" fmla="*/ 472500 h 504000"/>
              <a:gd name="connsiteX7" fmla="*/ 425250 w 504000"/>
              <a:gd name="connsiteY7" fmla="*/ 472500 h 504000"/>
              <a:gd name="connsiteX8" fmla="*/ 393750 w 504000"/>
              <a:gd name="connsiteY8" fmla="*/ 456750 h 504000"/>
              <a:gd name="connsiteX9" fmla="*/ 409500 w 504000"/>
              <a:gd name="connsiteY9" fmla="*/ 456750 h 504000"/>
              <a:gd name="connsiteX10" fmla="*/ 409500 w 504000"/>
              <a:gd name="connsiteY10" fmla="*/ 472500 h 504000"/>
              <a:gd name="connsiteX11" fmla="*/ 393750 w 504000"/>
              <a:gd name="connsiteY11" fmla="*/ 472500 h 504000"/>
              <a:gd name="connsiteX12" fmla="*/ 362250 w 504000"/>
              <a:gd name="connsiteY12" fmla="*/ 456750 h 504000"/>
              <a:gd name="connsiteX13" fmla="*/ 378000 w 504000"/>
              <a:gd name="connsiteY13" fmla="*/ 456750 h 504000"/>
              <a:gd name="connsiteX14" fmla="*/ 378000 w 504000"/>
              <a:gd name="connsiteY14" fmla="*/ 472500 h 504000"/>
              <a:gd name="connsiteX15" fmla="*/ 362250 w 504000"/>
              <a:gd name="connsiteY15" fmla="*/ 472500 h 504000"/>
              <a:gd name="connsiteX16" fmla="*/ 330750 w 504000"/>
              <a:gd name="connsiteY16" fmla="*/ 456750 h 504000"/>
              <a:gd name="connsiteX17" fmla="*/ 346500 w 504000"/>
              <a:gd name="connsiteY17" fmla="*/ 456750 h 504000"/>
              <a:gd name="connsiteX18" fmla="*/ 346500 w 504000"/>
              <a:gd name="connsiteY18" fmla="*/ 472500 h 504000"/>
              <a:gd name="connsiteX19" fmla="*/ 330750 w 504000"/>
              <a:gd name="connsiteY19" fmla="*/ 472500 h 504000"/>
              <a:gd name="connsiteX20" fmla="*/ 299250 w 504000"/>
              <a:gd name="connsiteY20" fmla="*/ 456750 h 504000"/>
              <a:gd name="connsiteX21" fmla="*/ 315000 w 504000"/>
              <a:gd name="connsiteY21" fmla="*/ 456750 h 504000"/>
              <a:gd name="connsiteX22" fmla="*/ 315000 w 504000"/>
              <a:gd name="connsiteY22" fmla="*/ 472500 h 504000"/>
              <a:gd name="connsiteX23" fmla="*/ 299250 w 504000"/>
              <a:gd name="connsiteY23" fmla="*/ 472500 h 504000"/>
              <a:gd name="connsiteX24" fmla="*/ 267750 w 504000"/>
              <a:gd name="connsiteY24" fmla="*/ 456750 h 504000"/>
              <a:gd name="connsiteX25" fmla="*/ 283500 w 504000"/>
              <a:gd name="connsiteY25" fmla="*/ 456750 h 504000"/>
              <a:gd name="connsiteX26" fmla="*/ 283500 w 504000"/>
              <a:gd name="connsiteY26" fmla="*/ 472500 h 504000"/>
              <a:gd name="connsiteX27" fmla="*/ 267750 w 504000"/>
              <a:gd name="connsiteY27" fmla="*/ 472500 h 504000"/>
              <a:gd name="connsiteX28" fmla="*/ 236250 w 504000"/>
              <a:gd name="connsiteY28" fmla="*/ 456750 h 504000"/>
              <a:gd name="connsiteX29" fmla="*/ 252000 w 504000"/>
              <a:gd name="connsiteY29" fmla="*/ 456750 h 504000"/>
              <a:gd name="connsiteX30" fmla="*/ 252000 w 504000"/>
              <a:gd name="connsiteY30" fmla="*/ 472500 h 504000"/>
              <a:gd name="connsiteX31" fmla="*/ 236250 w 504000"/>
              <a:gd name="connsiteY31" fmla="*/ 472500 h 504000"/>
              <a:gd name="connsiteX32" fmla="*/ 204750 w 504000"/>
              <a:gd name="connsiteY32" fmla="*/ 456750 h 504000"/>
              <a:gd name="connsiteX33" fmla="*/ 220500 w 504000"/>
              <a:gd name="connsiteY33" fmla="*/ 456750 h 504000"/>
              <a:gd name="connsiteX34" fmla="*/ 220500 w 504000"/>
              <a:gd name="connsiteY34" fmla="*/ 472500 h 504000"/>
              <a:gd name="connsiteX35" fmla="*/ 204750 w 504000"/>
              <a:gd name="connsiteY35" fmla="*/ 472500 h 504000"/>
              <a:gd name="connsiteX36" fmla="*/ 173250 w 504000"/>
              <a:gd name="connsiteY36" fmla="*/ 456750 h 504000"/>
              <a:gd name="connsiteX37" fmla="*/ 189000 w 504000"/>
              <a:gd name="connsiteY37" fmla="*/ 456750 h 504000"/>
              <a:gd name="connsiteX38" fmla="*/ 189000 w 504000"/>
              <a:gd name="connsiteY38" fmla="*/ 472500 h 504000"/>
              <a:gd name="connsiteX39" fmla="*/ 173250 w 504000"/>
              <a:gd name="connsiteY39" fmla="*/ 472500 h 504000"/>
              <a:gd name="connsiteX40" fmla="*/ 141750 w 504000"/>
              <a:gd name="connsiteY40" fmla="*/ 456750 h 504000"/>
              <a:gd name="connsiteX41" fmla="*/ 157500 w 504000"/>
              <a:gd name="connsiteY41" fmla="*/ 456750 h 504000"/>
              <a:gd name="connsiteX42" fmla="*/ 157500 w 504000"/>
              <a:gd name="connsiteY42" fmla="*/ 472500 h 504000"/>
              <a:gd name="connsiteX43" fmla="*/ 141750 w 504000"/>
              <a:gd name="connsiteY43" fmla="*/ 472500 h 504000"/>
              <a:gd name="connsiteX44" fmla="*/ 110250 w 504000"/>
              <a:gd name="connsiteY44" fmla="*/ 456750 h 504000"/>
              <a:gd name="connsiteX45" fmla="*/ 126000 w 504000"/>
              <a:gd name="connsiteY45" fmla="*/ 456750 h 504000"/>
              <a:gd name="connsiteX46" fmla="*/ 126000 w 504000"/>
              <a:gd name="connsiteY46" fmla="*/ 472500 h 504000"/>
              <a:gd name="connsiteX47" fmla="*/ 110250 w 504000"/>
              <a:gd name="connsiteY47" fmla="*/ 472500 h 504000"/>
              <a:gd name="connsiteX48" fmla="*/ 95815 w 504000"/>
              <a:gd name="connsiteY48" fmla="*/ 315000 h 504000"/>
              <a:gd name="connsiteX49" fmla="*/ 158154 w 504000"/>
              <a:gd name="connsiteY49" fmla="*/ 315000 h 504000"/>
              <a:gd name="connsiteX50" fmla="*/ 158154 w 504000"/>
              <a:gd name="connsiteY50" fmla="*/ 330750 h 504000"/>
              <a:gd name="connsiteX51" fmla="*/ 95815 w 504000"/>
              <a:gd name="connsiteY51" fmla="*/ 330750 h 504000"/>
              <a:gd name="connsiteX52" fmla="*/ 78750 w 504000"/>
              <a:gd name="connsiteY52" fmla="*/ 299250 h 504000"/>
              <a:gd name="connsiteX53" fmla="*/ 78750 w 504000"/>
              <a:gd name="connsiteY53" fmla="*/ 346500 h 504000"/>
              <a:gd name="connsiteX54" fmla="*/ 173250 w 504000"/>
              <a:gd name="connsiteY54" fmla="*/ 346500 h 504000"/>
              <a:gd name="connsiteX55" fmla="*/ 173250 w 504000"/>
              <a:gd name="connsiteY55" fmla="*/ 299250 h 504000"/>
              <a:gd name="connsiteX56" fmla="*/ 78750 w 504000"/>
              <a:gd name="connsiteY56" fmla="*/ 220500 h 504000"/>
              <a:gd name="connsiteX57" fmla="*/ 78750 w 504000"/>
              <a:gd name="connsiteY57" fmla="*/ 283500 h 504000"/>
              <a:gd name="connsiteX58" fmla="*/ 189000 w 504000"/>
              <a:gd name="connsiteY58" fmla="*/ 283500 h 504000"/>
              <a:gd name="connsiteX59" fmla="*/ 189000 w 504000"/>
              <a:gd name="connsiteY59" fmla="*/ 362250 h 504000"/>
              <a:gd name="connsiteX60" fmla="*/ 78750 w 504000"/>
              <a:gd name="connsiteY60" fmla="*/ 362250 h 504000"/>
              <a:gd name="connsiteX61" fmla="*/ 78750 w 504000"/>
              <a:gd name="connsiteY61" fmla="*/ 464625 h 504000"/>
              <a:gd name="connsiteX62" fmla="*/ 70859 w 504000"/>
              <a:gd name="connsiteY62" fmla="*/ 488250 h 504000"/>
              <a:gd name="connsiteX63" fmla="*/ 464625 w 504000"/>
              <a:gd name="connsiteY63" fmla="*/ 488250 h 504000"/>
              <a:gd name="connsiteX64" fmla="*/ 488250 w 504000"/>
              <a:gd name="connsiteY64" fmla="*/ 464625 h 504000"/>
              <a:gd name="connsiteX65" fmla="*/ 488250 w 504000"/>
              <a:gd name="connsiteY65" fmla="*/ 220500 h 504000"/>
              <a:gd name="connsiteX66" fmla="*/ 15750 w 504000"/>
              <a:gd name="connsiteY66" fmla="*/ 149625 h 504000"/>
              <a:gd name="connsiteX67" fmla="*/ 15750 w 504000"/>
              <a:gd name="connsiteY67" fmla="*/ 464625 h 504000"/>
              <a:gd name="connsiteX68" fmla="*/ 39375 w 504000"/>
              <a:gd name="connsiteY68" fmla="*/ 488250 h 504000"/>
              <a:gd name="connsiteX69" fmla="*/ 63000 w 504000"/>
              <a:gd name="connsiteY69" fmla="*/ 464625 h 504000"/>
              <a:gd name="connsiteX70" fmla="*/ 63000 w 504000"/>
              <a:gd name="connsiteY70" fmla="*/ 204750 h 504000"/>
              <a:gd name="connsiteX71" fmla="*/ 126000 w 504000"/>
              <a:gd name="connsiteY71" fmla="*/ 204750 h 504000"/>
              <a:gd name="connsiteX72" fmla="*/ 126000 w 504000"/>
              <a:gd name="connsiteY72" fmla="*/ 173250 h 504000"/>
              <a:gd name="connsiteX73" fmla="*/ 112726 w 504000"/>
              <a:gd name="connsiteY73" fmla="*/ 173250 h 504000"/>
              <a:gd name="connsiteX74" fmla="*/ 95138 w 504000"/>
              <a:gd name="connsiteY74" fmla="*/ 149625 h 504000"/>
              <a:gd name="connsiteX75" fmla="*/ 234365 w 504000"/>
              <a:gd name="connsiteY75" fmla="*/ 15750 h 504000"/>
              <a:gd name="connsiteX76" fmla="*/ 252000 w 504000"/>
              <a:gd name="connsiteY76" fmla="*/ 72394 h 504000"/>
              <a:gd name="connsiteX77" fmla="*/ 252000 w 504000"/>
              <a:gd name="connsiteY77" fmla="*/ 110058 h 504000"/>
              <a:gd name="connsiteX78" fmla="*/ 241326 w 504000"/>
              <a:gd name="connsiteY78" fmla="*/ 110058 h 504000"/>
              <a:gd name="connsiteX79" fmla="*/ 303803 w 504000"/>
              <a:gd name="connsiteY79" fmla="*/ 159534 h 504000"/>
              <a:gd name="connsiteX80" fmla="*/ 358966 w 504000"/>
              <a:gd name="connsiteY80" fmla="*/ 110058 h 504000"/>
              <a:gd name="connsiteX81" fmla="*/ 346500 w 504000"/>
              <a:gd name="connsiteY81" fmla="*/ 110058 h 504000"/>
              <a:gd name="connsiteX82" fmla="*/ 346500 w 504000"/>
              <a:gd name="connsiteY82" fmla="*/ 72382 h 504000"/>
              <a:gd name="connsiteX83" fmla="*/ 289868 w 504000"/>
              <a:gd name="connsiteY83" fmla="*/ 15750 h 504000"/>
              <a:gd name="connsiteX84" fmla="*/ 115203 w 504000"/>
              <a:gd name="connsiteY84" fmla="*/ 15750 h 504000"/>
              <a:gd name="connsiteX85" fmla="*/ 141750 w 504000"/>
              <a:gd name="connsiteY85" fmla="*/ 71140 h 504000"/>
              <a:gd name="connsiteX86" fmla="*/ 141750 w 504000"/>
              <a:gd name="connsiteY86" fmla="*/ 157500 h 504000"/>
              <a:gd name="connsiteX87" fmla="*/ 142404 w 504000"/>
              <a:gd name="connsiteY87" fmla="*/ 157500 h 504000"/>
              <a:gd name="connsiteX88" fmla="*/ 142404 w 504000"/>
              <a:gd name="connsiteY88" fmla="*/ 173250 h 504000"/>
              <a:gd name="connsiteX89" fmla="*/ 141750 w 504000"/>
              <a:gd name="connsiteY89" fmla="*/ 173250 h 504000"/>
              <a:gd name="connsiteX90" fmla="*/ 141750 w 504000"/>
              <a:gd name="connsiteY90" fmla="*/ 204750 h 504000"/>
              <a:gd name="connsiteX91" fmla="*/ 441000 w 504000"/>
              <a:gd name="connsiteY91" fmla="*/ 204750 h 504000"/>
              <a:gd name="connsiteX92" fmla="*/ 441000 w 504000"/>
              <a:gd name="connsiteY92" fmla="*/ 71140 h 504000"/>
              <a:gd name="connsiteX93" fmla="*/ 385614 w 504000"/>
              <a:gd name="connsiteY93" fmla="*/ 15750 h 504000"/>
              <a:gd name="connsiteX94" fmla="*/ 334816 w 504000"/>
              <a:gd name="connsiteY94" fmla="*/ 15750 h 504000"/>
              <a:gd name="connsiteX95" fmla="*/ 362250 w 504000"/>
              <a:gd name="connsiteY95" fmla="*/ 72382 h 504000"/>
              <a:gd name="connsiteX96" fmla="*/ 362250 w 504000"/>
              <a:gd name="connsiteY96" fmla="*/ 94308 h 504000"/>
              <a:gd name="connsiteX97" fmla="*/ 400125 w 504000"/>
              <a:gd name="connsiteY97" fmla="*/ 94308 h 504000"/>
              <a:gd name="connsiteX98" fmla="*/ 304433 w 504000"/>
              <a:gd name="connsiteY98" fmla="*/ 180122 h 504000"/>
              <a:gd name="connsiteX99" fmla="*/ 196075 w 504000"/>
              <a:gd name="connsiteY99" fmla="*/ 94308 h 504000"/>
              <a:gd name="connsiteX100" fmla="*/ 236250 w 504000"/>
              <a:gd name="connsiteY100" fmla="*/ 94308 h 504000"/>
              <a:gd name="connsiteX101" fmla="*/ 236250 w 504000"/>
              <a:gd name="connsiteY101" fmla="*/ 72394 h 504000"/>
              <a:gd name="connsiteX102" fmla="*/ 195368 w 504000"/>
              <a:gd name="connsiteY102" fmla="*/ 15761 h 504000"/>
              <a:gd name="connsiteX103" fmla="*/ 195368 w 504000"/>
              <a:gd name="connsiteY103" fmla="*/ 15750 h 504000"/>
              <a:gd name="connsiteX104" fmla="*/ 66561 w 504000"/>
              <a:gd name="connsiteY104" fmla="*/ 15750 h 504000"/>
              <a:gd name="connsiteX105" fmla="*/ 31215 w 504000"/>
              <a:gd name="connsiteY105" fmla="*/ 31631 h 504000"/>
              <a:gd name="connsiteX106" fmla="*/ 109362 w 504000"/>
              <a:gd name="connsiteY106" fmla="*/ 31631 h 504000"/>
              <a:gd name="connsiteX107" fmla="*/ 70614 w 504000"/>
              <a:gd name="connsiteY107" fmla="*/ 15750 h 504000"/>
              <a:gd name="connsiteX108" fmla="*/ 66561 w 504000"/>
              <a:gd name="connsiteY108" fmla="*/ 0 h 504000"/>
              <a:gd name="connsiteX109" fmla="*/ 385614 w 504000"/>
              <a:gd name="connsiteY109" fmla="*/ 0 h 504000"/>
              <a:gd name="connsiteX110" fmla="*/ 456750 w 504000"/>
              <a:gd name="connsiteY110" fmla="*/ 71140 h 504000"/>
              <a:gd name="connsiteX111" fmla="*/ 456750 w 504000"/>
              <a:gd name="connsiteY111" fmla="*/ 204750 h 504000"/>
              <a:gd name="connsiteX112" fmla="*/ 504000 w 504000"/>
              <a:gd name="connsiteY112" fmla="*/ 204750 h 504000"/>
              <a:gd name="connsiteX113" fmla="*/ 504000 w 504000"/>
              <a:gd name="connsiteY113" fmla="*/ 464625 h 504000"/>
              <a:gd name="connsiteX114" fmla="*/ 464625 w 504000"/>
              <a:gd name="connsiteY114" fmla="*/ 504000 h 504000"/>
              <a:gd name="connsiteX115" fmla="*/ 43966 w 504000"/>
              <a:gd name="connsiteY115" fmla="*/ 504000 h 504000"/>
              <a:gd name="connsiteX116" fmla="*/ 43966 w 504000"/>
              <a:gd name="connsiteY116" fmla="*/ 503735 h 504000"/>
              <a:gd name="connsiteX117" fmla="*/ 39375 w 504000"/>
              <a:gd name="connsiteY117" fmla="*/ 504000 h 504000"/>
              <a:gd name="connsiteX118" fmla="*/ 0 w 504000"/>
              <a:gd name="connsiteY118" fmla="*/ 464625 h 504000"/>
              <a:gd name="connsiteX119" fmla="*/ 0 w 504000"/>
              <a:gd name="connsiteY119" fmla="*/ 133875 h 504000"/>
              <a:gd name="connsiteX120" fmla="*/ 103044 w 504000"/>
              <a:gd name="connsiteY120" fmla="*/ 133875 h 504000"/>
              <a:gd name="connsiteX121" fmla="*/ 120632 w 504000"/>
              <a:gd name="connsiteY121" fmla="*/ 157500 h 504000"/>
              <a:gd name="connsiteX122" fmla="*/ 126000 w 504000"/>
              <a:gd name="connsiteY122" fmla="*/ 157500 h 504000"/>
              <a:gd name="connsiteX123" fmla="*/ 126000 w 504000"/>
              <a:gd name="connsiteY123" fmla="*/ 71140 h 504000"/>
              <a:gd name="connsiteX124" fmla="*/ 120570 w 504000"/>
              <a:gd name="connsiteY124" fmla="*/ 47381 h 504000"/>
              <a:gd name="connsiteX125" fmla="*/ 2223 w 504000"/>
              <a:gd name="connsiteY125" fmla="*/ 47381 h 504000"/>
              <a:gd name="connsiteX126" fmla="*/ 9075 w 504000"/>
              <a:gd name="connsiteY126" fmla="*/ 35557 h 504000"/>
              <a:gd name="connsiteX127" fmla="*/ 66561 w 504000"/>
              <a:gd name="connsiteY127" fmla="*/ 0 h 50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504000" h="504000">
                <a:moveTo>
                  <a:pt x="456750" y="456750"/>
                </a:moveTo>
                <a:lnTo>
                  <a:pt x="472500" y="456750"/>
                </a:lnTo>
                <a:lnTo>
                  <a:pt x="472500" y="472500"/>
                </a:lnTo>
                <a:lnTo>
                  <a:pt x="456750" y="472500"/>
                </a:lnTo>
                <a:close/>
                <a:moveTo>
                  <a:pt x="425250" y="456750"/>
                </a:moveTo>
                <a:lnTo>
                  <a:pt x="441000" y="456750"/>
                </a:lnTo>
                <a:lnTo>
                  <a:pt x="441000" y="472500"/>
                </a:lnTo>
                <a:lnTo>
                  <a:pt x="425250" y="472500"/>
                </a:lnTo>
                <a:close/>
                <a:moveTo>
                  <a:pt x="393750" y="456750"/>
                </a:moveTo>
                <a:lnTo>
                  <a:pt x="409500" y="456750"/>
                </a:lnTo>
                <a:lnTo>
                  <a:pt x="409500" y="472500"/>
                </a:lnTo>
                <a:lnTo>
                  <a:pt x="393750" y="472500"/>
                </a:lnTo>
                <a:close/>
                <a:moveTo>
                  <a:pt x="362250" y="456750"/>
                </a:moveTo>
                <a:lnTo>
                  <a:pt x="378000" y="456750"/>
                </a:lnTo>
                <a:lnTo>
                  <a:pt x="378000" y="472500"/>
                </a:lnTo>
                <a:lnTo>
                  <a:pt x="362250" y="472500"/>
                </a:lnTo>
                <a:close/>
                <a:moveTo>
                  <a:pt x="330750" y="456750"/>
                </a:moveTo>
                <a:lnTo>
                  <a:pt x="346500" y="456750"/>
                </a:lnTo>
                <a:lnTo>
                  <a:pt x="346500" y="472500"/>
                </a:lnTo>
                <a:lnTo>
                  <a:pt x="330750" y="472500"/>
                </a:lnTo>
                <a:close/>
                <a:moveTo>
                  <a:pt x="299250" y="456750"/>
                </a:moveTo>
                <a:lnTo>
                  <a:pt x="315000" y="456750"/>
                </a:lnTo>
                <a:lnTo>
                  <a:pt x="315000" y="472500"/>
                </a:lnTo>
                <a:lnTo>
                  <a:pt x="299250" y="472500"/>
                </a:lnTo>
                <a:close/>
                <a:moveTo>
                  <a:pt x="267750" y="456750"/>
                </a:moveTo>
                <a:lnTo>
                  <a:pt x="283500" y="456750"/>
                </a:lnTo>
                <a:lnTo>
                  <a:pt x="283500" y="472500"/>
                </a:lnTo>
                <a:lnTo>
                  <a:pt x="267750" y="472500"/>
                </a:lnTo>
                <a:close/>
                <a:moveTo>
                  <a:pt x="236250" y="456750"/>
                </a:moveTo>
                <a:lnTo>
                  <a:pt x="252000" y="456750"/>
                </a:lnTo>
                <a:lnTo>
                  <a:pt x="252000" y="472500"/>
                </a:lnTo>
                <a:lnTo>
                  <a:pt x="236250" y="472500"/>
                </a:lnTo>
                <a:close/>
                <a:moveTo>
                  <a:pt x="204750" y="456750"/>
                </a:moveTo>
                <a:lnTo>
                  <a:pt x="220500" y="456750"/>
                </a:lnTo>
                <a:lnTo>
                  <a:pt x="220500" y="472500"/>
                </a:lnTo>
                <a:lnTo>
                  <a:pt x="204750" y="472500"/>
                </a:lnTo>
                <a:close/>
                <a:moveTo>
                  <a:pt x="173250" y="456750"/>
                </a:moveTo>
                <a:lnTo>
                  <a:pt x="189000" y="456750"/>
                </a:lnTo>
                <a:lnTo>
                  <a:pt x="189000" y="472500"/>
                </a:lnTo>
                <a:lnTo>
                  <a:pt x="173250" y="472500"/>
                </a:lnTo>
                <a:close/>
                <a:moveTo>
                  <a:pt x="141750" y="456750"/>
                </a:moveTo>
                <a:lnTo>
                  <a:pt x="157500" y="456750"/>
                </a:lnTo>
                <a:lnTo>
                  <a:pt x="157500" y="472500"/>
                </a:lnTo>
                <a:lnTo>
                  <a:pt x="141750" y="472500"/>
                </a:lnTo>
                <a:close/>
                <a:moveTo>
                  <a:pt x="110250" y="456750"/>
                </a:moveTo>
                <a:lnTo>
                  <a:pt x="126000" y="456750"/>
                </a:lnTo>
                <a:lnTo>
                  <a:pt x="126000" y="472500"/>
                </a:lnTo>
                <a:lnTo>
                  <a:pt x="110250" y="472500"/>
                </a:lnTo>
                <a:close/>
                <a:moveTo>
                  <a:pt x="95815" y="315000"/>
                </a:moveTo>
                <a:lnTo>
                  <a:pt x="158154" y="315000"/>
                </a:lnTo>
                <a:lnTo>
                  <a:pt x="158154" y="330750"/>
                </a:lnTo>
                <a:lnTo>
                  <a:pt x="95815" y="330750"/>
                </a:lnTo>
                <a:close/>
                <a:moveTo>
                  <a:pt x="78750" y="299250"/>
                </a:moveTo>
                <a:lnTo>
                  <a:pt x="78750" y="346500"/>
                </a:lnTo>
                <a:lnTo>
                  <a:pt x="173250" y="346500"/>
                </a:lnTo>
                <a:lnTo>
                  <a:pt x="173250" y="299250"/>
                </a:lnTo>
                <a:close/>
                <a:moveTo>
                  <a:pt x="78750" y="220500"/>
                </a:moveTo>
                <a:lnTo>
                  <a:pt x="78750" y="283500"/>
                </a:lnTo>
                <a:lnTo>
                  <a:pt x="189000" y="283500"/>
                </a:lnTo>
                <a:lnTo>
                  <a:pt x="189000" y="362250"/>
                </a:lnTo>
                <a:lnTo>
                  <a:pt x="78750" y="362250"/>
                </a:lnTo>
                <a:lnTo>
                  <a:pt x="78750" y="464625"/>
                </a:lnTo>
                <a:cubicBezTo>
                  <a:pt x="78759" y="473149"/>
                  <a:pt x="75989" y="481443"/>
                  <a:pt x="70859" y="488250"/>
                </a:cubicBezTo>
                <a:lnTo>
                  <a:pt x="464625" y="488250"/>
                </a:lnTo>
                <a:cubicBezTo>
                  <a:pt x="477667" y="488236"/>
                  <a:pt x="488236" y="477667"/>
                  <a:pt x="488250" y="464625"/>
                </a:cubicBezTo>
                <a:lnTo>
                  <a:pt x="488250" y="220500"/>
                </a:lnTo>
                <a:close/>
                <a:moveTo>
                  <a:pt x="15750" y="149625"/>
                </a:moveTo>
                <a:lnTo>
                  <a:pt x="15750" y="464625"/>
                </a:lnTo>
                <a:cubicBezTo>
                  <a:pt x="15750" y="477673"/>
                  <a:pt x="26327" y="488250"/>
                  <a:pt x="39375" y="488250"/>
                </a:cubicBezTo>
                <a:cubicBezTo>
                  <a:pt x="52423" y="488250"/>
                  <a:pt x="63000" y="477673"/>
                  <a:pt x="63000" y="464625"/>
                </a:cubicBezTo>
                <a:lnTo>
                  <a:pt x="63000" y="204750"/>
                </a:lnTo>
                <a:lnTo>
                  <a:pt x="126000" y="204750"/>
                </a:lnTo>
                <a:lnTo>
                  <a:pt x="126000" y="173250"/>
                </a:lnTo>
                <a:lnTo>
                  <a:pt x="112726" y="173250"/>
                </a:lnTo>
                <a:lnTo>
                  <a:pt x="95138" y="149625"/>
                </a:lnTo>
                <a:close/>
                <a:moveTo>
                  <a:pt x="234365" y="15750"/>
                </a:moveTo>
                <a:cubicBezTo>
                  <a:pt x="245807" y="28068"/>
                  <a:pt x="252000" y="47282"/>
                  <a:pt x="252000" y="72394"/>
                </a:cubicBezTo>
                <a:lnTo>
                  <a:pt x="252000" y="110058"/>
                </a:lnTo>
                <a:lnTo>
                  <a:pt x="241326" y="110058"/>
                </a:lnTo>
                <a:lnTo>
                  <a:pt x="303803" y="159534"/>
                </a:lnTo>
                <a:lnTo>
                  <a:pt x="358966" y="110058"/>
                </a:lnTo>
                <a:lnTo>
                  <a:pt x="346500" y="110058"/>
                </a:lnTo>
                <a:lnTo>
                  <a:pt x="346500" y="72382"/>
                </a:lnTo>
                <a:cubicBezTo>
                  <a:pt x="346466" y="41119"/>
                  <a:pt x="321131" y="15784"/>
                  <a:pt x="289868" y="15750"/>
                </a:cubicBezTo>
                <a:close/>
                <a:moveTo>
                  <a:pt x="115203" y="15750"/>
                </a:moveTo>
                <a:cubicBezTo>
                  <a:pt x="131989" y="29236"/>
                  <a:pt x="141753" y="49608"/>
                  <a:pt x="141750" y="71140"/>
                </a:cubicBezTo>
                <a:lnTo>
                  <a:pt x="141750" y="157500"/>
                </a:lnTo>
                <a:lnTo>
                  <a:pt x="142404" y="157500"/>
                </a:lnTo>
                <a:lnTo>
                  <a:pt x="142404" y="173250"/>
                </a:lnTo>
                <a:lnTo>
                  <a:pt x="141750" y="173250"/>
                </a:lnTo>
                <a:lnTo>
                  <a:pt x="141750" y="204750"/>
                </a:lnTo>
                <a:lnTo>
                  <a:pt x="441000" y="204750"/>
                </a:lnTo>
                <a:lnTo>
                  <a:pt x="441000" y="71140"/>
                </a:lnTo>
                <a:cubicBezTo>
                  <a:pt x="440966" y="40565"/>
                  <a:pt x="416189" y="15786"/>
                  <a:pt x="385614" y="15750"/>
                </a:cubicBezTo>
                <a:lnTo>
                  <a:pt x="334816" y="15750"/>
                </a:lnTo>
                <a:cubicBezTo>
                  <a:pt x="352135" y="29443"/>
                  <a:pt x="362240" y="50304"/>
                  <a:pt x="362250" y="72382"/>
                </a:cubicBezTo>
                <a:lnTo>
                  <a:pt x="362250" y="94308"/>
                </a:lnTo>
                <a:lnTo>
                  <a:pt x="400125" y="94308"/>
                </a:lnTo>
                <a:lnTo>
                  <a:pt x="304433" y="180122"/>
                </a:lnTo>
                <a:lnTo>
                  <a:pt x="196075" y="94308"/>
                </a:lnTo>
                <a:lnTo>
                  <a:pt x="236250" y="94308"/>
                </a:lnTo>
                <a:lnTo>
                  <a:pt x="236250" y="72394"/>
                </a:lnTo>
                <a:cubicBezTo>
                  <a:pt x="236250" y="46558"/>
                  <a:pt x="229159" y="15761"/>
                  <a:pt x="195368" y="15761"/>
                </a:cubicBezTo>
                <a:lnTo>
                  <a:pt x="195368" y="15750"/>
                </a:lnTo>
                <a:close/>
                <a:moveTo>
                  <a:pt x="66561" y="15750"/>
                </a:moveTo>
                <a:cubicBezTo>
                  <a:pt x="53013" y="15571"/>
                  <a:pt x="40078" y="21383"/>
                  <a:pt x="31215" y="31631"/>
                </a:cubicBezTo>
                <a:lnTo>
                  <a:pt x="109362" y="31631"/>
                </a:lnTo>
                <a:cubicBezTo>
                  <a:pt x="99034" y="21452"/>
                  <a:pt x="85115" y="15747"/>
                  <a:pt x="70614" y="15750"/>
                </a:cubicBezTo>
                <a:close/>
                <a:moveTo>
                  <a:pt x="66561" y="0"/>
                </a:moveTo>
                <a:lnTo>
                  <a:pt x="385614" y="0"/>
                </a:lnTo>
                <a:cubicBezTo>
                  <a:pt x="424883" y="47"/>
                  <a:pt x="456705" y="31871"/>
                  <a:pt x="456750" y="71140"/>
                </a:cubicBezTo>
                <a:lnTo>
                  <a:pt x="456750" y="204750"/>
                </a:lnTo>
                <a:lnTo>
                  <a:pt x="504000" y="204750"/>
                </a:lnTo>
                <a:lnTo>
                  <a:pt x="504000" y="464625"/>
                </a:lnTo>
                <a:cubicBezTo>
                  <a:pt x="503975" y="486361"/>
                  <a:pt x="486361" y="503975"/>
                  <a:pt x="464625" y="504000"/>
                </a:cubicBezTo>
                <a:lnTo>
                  <a:pt x="43966" y="504000"/>
                </a:lnTo>
                <a:lnTo>
                  <a:pt x="43966" y="503735"/>
                </a:lnTo>
                <a:cubicBezTo>
                  <a:pt x="42442" y="503913"/>
                  <a:pt x="40909" y="504001"/>
                  <a:pt x="39375" y="504000"/>
                </a:cubicBezTo>
                <a:cubicBezTo>
                  <a:pt x="17639" y="503975"/>
                  <a:pt x="26" y="486361"/>
                  <a:pt x="0" y="464625"/>
                </a:cubicBezTo>
                <a:lnTo>
                  <a:pt x="0" y="133875"/>
                </a:lnTo>
                <a:lnTo>
                  <a:pt x="103044" y="133875"/>
                </a:lnTo>
                <a:lnTo>
                  <a:pt x="120632" y="157500"/>
                </a:lnTo>
                <a:lnTo>
                  <a:pt x="126000" y="157500"/>
                </a:lnTo>
                <a:lnTo>
                  <a:pt x="126000" y="71140"/>
                </a:lnTo>
                <a:cubicBezTo>
                  <a:pt x="125991" y="62914"/>
                  <a:pt x="124135" y="54794"/>
                  <a:pt x="120570" y="47381"/>
                </a:cubicBezTo>
                <a:lnTo>
                  <a:pt x="2223" y="47381"/>
                </a:lnTo>
                <a:lnTo>
                  <a:pt x="9075" y="35557"/>
                </a:lnTo>
                <a:cubicBezTo>
                  <a:pt x="20027" y="13839"/>
                  <a:pt x="42238" y="101"/>
                  <a:pt x="66561" y="0"/>
                </a:cubicBezTo>
                <a:close/>
              </a:path>
            </a:pathLst>
          </a:custGeom>
          <a:solidFill>
            <a:schemeClr val="accent6">
              <a:lumMod val="60000"/>
              <a:lumOff val="40000"/>
            </a:schemeClr>
          </a:solidFill>
          <a:ln w="7739"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0" name="任意形状 58"/>
          <p:cNvSpPr/>
          <p:nvPr>
            <p:custDataLst>
              <p:tags r:id="rId7"/>
            </p:custDataLst>
          </p:nvPr>
        </p:nvSpPr>
        <p:spPr>
          <a:xfrm>
            <a:off x="6516355" y="2574043"/>
            <a:ext cx="1961809" cy="3263087"/>
          </a:xfrm>
          <a:custGeom>
            <a:avLst/>
            <a:gdLst>
              <a:gd name="connsiteX0" fmla="*/ 0 w 1961809"/>
              <a:gd name="connsiteY0" fmla="*/ 0 h 3263087"/>
              <a:gd name="connsiteX1" fmla="*/ 637 w 1961809"/>
              <a:gd name="connsiteY1" fmla="*/ 0 h 3263087"/>
              <a:gd name="connsiteX2" fmla="*/ 5064 w 1961809"/>
              <a:gd name="connsiteY2" fmla="*/ 87679 h 3263087"/>
              <a:gd name="connsiteX3" fmla="*/ 980905 w 1961809"/>
              <a:gd name="connsiteY3" fmla="*/ 968292 h 3263087"/>
              <a:gd name="connsiteX4" fmla="*/ 1956746 w 1961809"/>
              <a:gd name="connsiteY4" fmla="*/ 87679 h 3263087"/>
              <a:gd name="connsiteX5" fmla="*/ 1961173 w 1961809"/>
              <a:gd name="connsiteY5" fmla="*/ 0 h 3263087"/>
              <a:gd name="connsiteX6" fmla="*/ 1961809 w 1961809"/>
              <a:gd name="connsiteY6" fmla="*/ 0 h 3263087"/>
              <a:gd name="connsiteX7" fmla="*/ 1961809 w 1961809"/>
              <a:gd name="connsiteY7" fmla="*/ 3263087 h 3263087"/>
              <a:gd name="connsiteX8" fmla="*/ 0 w 1961809"/>
              <a:gd name="connsiteY8" fmla="*/ 3263087 h 326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1809" h="3263087">
                <a:moveTo>
                  <a:pt x="0" y="0"/>
                </a:moveTo>
                <a:lnTo>
                  <a:pt x="637" y="0"/>
                </a:lnTo>
                <a:lnTo>
                  <a:pt x="5064" y="87679"/>
                </a:lnTo>
                <a:cubicBezTo>
                  <a:pt x="55297" y="582306"/>
                  <a:pt x="473025" y="968292"/>
                  <a:pt x="980905" y="968292"/>
                </a:cubicBezTo>
                <a:cubicBezTo>
                  <a:pt x="1488785" y="968292"/>
                  <a:pt x="1906514" y="582306"/>
                  <a:pt x="1956746" y="87679"/>
                </a:cubicBezTo>
                <a:lnTo>
                  <a:pt x="1961173" y="0"/>
                </a:lnTo>
                <a:lnTo>
                  <a:pt x="1961809" y="0"/>
                </a:lnTo>
                <a:lnTo>
                  <a:pt x="1961809" y="3263087"/>
                </a:lnTo>
                <a:lnTo>
                  <a:pt x="0" y="3263087"/>
                </a:lnTo>
                <a:close/>
              </a:path>
            </a:pathLst>
          </a:custGeom>
          <a:solidFill>
            <a:srgbClr val="FFFFFF">
              <a:lumMod val="95000"/>
            </a:srgbClr>
          </a:solidFill>
          <a:ln w="12700">
            <a:miter lim="400000"/>
          </a:ln>
        </p:spPr>
        <p:txBody>
          <a:bodyPr wrap="square" tIns="45720" bIns="45720" anchor="ctr">
            <a:noAutofit/>
          </a:bodyPr>
          <a:lstStyle/>
          <a:p>
            <a:pPr marL="0" marR="0" lvl="0" indent="0" algn="ctr" defTabSz="457200" rtl="0" eaLnBrk="1" fontAlgn="auto" latinLnBrk="0" hangingPunct="1">
              <a:lnSpc>
                <a:spcPct val="100000"/>
              </a:lnSpc>
              <a:spcBef>
                <a:spcPts val="0"/>
              </a:spcBef>
              <a:spcAft>
                <a:spcPts val="0"/>
              </a:spcAft>
              <a:buClrTx/>
              <a:buSzTx/>
              <a:buFontTx/>
              <a:buNone/>
              <a:defRPr>
                <a:solidFill>
                  <a:srgbClr val="FFFFFF"/>
                </a:solidFill>
              </a:defRPr>
            </a:pPr>
            <a:endParaRPr kumimoji="0" sz="9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1" name="形状"/>
          <p:cNvSpPr/>
          <p:nvPr>
            <p:custDataLst>
              <p:tags r:id="rId8"/>
            </p:custDataLst>
          </p:nvPr>
        </p:nvSpPr>
        <p:spPr>
          <a:xfrm>
            <a:off x="6364504" y="1462055"/>
            <a:ext cx="2265510" cy="2275490"/>
          </a:xfrm>
          <a:custGeom>
            <a:avLst/>
            <a:gdLst/>
            <a:ahLst/>
            <a:cxnLst>
              <a:cxn ang="0">
                <a:pos x="wd2" y="hd2"/>
              </a:cxn>
              <a:cxn ang="5400000">
                <a:pos x="wd2" y="hd2"/>
              </a:cxn>
              <a:cxn ang="10800000">
                <a:pos x="wd2" y="hd2"/>
              </a:cxn>
              <a:cxn ang="16200000">
                <a:pos x="wd2" y="hd2"/>
              </a:cxn>
            </a:cxnLst>
            <a:rect l="0" t="0" r="r" b="b"/>
            <a:pathLst>
              <a:path w="21561" h="21600" extrusionOk="0">
                <a:moveTo>
                  <a:pt x="21067" y="11464"/>
                </a:moveTo>
                <a:cubicBezTo>
                  <a:pt x="20844" y="11464"/>
                  <a:pt x="20844" y="11464"/>
                  <a:pt x="20844" y="11464"/>
                </a:cubicBezTo>
                <a:cubicBezTo>
                  <a:pt x="20444" y="11464"/>
                  <a:pt x="20133" y="11198"/>
                  <a:pt x="20044" y="10844"/>
                </a:cubicBezTo>
                <a:cubicBezTo>
                  <a:pt x="20000" y="10357"/>
                  <a:pt x="20356" y="9915"/>
                  <a:pt x="20844" y="9915"/>
                </a:cubicBezTo>
                <a:cubicBezTo>
                  <a:pt x="21067" y="9915"/>
                  <a:pt x="21067" y="9915"/>
                  <a:pt x="21067" y="9915"/>
                </a:cubicBezTo>
                <a:cubicBezTo>
                  <a:pt x="21333" y="9915"/>
                  <a:pt x="21600" y="9693"/>
                  <a:pt x="21556" y="9384"/>
                </a:cubicBezTo>
                <a:cubicBezTo>
                  <a:pt x="21511" y="9251"/>
                  <a:pt x="21511" y="9074"/>
                  <a:pt x="21467" y="8941"/>
                </a:cubicBezTo>
                <a:cubicBezTo>
                  <a:pt x="21422" y="8675"/>
                  <a:pt x="21156" y="8498"/>
                  <a:pt x="20844" y="8543"/>
                </a:cubicBezTo>
                <a:cubicBezTo>
                  <a:pt x="20622" y="8631"/>
                  <a:pt x="20622" y="8631"/>
                  <a:pt x="20622" y="8631"/>
                </a:cubicBezTo>
                <a:cubicBezTo>
                  <a:pt x="20267" y="8720"/>
                  <a:pt x="19867" y="8587"/>
                  <a:pt x="19689" y="8233"/>
                </a:cubicBezTo>
                <a:cubicBezTo>
                  <a:pt x="19467" y="7790"/>
                  <a:pt x="19733" y="7259"/>
                  <a:pt x="20178" y="7126"/>
                </a:cubicBezTo>
                <a:cubicBezTo>
                  <a:pt x="20400" y="7082"/>
                  <a:pt x="20400" y="7082"/>
                  <a:pt x="20400" y="7082"/>
                </a:cubicBezTo>
                <a:cubicBezTo>
                  <a:pt x="20667" y="6993"/>
                  <a:pt x="20844" y="6684"/>
                  <a:pt x="20711" y="6418"/>
                </a:cubicBezTo>
                <a:cubicBezTo>
                  <a:pt x="20667" y="6285"/>
                  <a:pt x="20578" y="6152"/>
                  <a:pt x="20533" y="6020"/>
                </a:cubicBezTo>
                <a:cubicBezTo>
                  <a:pt x="20400" y="5754"/>
                  <a:pt x="20044" y="5666"/>
                  <a:pt x="19822" y="5843"/>
                </a:cubicBezTo>
                <a:cubicBezTo>
                  <a:pt x="19600" y="5975"/>
                  <a:pt x="19600" y="5975"/>
                  <a:pt x="19600" y="5975"/>
                </a:cubicBezTo>
                <a:cubicBezTo>
                  <a:pt x="19244" y="6197"/>
                  <a:pt x="18756" y="6064"/>
                  <a:pt x="18533" y="5710"/>
                </a:cubicBezTo>
                <a:cubicBezTo>
                  <a:pt x="18311" y="5356"/>
                  <a:pt x="18400" y="4869"/>
                  <a:pt x="18756" y="4648"/>
                </a:cubicBezTo>
                <a:cubicBezTo>
                  <a:pt x="18933" y="4559"/>
                  <a:pt x="18933" y="4559"/>
                  <a:pt x="18933" y="4559"/>
                </a:cubicBezTo>
                <a:cubicBezTo>
                  <a:pt x="19200" y="4382"/>
                  <a:pt x="19244" y="4028"/>
                  <a:pt x="19067" y="3807"/>
                </a:cubicBezTo>
                <a:cubicBezTo>
                  <a:pt x="18978" y="3718"/>
                  <a:pt x="18889" y="3585"/>
                  <a:pt x="18756" y="3497"/>
                </a:cubicBezTo>
                <a:cubicBezTo>
                  <a:pt x="18578" y="3275"/>
                  <a:pt x="18222" y="3275"/>
                  <a:pt x="18044" y="3497"/>
                </a:cubicBezTo>
                <a:cubicBezTo>
                  <a:pt x="17911" y="3674"/>
                  <a:pt x="17911" y="3674"/>
                  <a:pt x="17911" y="3674"/>
                </a:cubicBezTo>
                <a:cubicBezTo>
                  <a:pt x="17644" y="3984"/>
                  <a:pt x="17200" y="4028"/>
                  <a:pt x="16889" y="3851"/>
                </a:cubicBezTo>
                <a:cubicBezTo>
                  <a:pt x="16444" y="3585"/>
                  <a:pt x="16400" y="3010"/>
                  <a:pt x="16711" y="2656"/>
                </a:cubicBezTo>
                <a:cubicBezTo>
                  <a:pt x="16844" y="2523"/>
                  <a:pt x="16844" y="2523"/>
                  <a:pt x="16844" y="2523"/>
                </a:cubicBezTo>
                <a:cubicBezTo>
                  <a:pt x="17067" y="2302"/>
                  <a:pt x="17022" y="1948"/>
                  <a:pt x="16756" y="1770"/>
                </a:cubicBezTo>
                <a:cubicBezTo>
                  <a:pt x="16622" y="1682"/>
                  <a:pt x="16489" y="1638"/>
                  <a:pt x="16400" y="1549"/>
                </a:cubicBezTo>
                <a:cubicBezTo>
                  <a:pt x="16133" y="1416"/>
                  <a:pt x="15822" y="1505"/>
                  <a:pt x="15689" y="1770"/>
                </a:cubicBezTo>
                <a:cubicBezTo>
                  <a:pt x="15600" y="1992"/>
                  <a:pt x="15600" y="1992"/>
                  <a:pt x="15600" y="1992"/>
                </a:cubicBezTo>
                <a:cubicBezTo>
                  <a:pt x="15422" y="2302"/>
                  <a:pt x="15022" y="2523"/>
                  <a:pt x="14667" y="2434"/>
                </a:cubicBezTo>
                <a:cubicBezTo>
                  <a:pt x="14178" y="2302"/>
                  <a:pt x="13956" y="1770"/>
                  <a:pt x="14178" y="1328"/>
                </a:cubicBezTo>
                <a:cubicBezTo>
                  <a:pt x="14267" y="1151"/>
                  <a:pt x="14267" y="1151"/>
                  <a:pt x="14267" y="1151"/>
                </a:cubicBezTo>
                <a:cubicBezTo>
                  <a:pt x="14400" y="885"/>
                  <a:pt x="14222" y="575"/>
                  <a:pt x="13956" y="487"/>
                </a:cubicBezTo>
                <a:cubicBezTo>
                  <a:pt x="13822" y="443"/>
                  <a:pt x="13689" y="398"/>
                  <a:pt x="13556" y="354"/>
                </a:cubicBezTo>
                <a:cubicBezTo>
                  <a:pt x="13244" y="266"/>
                  <a:pt x="12978" y="443"/>
                  <a:pt x="12933" y="752"/>
                </a:cubicBezTo>
                <a:cubicBezTo>
                  <a:pt x="12889" y="974"/>
                  <a:pt x="12889" y="974"/>
                  <a:pt x="12889" y="974"/>
                </a:cubicBezTo>
                <a:cubicBezTo>
                  <a:pt x="12844" y="1372"/>
                  <a:pt x="12533" y="1638"/>
                  <a:pt x="12133" y="1682"/>
                </a:cubicBezTo>
                <a:cubicBezTo>
                  <a:pt x="11644" y="1682"/>
                  <a:pt x="11289" y="1239"/>
                  <a:pt x="11333" y="752"/>
                </a:cubicBezTo>
                <a:cubicBezTo>
                  <a:pt x="11378" y="575"/>
                  <a:pt x="11378" y="575"/>
                  <a:pt x="11378" y="575"/>
                </a:cubicBezTo>
                <a:cubicBezTo>
                  <a:pt x="11422" y="266"/>
                  <a:pt x="11200" y="0"/>
                  <a:pt x="10933" y="0"/>
                </a:cubicBezTo>
                <a:cubicBezTo>
                  <a:pt x="10756" y="0"/>
                  <a:pt x="10622" y="0"/>
                  <a:pt x="10489" y="0"/>
                </a:cubicBezTo>
                <a:cubicBezTo>
                  <a:pt x="10178" y="0"/>
                  <a:pt x="9956" y="266"/>
                  <a:pt x="10000" y="575"/>
                </a:cubicBezTo>
                <a:cubicBezTo>
                  <a:pt x="10044" y="797"/>
                  <a:pt x="10044" y="797"/>
                  <a:pt x="10044" y="797"/>
                </a:cubicBezTo>
                <a:cubicBezTo>
                  <a:pt x="10089" y="1239"/>
                  <a:pt x="9778" y="1638"/>
                  <a:pt x="9378" y="1682"/>
                </a:cubicBezTo>
                <a:cubicBezTo>
                  <a:pt x="9022" y="1903"/>
                  <a:pt x="8578" y="1682"/>
                  <a:pt x="8533" y="1284"/>
                </a:cubicBezTo>
                <a:cubicBezTo>
                  <a:pt x="8489" y="797"/>
                  <a:pt x="8489" y="797"/>
                  <a:pt x="8489" y="797"/>
                </a:cubicBezTo>
                <a:cubicBezTo>
                  <a:pt x="8444" y="531"/>
                  <a:pt x="8133" y="310"/>
                  <a:pt x="7867" y="398"/>
                </a:cubicBezTo>
                <a:cubicBezTo>
                  <a:pt x="7733" y="443"/>
                  <a:pt x="7556" y="487"/>
                  <a:pt x="7422" y="531"/>
                </a:cubicBezTo>
                <a:cubicBezTo>
                  <a:pt x="7156" y="620"/>
                  <a:pt x="7022" y="930"/>
                  <a:pt x="7156" y="1195"/>
                </a:cubicBezTo>
                <a:cubicBezTo>
                  <a:pt x="7244" y="1416"/>
                  <a:pt x="7244" y="1416"/>
                  <a:pt x="7244" y="1416"/>
                </a:cubicBezTo>
                <a:cubicBezTo>
                  <a:pt x="7422" y="1859"/>
                  <a:pt x="7200" y="2390"/>
                  <a:pt x="6711" y="2479"/>
                </a:cubicBezTo>
                <a:cubicBezTo>
                  <a:pt x="6356" y="2611"/>
                  <a:pt x="5956" y="2390"/>
                  <a:pt x="5822" y="2036"/>
                </a:cubicBezTo>
                <a:cubicBezTo>
                  <a:pt x="5733" y="1859"/>
                  <a:pt x="5733" y="1859"/>
                  <a:pt x="5733" y="1859"/>
                </a:cubicBezTo>
                <a:cubicBezTo>
                  <a:pt x="5600" y="1593"/>
                  <a:pt x="5289" y="1505"/>
                  <a:pt x="5022" y="1638"/>
                </a:cubicBezTo>
                <a:cubicBezTo>
                  <a:pt x="5022" y="1638"/>
                  <a:pt x="5022" y="1638"/>
                  <a:pt x="5022" y="1638"/>
                </a:cubicBezTo>
                <a:cubicBezTo>
                  <a:pt x="4889" y="1726"/>
                  <a:pt x="4800" y="1815"/>
                  <a:pt x="4667" y="1903"/>
                </a:cubicBezTo>
                <a:cubicBezTo>
                  <a:pt x="4444" y="2036"/>
                  <a:pt x="4400" y="2390"/>
                  <a:pt x="4578" y="2611"/>
                </a:cubicBezTo>
                <a:cubicBezTo>
                  <a:pt x="4711" y="2789"/>
                  <a:pt x="4711" y="2789"/>
                  <a:pt x="4711" y="2789"/>
                </a:cubicBezTo>
                <a:cubicBezTo>
                  <a:pt x="4978" y="3098"/>
                  <a:pt x="4978" y="3497"/>
                  <a:pt x="4756" y="3807"/>
                </a:cubicBezTo>
                <a:cubicBezTo>
                  <a:pt x="4444" y="4161"/>
                  <a:pt x="3867" y="4161"/>
                  <a:pt x="3556" y="3807"/>
                </a:cubicBezTo>
                <a:cubicBezTo>
                  <a:pt x="3422" y="3630"/>
                  <a:pt x="3422" y="3630"/>
                  <a:pt x="3422" y="3630"/>
                </a:cubicBezTo>
                <a:cubicBezTo>
                  <a:pt x="3200" y="3408"/>
                  <a:pt x="2889" y="3408"/>
                  <a:pt x="2667" y="3630"/>
                </a:cubicBezTo>
                <a:cubicBezTo>
                  <a:pt x="2578" y="3762"/>
                  <a:pt x="2489" y="3851"/>
                  <a:pt x="2400" y="3984"/>
                </a:cubicBezTo>
                <a:cubicBezTo>
                  <a:pt x="2222" y="4205"/>
                  <a:pt x="2267" y="4515"/>
                  <a:pt x="2489" y="4692"/>
                </a:cubicBezTo>
                <a:cubicBezTo>
                  <a:pt x="2711" y="4825"/>
                  <a:pt x="2711" y="4825"/>
                  <a:pt x="2711" y="4825"/>
                </a:cubicBezTo>
                <a:cubicBezTo>
                  <a:pt x="3022" y="5046"/>
                  <a:pt x="3156" y="5444"/>
                  <a:pt x="3022" y="5798"/>
                </a:cubicBezTo>
                <a:cubicBezTo>
                  <a:pt x="2800" y="6241"/>
                  <a:pt x="2267" y="6374"/>
                  <a:pt x="1867" y="6108"/>
                </a:cubicBezTo>
                <a:cubicBezTo>
                  <a:pt x="1689" y="6020"/>
                  <a:pt x="1689" y="6020"/>
                  <a:pt x="1689" y="6020"/>
                </a:cubicBezTo>
                <a:cubicBezTo>
                  <a:pt x="1422" y="5843"/>
                  <a:pt x="1111" y="5931"/>
                  <a:pt x="978" y="6197"/>
                </a:cubicBezTo>
                <a:cubicBezTo>
                  <a:pt x="933" y="6330"/>
                  <a:pt x="844" y="6462"/>
                  <a:pt x="800" y="6595"/>
                </a:cubicBezTo>
                <a:cubicBezTo>
                  <a:pt x="711" y="6861"/>
                  <a:pt x="844" y="7170"/>
                  <a:pt x="1111" y="7259"/>
                </a:cubicBezTo>
                <a:cubicBezTo>
                  <a:pt x="1378" y="7348"/>
                  <a:pt x="1378" y="7348"/>
                  <a:pt x="1378" y="7348"/>
                </a:cubicBezTo>
                <a:cubicBezTo>
                  <a:pt x="1778" y="7436"/>
                  <a:pt x="2000" y="7879"/>
                  <a:pt x="1867" y="8321"/>
                </a:cubicBezTo>
                <a:cubicBezTo>
                  <a:pt x="2089" y="8631"/>
                  <a:pt x="1778" y="9074"/>
                  <a:pt x="1378" y="8941"/>
                </a:cubicBezTo>
                <a:cubicBezTo>
                  <a:pt x="711" y="8764"/>
                  <a:pt x="711" y="8764"/>
                  <a:pt x="711" y="8764"/>
                </a:cubicBezTo>
                <a:cubicBezTo>
                  <a:pt x="400" y="8675"/>
                  <a:pt x="133" y="8852"/>
                  <a:pt x="89" y="9162"/>
                </a:cubicBezTo>
                <a:cubicBezTo>
                  <a:pt x="44" y="9295"/>
                  <a:pt x="44" y="9428"/>
                  <a:pt x="0" y="9561"/>
                </a:cubicBezTo>
                <a:cubicBezTo>
                  <a:pt x="0" y="9870"/>
                  <a:pt x="222" y="10092"/>
                  <a:pt x="489" y="10136"/>
                </a:cubicBezTo>
                <a:cubicBezTo>
                  <a:pt x="756" y="10136"/>
                  <a:pt x="756" y="10136"/>
                  <a:pt x="756" y="10136"/>
                </a:cubicBezTo>
                <a:cubicBezTo>
                  <a:pt x="1200" y="10136"/>
                  <a:pt x="1556" y="10490"/>
                  <a:pt x="1511" y="10889"/>
                </a:cubicBezTo>
                <a:cubicBezTo>
                  <a:pt x="1511" y="11331"/>
                  <a:pt x="1156" y="11685"/>
                  <a:pt x="756" y="11685"/>
                </a:cubicBezTo>
                <a:cubicBezTo>
                  <a:pt x="533" y="11685"/>
                  <a:pt x="533" y="11685"/>
                  <a:pt x="533" y="11685"/>
                </a:cubicBezTo>
                <a:cubicBezTo>
                  <a:pt x="222" y="11685"/>
                  <a:pt x="0" y="11907"/>
                  <a:pt x="44" y="12216"/>
                </a:cubicBezTo>
                <a:cubicBezTo>
                  <a:pt x="44" y="12349"/>
                  <a:pt x="89" y="12482"/>
                  <a:pt x="89" y="12659"/>
                </a:cubicBezTo>
                <a:cubicBezTo>
                  <a:pt x="178" y="12925"/>
                  <a:pt x="444" y="13102"/>
                  <a:pt x="711" y="13013"/>
                </a:cubicBezTo>
                <a:cubicBezTo>
                  <a:pt x="978" y="12969"/>
                  <a:pt x="978" y="12969"/>
                  <a:pt x="978" y="12969"/>
                </a:cubicBezTo>
                <a:cubicBezTo>
                  <a:pt x="1378" y="12836"/>
                  <a:pt x="1822" y="13102"/>
                  <a:pt x="1956" y="13500"/>
                </a:cubicBezTo>
                <a:cubicBezTo>
                  <a:pt x="1956" y="13500"/>
                  <a:pt x="1956" y="13500"/>
                  <a:pt x="1956" y="13500"/>
                </a:cubicBezTo>
                <a:cubicBezTo>
                  <a:pt x="2044" y="13898"/>
                  <a:pt x="1822" y="14341"/>
                  <a:pt x="1378" y="14474"/>
                </a:cubicBezTo>
                <a:cubicBezTo>
                  <a:pt x="1200" y="14518"/>
                  <a:pt x="1200" y="14518"/>
                  <a:pt x="1200" y="14518"/>
                </a:cubicBezTo>
                <a:cubicBezTo>
                  <a:pt x="889" y="14607"/>
                  <a:pt x="756" y="14916"/>
                  <a:pt x="889" y="15182"/>
                </a:cubicBezTo>
                <a:cubicBezTo>
                  <a:pt x="933" y="15315"/>
                  <a:pt x="1022" y="15448"/>
                  <a:pt x="1067" y="15580"/>
                </a:cubicBezTo>
                <a:cubicBezTo>
                  <a:pt x="1200" y="15846"/>
                  <a:pt x="1511" y="15934"/>
                  <a:pt x="1778" y="15757"/>
                </a:cubicBezTo>
                <a:cubicBezTo>
                  <a:pt x="2000" y="15625"/>
                  <a:pt x="2000" y="15625"/>
                  <a:pt x="2000" y="15625"/>
                </a:cubicBezTo>
                <a:cubicBezTo>
                  <a:pt x="2356" y="15403"/>
                  <a:pt x="2844" y="15492"/>
                  <a:pt x="3067" y="15890"/>
                </a:cubicBezTo>
                <a:cubicBezTo>
                  <a:pt x="3289" y="16244"/>
                  <a:pt x="3156" y="16731"/>
                  <a:pt x="2800" y="16952"/>
                </a:cubicBezTo>
                <a:cubicBezTo>
                  <a:pt x="2622" y="17041"/>
                  <a:pt x="2622" y="17041"/>
                  <a:pt x="2622" y="17041"/>
                </a:cubicBezTo>
                <a:cubicBezTo>
                  <a:pt x="2400" y="17218"/>
                  <a:pt x="2311" y="17572"/>
                  <a:pt x="2533" y="17793"/>
                </a:cubicBezTo>
                <a:cubicBezTo>
                  <a:pt x="2622" y="17882"/>
                  <a:pt x="2711" y="18015"/>
                  <a:pt x="2800" y="18103"/>
                </a:cubicBezTo>
                <a:cubicBezTo>
                  <a:pt x="3022" y="18325"/>
                  <a:pt x="3333" y="18325"/>
                  <a:pt x="3556" y="18103"/>
                </a:cubicBezTo>
                <a:cubicBezTo>
                  <a:pt x="3689" y="17926"/>
                  <a:pt x="3689" y="17926"/>
                  <a:pt x="3689" y="17926"/>
                </a:cubicBezTo>
                <a:cubicBezTo>
                  <a:pt x="3956" y="17616"/>
                  <a:pt x="4356" y="17572"/>
                  <a:pt x="4711" y="17749"/>
                </a:cubicBezTo>
                <a:cubicBezTo>
                  <a:pt x="5111" y="18015"/>
                  <a:pt x="5200" y="18590"/>
                  <a:pt x="4889" y="18944"/>
                </a:cubicBezTo>
                <a:cubicBezTo>
                  <a:pt x="4711" y="19077"/>
                  <a:pt x="4711" y="19077"/>
                  <a:pt x="4711" y="19077"/>
                </a:cubicBezTo>
                <a:cubicBezTo>
                  <a:pt x="4533" y="19298"/>
                  <a:pt x="4578" y="19652"/>
                  <a:pt x="4844" y="19830"/>
                </a:cubicBezTo>
                <a:cubicBezTo>
                  <a:pt x="4933" y="19918"/>
                  <a:pt x="5067" y="19962"/>
                  <a:pt x="5200" y="20051"/>
                </a:cubicBezTo>
                <a:cubicBezTo>
                  <a:pt x="5467" y="20184"/>
                  <a:pt x="5778" y="20095"/>
                  <a:pt x="5911" y="19830"/>
                </a:cubicBezTo>
                <a:cubicBezTo>
                  <a:pt x="6000" y="19608"/>
                  <a:pt x="6000" y="19608"/>
                  <a:pt x="6000" y="19608"/>
                </a:cubicBezTo>
                <a:cubicBezTo>
                  <a:pt x="6178" y="19210"/>
                  <a:pt x="6667" y="19033"/>
                  <a:pt x="7022" y="19210"/>
                </a:cubicBezTo>
                <a:cubicBezTo>
                  <a:pt x="7022" y="19210"/>
                  <a:pt x="7022" y="19210"/>
                  <a:pt x="7022" y="19210"/>
                </a:cubicBezTo>
                <a:cubicBezTo>
                  <a:pt x="7422" y="19431"/>
                  <a:pt x="7600" y="19874"/>
                  <a:pt x="7422" y="20272"/>
                </a:cubicBezTo>
                <a:cubicBezTo>
                  <a:pt x="7333" y="20449"/>
                  <a:pt x="7333" y="20449"/>
                  <a:pt x="7333" y="20449"/>
                </a:cubicBezTo>
                <a:cubicBezTo>
                  <a:pt x="7200" y="20715"/>
                  <a:pt x="7333" y="21025"/>
                  <a:pt x="7644" y="21113"/>
                </a:cubicBezTo>
                <a:cubicBezTo>
                  <a:pt x="7778" y="21157"/>
                  <a:pt x="7911" y="21202"/>
                  <a:pt x="8044" y="21246"/>
                </a:cubicBezTo>
                <a:cubicBezTo>
                  <a:pt x="8311" y="21334"/>
                  <a:pt x="8622" y="21113"/>
                  <a:pt x="8667" y="20848"/>
                </a:cubicBezTo>
                <a:cubicBezTo>
                  <a:pt x="8711" y="20582"/>
                  <a:pt x="8711" y="20582"/>
                  <a:pt x="8711" y="20582"/>
                </a:cubicBezTo>
                <a:cubicBezTo>
                  <a:pt x="8756" y="20184"/>
                  <a:pt x="9156" y="19874"/>
                  <a:pt x="9600" y="19918"/>
                </a:cubicBezTo>
                <a:cubicBezTo>
                  <a:pt x="10000" y="20007"/>
                  <a:pt x="10311" y="20405"/>
                  <a:pt x="10222" y="20803"/>
                </a:cubicBezTo>
                <a:cubicBezTo>
                  <a:pt x="10178" y="21025"/>
                  <a:pt x="10178" y="21025"/>
                  <a:pt x="10178" y="21025"/>
                </a:cubicBezTo>
                <a:cubicBezTo>
                  <a:pt x="10133" y="21334"/>
                  <a:pt x="10356" y="21600"/>
                  <a:pt x="10667" y="21600"/>
                </a:cubicBezTo>
                <a:cubicBezTo>
                  <a:pt x="10800" y="21600"/>
                  <a:pt x="10978" y="21600"/>
                  <a:pt x="11111" y="21600"/>
                </a:cubicBezTo>
                <a:cubicBezTo>
                  <a:pt x="11378" y="21600"/>
                  <a:pt x="11600" y="21334"/>
                  <a:pt x="11600" y="21025"/>
                </a:cubicBezTo>
                <a:cubicBezTo>
                  <a:pt x="11556" y="20759"/>
                  <a:pt x="11556" y="20759"/>
                  <a:pt x="11556" y="20759"/>
                </a:cubicBezTo>
                <a:cubicBezTo>
                  <a:pt x="11467" y="20361"/>
                  <a:pt x="11778" y="19962"/>
                  <a:pt x="12222" y="19918"/>
                </a:cubicBezTo>
                <a:cubicBezTo>
                  <a:pt x="12222" y="19918"/>
                  <a:pt x="12222" y="19918"/>
                  <a:pt x="12222" y="19918"/>
                </a:cubicBezTo>
                <a:cubicBezTo>
                  <a:pt x="12622" y="19874"/>
                  <a:pt x="13022" y="20139"/>
                  <a:pt x="13067" y="20582"/>
                </a:cubicBezTo>
                <a:cubicBezTo>
                  <a:pt x="13111" y="20803"/>
                  <a:pt x="13111" y="20803"/>
                  <a:pt x="13111" y="20803"/>
                </a:cubicBezTo>
                <a:cubicBezTo>
                  <a:pt x="13156" y="21069"/>
                  <a:pt x="13467" y="21290"/>
                  <a:pt x="13733" y="21202"/>
                </a:cubicBezTo>
                <a:cubicBezTo>
                  <a:pt x="13867" y="21157"/>
                  <a:pt x="14000" y="21113"/>
                  <a:pt x="14133" y="21069"/>
                </a:cubicBezTo>
                <a:cubicBezTo>
                  <a:pt x="14444" y="20980"/>
                  <a:pt x="14578" y="20670"/>
                  <a:pt x="14444" y="20405"/>
                </a:cubicBezTo>
                <a:cubicBezTo>
                  <a:pt x="14356" y="20184"/>
                  <a:pt x="14356" y="20184"/>
                  <a:pt x="14356" y="20184"/>
                </a:cubicBezTo>
                <a:cubicBezTo>
                  <a:pt x="14178" y="19785"/>
                  <a:pt x="14356" y="19298"/>
                  <a:pt x="14756" y="19121"/>
                </a:cubicBezTo>
                <a:cubicBezTo>
                  <a:pt x="15111" y="18989"/>
                  <a:pt x="15600" y="19166"/>
                  <a:pt x="15778" y="19520"/>
                </a:cubicBezTo>
                <a:cubicBezTo>
                  <a:pt x="15867" y="19741"/>
                  <a:pt x="15867" y="19741"/>
                  <a:pt x="15867" y="19741"/>
                </a:cubicBezTo>
                <a:cubicBezTo>
                  <a:pt x="15956" y="20007"/>
                  <a:pt x="16311" y="20095"/>
                  <a:pt x="16533" y="19962"/>
                </a:cubicBezTo>
                <a:cubicBezTo>
                  <a:pt x="16533" y="19962"/>
                  <a:pt x="16533" y="19962"/>
                  <a:pt x="16533" y="19962"/>
                </a:cubicBezTo>
                <a:cubicBezTo>
                  <a:pt x="16667" y="19874"/>
                  <a:pt x="16800" y="19785"/>
                  <a:pt x="16933" y="19697"/>
                </a:cubicBezTo>
                <a:cubicBezTo>
                  <a:pt x="17156" y="19564"/>
                  <a:pt x="17200" y="19210"/>
                  <a:pt x="17022" y="18989"/>
                </a:cubicBezTo>
                <a:cubicBezTo>
                  <a:pt x="16844" y="18811"/>
                  <a:pt x="16844" y="18811"/>
                  <a:pt x="16844" y="18811"/>
                </a:cubicBezTo>
                <a:cubicBezTo>
                  <a:pt x="16578" y="18457"/>
                  <a:pt x="16622" y="17970"/>
                  <a:pt x="16933" y="17705"/>
                </a:cubicBezTo>
                <a:cubicBezTo>
                  <a:pt x="17244" y="17439"/>
                  <a:pt x="17733" y="17484"/>
                  <a:pt x="18044" y="17793"/>
                </a:cubicBezTo>
                <a:cubicBezTo>
                  <a:pt x="18178" y="17970"/>
                  <a:pt x="18178" y="17970"/>
                  <a:pt x="18178" y="17970"/>
                </a:cubicBezTo>
                <a:cubicBezTo>
                  <a:pt x="18356" y="18192"/>
                  <a:pt x="18711" y="18192"/>
                  <a:pt x="18889" y="17970"/>
                </a:cubicBezTo>
                <a:cubicBezTo>
                  <a:pt x="19022" y="17838"/>
                  <a:pt x="19111" y="17749"/>
                  <a:pt x="19200" y="17616"/>
                </a:cubicBezTo>
                <a:cubicBezTo>
                  <a:pt x="19378" y="17395"/>
                  <a:pt x="19333" y="17085"/>
                  <a:pt x="19067" y="16908"/>
                </a:cubicBezTo>
                <a:cubicBezTo>
                  <a:pt x="18844" y="16775"/>
                  <a:pt x="18844" y="16775"/>
                  <a:pt x="18844" y="16775"/>
                </a:cubicBezTo>
                <a:cubicBezTo>
                  <a:pt x="18489" y="16554"/>
                  <a:pt x="18400" y="16067"/>
                  <a:pt x="18622" y="15713"/>
                </a:cubicBezTo>
                <a:cubicBezTo>
                  <a:pt x="18889" y="15359"/>
                  <a:pt x="19378" y="15226"/>
                  <a:pt x="19733" y="15492"/>
                </a:cubicBezTo>
                <a:cubicBezTo>
                  <a:pt x="19911" y="15580"/>
                  <a:pt x="19911" y="15580"/>
                  <a:pt x="19911" y="15580"/>
                </a:cubicBezTo>
                <a:cubicBezTo>
                  <a:pt x="20133" y="15757"/>
                  <a:pt x="20489" y="15669"/>
                  <a:pt x="20622" y="15403"/>
                </a:cubicBezTo>
                <a:cubicBezTo>
                  <a:pt x="20667" y="15270"/>
                  <a:pt x="20711" y="15138"/>
                  <a:pt x="20800" y="15005"/>
                </a:cubicBezTo>
                <a:cubicBezTo>
                  <a:pt x="20889" y="14739"/>
                  <a:pt x="20756" y="14430"/>
                  <a:pt x="20489" y="14341"/>
                </a:cubicBezTo>
                <a:cubicBezTo>
                  <a:pt x="20222" y="14252"/>
                  <a:pt x="20222" y="14252"/>
                  <a:pt x="20222" y="14252"/>
                </a:cubicBezTo>
                <a:cubicBezTo>
                  <a:pt x="19822" y="14120"/>
                  <a:pt x="19600" y="13721"/>
                  <a:pt x="19689" y="13279"/>
                </a:cubicBezTo>
                <a:cubicBezTo>
                  <a:pt x="19467" y="12969"/>
                  <a:pt x="19822" y="12526"/>
                  <a:pt x="20222" y="12659"/>
                </a:cubicBezTo>
                <a:cubicBezTo>
                  <a:pt x="20889" y="12836"/>
                  <a:pt x="20889" y="12836"/>
                  <a:pt x="20889" y="12836"/>
                </a:cubicBezTo>
                <a:cubicBezTo>
                  <a:pt x="21156" y="12925"/>
                  <a:pt x="21467" y="12748"/>
                  <a:pt x="21511" y="12438"/>
                </a:cubicBezTo>
                <a:cubicBezTo>
                  <a:pt x="21511" y="12305"/>
                  <a:pt x="21556" y="12172"/>
                  <a:pt x="21556" y="12039"/>
                </a:cubicBezTo>
                <a:cubicBezTo>
                  <a:pt x="21600" y="11730"/>
                  <a:pt x="21378" y="11464"/>
                  <a:pt x="21067" y="11464"/>
                </a:cubicBezTo>
                <a:close/>
                <a:moveTo>
                  <a:pt x="12933" y="4382"/>
                </a:moveTo>
                <a:cubicBezTo>
                  <a:pt x="13022" y="3939"/>
                  <a:pt x="13422" y="3762"/>
                  <a:pt x="13822" y="3939"/>
                </a:cubicBezTo>
                <a:cubicBezTo>
                  <a:pt x="16356" y="5798"/>
                  <a:pt x="16356" y="5798"/>
                  <a:pt x="16356" y="5798"/>
                </a:cubicBezTo>
                <a:cubicBezTo>
                  <a:pt x="16667" y="6108"/>
                  <a:pt x="16622" y="6551"/>
                  <a:pt x="16267" y="6772"/>
                </a:cubicBezTo>
                <a:cubicBezTo>
                  <a:pt x="15956" y="6949"/>
                  <a:pt x="15956" y="6949"/>
                  <a:pt x="15956" y="6949"/>
                </a:cubicBezTo>
                <a:cubicBezTo>
                  <a:pt x="15200" y="5931"/>
                  <a:pt x="14089" y="5134"/>
                  <a:pt x="12844" y="4736"/>
                </a:cubicBezTo>
                <a:lnTo>
                  <a:pt x="12933" y="4382"/>
                </a:lnTo>
                <a:close/>
                <a:moveTo>
                  <a:pt x="8133" y="3807"/>
                </a:moveTo>
                <a:cubicBezTo>
                  <a:pt x="11333" y="3320"/>
                  <a:pt x="11333" y="3320"/>
                  <a:pt x="11333" y="3320"/>
                </a:cubicBezTo>
                <a:cubicBezTo>
                  <a:pt x="11778" y="3364"/>
                  <a:pt x="12044" y="3718"/>
                  <a:pt x="11956" y="4116"/>
                </a:cubicBezTo>
                <a:cubicBezTo>
                  <a:pt x="11867" y="4470"/>
                  <a:pt x="11867" y="4470"/>
                  <a:pt x="11867" y="4470"/>
                </a:cubicBezTo>
                <a:cubicBezTo>
                  <a:pt x="11511" y="4426"/>
                  <a:pt x="11156" y="4382"/>
                  <a:pt x="10800" y="4382"/>
                </a:cubicBezTo>
                <a:cubicBezTo>
                  <a:pt x="9778" y="4382"/>
                  <a:pt x="8844" y="4603"/>
                  <a:pt x="8000" y="5002"/>
                </a:cubicBezTo>
                <a:cubicBezTo>
                  <a:pt x="7822" y="4736"/>
                  <a:pt x="7822" y="4736"/>
                  <a:pt x="7822" y="4736"/>
                </a:cubicBezTo>
                <a:cubicBezTo>
                  <a:pt x="7556" y="4338"/>
                  <a:pt x="7733" y="3939"/>
                  <a:pt x="8133" y="3807"/>
                </a:cubicBezTo>
                <a:close/>
                <a:moveTo>
                  <a:pt x="3956" y="7790"/>
                </a:moveTo>
                <a:cubicBezTo>
                  <a:pt x="5911" y="5134"/>
                  <a:pt x="5911" y="5134"/>
                  <a:pt x="5911" y="5134"/>
                </a:cubicBezTo>
                <a:cubicBezTo>
                  <a:pt x="6222" y="4825"/>
                  <a:pt x="6667" y="4869"/>
                  <a:pt x="6933" y="5223"/>
                </a:cubicBezTo>
                <a:cubicBezTo>
                  <a:pt x="7111" y="5533"/>
                  <a:pt x="7111" y="5533"/>
                  <a:pt x="7111" y="5533"/>
                </a:cubicBezTo>
                <a:cubicBezTo>
                  <a:pt x="6000" y="6330"/>
                  <a:pt x="5156" y="7436"/>
                  <a:pt x="4711" y="8720"/>
                </a:cubicBezTo>
                <a:cubicBezTo>
                  <a:pt x="4356" y="8675"/>
                  <a:pt x="4356" y="8675"/>
                  <a:pt x="4356" y="8675"/>
                </a:cubicBezTo>
                <a:cubicBezTo>
                  <a:pt x="3911" y="8543"/>
                  <a:pt x="3733" y="8144"/>
                  <a:pt x="3956" y="7790"/>
                </a:cubicBezTo>
                <a:close/>
                <a:moveTo>
                  <a:pt x="4800" y="13943"/>
                </a:moveTo>
                <a:cubicBezTo>
                  <a:pt x="4400" y="14164"/>
                  <a:pt x="4000" y="14031"/>
                  <a:pt x="3867" y="13589"/>
                </a:cubicBezTo>
                <a:cubicBezTo>
                  <a:pt x="3333" y="10269"/>
                  <a:pt x="3333" y="10269"/>
                  <a:pt x="3333" y="10269"/>
                </a:cubicBezTo>
                <a:cubicBezTo>
                  <a:pt x="3333" y="9826"/>
                  <a:pt x="3689" y="9561"/>
                  <a:pt x="4089" y="9649"/>
                </a:cubicBezTo>
                <a:cubicBezTo>
                  <a:pt x="4444" y="9738"/>
                  <a:pt x="4444" y="9738"/>
                  <a:pt x="4444" y="9738"/>
                </a:cubicBezTo>
                <a:cubicBezTo>
                  <a:pt x="4400" y="10092"/>
                  <a:pt x="4356" y="10446"/>
                  <a:pt x="4356" y="10800"/>
                </a:cubicBezTo>
                <a:cubicBezTo>
                  <a:pt x="4356" y="11862"/>
                  <a:pt x="4622" y="12880"/>
                  <a:pt x="5067" y="13766"/>
                </a:cubicBezTo>
                <a:lnTo>
                  <a:pt x="4800" y="13943"/>
                </a:lnTo>
                <a:close/>
                <a:moveTo>
                  <a:pt x="8000" y="17749"/>
                </a:moveTo>
                <a:cubicBezTo>
                  <a:pt x="5244" y="15802"/>
                  <a:pt x="5244" y="15802"/>
                  <a:pt x="5244" y="15802"/>
                </a:cubicBezTo>
                <a:cubicBezTo>
                  <a:pt x="4933" y="15492"/>
                  <a:pt x="4978" y="15049"/>
                  <a:pt x="5333" y="14828"/>
                </a:cubicBezTo>
                <a:cubicBezTo>
                  <a:pt x="5644" y="14651"/>
                  <a:pt x="5644" y="14651"/>
                  <a:pt x="5644" y="14651"/>
                </a:cubicBezTo>
                <a:cubicBezTo>
                  <a:pt x="6444" y="15713"/>
                  <a:pt x="7644" y="16554"/>
                  <a:pt x="8978" y="16952"/>
                </a:cubicBezTo>
                <a:cubicBezTo>
                  <a:pt x="8933" y="17307"/>
                  <a:pt x="8933" y="17307"/>
                  <a:pt x="8933" y="17307"/>
                </a:cubicBezTo>
                <a:cubicBezTo>
                  <a:pt x="8800" y="17705"/>
                  <a:pt x="8400" y="17926"/>
                  <a:pt x="8000" y="17749"/>
                </a:cubicBezTo>
                <a:close/>
                <a:moveTo>
                  <a:pt x="13822" y="17616"/>
                </a:moveTo>
                <a:cubicBezTo>
                  <a:pt x="10533" y="18280"/>
                  <a:pt x="10533" y="18280"/>
                  <a:pt x="10533" y="18280"/>
                </a:cubicBezTo>
                <a:cubicBezTo>
                  <a:pt x="10089" y="18280"/>
                  <a:pt x="9822" y="17926"/>
                  <a:pt x="9911" y="17484"/>
                </a:cubicBezTo>
                <a:cubicBezTo>
                  <a:pt x="10000" y="17174"/>
                  <a:pt x="10000" y="17174"/>
                  <a:pt x="10000" y="17174"/>
                </a:cubicBezTo>
                <a:cubicBezTo>
                  <a:pt x="10267" y="17174"/>
                  <a:pt x="10533" y="17218"/>
                  <a:pt x="10800" y="17218"/>
                </a:cubicBezTo>
                <a:cubicBezTo>
                  <a:pt x="11956" y="17218"/>
                  <a:pt x="13022" y="16908"/>
                  <a:pt x="13956" y="16377"/>
                </a:cubicBezTo>
                <a:cubicBezTo>
                  <a:pt x="14133" y="16687"/>
                  <a:pt x="14133" y="16687"/>
                  <a:pt x="14133" y="16687"/>
                </a:cubicBezTo>
                <a:cubicBezTo>
                  <a:pt x="14356" y="17041"/>
                  <a:pt x="14222" y="17484"/>
                  <a:pt x="13822" y="17616"/>
                </a:cubicBezTo>
                <a:close/>
                <a:moveTo>
                  <a:pt x="17778" y="13589"/>
                </a:moveTo>
                <a:cubicBezTo>
                  <a:pt x="15956" y="16200"/>
                  <a:pt x="15956" y="16200"/>
                  <a:pt x="15956" y="16200"/>
                </a:cubicBezTo>
                <a:cubicBezTo>
                  <a:pt x="15644" y="16510"/>
                  <a:pt x="15244" y="16510"/>
                  <a:pt x="14978" y="16111"/>
                </a:cubicBezTo>
                <a:cubicBezTo>
                  <a:pt x="14800" y="15802"/>
                  <a:pt x="14800" y="15802"/>
                  <a:pt x="14800" y="15802"/>
                </a:cubicBezTo>
                <a:cubicBezTo>
                  <a:pt x="15822" y="15005"/>
                  <a:pt x="16578" y="13898"/>
                  <a:pt x="16978" y="12570"/>
                </a:cubicBezTo>
                <a:cubicBezTo>
                  <a:pt x="17333" y="12659"/>
                  <a:pt x="17333" y="12659"/>
                  <a:pt x="17333" y="12659"/>
                </a:cubicBezTo>
                <a:cubicBezTo>
                  <a:pt x="17733" y="12748"/>
                  <a:pt x="17956" y="13190"/>
                  <a:pt x="17778" y="13589"/>
                </a:cubicBezTo>
                <a:close/>
                <a:moveTo>
                  <a:pt x="17556" y="11685"/>
                </a:moveTo>
                <a:cubicBezTo>
                  <a:pt x="17200" y="11597"/>
                  <a:pt x="17200" y="11597"/>
                  <a:pt x="17200" y="11597"/>
                </a:cubicBezTo>
                <a:cubicBezTo>
                  <a:pt x="17200" y="11331"/>
                  <a:pt x="17244" y="11066"/>
                  <a:pt x="17244" y="10800"/>
                </a:cubicBezTo>
                <a:cubicBezTo>
                  <a:pt x="17244" y="9738"/>
                  <a:pt x="16978" y="8720"/>
                  <a:pt x="16489" y="7834"/>
                </a:cubicBezTo>
                <a:cubicBezTo>
                  <a:pt x="16800" y="7657"/>
                  <a:pt x="16800" y="7657"/>
                  <a:pt x="16800" y="7657"/>
                </a:cubicBezTo>
                <a:cubicBezTo>
                  <a:pt x="17200" y="7392"/>
                  <a:pt x="17600" y="7569"/>
                  <a:pt x="17733" y="7967"/>
                </a:cubicBezTo>
                <a:cubicBezTo>
                  <a:pt x="18311" y="11066"/>
                  <a:pt x="18311" y="11066"/>
                  <a:pt x="18311" y="11066"/>
                </a:cubicBezTo>
                <a:cubicBezTo>
                  <a:pt x="18311" y="11464"/>
                  <a:pt x="17956" y="11774"/>
                  <a:pt x="17556" y="11685"/>
                </a:cubicBezTo>
                <a:close/>
              </a:path>
            </a:pathLst>
          </a:custGeom>
          <a:solidFill>
            <a:schemeClr val="accent6">
              <a:lumMod val="60000"/>
              <a:lumOff val="40000"/>
            </a:schemeClr>
          </a:solidFill>
          <a:ln w="12700">
            <a:miter lim="400000"/>
          </a:ln>
        </p:spPr>
        <p:txBody>
          <a:bodyPr tIns="45720" bIns="45720"/>
          <a:lstStyle/>
          <a:p>
            <a:pPr marL="0" marR="0" lvl="0" indent="0" algn="l" defTabSz="457200" rtl="0" eaLnBrk="1" fontAlgn="auto" latinLnBrk="0" hangingPunct="1">
              <a:lnSpc>
                <a:spcPct val="100000"/>
              </a:lnSpc>
              <a:spcBef>
                <a:spcPts val="0"/>
              </a:spcBef>
              <a:spcAft>
                <a:spcPts val="0"/>
              </a:spcAft>
              <a:buClrTx/>
              <a:buSzTx/>
              <a:buFontTx/>
              <a:buNone/>
              <a:defRPr/>
            </a:pPr>
            <a:endParaRPr kumimoji="0" sz="9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2" name="任意形状 62"/>
          <p:cNvSpPr>
            <a:spLocks noChangeAspect="1"/>
          </p:cNvSpPr>
          <p:nvPr>
            <p:custDataLst>
              <p:tags r:id="rId9"/>
            </p:custDataLst>
          </p:nvPr>
        </p:nvSpPr>
        <p:spPr>
          <a:xfrm>
            <a:off x="7193416" y="2334573"/>
            <a:ext cx="607686" cy="530454"/>
          </a:xfrm>
          <a:custGeom>
            <a:avLst/>
            <a:gdLst>
              <a:gd name="connsiteX0" fmla="*/ 283952 w 504000"/>
              <a:gd name="connsiteY0" fmla="*/ 393789 h 439946"/>
              <a:gd name="connsiteX1" fmla="*/ 283903 w 504000"/>
              <a:gd name="connsiteY1" fmla="*/ 424196 h 439946"/>
              <a:gd name="connsiteX2" fmla="*/ 346903 w 504000"/>
              <a:gd name="connsiteY2" fmla="*/ 424196 h 439946"/>
              <a:gd name="connsiteX3" fmla="*/ 346952 w 504000"/>
              <a:gd name="connsiteY3" fmla="*/ 393789 h 439946"/>
              <a:gd name="connsiteX4" fmla="*/ 141749 w 504000"/>
              <a:gd name="connsiteY4" fmla="*/ 346011 h 439946"/>
              <a:gd name="connsiteX5" fmla="*/ 141750 w 504000"/>
              <a:gd name="connsiteY5" fmla="*/ 378039 h 439946"/>
              <a:gd name="connsiteX6" fmla="*/ 488250 w 504000"/>
              <a:gd name="connsiteY6" fmla="*/ 378039 h 439946"/>
              <a:gd name="connsiteX7" fmla="*/ 488250 w 504000"/>
              <a:gd name="connsiteY7" fmla="*/ 346812 h 439946"/>
              <a:gd name="connsiteX8" fmla="*/ 252008 w 504000"/>
              <a:gd name="connsiteY8" fmla="*/ 165406 h 439946"/>
              <a:gd name="connsiteX9" fmla="*/ 252008 w 504000"/>
              <a:gd name="connsiteY9" fmla="*/ 259906 h 439946"/>
              <a:gd name="connsiteX10" fmla="*/ 315008 w 504000"/>
              <a:gd name="connsiteY10" fmla="*/ 259906 h 439946"/>
              <a:gd name="connsiteX11" fmla="*/ 315008 w 504000"/>
              <a:gd name="connsiteY11" fmla="*/ 165406 h 439946"/>
              <a:gd name="connsiteX12" fmla="*/ 212629 w 504000"/>
              <a:gd name="connsiteY12" fmla="*/ 126031 h 439946"/>
              <a:gd name="connsiteX13" fmla="*/ 212629 w 504000"/>
              <a:gd name="connsiteY13" fmla="*/ 220531 h 439946"/>
              <a:gd name="connsiteX14" fmla="*/ 236258 w 504000"/>
              <a:gd name="connsiteY14" fmla="*/ 220531 h 439946"/>
              <a:gd name="connsiteX15" fmla="*/ 236258 w 504000"/>
              <a:gd name="connsiteY15" fmla="*/ 149656 h 439946"/>
              <a:gd name="connsiteX16" fmla="*/ 275633 w 504000"/>
              <a:gd name="connsiteY16" fmla="*/ 149656 h 439946"/>
              <a:gd name="connsiteX17" fmla="*/ 275633 w 504000"/>
              <a:gd name="connsiteY17" fmla="*/ 126031 h 439946"/>
              <a:gd name="connsiteX18" fmla="*/ 309071 w 504000"/>
              <a:gd name="connsiteY18" fmla="*/ 110250 h 439946"/>
              <a:gd name="connsiteX19" fmla="*/ 488250 w 504000"/>
              <a:gd name="connsiteY19" fmla="*/ 110250 h 439946"/>
              <a:gd name="connsiteX20" fmla="*/ 504000 w 504000"/>
              <a:gd name="connsiteY20" fmla="*/ 126000 h 439946"/>
              <a:gd name="connsiteX21" fmla="*/ 504000 w 504000"/>
              <a:gd name="connsiteY21" fmla="*/ 378039 h 439946"/>
              <a:gd name="connsiteX22" fmla="*/ 488250 w 504000"/>
              <a:gd name="connsiteY22" fmla="*/ 393789 h 439946"/>
              <a:gd name="connsiteX23" fmla="*/ 362702 w 504000"/>
              <a:gd name="connsiteY23" fmla="*/ 393789 h 439946"/>
              <a:gd name="connsiteX24" fmla="*/ 362653 w 504000"/>
              <a:gd name="connsiteY24" fmla="*/ 424196 h 439946"/>
              <a:gd name="connsiteX25" fmla="*/ 393681 w 504000"/>
              <a:gd name="connsiteY25" fmla="*/ 424196 h 439946"/>
              <a:gd name="connsiteX26" fmla="*/ 393681 w 504000"/>
              <a:gd name="connsiteY26" fmla="*/ 439946 h 439946"/>
              <a:gd name="connsiteX27" fmla="*/ 236184 w 504000"/>
              <a:gd name="connsiteY27" fmla="*/ 439946 h 439946"/>
              <a:gd name="connsiteX28" fmla="*/ 236184 w 504000"/>
              <a:gd name="connsiteY28" fmla="*/ 424196 h 439946"/>
              <a:gd name="connsiteX29" fmla="*/ 268153 w 504000"/>
              <a:gd name="connsiteY29" fmla="*/ 424196 h 439946"/>
              <a:gd name="connsiteX30" fmla="*/ 268202 w 504000"/>
              <a:gd name="connsiteY30" fmla="*/ 393789 h 439946"/>
              <a:gd name="connsiteX31" fmla="*/ 141750 w 504000"/>
              <a:gd name="connsiteY31" fmla="*/ 393789 h 439946"/>
              <a:gd name="connsiteX32" fmla="*/ 126000 w 504000"/>
              <a:gd name="connsiteY32" fmla="*/ 378039 h 439946"/>
              <a:gd name="connsiteX33" fmla="*/ 125996 w 504000"/>
              <a:gd name="connsiteY33" fmla="*/ 126000 h 439946"/>
              <a:gd name="connsiteX34" fmla="*/ 141746 w 504000"/>
              <a:gd name="connsiteY34" fmla="*/ 126000 h 439946"/>
              <a:gd name="connsiteX35" fmla="*/ 141749 w 504000"/>
              <a:gd name="connsiteY35" fmla="*/ 330261 h 439946"/>
              <a:gd name="connsiteX36" fmla="*/ 488250 w 504000"/>
              <a:gd name="connsiteY36" fmla="*/ 331062 h 439946"/>
              <a:gd name="connsiteX37" fmla="*/ 488250 w 504000"/>
              <a:gd name="connsiteY37" fmla="*/ 126000 h 439946"/>
              <a:gd name="connsiteX38" fmla="*/ 309071 w 504000"/>
              <a:gd name="connsiteY38" fmla="*/ 126000 h 439946"/>
              <a:gd name="connsiteX39" fmla="*/ 173254 w 504000"/>
              <a:gd name="connsiteY39" fmla="*/ 86656 h 439946"/>
              <a:gd name="connsiteX40" fmla="*/ 173254 w 504000"/>
              <a:gd name="connsiteY40" fmla="*/ 181156 h 439946"/>
              <a:gd name="connsiteX41" fmla="*/ 196879 w 504000"/>
              <a:gd name="connsiteY41" fmla="*/ 181156 h 439946"/>
              <a:gd name="connsiteX42" fmla="*/ 196879 w 504000"/>
              <a:gd name="connsiteY42" fmla="*/ 110281 h 439946"/>
              <a:gd name="connsiteX43" fmla="*/ 236254 w 504000"/>
              <a:gd name="connsiteY43" fmla="*/ 110281 h 439946"/>
              <a:gd name="connsiteX44" fmla="*/ 236254 w 504000"/>
              <a:gd name="connsiteY44" fmla="*/ 86656 h 439946"/>
              <a:gd name="connsiteX45" fmla="*/ 157504 w 504000"/>
              <a:gd name="connsiteY45" fmla="*/ 70906 h 439946"/>
              <a:gd name="connsiteX46" fmla="*/ 252004 w 504000"/>
              <a:gd name="connsiteY46" fmla="*/ 70906 h 439946"/>
              <a:gd name="connsiteX47" fmla="*/ 252004 w 504000"/>
              <a:gd name="connsiteY47" fmla="*/ 110281 h 439946"/>
              <a:gd name="connsiteX48" fmla="*/ 291383 w 504000"/>
              <a:gd name="connsiteY48" fmla="*/ 110281 h 439946"/>
              <a:gd name="connsiteX49" fmla="*/ 291383 w 504000"/>
              <a:gd name="connsiteY49" fmla="*/ 149656 h 439946"/>
              <a:gd name="connsiteX50" fmla="*/ 330758 w 504000"/>
              <a:gd name="connsiteY50" fmla="*/ 149656 h 439946"/>
              <a:gd name="connsiteX51" fmla="*/ 330758 w 504000"/>
              <a:gd name="connsiteY51" fmla="*/ 275656 h 439946"/>
              <a:gd name="connsiteX52" fmla="*/ 236258 w 504000"/>
              <a:gd name="connsiteY52" fmla="*/ 275656 h 439946"/>
              <a:gd name="connsiteX53" fmla="*/ 236258 w 504000"/>
              <a:gd name="connsiteY53" fmla="*/ 236281 h 439946"/>
              <a:gd name="connsiteX54" fmla="*/ 196879 w 504000"/>
              <a:gd name="connsiteY54" fmla="*/ 236281 h 439946"/>
              <a:gd name="connsiteX55" fmla="*/ 196879 w 504000"/>
              <a:gd name="connsiteY55" fmla="*/ 196906 h 439946"/>
              <a:gd name="connsiteX56" fmla="*/ 157504 w 504000"/>
              <a:gd name="connsiteY56" fmla="*/ 196906 h 439946"/>
              <a:gd name="connsiteX57" fmla="*/ 15750 w 504000"/>
              <a:gd name="connsiteY57" fmla="*/ 0 h 439946"/>
              <a:gd name="connsiteX58" fmla="*/ 362250 w 504000"/>
              <a:gd name="connsiteY58" fmla="*/ 0 h 439946"/>
              <a:gd name="connsiteX59" fmla="*/ 378000 w 504000"/>
              <a:gd name="connsiteY59" fmla="*/ 15750 h 439946"/>
              <a:gd name="connsiteX60" fmla="*/ 378000 w 504000"/>
              <a:gd name="connsiteY60" fmla="*/ 92843 h 439946"/>
              <a:gd name="connsiteX61" fmla="*/ 362250 w 504000"/>
              <a:gd name="connsiteY61" fmla="*/ 92843 h 439946"/>
              <a:gd name="connsiteX62" fmla="*/ 362250 w 504000"/>
              <a:gd name="connsiteY62" fmla="*/ 15750 h 439946"/>
              <a:gd name="connsiteX63" fmla="*/ 15750 w 504000"/>
              <a:gd name="connsiteY63" fmla="*/ 15750 h 439946"/>
              <a:gd name="connsiteX64" fmla="*/ 15750 w 504000"/>
              <a:gd name="connsiteY64" fmla="*/ 220604 h 439946"/>
              <a:gd name="connsiteX65" fmla="*/ 110250 w 504000"/>
              <a:gd name="connsiteY65" fmla="*/ 220604 h 439946"/>
              <a:gd name="connsiteX66" fmla="*/ 110250 w 504000"/>
              <a:gd name="connsiteY66" fmla="*/ 236354 h 439946"/>
              <a:gd name="connsiteX67" fmla="*/ 15750 w 504000"/>
              <a:gd name="connsiteY67" fmla="*/ 236354 h 439946"/>
              <a:gd name="connsiteX68" fmla="*/ 15750 w 504000"/>
              <a:gd name="connsiteY68" fmla="*/ 267789 h 439946"/>
              <a:gd name="connsiteX69" fmla="*/ 110250 w 504000"/>
              <a:gd name="connsiteY69" fmla="*/ 267789 h 439946"/>
              <a:gd name="connsiteX70" fmla="*/ 110250 w 504000"/>
              <a:gd name="connsiteY70" fmla="*/ 283539 h 439946"/>
              <a:gd name="connsiteX71" fmla="*/ 15750 w 504000"/>
              <a:gd name="connsiteY71" fmla="*/ 283539 h 439946"/>
              <a:gd name="connsiteX72" fmla="*/ 0 w 504000"/>
              <a:gd name="connsiteY72" fmla="*/ 267789 h 439946"/>
              <a:gd name="connsiteX73" fmla="*/ 0 w 504000"/>
              <a:gd name="connsiteY73" fmla="*/ 15750 h 439946"/>
              <a:gd name="connsiteX74" fmla="*/ 15750 w 504000"/>
              <a:gd name="connsiteY74" fmla="*/ 0 h 43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504000" h="439946">
                <a:moveTo>
                  <a:pt x="283952" y="393789"/>
                </a:moveTo>
                <a:lnTo>
                  <a:pt x="283903" y="424196"/>
                </a:lnTo>
                <a:lnTo>
                  <a:pt x="346903" y="424196"/>
                </a:lnTo>
                <a:lnTo>
                  <a:pt x="346952" y="393789"/>
                </a:lnTo>
                <a:close/>
                <a:moveTo>
                  <a:pt x="141749" y="346011"/>
                </a:moveTo>
                <a:lnTo>
                  <a:pt x="141750" y="378039"/>
                </a:lnTo>
                <a:lnTo>
                  <a:pt x="488250" y="378039"/>
                </a:lnTo>
                <a:lnTo>
                  <a:pt x="488250" y="346812"/>
                </a:lnTo>
                <a:close/>
                <a:moveTo>
                  <a:pt x="252008" y="165406"/>
                </a:moveTo>
                <a:lnTo>
                  <a:pt x="252008" y="259906"/>
                </a:lnTo>
                <a:lnTo>
                  <a:pt x="315008" y="259906"/>
                </a:lnTo>
                <a:lnTo>
                  <a:pt x="315008" y="165406"/>
                </a:lnTo>
                <a:close/>
                <a:moveTo>
                  <a:pt x="212629" y="126031"/>
                </a:moveTo>
                <a:lnTo>
                  <a:pt x="212629" y="220531"/>
                </a:lnTo>
                <a:lnTo>
                  <a:pt x="236258" y="220531"/>
                </a:lnTo>
                <a:lnTo>
                  <a:pt x="236258" y="149656"/>
                </a:lnTo>
                <a:lnTo>
                  <a:pt x="275633" y="149656"/>
                </a:lnTo>
                <a:lnTo>
                  <a:pt x="275633" y="126031"/>
                </a:lnTo>
                <a:close/>
                <a:moveTo>
                  <a:pt x="309071" y="110250"/>
                </a:moveTo>
                <a:lnTo>
                  <a:pt x="488250" y="110250"/>
                </a:lnTo>
                <a:cubicBezTo>
                  <a:pt x="496944" y="110260"/>
                  <a:pt x="503990" y="117306"/>
                  <a:pt x="504000" y="126000"/>
                </a:cubicBezTo>
                <a:lnTo>
                  <a:pt x="504000" y="378039"/>
                </a:lnTo>
                <a:cubicBezTo>
                  <a:pt x="503990" y="386733"/>
                  <a:pt x="496944" y="393779"/>
                  <a:pt x="488250" y="393789"/>
                </a:cubicBezTo>
                <a:lnTo>
                  <a:pt x="362702" y="393789"/>
                </a:lnTo>
                <a:lnTo>
                  <a:pt x="362653" y="424196"/>
                </a:lnTo>
                <a:lnTo>
                  <a:pt x="393681" y="424196"/>
                </a:lnTo>
                <a:lnTo>
                  <a:pt x="393681" y="439946"/>
                </a:lnTo>
                <a:lnTo>
                  <a:pt x="236184" y="439946"/>
                </a:lnTo>
                <a:lnTo>
                  <a:pt x="236184" y="424196"/>
                </a:lnTo>
                <a:lnTo>
                  <a:pt x="268153" y="424196"/>
                </a:lnTo>
                <a:lnTo>
                  <a:pt x="268202" y="393789"/>
                </a:lnTo>
                <a:lnTo>
                  <a:pt x="141750" y="393789"/>
                </a:lnTo>
                <a:cubicBezTo>
                  <a:pt x="133055" y="393780"/>
                  <a:pt x="126009" y="386733"/>
                  <a:pt x="126000" y="378039"/>
                </a:cubicBezTo>
                <a:lnTo>
                  <a:pt x="125996" y="126000"/>
                </a:lnTo>
                <a:lnTo>
                  <a:pt x="141746" y="126000"/>
                </a:lnTo>
                <a:lnTo>
                  <a:pt x="141749" y="330261"/>
                </a:lnTo>
                <a:lnTo>
                  <a:pt x="488250" y="331062"/>
                </a:lnTo>
                <a:lnTo>
                  <a:pt x="488250" y="126000"/>
                </a:lnTo>
                <a:lnTo>
                  <a:pt x="309071" y="126000"/>
                </a:lnTo>
                <a:close/>
                <a:moveTo>
                  <a:pt x="173254" y="86656"/>
                </a:moveTo>
                <a:lnTo>
                  <a:pt x="173254" y="181156"/>
                </a:lnTo>
                <a:lnTo>
                  <a:pt x="196879" y="181156"/>
                </a:lnTo>
                <a:lnTo>
                  <a:pt x="196879" y="110281"/>
                </a:lnTo>
                <a:lnTo>
                  <a:pt x="236254" y="110281"/>
                </a:lnTo>
                <a:lnTo>
                  <a:pt x="236254" y="86656"/>
                </a:lnTo>
                <a:close/>
                <a:moveTo>
                  <a:pt x="157504" y="70906"/>
                </a:moveTo>
                <a:lnTo>
                  <a:pt x="252004" y="70906"/>
                </a:lnTo>
                <a:lnTo>
                  <a:pt x="252004" y="110281"/>
                </a:lnTo>
                <a:lnTo>
                  <a:pt x="291383" y="110281"/>
                </a:lnTo>
                <a:lnTo>
                  <a:pt x="291383" y="149656"/>
                </a:lnTo>
                <a:lnTo>
                  <a:pt x="330758" y="149656"/>
                </a:lnTo>
                <a:lnTo>
                  <a:pt x="330758" y="275656"/>
                </a:lnTo>
                <a:lnTo>
                  <a:pt x="236258" y="275656"/>
                </a:lnTo>
                <a:lnTo>
                  <a:pt x="236258" y="236281"/>
                </a:lnTo>
                <a:lnTo>
                  <a:pt x="196879" y="236281"/>
                </a:lnTo>
                <a:lnTo>
                  <a:pt x="196879" y="196906"/>
                </a:lnTo>
                <a:lnTo>
                  <a:pt x="157504" y="196906"/>
                </a:lnTo>
                <a:close/>
                <a:moveTo>
                  <a:pt x="15750" y="0"/>
                </a:moveTo>
                <a:lnTo>
                  <a:pt x="362250" y="0"/>
                </a:lnTo>
                <a:cubicBezTo>
                  <a:pt x="370944" y="10"/>
                  <a:pt x="377990" y="7056"/>
                  <a:pt x="378000" y="15750"/>
                </a:cubicBezTo>
                <a:lnTo>
                  <a:pt x="378000" y="92843"/>
                </a:lnTo>
                <a:lnTo>
                  <a:pt x="362250" y="92843"/>
                </a:lnTo>
                <a:lnTo>
                  <a:pt x="362250" y="15750"/>
                </a:lnTo>
                <a:lnTo>
                  <a:pt x="15750" y="15750"/>
                </a:lnTo>
                <a:lnTo>
                  <a:pt x="15750" y="220604"/>
                </a:lnTo>
                <a:lnTo>
                  <a:pt x="110250" y="220604"/>
                </a:lnTo>
                <a:lnTo>
                  <a:pt x="110250" y="236354"/>
                </a:lnTo>
                <a:lnTo>
                  <a:pt x="15750" y="236354"/>
                </a:lnTo>
                <a:lnTo>
                  <a:pt x="15750" y="267789"/>
                </a:lnTo>
                <a:lnTo>
                  <a:pt x="110250" y="267789"/>
                </a:lnTo>
                <a:lnTo>
                  <a:pt x="110250" y="283539"/>
                </a:lnTo>
                <a:lnTo>
                  <a:pt x="15750" y="283539"/>
                </a:lnTo>
                <a:cubicBezTo>
                  <a:pt x="7055" y="283530"/>
                  <a:pt x="9" y="276483"/>
                  <a:pt x="0" y="267789"/>
                </a:cubicBezTo>
                <a:lnTo>
                  <a:pt x="0" y="15750"/>
                </a:lnTo>
                <a:cubicBezTo>
                  <a:pt x="9" y="7055"/>
                  <a:pt x="7055" y="9"/>
                  <a:pt x="15750" y="0"/>
                </a:cubicBezTo>
                <a:close/>
              </a:path>
            </a:pathLst>
          </a:custGeom>
          <a:solidFill>
            <a:schemeClr val="accent6">
              <a:lumMod val="60000"/>
              <a:lumOff val="40000"/>
            </a:schemeClr>
          </a:solidFill>
          <a:ln w="7739"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3" name="任意形状 20"/>
          <p:cNvSpPr/>
          <p:nvPr>
            <p:custDataLst>
              <p:tags r:id="rId10"/>
            </p:custDataLst>
          </p:nvPr>
        </p:nvSpPr>
        <p:spPr>
          <a:xfrm>
            <a:off x="9185240" y="2570106"/>
            <a:ext cx="1961809" cy="3263087"/>
          </a:xfrm>
          <a:custGeom>
            <a:avLst/>
            <a:gdLst>
              <a:gd name="connsiteX0" fmla="*/ 0 w 1961809"/>
              <a:gd name="connsiteY0" fmla="*/ 0 h 3263087"/>
              <a:gd name="connsiteX1" fmla="*/ 637 w 1961809"/>
              <a:gd name="connsiteY1" fmla="*/ 0 h 3263087"/>
              <a:gd name="connsiteX2" fmla="*/ 5064 w 1961809"/>
              <a:gd name="connsiteY2" fmla="*/ 87679 h 3263087"/>
              <a:gd name="connsiteX3" fmla="*/ 980905 w 1961809"/>
              <a:gd name="connsiteY3" fmla="*/ 968292 h 3263087"/>
              <a:gd name="connsiteX4" fmla="*/ 1956746 w 1961809"/>
              <a:gd name="connsiteY4" fmla="*/ 87679 h 3263087"/>
              <a:gd name="connsiteX5" fmla="*/ 1961173 w 1961809"/>
              <a:gd name="connsiteY5" fmla="*/ 0 h 3263087"/>
              <a:gd name="connsiteX6" fmla="*/ 1961809 w 1961809"/>
              <a:gd name="connsiteY6" fmla="*/ 0 h 3263087"/>
              <a:gd name="connsiteX7" fmla="*/ 1961809 w 1961809"/>
              <a:gd name="connsiteY7" fmla="*/ 3263087 h 3263087"/>
              <a:gd name="connsiteX8" fmla="*/ 0 w 1961809"/>
              <a:gd name="connsiteY8" fmla="*/ 3263087 h 326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1809" h="3263087">
                <a:moveTo>
                  <a:pt x="0" y="0"/>
                </a:moveTo>
                <a:lnTo>
                  <a:pt x="637" y="0"/>
                </a:lnTo>
                <a:lnTo>
                  <a:pt x="5064" y="87679"/>
                </a:lnTo>
                <a:cubicBezTo>
                  <a:pt x="55297" y="582306"/>
                  <a:pt x="473025" y="968292"/>
                  <a:pt x="980905" y="968292"/>
                </a:cubicBezTo>
                <a:cubicBezTo>
                  <a:pt x="1488785" y="968292"/>
                  <a:pt x="1906514" y="582306"/>
                  <a:pt x="1956746" y="87679"/>
                </a:cubicBezTo>
                <a:lnTo>
                  <a:pt x="1961173" y="0"/>
                </a:lnTo>
                <a:lnTo>
                  <a:pt x="1961809" y="0"/>
                </a:lnTo>
                <a:lnTo>
                  <a:pt x="1961809" y="3263087"/>
                </a:lnTo>
                <a:lnTo>
                  <a:pt x="0" y="3263087"/>
                </a:lnTo>
                <a:close/>
              </a:path>
            </a:pathLst>
          </a:custGeom>
          <a:solidFill>
            <a:srgbClr val="FFFFFF">
              <a:lumMod val="95000"/>
            </a:srgbClr>
          </a:solidFill>
          <a:ln w="12700">
            <a:miter lim="400000"/>
          </a:ln>
        </p:spPr>
        <p:txBody>
          <a:bodyPr wrap="square" tIns="45720" bIns="45720" anchor="ctr">
            <a:noAutofit/>
          </a:bodyPr>
          <a:lstStyle/>
          <a:p>
            <a:pPr marL="0" marR="0" lvl="0" indent="0" algn="ctr" defTabSz="457200" rtl="0" eaLnBrk="1" fontAlgn="auto" latinLnBrk="0" hangingPunct="1">
              <a:lnSpc>
                <a:spcPct val="100000"/>
              </a:lnSpc>
              <a:spcBef>
                <a:spcPts val="0"/>
              </a:spcBef>
              <a:spcAft>
                <a:spcPts val="0"/>
              </a:spcAft>
              <a:buClrTx/>
              <a:buSzTx/>
              <a:buFontTx/>
              <a:buNone/>
              <a:defRPr>
                <a:solidFill>
                  <a:srgbClr val="FFFFFF"/>
                </a:solidFill>
              </a:defRPr>
            </a:pPr>
            <a:endParaRPr kumimoji="0" sz="9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4" name="形状"/>
          <p:cNvSpPr/>
          <p:nvPr>
            <p:custDataLst>
              <p:tags r:id="rId11"/>
            </p:custDataLst>
          </p:nvPr>
        </p:nvSpPr>
        <p:spPr>
          <a:xfrm>
            <a:off x="9033670" y="1462055"/>
            <a:ext cx="2263679" cy="2267616"/>
          </a:xfrm>
          <a:custGeom>
            <a:avLst/>
            <a:gdLst/>
            <a:ahLst/>
            <a:cxnLst>
              <a:cxn ang="0">
                <a:pos x="wd2" y="hd2"/>
              </a:cxn>
              <a:cxn ang="5400000">
                <a:pos x="wd2" y="hd2"/>
              </a:cxn>
              <a:cxn ang="10800000">
                <a:pos x="wd2" y="hd2"/>
              </a:cxn>
              <a:cxn ang="16200000">
                <a:pos x="wd2" y="hd2"/>
              </a:cxn>
            </a:cxnLst>
            <a:rect l="0" t="0" r="r" b="b"/>
            <a:pathLst>
              <a:path w="21600" h="21600" extrusionOk="0">
                <a:moveTo>
                  <a:pt x="20552" y="10136"/>
                </a:moveTo>
                <a:cubicBezTo>
                  <a:pt x="20512" y="10056"/>
                  <a:pt x="20512" y="9935"/>
                  <a:pt x="20512" y="9855"/>
                </a:cubicBezTo>
                <a:cubicBezTo>
                  <a:pt x="20472" y="9573"/>
                  <a:pt x="20472" y="9573"/>
                  <a:pt x="20472" y="9573"/>
                </a:cubicBezTo>
                <a:cubicBezTo>
                  <a:pt x="20431" y="9251"/>
                  <a:pt x="20391" y="8970"/>
                  <a:pt x="20310" y="8688"/>
                </a:cubicBezTo>
                <a:cubicBezTo>
                  <a:pt x="21278" y="8125"/>
                  <a:pt x="21278" y="8125"/>
                  <a:pt x="21278" y="8125"/>
                </a:cubicBezTo>
                <a:cubicBezTo>
                  <a:pt x="21116" y="7683"/>
                  <a:pt x="21116" y="7683"/>
                  <a:pt x="21116" y="7683"/>
                </a:cubicBezTo>
                <a:cubicBezTo>
                  <a:pt x="20996" y="7240"/>
                  <a:pt x="20996" y="7240"/>
                  <a:pt x="20996" y="7240"/>
                </a:cubicBezTo>
                <a:cubicBezTo>
                  <a:pt x="19907" y="7321"/>
                  <a:pt x="19907" y="7321"/>
                  <a:pt x="19907" y="7321"/>
                </a:cubicBezTo>
                <a:cubicBezTo>
                  <a:pt x="19746" y="6838"/>
                  <a:pt x="19545" y="6396"/>
                  <a:pt x="19263" y="5953"/>
                </a:cubicBezTo>
                <a:cubicBezTo>
                  <a:pt x="20028" y="5149"/>
                  <a:pt x="20028" y="5149"/>
                  <a:pt x="20028" y="5149"/>
                </a:cubicBezTo>
                <a:cubicBezTo>
                  <a:pt x="19746" y="4787"/>
                  <a:pt x="19746" y="4787"/>
                  <a:pt x="19746" y="4787"/>
                </a:cubicBezTo>
                <a:cubicBezTo>
                  <a:pt x="19504" y="4384"/>
                  <a:pt x="19504" y="4384"/>
                  <a:pt x="19504" y="4384"/>
                </a:cubicBezTo>
                <a:cubicBezTo>
                  <a:pt x="18497" y="4787"/>
                  <a:pt x="18497" y="4787"/>
                  <a:pt x="18497" y="4787"/>
                </a:cubicBezTo>
                <a:cubicBezTo>
                  <a:pt x="18336" y="4585"/>
                  <a:pt x="18175" y="4384"/>
                  <a:pt x="18013" y="4183"/>
                </a:cubicBezTo>
                <a:cubicBezTo>
                  <a:pt x="17812" y="4022"/>
                  <a:pt x="17651" y="3821"/>
                  <a:pt x="17490" y="3660"/>
                </a:cubicBezTo>
                <a:cubicBezTo>
                  <a:pt x="17933" y="2695"/>
                  <a:pt x="17933" y="2695"/>
                  <a:pt x="17933" y="2695"/>
                </a:cubicBezTo>
                <a:cubicBezTo>
                  <a:pt x="17570" y="2413"/>
                  <a:pt x="17570" y="2413"/>
                  <a:pt x="17570" y="2413"/>
                </a:cubicBezTo>
                <a:cubicBezTo>
                  <a:pt x="17248" y="2092"/>
                  <a:pt x="17248" y="2092"/>
                  <a:pt x="17248" y="2092"/>
                </a:cubicBezTo>
                <a:cubicBezTo>
                  <a:pt x="16361" y="2775"/>
                  <a:pt x="16361" y="2775"/>
                  <a:pt x="16361" y="2775"/>
                </a:cubicBezTo>
                <a:cubicBezTo>
                  <a:pt x="15958" y="2494"/>
                  <a:pt x="15515" y="2212"/>
                  <a:pt x="15072" y="2011"/>
                </a:cubicBezTo>
                <a:cubicBezTo>
                  <a:pt x="15233" y="925"/>
                  <a:pt x="15233" y="925"/>
                  <a:pt x="15233" y="925"/>
                </a:cubicBezTo>
                <a:cubicBezTo>
                  <a:pt x="14790" y="764"/>
                  <a:pt x="14790" y="764"/>
                  <a:pt x="14790" y="764"/>
                </a:cubicBezTo>
                <a:cubicBezTo>
                  <a:pt x="14387" y="603"/>
                  <a:pt x="14387" y="603"/>
                  <a:pt x="14387" y="603"/>
                </a:cubicBezTo>
                <a:cubicBezTo>
                  <a:pt x="13742" y="1488"/>
                  <a:pt x="13742" y="1488"/>
                  <a:pt x="13742" y="1488"/>
                </a:cubicBezTo>
                <a:cubicBezTo>
                  <a:pt x="13460" y="1408"/>
                  <a:pt x="13178" y="1327"/>
                  <a:pt x="12855" y="1247"/>
                </a:cubicBezTo>
                <a:cubicBezTo>
                  <a:pt x="12613" y="1207"/>
                  <a:pt x="12613" y="1207"/>
                  <a:pt x="12613" y="1207"/>
                </a:cubicBezTo>
                <a:cubicBezTo>
                  <a:pt x="12493" y="1166"/>
                  <a:pt x="12412" y="1166"/>
                  <a:pt x="12291" y="1126"/>
                </a:cubicBezTo>
                <a:cubicBezTo>
                  <a:pt x="12130" y="80"/>
                  <a:pt x="12130" y="80"/>
                  <a:pt x="12130" y="80"/>
                </a:cubicBezTo>
                <a:cubicBezTo>
                  <a:pt x="11687" y="40"/>
                  <a:pt x="11687" y="40"/>
                  <a:pt x="11687" y="40"/>
                </a:cubicBezTo>
                <a:cubicBezTo>
                  <a:pt x="11203" y="0"/>
                  <a:pt x="11203" y="0"/>
                  <a:pt x="11203" y="0"/>
                </a:cubicBezTo>
                <a:cubicBezTo>
                  <a:pt x="10881" y="1006"/>
                  <a:pt x="10881" y="1006"/>
                  <a:pt x="10881" y="1006"/>
                </a:cubicBezTo>
                <a:cubicBezTo>
                  <a:pt x="10357" y="1006"/>
                  <a:pt x="9873" y="1046"/>
                  <a:pt x="9390" y="1126"/>
                </a:cubicBezTo>
                <a:cubicBezTo>
                  <a:pt x="8906" y="161"/>
                  <a:pt x="8906" y="161"/>
                  <a:pt x="8906" y="161"/>
                </a:cubicBezTo>
                <a:cubicBezTo>
                  <a:pt x="8463" y="241"/>
                  <a:pt x="8463" y="241"/>
                  <a:pt x="8463" y="241"/>
                </a:cubicBezTo>
                <a:cubicBezTo>
                  <a:pt x="8019" y="322"/>
                  <a:pt x="8019" y="322"/>
                  <a:pt x="8019" y="322"/>
                </a:cubicBezTo>
                <a:cubicBezTo>
                  <a:pt x="7979" y="1408"/>
                  <a:pt x="7979" y="1408"/>
                  <a:pt x="7979" y="1408"/>
                </a:cubicBezTo>
                <a:cubicBezTo>
                  <a:pt x="7496" y="1569"/>
                  <a:pt x="7052" y="1730"/>
                  <a:pt x="6569" y="1971"/>
                </a:cubicBezTo>
                <a:cubicBezTo>
                  <a:pt x="5843" y="1166"/>
                  <a:pt x="5843" y="1166"/>
                  <a:pt x="5843" y="1166"/>
                </a:cubicBezTo>
                <a:cubicBezTo>
                  <a:pt x="5440" y="1408"/>
                  <a:pt x="5440" y="1408"/>
                  <a:pt x="5440" y="1408"/>
                </a:cubicBezTo>
                <a:cubicBezTo>
                  <a:pt x="5037" y="1609"/>
                  <a:pt x="5037" y="1609"/>
                  <a:pt x="5037" y="1609"/>
                </a:cubicBezTo>
                <a:cubicBezTo>
                  <a:pt x="5360" y="2655"/>
                  <a:pt x="5360" y="2655"/>
                  <a:pt x="5360" y="2655"/>
                </a:cubicBezTo>
                <a:cubicBezTo>
                  <a:pt x="4916" y="2936"/>
                  <a:pt x="4554" y="3218"/>
                  <a:pt x="4191" y="3580"/>
                </a:cubicBezTo>
                <a:cubicBezTo>
                  <a:pt x="4151" y="3580"/>
                  <a:pt x="4151" y="3580"/>
                  <a:pt x="4151" y="3580"/>
                </a:cubicBezTo>
                <a:cubicBezTo>
                  <a:pt x="3224" y="3057"/>
                  <a:pt x="3224" y="3057"/>
                  <a:pt x="3224" y="3057"/>
                </a:cubicBezTo>
                <a:cubicBezTo>
                  <a:pt x="2901" y="3379"/>
                  <a:pt x="2901" y="3379"/>
                  <a:pt x="2901" y="3379"/>
                </a:cubicBezTo>
                <a:cubicBezTo>
                  <a:pt x="2579" y="3701"/>
                  <a:pt x="2579" y="3701"/>
                  <a:pt x="2579" y="3701"/>
                </a:cubicBezTo>
                <a:cubicBezTo>
                  <a:pt x="3184" y="4626"/>
                  <a:pt x="3184" y="4626"/>
                  <a:pt x="3184" y="4626"/>
                </a:cubicBezTo>
                <a:cubicBezTo>
                  <a:pt x="2861" y="5028"/>
                  <a:pt x="2579" y="5430"/>
                  <a:pt x="2337" y="5832"/>
                </a:cubicBezTo>
                <a:cubicBezTo>
                  <a:pt x="1894" y="5752"/>
                  <a:pt x="1894" y="5752"/>
                  <a:pt x="1894" y="5752"/>
                </a:cubicBezTo>
                <a:cubicBezTo>
                  <a:pt x="1894" y="5752"/>
                  <a:pt x="1894" y="5752"/>
                  <a:pt x="1894" y="5752"/>
                </a:cubicBezTo>
                <a:cubicBezTo>
                  <a:pt x="1249" y="5631"/>
                  <a:pt x="1249" y="5631"/>
                  <a:pt x="1249" y="5631"/>
                </a:cubicBezTo>
                <a:cubicBezTo>
                  <a:pt x="1048" y="6034"/>
                  <a:pt x="1048" y="6034"/>
                  <a:pt x="1048" y="6034"/>
                </a:cubicBezTo>
                <a:cubicBezTo>
                  <a:pt x="846" y="6436"/>
                  <a:pt x="846" y="6436"/>
                  <a:pt x="846" y="6436"/>
                </a:cubicBezTo>
                <a:cubicBezTo>
                  <a:pt x="1693" y="7120"/>
                  <a:pt x="1693" y="7120"/>
                  <a:pt x="1693" y="7120"/>
                </a:cubicBezTo>
                <a:cubicBezTo>
                  <a:pt x="1491" y="7602"/>
                  <a:pt x="1370" y="8085"/>
                  <a:pt x="1249" y="8568"/>
                </a:cubicBezTo>
                <a:cubicBezTo>
                  <a:pt x="161" y="8648"/>
                  <a:pt x="161" y="8648"/>
                  <a:pt x="161" y="8648"/>
                </a:cubicBezTo>
                <a:cubicBezTo>
                  <a:pt x="81" y="9091"/>
                  <a:pt x="81" y="9091"/>
                  <a:pt x="81" y="9091"/>
                </a:cubicBezTo>
                <a:cubicBezTo>
                  <a:pt x="0" y="9533"/>
                  <a:pt x="0" y="9533"/>
                  <a:pt x="0" y="9533"/>
                </a:cubicBezTo>
                <a:cubicBezTo>
                  <a:pt x="1007" y="9975"/>
                  <a:pt x="1007" y="9975"/>
                  <a:pt x="1007" y="9975"/>
                </a:cubicBezTo>
                <a:cubicBezTo>
                  <a:pt x="967" y="10458"/>
                  <a:pt x="967" y="10941"/>
                  <a:pt x="1007" y="11464"/>
                </a:cubicBezTo>
                <a:cubicBezTo>
                  <a:pt x="0" y="11866"/>
                  <a:pt x="0" y="11866"/>
                  <a:pt x="0" y="11866"/>
                </a:cubicBezTo>
                <a:cubicBezTo>
                  <a:pt x="81" y="12308"/>
                  <a:pt x="81" y="12308"/>
                  <a:pt x="81" y="12308"/>
                </a:cubicBezTo>
                <a:cubicBezTo>
                  <a:pt x="121" y="12751"/>
                  <a:pt x="121" y="12751"/>
                  <a:pt x="121" y="12751"/>
                </a:cubicBezTo>
                <a:cubicBezTo>
                  <a:pt x="1209" y="12872"/>
                  <a:pt x="1209" y="12872"/>
                  <a:pt x="1209" y="12872"/>
                </a:cubicBezTo>
                <a:cubicBezTo>
                  <a:pt x="1330" y="13354"/>
                  <a:pt x="1451" y="13837"/>
                  <a:pt x="1652" y="14320"/>
                </a:cubicBezTo>
                <a:cubicBezTo>
                  <a:pt x="806" y="14963"/>
                  <a:pt x="806" y="14963"/>
                  <a:pt x="806" y="14963"/>
                </a:cubicBezTo>
                <a:cubicBezTo>
                  <a:pt x="967" y="15406"/>
                  <a:pt x="967" y="15406"/>
                  <a:pt x="967" y="15406"/>
                </a:cubicBezTo>
                <a:cubicBezTo>
                  <a:pt x="1169" y="15808"/>
                  <a:pt x="1169" y="15808"/>
                  <a:pt x="1169" y="15808"/>
                </a:cubicBezTo>
                <a:cubicBezTo>
                  <a:pt x="2257" y="15566"/>
                  <a:pt x="2257" y="15566"/>
                  <a:pt x="2257" y="15566"/>
                </a:cubicBezTo>
                <a:cubicBezTo>
                  <a:pt x="2499" y="16009"/>
                  <a:pt x="2781" y="16451"/>
                  <a:pt x="3103" y="16813"/>
                </a:cubicBezTo>
                <a:cubicBezTo>
                  <a:pt x="2458" y="17739"/>
                  <a:pt x="2458" y="17739"/>
                  <a:pt x="2458" y="17739"/>
                </a:cubicBezTo>
                <a:cubicBezTo>
                  <a:pt x="2781" y="18060"/>
                  <a:pt x="2781" y="18060"/>
                  <a:pt x="2781" y="18060"/>
                </a:cubicBezTo>
                <a:cubicBezTo>
                  <a:pt x="3103" y="18422"/>
                  <a:pt x="3103" y="18422"/>
                  <a:pt x="3103" y="18422"/>
                </a:cubicBezTo>
                <a:cubicBezTo>
                  <a:pt x="4030" y="17859"/>
                  <a:pt x="4030" y="17859"/>
                  <a:pt x="4030" y="17859"/>
                </a:cubicBezTo>
                <a:cubicBezTo>
                  <a:pt x="4433" y="18221"/>
                  <a:pt x="4796" y="18543"/>
                  <a:pt x="5199" y="18825"/>
                </a:cubicBezTo>
                <a:cubicBezTo>
                  <a:pt x="4876" y="19870"/>
                  <a:pt x="4876" y="19870"/>
                  <a:pt x="4876" y="19870"/>
                </a:cubicBezTo>
                <a:cubicBezTo>
                  <a:pt x="5279" y="20112"/>
                  <a:pt x="5279" y="20112"/>
                  <a:pt x="5279" y="20112"/>
                </a:cubicBezTo>
                <a:cubicBezTo>
                  <a:pt x="5682" y="20313"/>
                  <a:pt x="5682" y="20313"/>
                  <a:pt x="5682" y="20313"/>
                </a:cubicBezTo>
                <a:cubicBezTo>
                  <a:pt x="6448" y="19549"/>
                  <a:pt x="6448" y="19549"/>
                  <a:pt x="6448" y="19549"/>
                </a:cubicBezTo>
                <a:cubicBezTo>
                  <a:pt x="6891" y="19750"/>
                  <a:pt x="7375" y="19951"/>
                  <a:pt x="7818" y="20112"/>
                </a:cubicBezTo>
                <a:cubicBezTo>
                  <a:pt x="7818" y="21198"/>
                  <a:pt x="7818" y="21198"/>
                  <a:pt x="7818" y="21198"/>
                </a:cubicBezTo>
                <a:cubicBezTo>
                  <a:pt x="8261" y="21278"/>
                  <a:pt x="8261" y="21278"/>
                  <a:pt x="8261" y="21278"/>
                </a:cubicBezTo>
                <a:cubicBezTo>
                  <a:pt x="8704" y="21399"/>
                  <a:pt x="8704" y="21399"/>
                  <a:pt x="8704" y="21399"/>
                </a:cubicBezTo>
                <a:cubicBezTo>
                  <a:pt x="9228" y="20434"/>
                  <a:pt x="9228" y="20434"/>
                  <a:pt x="9228" y="20434"/>
                </a:cubicBezTo>
                <a:cubicBezTo>
                  <a:pt x="9712" y="20514"/>
                  <a:pt x="10196" y="20554"/>
                  <a:pt x="10719" y="20554"/>
                </a:cubicBezTo>
                <a:cubicBezTo>
                  <a:pt x="11042" y="21600"/>
                  <a:pt x="11042" y="21600"/>
                  <a:pt x="11042" y="21600"/>
                </a:cubicBezTo>
                <a:cubicBezTo>
                  <a:pt x="11485" y="21560"/>
                  <a:pt x="11485" y="21560"/>
                  <a:pt x="11485" y="21560"/>
                </a:cubicBezTo>
                <a:cubicBezTo>
                  <a:pt x="11969" y="21520"/>
                  <a:pt x="11969" y="21520"/>
                  <a:pt x="11969" y="21520"/>
                </a:cubicBezTo>
                <a:cubicBezTo>
                  <a:pt x="12130" y="20474"/>
                  <a:pt x="12130" y="20474"/>
                  <a:pt x="12130" y="20474"/>
                </a:cubicBezTo>
                <a:cubicBezTo>
                  <a:pt x="12613" y="20393"/>
                  <a:pt x="13137" y="20273"/>
                  <a:pt x="13621" y="20152"/>
                </a:cubicBezTo>
                <a:cubicBezTo>
                  <a:pt x="14225" y="21037"/>
                  <a:pt x="14225" y="21037"/>
                  <a:pt x="14225" y="21037"/>
                </a:cubicBezTo>
                <a:cubicBezTo>
                  <a:pt x="14628" y="20876"/>
                  <a:pt x="14628" y="20876"/>
                  <a:pt x="14628" y="20876"/>
                </a:cubicBezTo>
                <a:cubicBezTo>
                  <a:pt x="15072" y="20715"/>
                  <a:pt x="15072" y="20715"/>
                  <a:pt x="15072" y="20715"/>
                </a:cubicBezTo>
                <a:cubicBezTo>
                  <a:pt x="14991" y="20072"/>
                  <a:pt x="14991" y="20072"/>
                  <a:pt x="14991" y="20072"/>
                </a:cubicBezTo>
                <a:cubicBezTo>
                  <a:pt x="14991" y="20072"/>
                  <a:pt x="14991" y="20072"/>
                  <a:pt x="14991" y="20072"/>
                </a:cubicBezTo>
                <a:cubicBezTo>
                  <a:pt x="14951" y="19629"/>
                  <a:pt x="14951" y="19629"/>
                  <a:pt x="14951" y="19629"/>
                </a:cubicBezTo>
                <a:cubicBezTo>
                  <a:pt x="15394" y="19428"/>
                  <a:pt x="15837" y="19187"/>
                  <a:pt x="16240" y="18905"/>
                </a:cubicBezTo>
                <a:cubicBezTo>
                  <a:pt x="17087" y="19549"/>
                  <a:pt x="17087" y="19549"/>
                  <a:pt x="17087" y="19549"/>
                </a:cubicBezTo>
                <a:cubicBezTo>
                  <a:pt x="17449" y="19267"/>
                  <a:pt x="17449" y="19267"/>
                  <a:pt x="17449" y="19267"/>
                </a:cubicBezTo>
                <a:cubicBezTo>
                  <a:pt x="17812" y="18985"/>
                  <a:pt x="17812" y="18985"/>
                  <a:pt x="17812" y="18985"/>
                </a:cubicBezTo>
                <a:cubicBezTo>
                  <a:pt x="17369" y="18020"/>
                  <a:pt x="17369" y="18020"/>
                  <a:pt x="17369" y="18020"/>
                </a:cubicBezTo>
                <a:cubicBezTo>
                  <a:pt x="17369" y="18020"/>
                  <a:pt x="17369" y="18020"/>
                  <a:pt x="17369" y="17980"/>
                </a:cubicBezTo>
                <a:cubicBezTo>
                  <a:pt x="17731" y="17658"/>
                  <a:pt x="18094" y="17296"/>
                  <a:pt x="18376" y="16934"/>
                </a:cubicBezTo>
                <a:cubicBezTo>
                  <a:pt x="19384" y="17336"/>
                  <a:pt x="19384" y="17336"/>
                  <a:pt x="19384" y="17336"/>
                </a:cubicBezTo>
                <a:cubicBezTo>
                  <a:pt x="19666" y="16934"/>
                  <a:pt x="19666" y="16934"/>
                  <a:pt x="19666" y="16934"/>
                </a:cubicBezTo>
                <a:cubicBezTo>
                  <a:pt x="19907" y="16572"/>
                  <a:pt x="19907" y="16572"/>
                  <a:pt x="19907" y="16572"/>
                </a:cubicBezTo>
                <a:cubicBezTo>
                  <a:pt x="19182" y="15768"/>
                  <a:pt x="19182" y="15768"/>
                  <a:pt x="19182" y="15768"/>
                </a:cubicBezTo>
                <a:cubicBezTo>
                  <a:pt x="19464" y="15325"/>
                  <a:pt x="19666" y="14883"/>
                  <a:pt x="19867" y="14400"/>
                </a:cubicBezTo>
                <a:cubicBezTo>
                  <a:pt x="20955" y="14480"/>
                  <a:pt x="20955" y="14480"/>
                  <a:pt x="20955" y="14480"/>
                </a:cubicBezTo>
                <a:cubicBezTo>
                  <a:pt x="21076" y="14038"/>
                  <a:pt x="21076" y="14038"/>
                  <a:pt x="21076" y="14038"/>
                </a:cubicBezTo>
                <a:cubicBezTo>
                  <a:pt x="21237" y="13636"/>
                  <a:pt x="21237" y="13636"/>
                  <a:pt x="21237" y="13636"/>
                </a:cubicBezTo>
                <a:cubicBezTo>
                  <a:pt x="20270" y="13073"/>
                  <a:pt x="20270" y="13073"/>
                  <a:pt x="20270" y="13073"/>
                </a:cubicBezTo>
                <a:cubicBezTo>
                  <a:pt x="20391" y="12550"/>
                  <a:pt x="20472" y="12067"/>
                  <a:pt x="20512" y="11584"/>
                </a:cubicBezTo>
                <a:cubicBezTo>
                  <a:pt x="21600" y="11343"/>
                  <a:pt x="21600" y="11343"/>
                  <a:pt x="21600" y="11343"/>
                </a:cubicBezTo>
                <a:cubicBezTo>
                  <a:pt x="21600" y="10860"/>
                  <a:pt x="21600" y="10860"/>
                  <a:pt x="21600" y="10860"/>
                </a:cubicBezTo>
                <a:cubicBezTo>
                  <a:pt x="21600" y="10418"/>
                  <a:pt x="21600" y="10418"/>
                  <a:pt x="21600" y="10418"/>
                </a:cubicBezTo>
                <a:lnTo>
                  <a:pt x="20552" y="10136"/>
                </a:lnTo>
                <a:close/>
                <a:moveTo>
                  <a:pt x="17006" y="5108"/>
                </a:moveTo>
                <a:cubicBezTo>
                  <a:pt x="18134" y="6315"/>
                  <a:pt x="18819" y="7763"/>
                  <a:pt x="19101" y="9292"/>
                </a:cubicBezTo>
                <a:cubicBezTo>
                  <a:pt x="17812" y="9010"/>
                  <a:pt x="17812" y="9010"/>
                  <a:pt x="17812" y="9010"/>
                </a:cubicBezTo>
                <a:cubicBezTo>
                  <a:pt x="17207" y="6677"/>
                  <a:pt x="15434" y="4787"/>
                  <a:pt x="13178" y="3982"/>
                </a:cubicBezTo>
                <a:cubicBezTo>
                  <a:pt x="13016" y="2655"/>
                  <a:pt x="13016" y="2655"/>
                  <a:pt x="13016" y="2655"/>
                </a:cubicBezTo>
                <a:cubicBezTo>
                  <a:pt x="14507" y="3057"/>
                  <a:pt x="15918" y="3861"/>
                  <a:pt x="17006" y="5108"/>
                </a:cubicBezTo>
                <a:close/>
                <a:moveTo>
                  <a:pt x="5037" y="4545"/>
                </a:moveTo>
                <a:cubicBezTo>
                  <a:pt x="6972" y="2775"/>
                  <a:pt x="9510" y="2092"/>
                  <a:pt x="11928" y="2413"/>
                </a:cubicBezTo>
                <a:cubicBezTo>
                  <a:pt x="11243" y="3580"/>
                  <a:pt x="11243" y="3580"/>
                  <a:pt x="11243" y="3580"/>
                </a:cubicBezTo>
                <a:cubicBezTo>
                  <a:pt x="11082" y="3580"/>
                  <a:pt x="10961" y="3580"/>
                  <a:pt x="10800" y="3580"/>
                </a:cubicBezTo>
                <a:cubicBezTo>
                  <a:pt x="8463" y="3580"/>
                  <a:pt x="6367" y="4666"/>
                  <a:pt x="5037" y="6396"/>
                </a:cubicBezTo>
                <a:cubicBezTo>
                  <a:pt x="3667" y="6114"/>
                  <a:pt x="3667" y="6114"/>
                  <a:pt x="3667" y="6114"/>
                </a:cubicBezTo>
                <a:cubicBezTo>
                  <a:pt x="4030" y="5551"/>
                  <a:pt x="4513" y="5028"/>
                  <a:pt x="5037" y="4545"/>
                </a:cubicBezTo>
                <a:close/>
                <a:moveTo>
                  <a:pt x="3103" y="7079"/>
                </a:moveTo>
                <a:cubicBezTo>
                  <a:pt x="4070" y="8125"/>
                  <a:pt x="4070" y="8125"/>
                  <a:pt x="4070" y="8125"/>
                </a:cubicBezTo>
                <a:cubicBezTo>
                  <a:pt x="3748" y="8970"/>
                  <a:pt x="3546" y="9855"/>
                  <a:pt x="3546" y="10780"/>
                </a:cubicBezTo>
                <a:cubicBezTo>
                  <a:pt x="3546" y="12308"/>
                  <a:pt x="4030" y="13716"/>
                  <a:pt x="4836" y="14842"/>
                </a:cubicBezTo>
                <a:cubicBezTo>
                  <a:pt x="4110" y="16089"/>
                  <a:pt x="4110" y="16089"/>
                  <a:pt x="4110" y="16089"/>
                </a:cubicBezTo>
                <a:cubicBezTo>
                  <a:pt x="2015" y="13475"/>
                  <a:pt x="1693" y="9975"/>
                  <a:pt x="3103" y="7079"/>
                </a:cubicBezTo>
                <a:close/>
                <a:moveTo>
                  <a:pt x="4876" y="16934"/>
                </a:moveTo>
                <a:cubicBezTo>
                  <a:pt x="6166" y="16331"/>
                  <a:pt x="6166" y="16331"/>
                  <a:pt x="6166" y="16331"/>
                </a:cubicBezTo>
                <a:cubicBezTo>
                  <a:pt x="7415" y="17377"/>
                  <a:pt x="9027" y="18020"/>
                  <a:pt x="10800" y="18020"/>
                </a:cubicBezTo>
                <a:cubicBezTo>
                  <a:pt x="11485" y="18020"/>
                  <a:pt x="12170" y="17899"/>
                  <a:pt x="12815" y="17698"/>
                </a:cubicBezTo>
                <a:cubicBezTo>
                  <a:pt x="13782" y="18744"/>
                  <a:pt x="13782" y="18744"/>
                  <a:pt x="13782" y="18744"/>
                </a:cubicBezTo>
                <a:cubicBezTo>
                  <a:pt x="10760" y="19870"/>
                  <a:pt x="7294" y="19227"/>
                  <a:pt x="4876" y="16934"/>
                </a:cubicBezTo>
                <a:close/>
                <a:moveTo>
                  <a:pt x="16482" y="17055"/>
                </a:moveTo>
                <a:cubicBezTo>
                  <a:pt x="15958" y="17537"/>
                  <a:pt x="15394" y="17940"/>
                  <a:pt x="14790" y="18261"/>
                </a:cubicBezTo>
                <a:cubicBezTo>
                  <a:pt x="14628" y="16894"/>
                  <a:pt x="14628" y="16894"/>
                  <a:pt x="14628" y="16894"/>
                </a:cubicBezTo>
                <a:cubicBezTo>
                  <a:pt x="16643" y="15647"/>
                  <a:pt x="17973" y="13475"/>
                  <a:pt x="18013" y="10981"/>
                </a:cubicBezTo>
                <a:cubicBezTo>
                  <a:pt x="19222" y="10418"/>
                  <a:pt x="19222" y="10418"/>
                  <a:pt x="19222" y="10418"/>
                </a:cubicBezTo>
                <a:cubicBezTo>
                  <a:pt x="19343" y="12831"/>
                  <a:pt x="18416" y="15285"/>
                  <a:pt x="16482" y="17055"/>
                </a:cubicBezTo>
                <a:close/>
              </a:path>
            </a:pathLst>
          </a:custGeom>
          <a:solidFill>
            <a:schemeClr val="accent6">
              <a:lumMod val="60000"/>
              <a:lumOff val="40000"/>
            </a:schemeClr>
          </a:solidFill>
          <a:ln w="12700">
            <a:miter lim="400000"/>
          </a:ln>
        </p:spPr>
        <p:txBody>
          <a:bodyPr tIns="45720" bIns="45720"/>
          <a:lstStyle/>
          <a:p>
            <a:pPr marL="0" marR="0" lvl="0" indent="0" algn="l" defTabSz="457200" rtl="0" eaLnBrk="1" fontAlgn="auto" latinLnBrk="0" hangingPunct="1">
              <a:lnSpc>
                <a:spcPct val="100000"/>
              </a:lnSpc>
              <a:spcBef>
                <a:spcPts val="0"/>
              </a:spcBef>
              <a:spcAft>
                <a:spcPts val="0"/>
              </a:spcAft>
              <a:buClrTx/>
              <a:buSzTx/>
              <a:buFontTx/>
              <a:buNone/>
              <a:defRPr/>
            </a:pPr>
            <a:endParaRPr kumimoji="0" sz="9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5" name="任意形状 31"/>
          <p:cNvSpPr/>
          <p:nvPr>
            <p:custDataLst>
              <p:tags r:id="rId12"/>
            </p:custDataLst>
          </p:nvPr>
        </p:nvSpPr>
        <p:spPr>
          <a:xfrm>
            <a:off x="9847373" y="2292020"/>
            <a:ext cx="636272" cy="607686"/>
          </a:xfrm>
          <a:custGeom>
            <a:avLst/>
            <a:gdLst>
              <a:gd name="connsiteX0" fmla="*/ 254869 w 504350"/>
              <a:gd name="connsiteY0" fmla="*/ 312112 h 481691"/>
              <a:gd name="connsiteX1" fmla="*/ 252787 w 504350"/>
              <a:gd name="connsiteY1" fmla="*/ 313953 h 481691"/>
              <a:gd name="connsiteX2" fmla="*/ 168525 w 504350"/>
              <a:gd name="connsiteY2" fmla="*/ 336003 h 481691"/>
              <a:gd name="connsiteX3" fmla="*/ 102990 w 504350"/>
              <a:gd name="connsiteY3" fmla="*/ 322862 h 481691"/>
              <a:gd name="connsiteX4" fmla="*/ 99975 w 504350"/>
              <a:gd name="connsiteY4" fmla="*/ 320842 h 481691"/>
              <a:gd name="connsiteX5" fmla="*/ 110336 w 504350"/>
              <a:gd name="connsiteY5" fmla="*/ 372598 h 481691"/>
              <a:gd name="connsiteX6" fmla="*/ 250425 w 504350"/>
              <a:gd name="connsiteY6" fmla="*/ 466728 h 481691"/>
              <a:gd name="connsiteX7" fmla="*/ 391511 w 504350"/>
              <a:gd name="connsiteY7" fmla="*/ 374037 h 481691"/>
              <a:gd name="connsiteX8" fmla="*/ 402804 w 504350"/>
              <a:gd name="connsiteY8" fmla="*/ 320370 h 481691"/>
              <a:gd name="connsiteX9" fmla="*/ 390736 w 504350"/>
              <a:gd name="connsiteY9" fmla="*/ 326861 h 481691"/>
              <a:gd name="connsiteX10" fmla="*/ 336263 w 504350"/>
              <a:gd name="connsiteY10" fmla="*/ 336003 h 481691"/>
              <a:gd name="connsiteX11" fmla="*/ 292163 w 504350"/>
              <a:gd name="connsiteY11" fmla="*/ 330491 h 481691"/>
              <a:gd name="connsiteX12" fmla="*/ 244125 w 504350"/>
              <a:gd name="connsiteY12" fmla="*/ 244654 h 481691"/>
              <a:gd name="connsiteX13" fmla="*/ 259088 w 504350"/>
              <a:gd name="connsiteY13" fmla="*/ 244654 h 481691"/>
              <a:gd name="connsiteX14" fmla="*/ 259088 w 504350"/>
              <a:gd name="connsiteY14" fmla="*/ 260404 h 481691"/>
              <a:gd name="connsiteX15" fmla="*/ 244125 w 504350"/>
              <a:gd name="connsiteY15" fmla="*/ 260404 h 481691"/>
              <a:gd name="connsiteX16" fmla="*/ 259875 w 504350"/>
              <a:gd name="connsiteY16" fmla="*/ 213941 h 481691"/>
              <a:gd name="connsiteX17" fmla="*/ 274838 w 504350"/>
              <a:gd name="connsiteY17" fmla="*/ 213941 h 481691"/>
              <a:gd name="connsiteX18" fmla="*/ 274838 w 504350"/>
              <a:gd name="connsiteY18" fmla="*/ 229691 h 481691"/>
              <a:gd name="connsiteX19" fmla="*/ 259875 w 504350"/>
              <a:gd name="connsiteY19" fmla="*/ 229691 h 481691"/>
              <a:gd name="connsiteX20" fmla="*/ 229163 w 504350"/>
              <a:gd name="connsiteY20" fmla="*/ 213941 h 481691"/>
              <a:gd name="connsiteX21" fmla="*/ 244126 w 504350"/>
              <a:gd name="connsiteY21" fmla="*/ 213941 h 481691"/>
              <a:gd name="connsiteX22" fmla="*/ 244126 w 504350"/>
              <a:gd name="connsiteY22" fmla="*/ 229691 h 481691"/>
              <a:gd name="connsiteX23" fmla="*/ 229163 w 504350"/>
              <a:gd name="connsiteY23" fmla="*/ 229691 h 481691"/>
              <a:gd name="connsiteX24" fmla="*/ 170176 w 504350"/>
              <a:gd name="connsiteY24" fmla="*/ 188033 h 481691"/>
              <a:gd name="connsiteX25" fmla="*/ 143916 w 504350"/>
              <a:gd name="connsiteY25" fmla="*/ 205574 h 481691"/>
              <a:gd name="connsiteX26" fmla="*/ 110914 w 504350"/>
              <a:gd name="connsiteY26" fmla="*/ 253870 h 481691"/>
              <a:gd name="connsiteX27" fmla="*/ 100365 w 504350"/>
              <a:gd name="connsiteY27" fmla="*/ 304006 h 481691"/>
              <a:gd name="connsiteX28" fmla="*/ 101245 w 504350"/>
              <a:gd name="connsiteY28" fmla="*/ 304608 h 481691"/>
              <a:gd name="connsiteX29" fmla="*/ 186945 w 504350"/>
              <a:gd name="connsiteY29" fmla="*/ 319170 h 481691"/>
              <a:gd name="connsiteX30" fmla="*/ 235663 w 504350"/>
              <a:gd name="connsiteY30" fmla="*/ 302648 h 481691"/>
              <a:gd name="connsiteX31" fmla="*/ 232387 w 504350"/>
              <a:gd name="connsiteY31" fmla="*/ 301034 h 481691"/>
              <a:gd name="connsiteX32" fmla="*/ 176822 w 504350"/>
              <a:gd name="connsiteY32" fmla="*/ 223209 h 481691"/>
              <a:gd name="connsiteX33" fmla="*/ 334863 w 504350"/>
              <a:gd name="connsiteY33" fmla="*/ 186789 h 481691"/>
              <a:gd name="connsiteX34" fmla="*/ 326137 w 504350"/>
              <a:gd name="connsiteY34" fmla="*/ 227074 h 481691"/>
              <a:gd name="connsiteX35" fmla="*/ 302806 w 504350"/>
              <a:gd name="connsiteY35" fmla="*/ 269718 h 481691"/>
              <a:gd name="connsiteX36" fmla="*/ 266122 w 504350"/>
              <a:gd name="connsiteY36" fmla="*/ 302160 h 481691"/>
              <a:gd name="connsiteX37" fmla="*/ 294821 w 504350"/>
              <a:gd name="connsiteY37" fmla="*/ 316907 h 481691"/>
              <a:gd name="connsiteX38" fmla="*/ 353132 w 504350"/>
              <a:gd name="connsiteY38" fmla="*/ 322050 h 481691"/>
              <a:gd name="connsiteX39" fmla="*/ 402599 w 504350"/>
              <a:gd name="connsiteY39" fmla="*/ 306398 h 481691"/>
              <a:gd name="connsiteX40" fmla="*/ 395695 w 504350"/>
              <a:gd name="connsiteY40" fmla="*/ 264919 h 481691"/>
              <a:gd name="connsiteX41" fmla="*/ 336878 w 504350"/>
              <a:gd name="connsiteY41" fmla="*/ 187720 h 481691"/>
              <a:gd name="connsiteX42" fmla="*/ 274838 w 504350"/>
              <a:gd name="connsiteY42" fmla="*/ 183229 h 481691"/>
              <a:gd name="connsiteX43" fmla="*/ 289801 w 504350"/>
              <a:gd name="connsiteY43" fmla="*/ 183229 h 481691"/>
              <a:gd name="connsiteX44" fmla="*/ 289801 w 504350"/>
              <a:gd name="connsiteY44" fmla="*/ 198979 h 481691"/>
              <a:gd name="connsiteX45" fmla="*/ 274838 w 504350"/>
              <a:gd name="connsiteY45" fmla="*/ 198979 h 481691"/>
              <a:gd name="connsiteX46" fmla="*/ 244125 w 504350"/>
              <a:gd name="connsiteY46" fmla="*/ 183229 h 481691"/>
              <a:gd name="connsiteX47" fmla="*/ 259088 w 504350"/>
              <a:gd name="connsiteY47" fmla="*/ 183229 h 481691"/>
              <a:gd name="connsiteX48" fmla="*/ 259088 w 504350"/>
              <a:gd name="connsiteY48" fmla="*/ 198979 h 481691"/>
              <a:gd name="connsiteX49" fmla="*/ 244125 w 504350"/>
              <a:gd name="connsiteY49" fmla="*/ 198979 h 481691"/>
              <a:gd name="connsiteX50" fmla="*/ 213413 w 504350"/>
              <a:gd name="connsiteY50" fmla="*/ 183229 h 481691"/>
              <a:gd name="connsiteX51" fmla="*/ 228376 w 504350"/>
              <a:gd name="connsiteY51" fmla="*/ 183229 h 481691"/>
              <a:gd name="connsiteX52" fmla="*/ 228376 w 504350"/>
              <a:gd name="connsiteY52" fmla="*/ 198979 h 481691"/>
              <a:gd name="connsiteX53" fmla="*/ 213413 w 504350"/>
              <a:gd name="connsiteY53" fmla="*/ 198979 h 481691"/>
              <a:gd name="connsiteX54" fmla="*/ 252000 w 504350"/>
              <a:gd name="connsiteY54" fmla="*/ 161178 h 481691"/>
              <a:gd name="connsiteX55" fmla="*/ 192569 w 504350"/>
              <a:gd name="connsiteY55" fmla="*/ 173077 h 481691"/>
              <a:gd name="connsiteX56" fmla="*/ 184815 w 504350"/>
              <a:gd name="connsiteY56" fmla="*/ 178256 h 481691"/>
              <a:gd name="connsiteX57" fmla="*/ 188705 w 504350"/>
              <a:gd name="connsiteY57" fmla="*/ 207543 h 481691"/>
              <a:gd name="connsiteX58" fmla="*/ 203963 w 504350"/>
              <a:gd name="connsiteY58" fmla="*/ 243866 h 481691"/>
              <a:gd name="connsiteX59" fmla="*/ 242858 w 504350"/>
              <a:gd name="connsiteY59" fmla="*/ 290206 h 481691"/>
              <a:gd name="connsiteX60" fmla="*/ 250510 w 504350"/>
              <a:gd name="connsiteY60" fmla="*/ 294138 h 481691"/>
              <a:gd name="connsiteX61" fmla="*/ 289296 w 504350"/>
              <a:gd name="connsiteY61" fmla="*/ 259874 h 481691"/>
              <a:gd name="connsiteX62" fmla="*/ 310435 w 504350"/>
              <a:gd name="connsiteY62" fmla="*/ 221286 h 481691"/>
              <a:gd name="connsiteX63" fmla="*/ 319527 w 504350"/>
              <a:gd name="connsiteY63" fmla="*/ 179701 h 481691"/>
              <a:gd name="connsiteX64" fmla="*/ 291375 w 504350"/>
              <a:gd name="connsiteY64" fmla="*/ 166691 h 481691"/>
              <a:gd name="connsiteX65" fmla="*/ 252000 w 504350"/>
              <a:gd name="connsiteY65" fmla="*/ 161178 h 481691"/>
              <a:gd name="connsiteX66" fmla="*/ 252871 w 504350"/>
              <a:gd name="connsiteY66" fmla="*/ 43327 h 481691"/>
              <a:gd name="connsiteX67" fmla="*/ 227884 w 504350"/>
              <a:gd name="connsiteY67" fmla="*/ 60280 h 481691"/>
              <a:gd name="connsiteX68" fmla="*/ 195387 w 504350"/>
              <a:gd name="connsiteY68" fmla="*/ 108847 h 481691"/>
              <a:gd name="connsiteX69" fmla="*/ 184147 w 504350"/>
              <a:gd name="connsiteY69" fmla="*/ 164976 h 481691"/>
              <a:gd name="connsiteX70" fmla="*/ 229212 w 504350"/>
              <a:gd name="connsiteY70" fmla="*/ 149612 h 481691"/>
              <a:gd name="connsiteX71" fmla="*/ 295313 w 504350"/>
              <a:gd name="connsiteY71" fmla="*/ 154091 h 481691"/>
              <a:gd name="connsiteX72" fmla="*/ 318878 w 504350"/>
              <a:gd name="connsiteY72" fmla="*/ 165922 h 481691"/>
              <a:gd name="connsiteX73" fmla="*/ 316585 w 504350"/>
              <a:gd name="connsiteY73" fmla="*/ 134391 h 481691"/>
              <a:gd name="connsiteX74" fmla="*/ 300038 w 504350"/>
              <a:gd name="connsiteY74" fmla="*/ 91878 h 481691"/>
              <a:gd name="connsiteX75" fmla="*/ 259802 w 504350"/>
              <a:gd name="connsiteY75" fmla="*/ 46708 h 481691"/>
              <a:gd name="connsiteX76" fmla="*/ 149207 w 504350"/>
              <a:gd name="connsiteY76" fmla="*/ 16906 h 481691"/>
              <a:gd name="connsiteX77" fmla="*/ 92138 w 504350"/>
              <a:gd name="connsiteY77" fmla="*/ 35966 h 481691"/>
              <a:gd name="connsiteX78" fmla="*/ 36225 w 504350"/>
              <a:gd name="connsiteY78" fmla="*/ 243866 h 481691"/>
              <a:gd name="connsiteX79" fmla="*/ 64701 w 504350"/>
              <a:gd name="connsiteY79" fmla="*/ 279574 h 481691"/>
              <a:gd name="connsiteX80" fmla="*/ 88888 w 504350"/>
              <a:gd name="connsiteY80" fmla="*/ 296143 h 481691"/>
              <a:gd name="connsiteX81" fmla="*/ 90563 w 504350"/>
              <a:gd name="connsiteY81" fmla="*/ 271428 h 481691"/>
              <a:gd name="connsiteX82" fmla="*/ 120340 w 504350"/>
              <a:gd name="connsiteY82" fmla="*/ 212120 h 481691"/>
              <a:gd name="connsiteX83" fmla="*/ 168261 w 504350"/>
              <a:gd name="connsiteY83" fmla="*/ 170634 h 481691"/>
              <a:gd name="connsiteX84" fmla="*/ 173250 w 504350"/>
              <a:gd name="connsiteY84" fmla="*/ 124953 h 481691"/>
              <a:gd name="connsiteX85" fmla="*/ 202585 w 504350"/>
              <a:gd name="connsiteY85" fmla="*/ 65792 h 481691"/>
              <a:gd name="connsiteX86" fmla="*/ 237082 w 504350"/>
              <a:gd name="connsiteY86" fmla="*/ 35625 h 481691"/>
              <a:gd name="connsiteX87" fmla="*/ 207310 w 504350"/>
              <a:gd name="connsiteY87" fmla="*/ 21102 h 481691"/>
              <a:gd name="connsiteX88" fmla="*/ 149207 w 504350"/>
              <a:gd name="connsiteY88" fmla="*/ 16906 h 481691"/>
              <a:gd name="connsiteX89" fmla="*/ 335475 w 504350"/>
              <a:gd name="connsiteY89" fmla="*/ 15491 h 481691"/>
              <a:gd name="connsiteX90" fmla="*/ 276179 w 504350"/>
              <a:gd name="connsiteY90" fmla="*/ 27513 h 481691"/>
              <a:gd name="connsiteX91" fmla="*/ 268034 w 504350"/>
              <a:gd name="connsiteY91" fmla="*/ 33039 h 481691"/>
              <a:gd name="connsiteX92" fmla="*/ 269978 w 504350"/>
              <a:gd name="connsiteY92" fmla="*/ 33985 h 481691"/>
              <a:gd name="connsiteX93" fmla="*/ 314213 w 504350"/>
              <a:gd name="connsiteY93" fmla="*/ 84003 h 481691"/>
              <a:gd name="connsiteX94" fmla="*/ 332681 w 504350"/>
              <a:gd name="connsiteY94" fmla="*/ 131070 h 481691"/>
              <a:gd name="connsiteX95" fmla="*/ 335973 w 504350"/>
              <a:gd name="connsiteY95" fmla="*/ 174505 h 481691"/>
              <a:gd name="connsiteX96" fmla="*/ 354622 w 504350"/>
              <a:gd name="connsiteY96" fmla="*/ 183868 h 481691"/>
              <a:gd name="connsiteX97" fmla="*/ 417129 w 504350"/>
              <a:gd name="connsiteY97" fmla="*/ 292740 h 481691"/>
              <a:gd name="connsiteX98" fmla="*/ 416709 w 504350"/>
              <a:gd name="connsiteY98" fmla="*/ 298947 h 481691"/>
              <a:gd name="connsiteX99" fmla="*/ 457415 w 504350"/>
              <a:gd name="connsiteY99" fmla="*/ 264489 h 481691"/>
              <a:gd name="connsiteX100" fmla="*/ 470925 w 504350"/>
              <a:gd name="connsiteY100" fmla="*/ 96603 h 481691"/>
              <a:gd name="connsiteX101" fmla="*/ 467775 w 504350"/>
              <a:gd name="connsiteY101" fmla="*/ 91091 h 481691"/>
              <a:gd name="connsiteX102" fmla="*/ 375638 w 504350"/>
              <a:gd name="connsiteY102" fmla="*/ 20216 h 481691"/>
              <a:gd name="connsiteX103" fmla="*/ 335475 w 504350"/>
              <a:gd name="connsiteY103" fmla="*/ 15491 h 481691"/>
              <a:gd name="connsiteX104" fmla="*/ 147546 w 504350"/>
              <a:gd name="connsiteY104" fmla="*/ 1279 h 481691"/>
              <a:gd name="connsiteX105" fmla="*/ 211937 w 504350"/>
              <a:gd name="connsiteY105" fmla="*/ 5746 h 481691"/>
              <a:gd name="connsiteX106" fmla="*/ 250046 w 504350"/>
              <a:gd name="connsiteY106" fmla="*/ 24287 h 481691"/>
              <a:gd name="connsiteX107" fmla="*/ 252000 w 504350"/>
              <a:gd name="connsiteY107" fmla="*/ 22578 h 481691"/>
              <a:gd name="connsiteX108" fmla="*/ 481950 w 504350"/>
              <a:gd name="connsiteY108" fmla="*/ 84003 h 481691"/>
              <a:gd name="connsiteX109" fmla="*/ 498488 w 504350"/>
              <a:gd name="connsiteY109" fmla="*/ 211578 h 481691"/>
              <a:gd name="connsiteX110" fmla="*/ 438343 w 504350"/>
              <a:gd name="connsiteY110" fmla="*/ 301255 h 481691"/>
              <a:gd name="connsiteX111" fmla="*/ 415728 w 504350"/>
              <a:gd name="connsiteY111" fmla="*/ 313418 h 481691"/>
              <a:gd name="connsiteX112" fmla="*/ 412650 w 504350"/>
              <a:gd name="connsiteY112" fmla="*/ 358841 h 481691"/>
              <a:gd name="connsiteX113" fmla="*/ 252000 w 504350"/>
              <a:gd name="connsiteY113" fmla="*/ 481691 h 481691"/>
              <a:gd name="connsiteX114" fmla="*/ 207900 w 504350"/>
              <a:gd name="connsiteY114" fmla="*/ 476178 h 481691"/>
              <a:gd name="connsiteX115" fmla="*/ 86084 w 504350"/>
              <a:gd name="connsiteY115" fmla="*/ 337529 h 481691"/>
              <a:gd name="connsiteX116" fmla="*/ 87768 w 504350"/>
              <a:gd name="connsiteY116" fmla="*/ 312667 h 481691"/>
              <a:gd name="connsiteX117" fmla="*/ 49415 w 504350"/>
              <a:gd name="connsiteY117" fmla="*/ 286982 h 481691"/>
              <a:gd name="connsiteX118" fmla="*/ 0 w 504350"/>
              <a:gd name="connsiteY118" fmla="*/ 168266 h 481691"/>
              <a:gd name="connsiteX119" fmla="*/ 84263 w 504350"/>
              <a:gd name="connsiteY119" fmla="*/ 22578 h 481691"/>
              <a:gd name="connsiteX120" fmla="*/ 147546 w 504350"/>
              <a:gd name="connsiteY120" fmla="*/ 1279 h 481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504350" h="481691">
                <a:moveTo>
                  <a:pt x="254869" y="312112"/>
                </a:moveTo>
                <a:lnTo>
                  <a:pt x="252787" y="313953"/>
                </a:lnTo>
                <a:cubicBezTo>
                  <a:pt x="226800" y="328128"/>
                  <a:pt x="197663" y="336003"/>
                  <a:pt x="168525" y="336003"/>
                </a:cubicBezTo>
                <a:cubicBezTo>
                  <a:pt x="145294" y="336003"/>
                  <a:pt x="123145" y="331327"/>
                  <a:pt x="102990" y="322862"/>
                </a:cubicBezTo>
                <a:lnTo>
                  <a:pt x="99975" y="320842"/>
                </a:lnTo>
                <a:lnTo>
                  <a:pt x="110336" y="372598"/>
                </a:lnTo>
                <a:cubicBezTo>
                  <a:pt x="133334" y="427452"/>
                  <a:pt x="187229" y="466138"/>
                  <a:pt x="250425" y="466728"/>
                </a:cubicBezTo>
                <a:cubicBezTo>
                  <a:pt x="313623" y="466728"/>
                  <a:pt x="367960" y="428633"/>
                  <a:pt x="391511" y="374037"/>
                </a:cubicBezTo>
                <a:lnTo>
                  <a:pt x="402804" y="320370"/>
                </a:lnTo>
                <a:lnTo>
                  <a:pt x="390736" y="326861"/>
                </a:lnTo>
                <a:cubicBezTo>
                  <a:pt x="373522" y="332804"/>
                  <a:pt x="355163" y="336003"/>
                  <a:pt x="336263" y="336003"/>
                </a:cubicBezTo>
                <a:cubicBezTo>
                  <a:pt x="321300" y="336003"/>
                  <a:pt x="307125" y="334428"/>
                  <a:pt x="292163" y="330491"/>
                </a:cubicBezTo>
                <a:close/>
                <a:moveTo>
                  <a:pt x="244125" y="244654"/>
                </a:moveTo>
                <a:lnTo>
                  <a:pt x="259088" y="244654"/>
                </a:lnTo>
                <a:lnTo>
                  <a:pt x="259088" y="260404"/>
                </a:lnTo>
                <a:lnTo>
                  <a:pt x="244125" y="260404"/>
                </a:lnTo>
                <a:close/>
                <a:moveTo>
                  <a:pt x="259875" y="213941"/>
                </a:moveTo>
                <a:lnTo>
                  <a:pt x="274838" y="213941"/>
                </a:lnTo>
                <a:lnTo>
                  <a:pt x="274838" y="229691"/>
                </a:lnTo>
                <a:lnTo>
                  <a:pt x="259875" y="229691"/>
                </a:lnTo>
                <a:close/>
                <a:moveTo>
                  <a:pt x="229163" y="213941"/>
                </a:moveTo>
                <a:lnTo>
                  <a:pt x="244126" y="213941"/>
                </a:lnTo>
                <a:lnTo>
                  <a:pt x="244126" y="229691"/>
                </a:lnTo>
                <a:lnTo>
                  <a:pt x="229163" y="229691"/>
                </a:lnTo>
                <a:close/>
                <a:moveTo>
                  <a:pt x="170176" y="188033"/>
                </a:moveTo>
                <a:lnTo>
                  <a:pt x="143916" y="205574"/>
                </a:lnTo>
                <a:cubicBezTo>
                  <a:pt x="130036" y="219306"/>
                  <a:pt x="118765" y="235671"/>
                  <a:pt x="110914" y="253870"/>
                </a:cubicBezTo>
                <a:lnTo>
                  <a:pt x="100365" y="304006"/>
                </a:lnTo>
                <a:lnTo>
                  <a:pt x="101245" y="304608"/>
                </a:lnTo>
                <a:cubicBezTo>
                  <a:pt x="127652" y="317546"/>
                  <a:pt x="157506" y="322788"/>
                  <a:pt x="186945" y="319170"/>
                </a:cubicBezTo>
                <a:lnTo>
                  <a:pt x="235663" y="302648"/>
                </a:lnTo>
                <a:lnTo>
                  <a:pt x="232387" y="301034"/>
                </a:lnTo>
                <a:cubicBezTo>
                  <a:pt x="206584" y="280989"/>
                  <a:pt x="187370" y="253802"/>
                  <a:pt x="176822" y="223209"/>
                </a:cubicBezTo>
                <a:close/>
                <a:moveTo>
                  <a:pt x="334863" y="186789"/>
                </a:moveTo>
                <a:lnTo>
                  <a:pt x="326137" y="227074"/>
                </a:lnTo>
                <a:cubicBezTo>
                  <a:pt x="320495" y="242233"/>
                  <a:pt x="312672" y="256623"/>
                  <a:pt x="302806" y="269718"/>
                </a:cubicBezTo>
                <a:lnTo>
                  <a:pt x="266122" y="302160"/>
                </a:lnTo>
                <a:lnTo>
                  <a:pt x="294821" y="316907"/>
                </a:lnTo>
                <a:cubicBezTo>
                  <a:pt x="313573" y="322321"/>
                  <a:pt x="333383" y="324142"/>
                  <a:pt x="353132" y="322050"/>
                </a:cubicBezTo>
                <a:lnTo>
                  <a:pt x="402599" y="306398"/>
                </a:lnTo>
                <a:lnTo>
                  <a:pt x="395695" y="264919"/>
                </a:lnTo>
                <a:cubicBezTo>
                  <a:pt x="384916" y="233493"/>
                  <a:pt x="364195" y="206349"/>
                  <a:pt x="336878" y="187720"/>
                </a:cubicBezTo>
                <a:close/>
                <a:moveTo>
                  <a:pt x="274838" y="183229"/>
                </a:moveTo>
                <a:lnTo>
                  <a:pt x="289801" y="183229"/>
                </a:lnTo>
                <a:lnTo>
                  <a:pt x="289801" y="198979"/>
                </a:lnTo>
                <a:lnTo>
                  <a:pt x="274838" y="198979"/>
                </a:lnTo>
                <a:close/>
                <a:moveTo>
                  <a:pt x="244125" y="183229"/>
                </a:moveTo>
                <a:lnTo>
                  <a:pt x="259088" y="183229"/>
                </a:lnTo>
                <a:lnTo>
                  <a:pt x="259088" y="198979"/>
                </a:lnTo>
                <a:lnTo>
                  <a:pt x="244125" y="198979"/>
                </a:lnTo>
                <a:close/>
                <a:moveTo>
                  <a:pt x="213413" y="183229"/>
                </a:moveTo>
                <a:lnTo>
                  <a:pt x="228376" y="183229"/>
                </a:lnTo>
                <a:lnTo>
                  <a:pt x="228376" y="198979"/>
                </a:lnTo>
                <a:lnTo>
                  <a:pt x="213413" y="198979"/>
                </a:lnTo>
                <a:close/>
                <a:moveTo>
                  <a:pt x="252000" y="161178"/>
                </a:moveTo>
                <a:cubicBezTo>
                  <a:pt x="230935" y="161178"/>
                  <a:pt x="210854" y="165411"/>
                  <a:pt x="192569" y="173077"/>
                </a:cubicBezTo>
                <a:lnTo>
                  <a:pt x="184815" y="178256"/>
                </a:lnTo>
                <a:lnTo>
                  <a:pt x="188705" y="207543"/>
                </a:lnTo>
                <a:cubicBezTo>
                  <a:pt x="192151" y="220241"/>
                  <a:pt x="197269" y="232447"/>
                  <a:pt x="203963" y="243866"/>
                </a:cubicBezTo>
                <a:cubicBezTo>
                  <a:pt x="214004" y="262372"/>
                  <a:pt x="227342" y="277925"/>
                  <a:pt x="242858" y="290206"/>
                </a:cubicBezTo>
                <a:lnTo>
                  <a:pt x="250510" y="294138"/>
                </a:lnTo>
                <a:lnTo>
                  <a:pt x="289296" y="259874"/>
                </a:lnTo>
                <a:cubicBezTo>
                  <a:pt x="298220" y="248034"/>
                  <a:pt x="305310" y="235010"/>
                  <a:pt x="310435" y="221286"/>
                </a:cubicBezTo>
                <a:lnTo>
                  <a:pt x="319527" y="179701"/>
                </a:lnTo>
                <a:lnTo>
                  <a:pt x="291375" y="166691"/>
                </a:lnTo>
                <a:cubicBezTo>
                  <a:pt x="278775" y="162753"/>
                  <a:pt x="265388" y="161178"/>
                  <a:pt x="252000" y="161178"/>
                </a:cubicBezTo>
                <a:close/>
                <a:moveTo>
                  <a:pt x="252871" y="43327"/>
                </a:moveTo>
                <a:lnTo>
                  <a:pt x="227884" y="60280"/>
                </a:lnTo>
                <a:cubicBezTo>
                  <a:pt x="214152" y="74111"/>
                  <a:pt x="203053" y="90574"/>
                  <a:pt x="195387" y="108847"/>
                </a:cubicBezTo>
                <a:lnTo>
                  <a:pt x="184147" y="164976"/>
                </a:lnTo>
                <a:lnTo>
                  <a:pt x="229212" y="149612"/>
                </a:lnTo>
                <a:cubicBezTo>
                  <a:pt x="250672" y="146708"/>
                  <a:pt x="273066" y="147988"/>
                  <a:pt x="295313" y="154091"/>
                </a:cubicBezTo>
                <a:lnTo>
                  <a:pt x="318878" y="165922"/>
                </a:lnTo>
                <a:lnTo>
                  <a:pt x="316585" y="134391"/>
                </a:lnTo>
                <a:cubicBezTo>
                  <a:pt x="313336" y="119794"/>
                  <a:pt x="307864" y="105463"/>
                  <a:pt x="300038" y="91878"/>
                </a:cubicBezTo>
                <a:cubicBezTo>
                  <a:pt x="289407" y="73766"/>
                  <a:pt x="275626" y="58606"/>
                  <a:pt x="259802" y="46708"/>
                </a:cubicBezTo>
                <a:close/>
                <a:moveTo>
                  <a:pt x="149207" y="16906"/>
                </a:moveTo>
                <a:cubicBezTo>
                  <a:pt x="129642" y="19281"/>
                  <a:pt x="110250" y="25532"/>
                  <a:pt x="92138" y="35966"/>
                </a:cubicBezTo>
                <a:cubicBezTo>
                  <a:pt x="18900" y="78491"/>
                  <a:pt x="-5513" y="171416"/>
                  <a:pt x="36225" y="243866"/>
                </a:cubicBezTo>
                <a:cubicBezTo>
                  <a:pt x="44051" y="257451"/>
                  <a:pt x="53704" y="269401"/>
                  <a:pt x="64701" y="279574"/>
                </a:cubicBezTo>
                <a:lnTo>
                  <a:pt x="88888" y="296143"/>
                </a:lnTo>
                <a:lnTo>
                  <a:pt x="90563" y="271428"/>
                </a:lnTo>
                <a:cubicBezTo>
                  <a:pt x="96666" y="249181"/>
                  <a:pt x="106952" y="229199"/>
                  <a:pt x="120340" y="212120"/>
                </a:cubicBezTo>
                <a:lnTo>
                  <a:pt x="168261" y="170634"/>
                </a:lnTo>
                <a:lnTo>
                  <a:pt x="173250" y="124953"/>
                </a:lnTo>
                <a:cubicBezTo>
                  <a:pt x="179157" y="103297"/>
                  <a:pt x="189198" y="83216"/>
                  <a:pt x="202585" y="65792"/>
                </a:cubicBezTo>
                <a:lnTo>
                  <a:pt x="237082" y="35625"/>
                </a:lnTo>
                <a:lnTo>
                  <a:pt x="207310" y="21102"/>
                </a:lnTo>
                <a:cubicBezTo>
                  <a:pt x="188509" y="16032"/>
                  <a:pt x="168772" y="14531"/>
                  <a:pt x="149207" y="16906"/>
                </a:cubicBezTo>
                <a:close/>
                <a:moveTo>
                  <a:pt x="335475" y="15491"/>
                </a:moveTo>
                <a:cubicBezTo>
                  <a:pt x="314410" y="15491"/>
                  <a:pt x="294378" y="19773"/>
                  <a:pt x="276179" y="27513"/>
                </a:cubicBezTo>
                <a:lnTo>
                  <a:pt x="268034" y="33039"/>
                </a:lnTo>
                <a:lnTo>
                  <a:pt x="269978" y="33985"/>
                </a:lnTo>
                <a:cubicBezTo>
                  <a:pt x="287438" y="47138"/>
                  <a:pt x="302597" y="63922"/>
                  <a:pt x="314213" y="84003"/>
                </a:cubicBezTo>
                <a:cubicBezTo>
                  <a:pt x="322925" y="99064"/>
                  <a:pt x="329034" y="114928"/>
                  <a:pt x="332681" y="131070"/>
                </a:cubicBezTo>
                <a:lnTo>
                  <a:pt x="335973" y="174505"/>
                </a:lnTo>
                <a:lnTo>
                  <a:pt x="354622" y="183868"/>
                </a:lnTo>
                <a:cubicBezTo>
                  <a:pt x="388779" y="210643"/>
                  <a:pt x="411322" y="249821"/>
                  <a:pt x="417129" y="292740"/>
                </a:cubicBezTo>
                <a:lnTo>
                  <a:pt x="416709" y="298947"/>
                </a:lnTo>
                <a:lnTo>
                  <a:pt x="457415" y="264489"/>
                </a:lnTo>
                <a:cubicBezTo>
                  <a:pt x="494255" y="217829"/>
                  <a:pt x="501638" y="152122"/>
                  <a:pt x="470925" y="96603"/>
                </a:cubicBezTo>
                <a:cubicBezTo>
                  <a:pt x="470138" y="95028"/>
                  <a:pt x="468563" y="92666"/>
                  <a:pt x="467775" y="91091"/>
                </a:cubicBezTo>
                <a:cubicBezTo>
                  <a:pt x="447300" y="56441"/>
                  <a:pt x="414225" y="30453"/>
                  <a:pt x="375638" y="20216"/>
                </a:cubicBezTo>
                <a:cubicBezTo>
                  <a:pt x="362250" y="17853"/>
                  <a:pt x="348863" y="15491"/>
                  <a:pt x="335475" y="15491"/>
                </a:cubicBezTo>
                <a:close/>
                <a:moveTo>
                  <a:pt x="147546" y="1279"/>
                </a:moveTo>
                <a:cubicBezTo>
                  <a:pt x="169239" y="-1416"/>
                  <a:pt x="191117" y="184"/>
                  <a:pt x="211937" y="5746"/>
                </a:cubicBezTo>
                <a:lnTo>
                  <a:pt x="250046" y="24287"/>
                </a:lnTo>
                <a:lnTo>
                  <a:pt x="252000" y="22578"/>
                </a:lnTo>
                <a:cubicBezTo>
                  <a:pt x="332325" y="-23884"/>
                  <a:pt x="435488" y="3678"/>
                  <a:pt x="481950" y="84003"/>
                </a:cubicBezTo>
                <a:cubicBezTo>
                  <a:pt x="504000" y="122591"/>
                  <a:pt x="510300" y="168266"/>
                  <a:pt x="498488" y="211578"/>
                </a:cubicBezTo>
                <a:cubicBezTo>
                  <a:pt x="488644" y="248197"/>
                  <a:pt x="466988" y="279303"/>
                  <a:pt x="438343" y="301255"/>
                </a:cubicBezTo>
                <a:lnTo>
                  <a:pt x="415728" y="313418"/>
                </a:lnTo>
                <a:lnTo>
                  <a:pt x="412650" y="358841"/>
                </a:lnTo>
                <a:cubicBezTo>
                  <a:pt x="393750" y="431291"/>
                  <a:pt x="327600" y="481691"/>
                  <a:pt x="252000" y="481691"/>
                </a:cubicBezTo>
                <a:cubicBezTo>
                  <a:pt x="237038" y="481691"/>
                  <a:pt x="222863" y="479328"/>
                  <a:pt x="207900" y="476178"/>
                </a:cubicBezTo>
                <a:cubicBezTo>
                  <a:pt x="141160" y="457869"/>
                  <a:pt x="94795" y="401908"/>
                  <a:pt x="86084" y="337529"/>
                </a:cubicBezTo>
                <a:lnTo>
                  <a:pt x="87768" y="312667"/>
                </a:lnTo>
                <a:lnTo>
                  <a:pt x="49415" y="286982"/>
                </a:lnTo>
                <a:cubicBezTo>
                  <a:pt x="18900" y="256663"/>
                  <a:pt x="0" y="214729"/>
                  <a:pt x="0" y="168266"/>
                </a:cubicBezTo>
                <a:cubicBezTo>
                  <a:pt x="0" y="108416"/>
                  <a:pt x="32288" y="52503"/>
                  <a:pt x="84263" y="22578"/>
                </a:cubicBezTo>
                <a:cubicBezTo>
                  <a:pt x="104344" y="10963"/>
                  <a:pt x="125853" y="3974"/>
                  <a:pt x="147546" y="1279"/>
                </a:cubicBezTo>
                <a:close/>
              </a:path>
            </a:pathLst>
          </a:custGeom>
          <a:solidFill>
            <a:schemeClr val="accent6">
              <a:lumMod val="60000"/>
              <a:lumOff val="40000"/>
            </a:schemeClr>
          </a:solidFill>
          <a:ln w="7739" cap="flat">
            <a:noFill/>
            <a:prstDash val="solid"/>
            <a:miter/>
          </a:ln>
        </p:spPr>
        <p:txBody>
          <a:bodyPr rtlCol="0"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6" name="形状"/>
          <p:cNvSpPr/>
          <p:nvPr>
            <p:custDataLst>
              <p:tags r:id="rId13"/>
            </p:custDataLst>
          </p:nvPr>
        </p:nvSpPr>
        <p:spPr>
          <a:xfrm>
            <a:off x="5844600" y="2865027"/>
            <a:ext cx="607685" cy="607686"/>
          </a:xfrm>
          <a:custGeom>
            <a:avLst/>
            <a:gdLst/>
            <a:ahLst/>
            <a:cxnLst>
              <a:cxn ang="0">
                <a:pos x="wd2" y="hd2"/>
              </a:cxn>
              <a:cxn ang="5400000">
                <a:pos x="wd2" y="hd2"/>
              </a:cxn>
              <a:cxn ang="10800000">
                <a:pos x="wd2" y="hd2"/>
              </a:cxn>
              <a:cxn ang="16200000">
                <a:pos x="wd2" y="hd2"/>
              </a:cxn>
            </a:cxnLst>
            <a:rect l="0" t="0" r="r" b="b"/>
            <a:pathLst>
              <a:path w="21600" h="21600" extrusionOk="0">
                <a:moveTo>
                  <a:pt x="4209" y="3591"/>
                </a:moveTo>
                <a:cubicBezTo>
                  <a:pt x="4209" y="3591"/>
                  <a:pt x="4154" y="3591"/>
                  <a:pt x="4154" y="3646"/>
                </a:cubicBezTo>
                <a:cubicBezTo>
                  <a:pt x="3212" y="3094"/>
                  <a:pt x="3212" y="3094"/>
                  <a:pt x="3212" y="3094"/>
                </a:cubicBezTo>
                <a:cubicBezTo>
                  <a:pt x="2935" y="3425"/>
                  <a:pt x="2935" y="3425"/>
                  <a:pt x="2935" y="3425"/>
                </a:cubicBezTo>
                <a:cubicBezTo>
                  <a:pt x="2603" y="3757"/>
                  <a:pt x="2603" y="3757"/>
                  <a:pt x="2603" y="3757"/>
                </a:cubicBezTo>
                <a:cubicBezTo>
                  <a:pt x="3212" y="4640"/>
                  <a:pt x="3212" y="4640"/>
                  <a:pt x="3212" y="4640"/>
                </a:cubicBezTo>
                <a:cubicBezTo>
                  <a:pt x="2880" y="5027"/>
                  <a:pt x="2603" y="5469"/>
                  <a:pt x="2326" y="5856"/>
                </a:cubicBezTo>
                <a:cubicBezTo>
                  <a:pt x="1274" y="5635"/>
                  <a:pt x="1274" y="5635"/>
                  <a:pt x="1274" y="5635"/>
                </a:cubicBezTo>
                <a:cubicBezTo>
                  <a:pt x="1108" y="6077"/>
                  <a:pt x="1108" y="6077"/>
                  <a:pt x="1108" y="6077"/>
                </a:cubicBezTo>
                <a:cubicBezTo>
                  <a:pt x="886" y="6463"/>
                  <a:pt x="886" y="6463"/>
                  <a:pt x="886" y="6463"/>
                </a:cubicBezTo>
                <a:cubicBezTo>
                  <a:pt x="1717" y="7182"/>
                  <a:pt x="1717" y="7182"/>
                  <a:pt x="1717" y="7182"/>
                </a:cubicBezTo>
                <a:cubicBezTo>
                  <a:pt x="1551" y="7624"/>
                  <a:pt x="1385" y="8121"/>
                  <a:pt x="1274" y="8563"/>
                </a:cubicBezTo>
                <a:cubicBezTo>
                  <a:pt x="166" y="8673"/>
                  <a:pt x="166" y="8673"/>
                  <a:pt x="166" y="8673"/>
                </a:cubicBezTo>
                <a:cubicBezTo>
                  <a:pt x="111" y="9115"/>
                  <a:pt x="111" y="9115"/>
                  <a:pt x="111" y="9115"/>
                </a:cubicBezTo>
                <a:cubicBezTo>
                  <a:pt x="55" y="9557"/>
                  <a:pt x="55" y="9557"/>
                  <a:pt x="55" y="9557"/>
                </a:cubicBezTo>
                <a:cubicBezTo>
                  <a:pt x="1052" y="9999"/>
                  <a:pt x="1052" y="9999"/>
                  <a:pt x="1052" y="9999"/>
                </a:cubicBezTo>
                <a:cubicBezTo>
                  <a:pt x="997" y="10275"/>
                  <a:pt x="997" y="10551"/>
                  <a:pt x="997" y="10883"/>
                </a:cubicBezTo>
                <a:cubicBezTo>
                  <a:pt x="997" y="11159"/>
                  <a:pt x="997" y="11159"/>
                  <a:pt x="997" y="11159"/>
                </a:cubicBezTo>
                <a:cubicBezTo>
                  <a:pt x="997" y="11159"/>
                  <a:pt x="997" y="11159"/>
                  <a:pt x="997" y="11159"/>
                </a:cubicBezTo>
                <a:cubicBezTo>
                  <a:pt x="997" y="11270"/>
                  <a:pt x="997" y="11380"/>
                  <a:pt x="1052" y="11491"/>
                </a:cubicBezTo>
                <a:cubicBezTo>
                  <a:pt x="0" y="11877"/>
                  <a:pt x="0" y="11877"/>
                  <a:pt x="0" y="11877"/>
                </a:cubicBezTo>
                <a:cubicBezTo>
                  <a:pt x="55" y="12319"/>
                  <a:pt x="55" y="12319"/>
                  <a:pt x="55" y="12319"/>
                </a:cubicBezTo>
                <a:cubicBezTo>
                  <a:pt x="166" y="12761"/>
                  <a:pt x="166" y="12761"/>
                  <a:pt x="166" y="12761"/>
                </a:cubicBezTo>
                <a:cubicBezTo>
                  <a:pt x="1218" y="12872"/>
                  <a:pt x="1218" y="12872"/>
                  <a:pt x="1218" y="12872"/>
                </a:cubicBezTo>
                <a:cubicBezTo>
                  <a:pt x="1329" y="13369"/>
                  <a:pt x="1495" y="13866"/>
                  <a:pt x="1662" y="14308"/>
                </a:cubicBezTo>
                <a:cubicBezTo>
                  <a:pt x="831" y="14971"/>
                  <a:pt x="831" y="14971"/>
                  <a:pt x="831" y="14971"/>
                </a:cubicBezTo>
                <a:cubicBezTo>
                  <a:pt x="997" y="15413"/>
                  <a:pt x="997" y="15413"/>
                  <a:pt x="997" y="15413"/>
                </a:cubicBezTo>
                <a:cubicBezTo>
                  <a:pt x="1218" y="15799"/>
                  <a:pt x="1218" y="15799"/>
                  <a:pt x="1218" y="15799"/>
                </a:cubicBezTo>
                <a:cubicBezTo>
                  <a:pt x="2271" y="15579"/>
                  <a:pt x="2271" y="15579"/>
                  <a:pt x="2271" y="15579"/>
                </a:cubicBezTo>
                <a:cubicBezTo>
                  <a:pt x="2492" y="16020"/>
                  <a:pt x="2769" y="16462"/>
                  <a:pt x="3102" y="16849"/>
                </a:cubicBezTo>
                <a:cubicBezTo>
                  <a:pt x="2492" y="17733"/>
                  <a:pt x="2492" y="17733"/>
                  <a:pt x="2492" y="17733"/>
                </a:cubicBezTo>
                <a:cubicBezTo>
                  <a:pt x="2825" y="18064"/>
                  <a:pt x="2825" y="18064"/>
                  <a:pt x="2825" y="18064"/>
                </a:cubicBezTo>
                <a:cubicBezTo>
                  <a:pt x="3102" y="18396"/>
                  <a:pt x="3102" y="18396"/>
                  <a:pt x="3102" y="18396"/>
                </a:cubicBezTo>
                <a:cubicBezTo>
                  <a:pt x="4043" y="17899"/>
                  <a:pt x="4043" y="17899"/>
                  <a:pt x="4043" y="17899"/>
                </a:cubicBezTo>
                <a:cubicBezTo>
                  <a:pt x="4431" y="18230"/>
                  <a:pt x="4818" y="18562"/>
                  <a:pt x="5206" y="18838"/>
                </a:cubicBezTo>
                <a:cubicBezTo>
                  <a:pt x="4929" y="19887"/>
                  <a:pt x="4929" y="19887"/>
                  <a:pt x="4929" y="19887"/>
                </a:cubicBezTo>
                <a:cubicBezTo>
                  <a:pt x="5317" y="20108"/>
                  <a:pt x="5317" y="20108"/>
                  <a:pt x="5317" y="20108"/>
                </a:cubicBezTo>
                <a:cubicBezTo>
                  <a:pt x="5705" y="20329"/>
                  <a:pt x="5705" y="20329"/>
                  <a:pt x="5705" y="20329"/>
                </a:cubicBezTo>
                <a:cubicBezTo>
                  <a:pt x="6425" y="19556"/>
                  <a:pt x="6425" y="19556"/>
                  <a:pt x="6425" y="19556"/>
                </a:cubicBezTo>
                <a:cubicBezTo>
                  <a:pt x="6923" y="19777"/>
                  <a:pt x="7366" y="19943"/>
                  <a:pt x="7865" y="20108"/>
                </a:cubicBezTo>
                <a:cubicBezTo>
                  <a:pt x="7865" y="21213"/>
                  <a:pt x="7865" y="21213"/>
                  <a:pt x="7865" y="21213"/>
                </a:cubicBezTo>
                <a:cubicBezTo>
                  <a:pt x="8308" y="21324"/>
                  <a:pt x="8308" y="21324"/>
                  <a:pt x="8308" y="21324"/>
                </a:cubicBezTo>
                <a:cubicBezTo>
                  <a:pt x="8751" y="21379"/>
                  <a:pt x="8751" y="21379"/>
                  <a:pt x="8751" y="21379"/>
                </a:cubicBezTo>
                <a:cubicBezTo>
                  <a:pt x="9249" y="20440"/>
                  <a:pt x="9249" y="20440"/>
                  <a:pt x="9249" y="20440"/>
                </a:cubicBezTo>
                <a:cubicBezTo>
                  <a:pt x="9305" y="20440"/>
                  <a:pt x="9415" y="20440"/>
                  <a:pt x="9526" y="20495"/>
                </a:cubicBezTo>
                <a:cubicBezTo>
                  <a:pt x="9526" y="20495"/>
                  <a:pt x="9526" y="20495"/>
                  <a:pt x="9526" y="20495"/>
                </a:cubicBezTo>
                <a:cubicBezTo>
                  <a:pt x="9858" y="20495"/>
                  <a:pt x="9858" y="20495"/>
                  <a:pt x="9858" y="20495"/>
                </a:cubicBezTo>
                <a:cubicBezTo>
                  <a:pt x="10135" y="20550"/>
                  <a:pt x="10412" y="20550"/>
                  <a:pt x="10745" y="20550"/>
                </a:cubicBezTo>
                <a:cubicBezTo>
                  <a:pt x="11022" y="21600"/>
                  <a:pt x="11022" y="21600"/>
                  <a:pt x="11022" y="21600"/>
                </a:cubicBezTo>
                <a:cubicBezTo>
                  <a:pt x="11520" y="21545"/>
                  <a:pt x="11520" y="21545"/>
                  <a:pt x="11520" y="21545"/>
                </a:cubicBezTo>
                <a:cubicBezTo>
                  <a:pt x="11963" y="21545"/>
                  <a:pt x="11963" y="21545"/>
                  <a:pt x="11963" y="21545"/>
                </a:cubicBezTo>
                <a:cubicBezTo>
                  <a:pt x="12129" y="20440"/>
                  <a:pt x="12129" y="20440"/>
                  <a:pt x="12129" y="20440"/>
                </a:cubicBezTo>
                <a:cubicBezTo>
                  <a:pt x="12628" y="20385"/>
                  <a:pt x="13126" y="20274"/>
                  <a:pt x="13625" y="20164"/>
                </a:cubicBezTo>
                <a:cubicBezTo>
                  <a:pt x="14234" y="21048"/>
                  <a:pt x="14234" y="21048"/>
                  <a:pt x="14234" y="21048"/>
                </a:cubicBezTo>
                <a:cubicBezTo>
                  <a:pt x="14677" y="20882"/>
                  <a:pt x="14677" y="20882"/>
                  <a:pt x="14677" y="20882"/>
                </a:cubicBezTo>
                <a:cubicBezTo>
                  <a:pt x="15065" y="20716"/>
                  <a:pt x="15065" y="20716"/>
                  <a:pt x="15065" y="20716"/>
                </a:cubicBezTo>
                <a:cubicBezTo>
                  <a:pt x="14954" y="19666"/>
                  <a:pt x="14954" y="19666"/>
                  <a:pt x="14954" y="19666"/>
                </a:cubicBezTo>
                <a:cubicBezTo>
                  <a:pt x="15397" y="19446"/>
                  <a:pt x="15840" y="19169"/>
                  <a:pt x="16228" y="18893"/>
                </a:cubicBezTo>
                <a:cubicBezTo>
                  <a:pt x="17114" y="19556"/>
                  <a:pt x="17114" y="19556"/>
                  <a:pt x="17114" y="19556"/>
                </a:cubicBezTo>
                <a:cubicBezTo>
                  <a:pt x="17446" y="19280"/>
                  <a:pt x="17446" y="19280"/>
                  <a:pt x="17446" y="19280"/>
                </a:cubicBezTo>
                <a:cubicBezTo>
                  <a:pt x="17834" y="19004"/>
                  <a:pt x="17834" y="19004"/>
                  <a:pt x="17834" y="19004"/>
                </a:cubicBezTo>
                <a:cubicBezTo>
                  <a:pt x="17335" y="18009"/>
                  <a:pt x="17335" y="18009"/>
                  <a:pt x="17335" y="18009"/>
                </a:cubicBezTo>
                <a:cubicBezTo>
                  <a:pt x="17391" y="18009"/>
                  <a:pt x="17391" y="18009"/>
                  <a:pt x="17391" y="18009"/>
                </a:cubicBezTo>
                <a:cubicBezTo>
                  <a:pt x="17723" y="17678"/>
                  <a:pt x="18111" y="17291"/>
                  <a:pt x="18388" y="16960"/>
                </a:cubicBezTo>
                <a:cubicBezTo>
                  <a:pt x="19385" y="17346"/>
                  <a:pt x="19385" y="17346"/>
                  <a:pt x="19385" y="17346"/>
                </a:cubicBezTo>
                <a:cubicBezTo>
                  <a:pt x="19662" y="16960"/>
                  <a:pt x="19662" y="16960"/>
                  <a:pt x="19662" y="16960"/>
                </a:cubicBezTo>
                <a:cubicBezTo>
                  <a:pt x="19938" y="16573"/>
                  <a:pt x="19938" y="16573"/>
                  <a:pt x="19938" y="16573"/>
                </a:cubicBezTo>
                <a:cubicBezTo>
                  <a:pt x="19218" y="15744"/>
                  <a:pt x="19218" y="15744"/>
                  <a:pt x="19218" y="15744"/>
                </a:cubicBezTo>
                <a:cubicBezTo>
                  <a:pt x="19440" y="15358"/>
                  <a:pt x="19662" y="14860"/>
                  <a:pt x="19883" y="14418"/>
                </a:cubicBezTo>
                <a:cubicBezTo>
                  <a:pt x="20935" y="14529"/>
                  <a:pt x="20935" y="14529"/>
                  <a:pt x="20935" y="14529"/>
                </a:cubicBezTo>
                <a:cubicBezTo>
                  <a:pt x="21102" y="14087"/>
                  <a:pt x="21102" y="14087"/>
                  <a:pt x="21102" y="14087"/>
                </a:cubicBezTo>
                <a:cubicBezTo>
                  <a:pt x="21212" y="13645"/>
                  <a:pt x="21212" y="13645"/>
                  <a:pt x="21212" y="13645"/>
                </a:cubicBezTo>
                <a:cubicBezTo>
                  <a:pt x="20271" y="13093"/>
                  <a:pt x="20271" y="13093"/>
                  <a:pt x="20271" y="13093"/>
                </a:cubicBezTo>
                <a:cubicBezTo>
                  <a:pt x="20382" y="12595"/>
                  <a:pt x="20492" y="12098"/>
                  <a:pt x="20548" y="11601"/>
                </a:cubicBezTo>
                <a:cubicBezTo>
                  <a:pt x="21600" y="11325"/>
                  <a:pt x="21600" y="11325"/>
                  <a:pt x="21600" y="11325"/>
                </a:cubicBezTo>
                <a:cubicBezTo>
                  <a:pt x="21600" y="10883"/>
                  <a:pt x="21600" y="10883"/>
                  <a:pt x="21600" y="10883"/>
                </a:cubicBezTo>
                <a:cubicBezTo>
                  <a:pt x="21600" y="10441"/>
                  <a:pt x="21600" y="10441"/>
                  <a:pt x="21600" y="10441"/>
                </a:cubicBezTo>
                <a:cubicBezTo>
                  <a:pt x="20548" y="10165"/>
                  <a:pt x="20548" y="10165"/>
                  <a:pt x="20548" y="10165"/>
                </a:cubicBezTo>
                <a:cubicBezTo>
                  <a:pt x="20492" y="9668"/>
                  <a:pt x="20437" y="9170"/>
                  <a:pt x="20326" y="8673"/>
                </a:cubicBezTo>
                <a:cubicBezTo>
                  <a:pt x="21268" y="8176"/>
                  <a:pt x="21268" y="8176"/>
                  <a:pt x="21268" y="8176"/>
                </a:cubicBezTo>
                <a:cubicBezTo>
                  <a:pt x="21157" y="7734"/>
                  <a:pt x="21157" y="7734"/>
                  <a:pt x="21157" y="7734"/>
                </a:cubicBezTo>
                <a:cubicBezTo>
                  <a:pt x="20991" y="7292"/>
                  <a:pt x="20991" y="7292"/>
                  <a:pt x="20991" y="7292"/>
                </a:cubicBezTo>
                <a:cubicBezTo>
                  <a:pt x="19938" y="7347"/>
                  <a:pt x="19938" y="7347"/>
                  <a:pt x="19938" y="7347"/>
                </a:cubicBezTo>
                <a:cubicBezTo>
                  <a:pt x="19717" y="6850"/>
                  <a:pt x="19551" y="6408"/>
                  <a:pt x="19274" y="5966"/>
                </a:cubicBezTo>
                <a:cubicBezTo>
                  <a:pt x="19994" y="5193"/>
                  <a:pt x="19994" y="5193"/>
                  <a:pt x="19994" y="5193"/>
                </a:cubicBezTo>
                <a:cubicBezTo>
                  <a:pt x="19772" y="4806"/>
                  <a:pt x="19772" y="4806"/>
                  <a:pt x="19772" y="4806"/>
                </a:cubicBezTo>
                <a:cubicBezTo>
                  <a:pt x="19495" y="4419"/>
                  <a:pt x="19495" y="4419"/>
                  <a:pt x="19495" y="4419"/>
                </a:cubicBezTo>
                <a:cubicBezTo>
                  <a:pt x="18498" y="4806"/>
                  <a:pt x="18498" y="4806"/>
                  <a:pt x="18498" y="4806"/>
                </a:cubicBezTo>
                <a:cubicBezTo>
                  <a:pt x="18332" y="4585"/>
                  <a:pt x="18166" y="4419"/>
                  <a:pt x="18000" y="4254"/>
                </a:cubicBezTo>
                <a:cubicBezTo>
                  <a:pt x="17834" y="4033"/>
                  <a:pt x="17668" y="3867"/>
                  <a:pt x="17502" y="3701"/>
                </a:cubicBezTo>
                <a:cubicBezTo>
                  <a:pt x="17945" y="2707"/>
                  <a:pt x="17945" y="2707"/>
                  <a:pt x="17945" y="2707"/>
                </a:cubicBezTo>
                <a:cubicBezTo>
                  <a:pt x="17612" y="2431"/>
                  <a:pt x="17612" y="2431"/>
                  <a:pt x="17612" y="2431"/>
                </a:cubicBezTo>
                <a:cubicBezTo>
                  <a:pt x="17225" y="2154"/>
                  <a:pt x="17225" y="2154"/>
                  <a:pt x="17225" y="2154"/>
                </a:cubicBezTo>
                <a:cubicBezTo>
                  <a:pt x="16394" y="2817"/>
                  <a:pt x="16394" y="2817"/>
                  <a:pt x="16394" y="2817"/>
                </a:cubicBezTo>
                <a:cubicBezTo>
                  <a:pt x="15951" y="2541"/>
                  <a:pt x="15508" y="2265"/>
                  <a:pt x="15065" y="2044"/>
                </a:cubicBezTo>
                <a:cubicBezTo>
                  <a:pt x="15231" y="994"/>
                  <a:pt x="15231" y="994"/>
                  <a:pt x="15231" y="994"/>
                </a:cubicBezTo>
                <a:cubicBezTo>
                  <a:pt x="14788" y="829"/>
                  <a:pt x="14788" y="829"/>
                  <a:pt x="14788" y="829"/>
                </a:cubicBezTo>
                <a:cubicBezTo>
                  <a:pt x="14400" y="608"/>
                  <a:pt x="14400" y="608"/>
                  <a:pt x="14400" y="608"/>
                </a:cubicBezTo>
                <a:cubicBezTo>
                  <a:pt x="13735" y="1547"/>
                  <a:pt x="13735" y="1547"/>
                  <a:pt x="13735" y="1547"/>
                </a:cubicBezTo>
                <a:cubicBezTo>
                  <a:pt x="13292" y="1381"/>
                  <a:pt x="12794" y="1271"/>
                  <a:pt x="12295" y="1160"/>
                </a:cubicBezTo>
                <a:cubicBezTo>
                  <a:pt x="12129" y="110"/>
                  <a:pt x="12129" y="110"/>
                  <a:pt x="12129" y="110"/>
                </a:cubicBezTo>
                <a:cubicBezTo>
                  <a:pt x="11686" y="55"/>
                  <a:pt x="11686" y="55"/>
                  <a:pt x="11686" y="55"/>
                </a:cubicBezTo>
                <a:cubicBezTo>
                  <a:pt x="11243" y="0"/>
                  <a:pt x="11243" y="0"/>
                  <a:pt x="11243" y="0"/>
                </a:cubicBezTo>
                <a:cubicBezTo>
                  <a:pt x="10855" y="1050"/>
                  <a:pt x="10855" y="1050"/>
                  <a:pt x="10855" y="1050"/>
                </a:cubicBezTo>
                <a:cubicBezTo>
                  <a:pt x="10357" y="1050"/>
                  <a:pt x="9858" y="1105"/>
                  <a:pt x="9360" y="1160"/>
                </a:cubicBezTo>
                <a:cubicBezTo>
                  <a:pt x="8917" y="166"/>
                  <a:pt x="8917" y="166"/>
                  <a:pt x="8917" y="166"/>
                </a:cubicBezTo>
                <a:cubicBezTo>
                  <a:pt x="8474" y="276"/>
                  <a:pt x="8474" y="276"/>
                  <a:pt x="8474" y="276"/>
                </a:cubicBezTo>
                <a:cubicBezTo>
                  <a:pt x="8031" y="387"/>
                  <a:pt x="8031" y="387"/>
                  <a:pt x="8031" y="387"/>
                </a:cubicBezTo>
                <a:cubicBezTo>
                  <a:pt x="7975" y="1436"/>
                  <a:pt x="7975" y="1436"/>
                  <a:pt x="7975" y="1436"/>
                </a:cubicBezTo>
                <a:cubicBezTo>
                  <a:pt x="7532" y="1602"/>
                  <a:pt x="7034" y="1768"/>
                  <a:pt x="6591" y="1989"/>
                </a:cubicBezTo>
                <a:cubicBezTo>
                  <a:pt x="5871" y="1215"/>
                  <a:pt x="5871" y="1215"/>
                  <a:pt x="5871" y="1215"/>
                </a:cubicBezTo>
                <a:cubicBezTo>
                  <a:pt x="5428" y="1436"/>
                  <a:pt x="5428" y="1436"/>
                  <a:pt x="5428" y="1436"/>
                </a:cubicBezTo>
                <a:cubicBezTo>
                  <a:pt x="5040" y="1657"/>
                  <a:pt x="5040" y="1657"/>
                  <a:pt x="5040" y="1657"/>
                </a:cubicBezTo>
                <a:cubicBezTo>
                  <a:pt x="5372" y="2707"/>
                  <a:pt x="5372" y="2707"/>
                  <a:pt x="5372" y="2707"/>
                </a:cubicBezTo>
                <a:cubicBezTo>
                  <a:pt x="4929" y="2983"/>
                  <a:pt x="4542" y="3259"/>
                  <a:pt x="4209" y="3591"/>
                </a:cubicBezTo>
                <a:close/>
                <a:moveTo>
                  <a:pt x="4486" y="16518"/>
                </a:moveTo>
                <a:cubicBezTo>
                  <a:pt x="3102" y="15026"/>
                  <a:pt x="2382" y="13148"/>
                  <a:pt x="2271" y="11214"/>
                </a:cubicBezTo>
                <a:cubicBezTo>
                  <a:pt x="5095" y="11380"/>
                  <a:pt x="5095" y="11380"/>
                  <a:pt x="5095" y="11380"/>
                </a:cubicBezTo>
                <a:cubicBezTo>
                  <a:pt x="7754" y="11491"/>
                  <a:pt x="9858" y="13755"/>
                  <a:pt x="9692" y="16407"/>
                </a:cubicBezTo>
                <a:cubicBezTo>
                  <a:pt x="9582" y="19225"/>
                  <a:pt x="9582" y="19225"/>
                  <a:pt x="9582" y="19225"/>
                </a:cubicBezTo>
                <a:cubicBezTo>
                  <a:pt x="7698" y="18948"/>
                  <a:pt x="5871" y="18064"/>
                  <a:pt x="4486" y="16518"/>
                </a:cubicBezTo>
                <a:close/>
                <a:moveTo>
                  <a:pt x="9858" y="9833"/>
                </a:moveTo>
                <a:cubicBezTo>
                  <a:pt x="10412" y="9336"/>
                  <a:pt x="11243" y="9336"/>
                  <a:pt x="11797" y="9888"/>
                </a:cubicBezTo>
                <a:cubicBezTo>
                  <a:pt x="12295" y="10441"/>
                  <a:pt x="12240" y="11325"/>
                  <a:pt x="11686" y="11822"/>
                </a:cubicBezTo>
                <a:cubicBezTo>
                  <a:pt x="11132" y="12319"/>
                  <a:pt x="10246" y="12319"/>
                  <a:pt x="9748" y="11767"/>
                </a:cubicBezTo>
                <a:cubicBezTo>
                  <a:pt x="9249" y="11214"/>
                  <a:pt x="9305" y="10330"/>
                  <a:pt x="9858" y="9833"/>
                </a:cubicBezTo>
                <a:close/>
                <a:moveTo>
                  <a:pt x="19163" y="11988"/>
                </a:moveTo>
                <a:cubicBezTo>
                  <a:pt x="18886" y="13866"/>
                  <a:pt x="18000" y="15689"/>
                  <a:pt x="16505" y="17070"/>
                </a:cubicBezTo>
                <a:cubicBezTo>
                  <a:pt x="14954" y="18451"/>
                  <a:pt x="13071" y="19169"/>
                  <a:pt x="11188" y="19280"/>
                </a:cubicBezTo>
                <a:cubicBezTo>
                  <a:pt x="11298" y="16462"/>
                  <a:pt x="11298" y="16462"/>
                  <a:pt x="11298" y="16462"/>
                </a:cubicBezTo>
                <a:cubicBezTo>
                  <a:pt x="11409" y="13811"/>
                  <a:pt x="13680" y="11767"/>
                  <a:pt x="16338" y="11877"/>
                </a:cubicBezTo>
                <a:lnTo>
                  <a:pt x="19163" y="11988"/>
                </a:lnTo>
                <a:close/>
                <a:moveTo>
                  <a:pt x="17003" y="5138"/>
                </a:moveTo>
                <a:cubicBezTo>
                  <a:pt x="18443" y="6629"/>
                  <a:pt x="19163" y="8507"/>
                  <a:pt x="19218" y="10441"/>
                </a:cubicBezTo>
                <a:cubicBezTo>
                  <a:pt x="16394" y="10275"/>
                  <a:pt x="16394" y="10275"/>
                  <a:pt x="16394" y="10275"/>
                </a:cubicBezTo>
                <a:cubicBezTo>
                  <a:pt x="13735" y="10165"/>
                  <a:pt x="11686" y="7900"/>
                  <a:pt x="11797" y="5248"/>
                </a:cubicBezTo>
                <a:cubicBezTo>
                  <a:pt x="11963" y="2431"/>
                  <a:pt x="11963" y="2431"/>
                  <a:pt x="11963" y="2431"/>
                </a:cubicBezTo>
                <a:cubicBezTo>
                  <a:pt x="13846" y="2707"/>
                  <a:pt x="15618" y="3591"/>
                  <a:pt x="17003" y="5138"/>
                </a:cubicBezTo>
                <a:close/>
                <a:moveTo>
                  <a:pt x="10357" y="2375"/>
                </a:moveTo>
                <a:cubicBezTo>
                  <a:pt x="10246" y="5193"/>
                  <a:pt x="10246" y="5193"/>
                  <a:pt x="10246" y="5193"/>
                </a:cubicBezTo>
                <a:cubicBezTo>
                  <a:pt x="10080" y="7845"/>
                  <a:pt x="7865" y="9888"/>
                  <a:pt x="5206" y="9778"/>
                </a:cubicBezTo>
                <a:cubicBezTo>
                  <a:pt x="2382" y="9668"/>
                  <a:pt x="2382" y="9668"/>
                  <a:pt x="2382" y="9668"/>
                </a:cubicBezTo>
                <a:cubicBezTo>
                  <a:pt x="2603" y="7789"/>
                  <a:pt x="3545" y="5966"/>
                  <a:pt x="5040" y="4585"/>
                </a:cubicBezTo>
                <a:cubicBezTo>
                  <a:pt x="6535" y="3204"/>
                  <a:pt x="8474" y="2486"/>
                  <a:pt x="10357" y="2375"/>
                </a:cubicBezTo>
                <a:close/>
              </a:path>
            </a:pathLst>
          </a:custGeom>
          <a:solidFill>
            <a:schemeClr val="accent6">
              <a:lumMod val="60000"/>
              <a:lumOff val="40000"/>
            </a:schemeClr>
          </a:solidFill>
          <a:ln w="12700">
            <a:miter lim="400000"/>
          </a:ln>
        </p:spPr>
        <p:txBody>
          <a:bodyPr tIns="45720" bIns="45720"/>
          <a:lstStyle/>
          <a:p>
            <a:pPr marL="0" marR="0" lvl="0" indent="0" algn="l" defTabSz="457200" rtl="0" eaLnBrk="1" fontAlgn="auto" latinLnBrk="0" hangingPunct="1">
              <a:lnSpc>
                <a:spcPct val="100000"/>
              </a:lnSpc>
              <a:spcBef>
                <a:spcPts val="0"/>
              </a:spcBef>
              <a:spcAft>
                <a:spcPts val="0"/>
              </a:spcAft>
              <a:buClrTx/>
              <a:buSzTx/>
              <a:buFontTx/>
              <a:buNone/>
              <a:defRPr/>
            </a:pPr>
            <a:endParaRPr kumimoji="0" sz="9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7" name="形状"/>
          <p:cNvSpPr/>
          <p:nvPr>
            <p:custDataLst>
              <p:tags r:id="rId14"/>
            </p:custDataLst>
          </p:nvPr>
        </p:nvSpPr>
        <p:spPr>
          <a:xfrm>
            <a:off x="3192557" y="1744207"/>
            <a:ext cx="607685" cy="607686"/>
          </a:xfrm>
          <a:custGeom>
            <a:avLst/>
            <a:gdLst/>
            <a:ahLst/>
            <a:cxnLst>
              <a:cxn ang="0">
                <a:pos x="wd2" y="hd2"/>
              </a:cxn>
              <a:cxn ang="5400000">
                <a:pos x="wd2" y="hd2"/>
              </a:cxn>
              <a:cxn ang="10800000">
                <a:pos x="wd2" y="hd2"/>
              </a:cxn>
              <a:cxn ang="16200000">
                <a:pos x="wd2" y="hd2"/>
              </a:cxn>
            </a:cxnLst>
            <a:rect l="0" t="0" r="r" b="b"/>
            <a:pathLst>
              <a:path w="21600" h="21600" extrusionOk="0">
                <a:moveTo>
                  <a:pt x="4209" y="3591"/>
                </a:moveTo>
                <a:cubicBezTo>
                  <a:pt x="4209" y="3591"/>
                  <a:pt x="4154" y="3591"/>
                  <a:pt x="4154" y="3646"/>
                </a:cubicBezTo>
                <a:cubicBezTo>
                  <a:pt x="3212" y="3094"/>
                  <a:pt x="3212" y="3094"/>
                  <a:pt x="3212" y="3094"/>
                </a:cubicBezTo>
                <a:cubicBezTo>
                  <a:pt x="2935" y="3425"/>
                  <a:pt x="2935" y="3425"/>
                  <a:pt x="2935" y="3425"/>
                </a:cubicBezTo>
                <a:cubicBezTo>
                  <a:pt x="2603" y="3757"/>
                  <a:pt x="2603" y="3757"/>
                  <a:pt x="2603" y="3757"/>
                </a:cubicBezTo>
                <a:cubicBezTo>
                  <a:pt x="3212" y="4640"/>
                  <a:pt x="3212" y="4640"/>
                  <a:pt x="3212" y="4640"/>
                </a:cubicBezTo>
                <a:cubicBezTo>
                  <a:pt x="2880" y="5027"/>
                  <a:pt x="2603" y="5469"/>
                  <a:pt x="2326" y="5856"/>
                </a:cubicBezTo>
                <a:cubicBezTo>
                  <a:pt x="1274" y="5635"/>
                  <a:pt x="1274" y="5635"/>
                  <a:pt x="1274" y="5635"/>
                </a:cubicBezTo>
                <a:cubicBezTo>
                  <a:pt x="1108" y="6077"/>
                  <a:pt x="1108" y="6077"/>
                  <a:pt x="1108" y="6077"/>
                </a:cubicBezTo>
                <a:cubicBezTo>
                  <a:pt x="886" y="6463"/>
                  <a:pt x="886" y="6463"/>
                  <a:pt x="886" y="6463"/>
                </a:cubicBezTo>
                <a:cubicBezTo>
                  <a:pt x="1717" y="7182"/>
                  <a:pt x="1717" y="7182"/>
                  <a:pt x="1717" y="7182"/>
                </a:cubicBezTo>
                <a:cubicBezTo>
                  <a:pt x="1551" y="7624"/>
                  <a:pt x="1385" y="8121"/>
                  <a:pt x="1274" y="8563"/>
                </a:cubicBezTo>
                <a:cubicBezTo>
                  <a:pt x="166" y="8673"/>
                  <a:pt x="166" y="8673"/>
                  <a:pt x="166" y="8673"/>
                </a:cubicBezTo>
                <a:cubicBezTo>
                  <a:pt x="111" y="9115"/>
                  <a:pt x="111" y="9115"/>
                  <a:pt x="111" y="9115"/>
                </a:cubicBezTo>
                <a:cubicBezTo>
                  <a:pt x="55" y="9557"/>
                  <a:pt x="55" y="9557"/>
                  <a:pt x="55" y="9557"/>
                </a:cubicBezTo>
                <a:cubicBezTo>
                  <a:pt x="1052" y="9999"/>
                  <a:pt x="1052" y="9999"/>
                  <a:pt x="1052" y="9999"/>
                </a:cubicBezTo>
                <a:cubicBezTo>
                  <a:pt x="997" y="10275"/>
                  <a:pt x="997" y="10551"/>
                  <a:pt x="997" y="10883"/>
                </a:cubicBezTo>
                <a:cubicBezTo>
                  <a:pt x="997" y="11159"/>
                  <a:pt x="997" y="11159"/>
                  <a:pt x="997" y="11159"/>
                </a:cubicBezTo>
                <a:cubicBezTo>
                  <a:pt x="997" y="11159"/>
                  <a:pt x="997" y="11159"/>
                  <a:pt x="997" y="11159"/>
                </a:cubicBezTo>
                <a:cubicBezTo>
                  <a:pt x="997" y="11270"/>
                  <a:pt x="997" y="11380"/>
                  <a:pt x="1052" y="11491"/>
                </a:cubicBezTo>
                <a:cubicBezTo>
                  <a:pt x="0" y="11877"/>
                  <a:pt x="0" y="11877"/>
                  <a:pt x="0" y="11877"/>
                </a:cubicBezTo>
                <a:cubicBezTo>
                  <a:pt x="55" y="12319"/>
                  <a:pt x="55" y="12319"/>
                  <a:pt x="55" y="12319"/>
                </a:cubicBezTo>
                <a:cubicBezTo>
                  <a:pt x="166" y="12761"/>
                  <a:pt x="166" y="12761"/>
                  <a:pt x="166" y="12761"/>
                </a:cubicBezTo>
                <a:cubicBezTo>
                  <a:pt x="1218" y="12872"/>
                  <a:pt x="1218" y="12872"/>
                  <a:pt x="1218" y="12872"/>
                </a:cubicBezTo>
                <a:cubicBezTo>
                  <a:pt x="1329" y="13369"/>
                  <a:pt x="1495" y="13866"/>
                  <a:pt x="1662" y="14308"/>
                </a:cubicBezTo>
                <a:cubicBezTo>
                  <a:pt x="831" y="14971"/>
                  <a:pt x="831" y="14971"/>
                  <a:pt x="831" y="14971"/>
                </a:cubicBezTo>
                <a:cubicBezTo>
                  <a:pt x="997" y="15413"/>
                  <a:pt x="997" y="15413"/>
                  <a:pt x="997" y="15413"/>
                </a:cubicBezTo>
                <a:cubicBezTo>
                  <a:pt x="1218" y="15799"/>
                  <a:pt x="1218" y="15799"/>
                  <a:pt x="1218" y="15799"/>
                </a:cubicBezTo>
                <a:cubicBezTo>
                  <a:pt x="2271" y="15579"/>
                  <a:pt x="2271" y="15579"/>
                  <a:pt x="2271" y="15579"/>
                </a:cubicBezTo>
                <a:cubicBezTo>
                  <a:pt x="2492" y="16020"/>
                  <a:pt x="2769" y="16462"/>
                  <a:pt x="3102" y="16849"/>
                </a:cubicBezTo>
                <a:cubicBezTo>
                  <a:pt x="2492" y="17733"/>
                  <a:pt x="2492" y="17733"/>
                  <a:pt x="2492" y="17733"/>
                </a:cubicBezTo>
                <a:cubicBezTo>
                  <a:pt x="2825" y="18064"/>
                  <a:pt x="2825" y="18064"/>
                  <a:pt x="2825" y="18064"/>
                </a:cubicBezTo>
                <a:cubicBezTo>
                  <a:pt x="3102" y="18396"/>
                  <a:pt x="3102" y="18396"/>
                  <a:pt x="3102" y="18396"/>
                </a:cubicBezTo>
                <a:cubicBezTo>
                  <a:pt x="4043" y="17899"/>
                  <a:pt x="4043" y="17899"/>
                  <a:pt x="4043" y="17899"/>
                </a:cubicBezTo>
                <a:cubicBezTo>
                  <a:pt x="4431" y="18230"/>
                  <a:pt x="4818" y="18562"/>
                  <a:pt x="5206" y="18838"/>
                </a:cubicBezTo>
                <a:cubicBezTo>
                  <a:pt x="4929" y="19887"/>
                  <a:pt x="4929" y="19887"/>
                  <a:pt x="4929" y="19887"/>
                </a:cubicBezTo>
                <a:cubicBezTo>
                  <a:pt x="5317" y="20108"/>
                  <a:pt x="5317" y="20108"/>
                  <a:pt x="5317" y="20108"/>
                </a:cubicBezTo>
                <a:cubicBezTo>
                  <a:pt x="5705" y="20329"/>
                  <a:pt x="5705" y="20329"/>
                  <a:pt x="5705" y="20329"/>
                </a:cubicBezTo>
                <a:cubicBezTo>
                  <a:pt x="6425" y="19556"/>
                  <a:pt x="6425" y="19556"/>
                  <a:pt x="6425" y="19556"/>
                </a:cubicBezTo>
                <a:cubicBezTo>
                  <a:pt x="6923" y="19777"/>
                  <a:pt x="7366" y="19943"/>
                  <a:pt x="7865" y="20108"/>
                </a:cubicBezTo>
                <a:cubicBezTo>
                  <a:pt x="7865" y="21213"/>
                  <a:pt x="7865" y="21213"/>
                  <a:pt x="7865" y="21213"/>
                </a:cubicBezTo>
                <a:cubicBezTo>
                  <a:pt x="8308" y="21324"/>
                  <a:pt x="8308" y="21324"/>
                  <a:pt x="8308" y="21324"/>
                </a:cubicBezTo>
                <a:cubicBezTo>
                  <a:pt x="8751" y="21379"/>
                  <a:pt x="8751" y="21379"/>
                  <a:pt x="8751" y="21379"/>
                </a:cubicBezTo>
                <a:cubicBezTo>
                  <a:pt x="9249" y="20440"/>
                  <a:pt x="9249" y="20440"/>
                  <a:pt x="9249" y="20440"/>
                </a:cubicBezTo>
                <a:cubicBezTo>
                  <a:pt x="9305" y="20440"/>
                  <a:pt x="9415" y="20440"/>
                  <a:pt x="9526" y="20495"/>
                </a:cubicBezTo>
                <a:cubicBezTo>
                  <a:pt x="9526" y="20495"/>
                  <a:pt x="9526" y="20495"/>
                  <a:pt x="9526" y="20495"/>
                </a:cubicBezTo>
                <a:cubicBezTo>
                  <a:pt x="9858" y="20495"/>
                  <a:pt x="9858" y="20495"/>
                  <a:pt x="9858" y="20495"/>
                </a:cubicBezTo>
                <a:cubicBezTo>
                  <a:pt x="10135" y="20550"/>
                  <a:pt x="10412" y="20550"/>
                  <a:pt x="10745" y="20550"/>
                </a:cubicBezTo>
                <a:cubicBezTo>
                  <a:pt x="11022" y="21600"/>
                  <a:pt x="11022" y="21600"/>
                  <a:pt x="11022" y="21600"/>
                </a:cubicBezTo>
                <a:cubicBezTo>
                  <a:pt x="11520" y="21545"/>
                  <a:pt x="11520" y="21545"/>
                  <a:pt x="11520" y="21545"/>
                </a:cubicBezTo>
                <a:cubicBezTo>
                  <a:pt x="11963" y="21545"/>
                  <a:pt x="11963" y="21545"/>
                  <a:pt x="11963" y="21545"/>
                </a:cubicBezTo>
                <a:cubicBezTo>
                  <a:pt x="12129" y="20440"/>
                  <a:pt x="12129" y="20440"/>
                  <a:pt x="12129" y="20440"/>
                </a:cubicBezTo>
                <a:cubicBezTo>
                  <a:pt x="12628" y="20385"/>
                  <a:pt x="13126" y="20274"/>
                  <a:pt x="13625" y="20164"/>
                </a:cubicBezTo>
                <a:cubicBezTo>
                  <a:pt x="14234" y="21048"/>
                  <a:pt x="14234" y="21048"/>
                  <a:pt x="14234" y="21048"/>
                </a:cubicBezTo>
                <a:cubicBezTo>
                  <a:pt x="14677" y="20882"/>
                  <a:pt x="14677" y="20882"/>
                  <a:pt x="14677" y="20882"/>
                </a:cubicBezTo>
                <a:cubicBezTo>
                  <a:pt x="15065" y="20716"/>
                  <a:pt x="15065" y="20716"/>
                  <a:pt x="15065" y="20716"/>
                </a:cubicBezTo>
                <a:cubicBezTo>
                  <a:pt x="14954" y="19666"/>
                  <a:pt x="14954" y="19666"/>
                  <a:pt x="14954" y="19666"/>
                </a:cubicBezTo>
                <a:cubicBezTo>
                  <a:pt x="15397" y="19446"/>
                  <a:pt x="15840" y="19169"/>
                  <a:pt x="16228" y="18893"/>
                </a:cubicBezTo>
                <a:cubicBezTo>
                  <a:pt x="17114" y="19556"/>
                  <a:pt x="17114" y="19556"/>
                  <a:pt x="17114" y="19556"/>
                </a:cubicBezTo>
                <a:cubicBezTo>
                  <a:pt x="17446" y="19280"/>
                  <a:pt x="17446" y="19280"/>
                  <a:pt x="17446" y="19280"/>
                </a:cubicBezTo>
                <a:cubicBezTo>
                  <a:pt x="17834" y="19004"/>
                  <a:pt x="17834" y="19004"/>
                  <a:pt x="17834" y="19004"/>
                </a:cubicBezTo>
                <a:cubicBezTo>
                  <a:pt x="17335" y="18009"/>
                  <a:pt x="17335" y="18009"/>
                  <a:pt x="17335" y="18009"/>
                </a:cubicBezTo>
                <a:cubicBezTo>
                  <a:pt x="17391" y="18009"/>
                  <a:pt x="17391" y="18009"/>
                  <a:pt x="17391" y="18009"/>
                </a:cubicBezTo>
                <a:cubicBezTo>
                  <a:pt x="17723" y="17678"/>
                  <a:pt x="18111" y="17291"/>
                  <a:pt x="18388" y="16960"/>
                </a:cubicBezTo>
                <a:cubicBezTo>
                  <a:pt x="19385" y="17346"/>
                  <a:pt x="19385" y="17346"/>
                  <a:pt x="19385" y="17346"/>
                </a:cubicBezTo>
                <a:cubicBezTo>
                  <a:pt x="19662" y="16960"/>
                  <a:pt x="19662" y="16960"/>
                  <a:pt x="19662" y="16960"/>
                </a:cubicBezTo>
                <a:cubicBezTo>
                  <a:pt x="19938" y="16573"/>
                  <a:pt x="19938" y="16573"/>
                  <a:pt x="19938" y="16573"/>
                </a:cubicBezTo>
                <a:cubicBezTo>
                  <a:pt x="19218" y="15744"/>
                  <a:pt x="19218" y="15744"/>
                  <a:pt x="19218" y="15744"/>
                </a:cubicBezTo>
                <a:cubicBezTo>
                  <a:pt x="19440" y="15358"/>
                  <a:pt x="19662" y="14860"/>
                  <a:pt x="19883" y="14418"/>
                </a:cubicBezTo>
                <a:cubicBezTo>
                  <a:pt x="20935" y="14529"/>
                  <a:pt x="20935" y="14529"/>
                  <a:pt x="20935" y="14529"/>
                </a:cubicBezTo>
                <a:cubicBezTo>
                  <a:pt x="21102" y="14087"/>
                  <a:pt x="21102" y="14087"/>
                  <a:pt x="21102" y="14087"/>
                </a:cubicBezTo>
                <a:cubicBezTo>
                  <a:pt x="21212" y="13645"/>
                  <a:pt x="21212" y="13645"/>
                  <a:pt x="21212" y="13645"/>
                </a:cubicBezTo>
                <a:cubicBezTo>
                  <a:pt x="20271" y="13093"/>
                  <a:pt x="20271" y="13093"/>
                  <a:pt x="20271" y="13093"/>
                </a:cubicBezTo>
                <a:cubicBezTo>
                  <a:pt x="20382" y="12595"/>
                  <a:pt x="20492" y="12098"/>
                  <a:pt x="20548" y="11601"/>
                </a:cubicBezTo>
                <a:cubicBezTo>
                  <a:pt x="21600" y="11325"/>
                  <a:pt x="21600" y="11325"/>
                  <a:pt x="21600" y="11325"/>
                </a:cubicBezTo>
                <a:cubicBezTo>
                  <a:pt x="21600" y="10883"/>
                  <a:pt x="21600" y="10883"/>
                  <a:pt x="21600" y="10883"/>
                </a:cubicBezTo>
                <a:cubicBezTo>
                  <a:pt x="21600" y="10441"/>
                  <a:pt x="21600" y="10441"/>
                  <a:pt x="21600" y="10441"/>
                </a:cubicBezTo>
                <a:cubicBezTo>
                  <a:pt x="20548" y="10165"/>
                  <a:pt x="20548" y="10165"/>
                  <a:pt x="20548" y="10165"/>
                </a:cubicBezTo>
                <a:cubicBezTo>
                  <a:pt x="20492" y="9668"/>
                  <a:pt x="20437" y="9170"/>
                  <a:pt x="20326" y="8673"/>
                </a:cubicBezTo>
                <a:cubicBezTo>
                  <a:pt x="21268" y="8176"/>
                  <a:pt x="21268" y="8176"/>
                  <a:pt x="21268" y="8176"/>
                </a:cubicBezTo>
                <a:cubicBezTo>
                  <a:pt x="21157" y="7734"/>
                  <a:pt x="21157" y="7734"/>
                  <a:pt x="21157" y="7734"/>
                </a:cubicBezTo>
                <a:cubicBezTo>
                  <a:pt x="20991" y="7292"/>
                  <a:pt x="20991" y="7292"/>
                  <a:pt x="20991" y="7292"/>
                </a:cubicBezTo>
                <a:cubicBezTo>
                  <a:pt x="19938" y="7347"/>
                  <a:pt x="19938" y="7347"/>
                  <a:pt x="19938" y="7347"/>
                </a:cubicBezTo>
                <a:cubicBezTo>
                  <a:pt x="19717" y="6850"/>
                  <a:pt x="19551" y="6408"/>
                  <a:pt x="19274" y="5966"/>
                </a:cubicBezTo>
                <a:cubicBezTo>
                  <a:pt x="19994" y="5193"/>
                  <a:pt x="19994" y="5193"/>
                  <a:pt x="19994" y="5193"/>
                </a:cubicBezTo>
                <a:cubicBezTo>
                  <a:pt x="19772" y="4806"/>
                  <a:pt x="19772" y="4806"/>
                  <a:pt x="19772" y="4806"/>
                </a:cubicBezTo>
                <a:cubicBezTo>
                  <a:pt x="19495" y="4419"/>
                  <a:pt x="19495" y="4419"/>
                  <a:pt x="19495" y="4419"/>
                </a:cubicBezTo>
                <a:cubicBezTo>
                  <a:pt x="18498" y="4806"/>
                  <a:pt x="18498" y="4806"/>
                  <a:pt x="18498" y="4806"/>
                </a:cubicBezTo>
                <a:cubicBezTo>
                  <a:pt x="18332" y="4585"/>
                  <a:pt x="18166" y="4419"/>
                  <a:pt x="18000" y="4254"/>
                </a:cubicBezTo>
                <a:cubicBezTo>
                  <a:pt x="17834" y="4033"/>
                  <a:pt x="17668" y="3867"/>
                  <a:pt x="17502" y="3701"/>
                </a:cubicBezTo>
                <a:cubicBezTo>
                  <a:pt x="17945" y="2707"/>
                  <a:pt x="17945" y="2707"/>
                  <a:pt x="17945" y="2707"/>
                </a:cubicBezTo>
                <a:cubicBezTo>
                  <a:pt x="17612" y="2431"/>
                  <a:pt x="17612" y="2431"/>
                  <a:pt x="17612" y="2431"/>
                </a:cubicBezTo>
                <a:cubicBezTo>
                  <a:pt x="17225" y="2154"/>
                  <a:pt x="17225" y="2154"/>
                  <a:pt x="17225" y="2154"/>
                </a:cubicBezTo>
                <a:cubicBezTo>
                  <a:pt x="16394" y="2817"/>
                  <a:pt x="16394" y="2817"/>
                  <a:pt x="16394" y="2817"/>
                </a:cubicBezTo>
                <a:cubicBezTo>
                  <a:pt x="15951" y="2541"/>
                  <a:pt x="15508" y="2265"/>
                  <a:pt x="15065" y="2044"/>
                </a:cubicBezTo>
                <a:cubicBezTo>
                  <a:pt x="15231" y="994"/>
                  <a:pt x="15231" y="994"/>
                  <a:pt x="15231" y="994"/>
                </a:cubicBezTo>
                <a:cubicBezTo>
                  <a:pt x="14788" y="829"/>
                  <a:pt x="14788" y="829"/>
                  <a:pt x="14788" y="829"/>
                </a:cubicBezTo>
                <a:cubicBezTo>
                  <a:pt x="14400" y="608"/>
                  <a:pt x="14400" y="608"/>
                  <a:pt x="14400" y="608"/>
                </a:cubicBezTo>
                <a:cubicBezTo>
                  <a:pt x="13735" y="1547"/>
                  <a:pt x="13735" y="1547"/>
                  <a:pt x="13735" y="1547"/>
                </a:cubicBezTo>
                <a:cubicBezTo>
                  <a:pt x="13292" y="1381"/>
                  <a:pt x="12794" y="1271"/>
                  <a:pt x="12295" y="1160"/>
                </a:cubicBezTo>
                <a:cubicBezTo>
                  <a:pt x="12129" y="110"/>
                  <a:pt x="12129" y="110"/>
                  <a:pt x="12129" y="110"/>
                </a:cubicBezTo>
                <a:cubicBezTo>
                  <a:pt x="11686" y="55"/>
                  <a:pt x="11686" y="55"/>
                  <a:pt x="11686" y="55"/>
                </a:cubicBezTo>
                <a:cubicBezTo>
                  <a:pt x="11243" y="0"/>
                  <a:pt x="11243" y="0"/>
                  <a:pt x="11243" y="0"/>
                </a:cubicBezTo>
                <a:cubicBezTo>
                  <a:pt x="10855" y="1050"/>
                  <a:pt x="10855" y="1050"/>
                  <a:pt x="10855" y="1050"/>
                </a:cubicBezTo>
                <a:cubicBezTo>
                  <a:pt x="10357" y="1050"/>
                  <a:pt x="9858" y="1105"/>
                  <a:pt x="9360" y="1160"/>
                </a:cubicBezTo>
                <a:cubicBezTo>
                  <a:pt x="8917" y="166"/>
                  <a:pt x="8917" y="166"/>
                  <a:pt x="8917" y="166"/>
                </a:cubicBezTo>
                <a:cubicBezTo>
                  <a:pt x="8474" y="276"/>
                  <a:pt x="8474" y="276"/>
                  <a:pt x="8474" y="276"/>
                </a:cubicBezTo>
                <a:cubicBezTo>
                  <a:pt x="8031" y="387"/>
                  <a:pt x="8031" y="387"/>
                  <a:pt x="8031" y="387"/>
                </a:cubicBezTo>
                <a:cubicBezTo>
                  <a:pt x="7975" y="1436"/>
                  <a:pt x="7975" y="1436"/>
                  <a:pt x="7975" y="1436"/>
                </a:cubicBezTo>
                <a:cubicBezTo>
                  <a:pt x="7532" y="1602"/>
                  <a:pt x="7034" y="1768"/>
                  <a:pt x="6591" y="1989"/>
                </a:cubicBezTo>
                <a:cubicBezTo>
                  <a:pt x="5871" y="1215"/>
                  <a:pt x="5871" y="1215"/>
                  <a:pt x="5871" y="1215"/>
                </a:cubicBezTo>
                <a:cubicBezTo>
                  <a:pt x="5428" y="1436"/>
                  <a:pt x="5428" y="1436"/>
                  <a:pt x="5428" y="1436"/>
                </a:cubicBezTo>
                <a:cubicBezTo>
                  <a:pt x="5040" y="1657"/>
                  <a:pt x="5040" y="1657"/>
                  <a:pt x="5040" y="1657"/>
                </a:cubicBezTo>
                <a:cubicBezTo>
                  <a:pt x="5372" y="2707"/>
                  <a:pt x="5372" y="2707"/>
                  <a:pt x="5372" y="2707"/>
                </a:cubicBezTo>
                <a:cubicBezTo>
                  <a:pt x="4929" y="2983"/>
                  <a:pt x="4542" y="3259"/>
                  <a:pt x="4209" y="3591"/>
                </a:cubicBezTo>
                <a:close/>
                <a:moveTo>
                  <a:pt x="4486" y="16518"/>
                </a:moveTo>
                <a:cubicBezTo>
                  <a:pt x="3102" y="15026"/>
                  <a:pt x="2382" y="13148"/>
                  <a:pt x="2271" y="11214"/>
                </a:cubicBezTo>
                <a:cubicBezTo>
                  <a:pt x="5095" y="11380"/>
                  <a:pt x="5095" y="11380"/>
                  <a:pt x="5095" y="11380"/>
                </a:cubicBezTo>
                <a:cubicBezTo>
                  <a:pt x="7754" y="11491"/>
                  <a:pt x="9858" y="13755"/>
                  <a:pt x="9692" y="16407"/>
                </a:cubicBezTo>
                <a:cubicBezTo>
                  <a:pt x="9582" y="19225"/>
                  <a:pt x="9582" y="19225"/>
                  <a:pt x="9582" y="19225"/>
                </a:cubicBezTo>
                <a:cubicBezTo>
                  <a:pt x="7698" y="18948"/>
                  <a:pt x="5871" y="18064"/>
                  <a:pt x="4486" y="16518"/>
                </a:cubicBezTo>
                <a:close/>
                <a:moveTo>
                  <a:pt x="9858" y="9833"/>
                </a:moveTo>
                <a:cubicBezTo>
                  <a:pt x="10412" y="9336"/>
                  <a:pt x="11243" y="9336"/>
                  <a:pt x="11797" y="9888"/>
                </a:cubicBezTo>
                <a:cubicBezTo>
                  <a:pt x="12295" y="10441"/>
                  <a:pt x="12240" y="11325"/>
                  <a:pt x="11686" y="11822"/>
                </a:cubicBezTo>
                <a:cubicBezTo>
                  <a:pt x="11132" y="12319"/>
                  <a:pt x="10246" y="12319"/>
                  <a:pt x="9748" y="11767"/>
                </a:cubicBezTo>
                <a:cubicBezTo>
                  <a:pt x="9249" y="11214"/>
                  <a:pt x="9305" y="10330"/>
                  <a:pt x="9858" y="9833"/>
                </a:cubicBezTo>
                <a:close/>
                <a:moveTo>
                  <a:pt x="19163" y="11988"/>
                </a:moveTo>
                <a:cubicBezTo>
                  <a:pt x="18886" y="13866"/>
                  <a:pt x="18000" y="15689"/>
                  <a:pt x="16505" y="17070"/>
                </a:cubicBezTo>
                <a:cubicBezTo>
                  <a:pt x="14954" y="18451"/>
                  <a:pt x="13071" y="19169"/>
                  <a:pt x="11188" y="19280"/>
                </a:cubicBezTo>
                <a:cubicBezTo>
                  <a:pt x="11298" y="16462"/>
                  <a:pt x="11298" y="16462"/>
                  <a:pt x="11298" y="16462"/>
                </a:cubicBezTo>
                <a:cubicBezTo>
                  <a:pt x="11409" y="13811"/>
                  <a:pt x="13680" y="11767"/>
                  <a:pt x="16338" y="11877"/>
                </a:cubicBezTo>
                <a:lnTo>
                  <a:pt x="19163" y="11988"/>
                </a:lnTo>
                <a:close/>
                <a:moveTo>
                  <a:pt x="17003" y="5138"/>
                </a:moveTo>
                <a:cubicBezTo>
                  <a:pt x="18443" y="6629"/>
                  <a:pt x="19163" y="8507"/>
                  <a:pt x="19218" y="10441"/>
                </a:cubicBezTo>
                <a:cubicBezTo>
                  <a:pt x="16394" y="10275"/>
                  <a:pt x="16394" y="10275"/>
                  <a:pt x="16394" y="10275"/>
                </a:cubicBezTo>
                <a:cubicBezTo>
                  <a:pt x="13735" y="10165"/>
                  <a:pt x="11686" y="7900"/>
                  <a:pt x="11797" y="5248"/>
                </a:cubicBezTo>
                <a:cubicBezTo>
                  <a:pt x="11963" y="2431"/>
                  <a:pt x="11963" y="2431"/>
                  <a:pt x="11963" y="2431"/>
                </a:cubicBezTo>
                <a:cubicBezTo>
                  <a:pt x="13846" y="2707"/>
                  <a:pt x="15618" y="3591"/>
                  <a:pt x="17003" y="5138"/>
                </a:cubicBezTo>
                <a:close/>
                <a:moveTo>
                  <a:pt x="10357" y="2375"/>
                </a:moveTo>
                <a:cubicBezTo>
                  <a:pt x="10246" y="5193"/>
                  <a:pt x="10246" y="5193"/>
                  <a:pt x="10246" y="5193"/>
                </a:cubicBezTo>
                <a:cubicBezTo>
                  <a:pt x="10080" y="7845"/>
                  <a:pt x="7865" y="9888"/>
                  <a:pt x="5206" y="9778"/>
                </a:cubicBezTo>
                <a:cubicBezTo>
                  <a:pt x="2382" y="9668"/>
                  <a:pt x="2382" y="9668"/>
                  <a:pt x="2382" y="9668"/>
                </a:cubicBezTo>
                <a:cubicBezTo>
                  <a:pt x="2603" y="7789"/>
                  <a:pt x="3545" y="5966"/>
                  <a:pt x="5040" y="4585"/>
                </a:cubicBezTo>
                <a:cubicBezTo>
                  <a:pt x="6535" y="3204"/>
                  <a:pt x="8474" y="2486"/>
                  <a:pt x="10357" y="2375"/>
                </a:cubicBezTo>
                <a:close/>
              </a:path>
            </a:pathLst>
          </a:custGeom>
          <a:solidFill>
            <a:schemeClr val="accent6">
              <a:lumMod val="60000"/>
              <a:lumOff val="40000"/>
            </a:schemeClr>
          </a:solidFill>
          <a:ln w="12700">
            <a:miter lim="400000"/>
          </a:ln>
        </p:spPr>
        <p:txBody>
          <a:bodyPr tIns="45720" bIns="45720"/>
          <a:lstStyle/>
          <a:p>
            <a:pPr marL="0" marR="0" lvl="0" indent="0" algn="l" defTabSz="457200" rtl="0" eaLnBrk="1" fontAlgn="auto" latinLnBrk="0" hangingPunct="1">
              <a:lnSpc>
                <a:spcPct val="100000"/>
              </a:lnSpc>
              <a:spcBef>
                <a:spcPts val="0"/>
              </a:spcBef>
              <a:spcAft>
                <a:spcPts val="0"/>
              </a:spcAft>
              <a:buClrTx/>
              <a:buSzTx/>
              <a:buFontTx/>
              <a:buNone/>
              <a:defRPr/>
            </a:pPr>
            <a:endParaRPr kumimoji="0" sz="9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8" name="形状"/>
          <p:cNvSpPr/>
          <p:nvPr>
            <p:custDataLst>
              <p:tags r:id="rId15"/>
            </p:custDataLst>
          </p:nvPr>
        </p:nvSpPr>
        <p:spPr>
          <a:xfrm>
            <a:off x="8527999" y="1744207"/>
            <a:ext cx="607685" cy="607686"/>
          </a:xfrm>
          <a:custGeom>
            <a:avLst/>
            <a:gdLst/>
            <a:ahLst/>
            <a:cxnLst>
              <a:cxn ang="0">
                <a:pos x="wd2" y="hd2"/>
              </a:cxn>
              <a:cxn ang="5400000">
                <a:pos x="wd2" y="hd2"/>
              </a:cxn>
              <a:cxn ang="10800000">
                <a:pos x="wd2" y="hd2"/>
              </a:cxn>
              <a:cxn ang="16200000">
                <a:pos x="wd2" y="hd2"/>
              </a:cxn>
            </a:cxnLst>
            <a:rect l="0" t="0" r="r" b="b"/>
            <a:pathLst>
              <a:path w="21600" h="21600" extrusionOk="0">
                <a:moveTo>
                  <a:pt x="4209" y="3591"/>
                </a:moveTo>
                <a:cubicBezTo>
                  <a:pt x="4209" y="3591"/>
                  <a:pt x="4154" y="3591"/>
                  <a:pt x="4154" y="3646"/>
                </a:cubicBezTo>
                <a:cubicBezTo>
                  <a:pt x="3212" y="3094"/>
                  <a:pt x="3212" y="3094"/>
                  <a:pt x="3212" y="3094"/>
                </a:cubicBezTo>
                <a:cubicBezTo>
                  <a:pt x="2935" y="3425"/>
                  <a:pt x="2935" y="3425"/>
                  <a:pt x="2935" y="3425"/>
                </a:cubicBezTo>
                <a:cubicBezTo>
                  <a:pt x="2603" y="3757"/>
                  <a:pt x="2603" y="3757"/>
                  <a:pt x="2603" y="3757"/>
                </a:cubicBezTo>
                <a:cubicBezTo>
                  <a:pt x="3212" y="4640"/>
                  <a:pt x="3212" y="4640"/>
                  <a:pt x="3212" y="4640"/>
                </a:cubicBezTo>
                <a:cubicBezTo>
                  <a:pt x="2880" y="5027"/>
                  <a:pt x="2603" y="5469"/>
                  <a:pt x="2326" y="5856"/>
                </a:cubicBezTo>
                <a:cubicBezTo>
                  <a:pt x="1274" y="5635"/>
                  <a:pt x="1274" y="5635"/>
                  <a:pt x="1274" y="5635"/>
                </a:cubicBezTo>
                <a:cubicBezTo>
                  <a:pt x="1108" y="6077"/>
                  <a:pt x="1108" y="6077"/>
                  <a:pt x="1108" y="6077"/>
                </a:cubicBezTo>
                <a:cubicBezTo>
                  <a:pt x="886" y="6463"/>
                  <a:pt x="886" y="6463"/>
                  <a:pt x="886" y="6463"/>
                </a:cubicBezTo>
                <a:cubicBezTo>
                  <a:pt x="1717" y="7182"/>
                  <a:pt x="1717" y="7182"/>
                  <a:pt x="1717" y="7182"/>
                </a:cubicBezTo>
                <a:cubicBezTo>
                  <a:pt x="1551" y="7624"/>
                  <a:pt x="1385" y="8121"/>
                  <a:pt x="1274" y="8563"/>
                </a:cubicBezTo>
                <a:cubicBezTo>
                  <a:pt x="166" y="8673"/>
                  <a:pt x="166" y="8673"/>
                  <a:pt x="166" y="8673"/>
                </a:cubicBezTo>
                <a:cubicBezTo>
                  <a:pt x="111" y="9115"/>
                  <a:pt x="111" y="9115"/>
                  <a:pt x="111" y="9115"/>
                </a:cubicBezTo>
                <a:cubicBezTo>
                  <a:pt x="55" y="9557"/>
                  <a:pt x="55" y="9557"/>
                  <a:pt x="55" y="9557"/>
                </a:cubicBezTo>
                <a:cubicBezTo>
                  <a:pt x="1052" y="9999"/>
                  <a:pt x="1052" y="9999"/>
                  <a:pt x="1052" y="9999"/>
                </a:cubicBezTo>
                <a:cubicBezTo>
                  <a:pt x="997" y="10275"/>
                  <a:pt x="997" y="10551"/>
                  <a:pt x="997" y="10883"/>
                </a:cubicBezTo>
                <a:cubicBezTo>
                  <a:pt x="997" y="11159"/>
                  <a:pt x="997" y="11159"/>
                  <a:pt x="997" y="11159"/>
                </a:cubicBezTo>
                <a:cubicBezTo>
                  <a:pt x="997" y="11159"/>
                  <a:pt x="997" y="11159"/>
                  <a:pt x="997" y="11159"/>
                </a:cubicBezTo>
                <a:cubicBezTo>
                  <a:pt x="997" y="11270"/>
                  <a:pt x="997" y="11380"/>
                  <a:pt x="1052" y="11491"/>
                </a:cubicBezTo>
                <a:cubicBezTo>
                  <a:pt x="0" y="11877"/>
                  <a:pt x="0" y="11877"/>
                  <a:pt x="0" y="11877"/>
                </a:cubicBezTo>
                <a:cubicBezTo>
                  <a:pt x="55" y="12319"/>
                  <a:pt x="55" y="12319"/>
                  <a:pt x="55" y="12319"/>
                </a:cubicBezTo>
                <a:cubicBezTo>
                  <a:pt x="166" y="12761"/>
                  <a:pt x="166" y="12761"/>
                  <a:pt x="166" y="12761"/>
                </a:cubicBezTo>
                <a:cubicBezTo>
                  <a:pt x="1218" y="12872"/>
                  <a:pt x="1218" y="12872"/>
                  <a:pt x="1218" y="12872"/>
                </a:cubicBezTo>
                <a:cubicBezTo>
                  <a:pt x="1329" y="13369"/>
                  <a:pt x="1495" y="13866"/>
                  <a:pt x="1662" y="14308"/>
                </a:cubicBezTo>
                <a:cubicBezTo>
                  <a:pt x="831" y="14971"/>
                  <a:pt x="831" y="14971"/>
                  <a:pt x="831" y="14971"/>
                </a:cubicBezTo>
                <a:cubicBezTo>
                  <a:pt x="997" y="15413"/>
                  <a:pt x="997" y="15413"/>
                  <a:pt x="997" y="15413"/>
                </a:cubicBezTo>
                <a:cubicBezTo>
                  <a:pt x="1218" y="15799"/>
                  <a:pt x="1218" y="15799"/>
                  <a:pt x="1218" y="15799"/>
                </a:cubicBezTo>
                <a:cubicBezTo>
                  <a:pt x="2271" y="15579"/>
                  <a:pt x="2271" y="15579"/>
                  <a:pt x="2271" y="15579"/>
                </a:cubicBezTo>
                <a:cubicBezTo>
                  <a:pt x="2492" y="16020"/>
                  <a:pt x="2769" y="16462"/>
                  <a:pt x="3102" y="16849"/>
                </a:cubicBezTo>
                <a:cubicBezTo>
                  <a:pt x="2492" y="17733"/>
                  <a:pt x="2492" y="17733"/>
                  <a:pt x="2492" y="17733"/>
                </a:cubicBezTo>
                <a:cubicBezTo>
                  <a:pt x="2825" y="18064"/>
                  <a:pt x="2825" y="18064"/>
                  <a:pt x="2825" y="18064"/>
                </a:cubicBezTo>
                <a:cubicBezTo>
                  <a:pt x="3102" y="18396"/>
                  <a:pt x="3102" y="18396"/>
                  <a:pt x="3102" y="18396"/>
                </a:cubicBezTo>
                <a:cubicBezTo>
                  <a:pt x="4043" y="17899"/>
                  <a:pt x="4043" y="17899"/>
                  <a:pt x="4043" y="17899"/>
                </a:cubicBezTo>
                <a:cubicBezTo>
                  <a:pt x="4431" y="18230"/>
                  <a:pt x="4818" y="18562"/>
                  <a:pt x="5206" y="18838"/>
                </a:cubicBezTo>
                <a:cubicBezTo>
                  <a:pt x="4929" y="19887"/>
                  <a:pt x="4929" y="19887"/>
                  <a:pt x="4929" y="19887"/>
                </a:cubicBezTo>
                <a:cubicBezTo>
                  <a:pt x="5317" y="20108"/>
                  <a:pt x="5317" y="20108"/>
                  <a:pt x="5317" y="20108"/>
                </a:cubicBezTo>
                <a:cubicBezTo>
                  <a:pt x="5705" y="20329"/>
                  <a:pt x="5705" y="20329"/>
                  <a:pt x="5705" y="20329"/>
                </a:cubicBezTo>
                <a:cubicBezTo>
                  <a:pt x="6425" y="19556"/>
                  <a:pt x="6425" y="19556"/>
                  <a:pt x="6425" y="19556"/>
                </a:cubicBezTo>
                <a:cubicBezTo>
                  <a:pt x="6923" y="19777"/>
                  <a:pt x="7366" y="19943"/>
                  <a:pt x="7865" y="20108"/>
                </a:cubicBezTo>
                <a:cubicBezTo>
                  <a:pt x="7865" y="21213"/>
                  <a:pt x="7865" y="21213"/>
                  <a:pt x="7865" y="21213"/>
                </a:cubicBezTo>
                <a:cubicBezTo>
                  <a:pt x="8308" y="21324"/>
                  <a:pt x="8308" y="21324"/>
                  <a:pt x="8308" y="21324"/>
                </a:cubicBezTo>
                <a:cubicBezTo>
                  <a:pt x="8751" y="21379"/>
                  <a:pt x="8751" y="21379"/>
                  <a:pt x="8751" y="21379"/>
                </a:cubicBezTo>
                <a:cubicBezTo>
                  <a:pt x="9249" y="20440"/>
                  <a:pt x="9249" y="20440"/>
                  <a:pt x="9249" y="20440"/>
                </a:cubicBezTo>
                <a:cubicBezTo>
                  <a:pt x="9305" y="20440"/>
                  <a:pt x="9415" y="20440"/>
                  <a:pt x="9526" y="20495"/>
                </a:cubicBezTo>
                <a:cubicBezTo>
                  <a:pt x="9526" y="20495"/>
                  <a:pt x="9526" y="20495"/>
                  <a:pt x="9526" y="20495"/>
                </a:cubicBezTo>
                <a:cubicBezTo>
                  <a:pt x="9858" y="20495"/>
                  <a:pt x="9858" y="20495"/>
                  <a:pt x="9858" y="20495"/>
                </a:cubicBezTo>
                <a:cubicBezTo>
                  <a:pt x="10135" y="20550"/>
                  <a:pt x="10412" y="20550"/>
                  <a:pt x="10745" y="20550"/>
                </a:cubicBezTo>
                <a:cubicBezTo>
                  <a:pt x="11022" y="21600"/>
                  <a:pt x="11022" y="21600"/>
                  <a:pt x="11022" y="21600"/>
                </a:cubicBezTo>
                <a:cubicBezTo>
                  <a:pt x="11520" y="21545"/>
                  <a:pt x="11520" y="21545"/>
                  <a:pt x="11520" y="21545"/>
                </a:cubicBezTo>
                <a:cubicBezTo>
                  <a:pt x="11963" y="21545"/>
                  <a:pt x="11963" y="21545"/>
                  <a:pt x="11963" y="21545"/>
                </a:cubicBezTo>
                <a:cubicBezTo>
                  <a:pt x="12129" y="20440"/>
                  <a:pt x="12129" y="20440"/>
                  <a:pt x="12129" y="20440"/>
                </a:cubicBezTo>
                <a:cubicBezTo>
                  <a:pt x="12628" y="20385"/>
                  <a:pt x="13126" y="20274"/>
                  <a:pt x="13625" y="20164"/>
                </a:cubicBezTo>
                <a:cubicBezTo>
                  <a:pt x="14234" y="21048"/>
                  <a:pt x="14234" y="21048"/>
                  <a:pt x="14234" y="21048"/>
                </a:cubicBezTo>
                <a:cubicBezTo>
                  <a:pt x="14677" y="20882"/>
                  <a:pt x="14677" y="20882"/>
                  <a:pt x="14677" y="20882"/>
                </a:cubicBezTo>
                <a:cubicBezTo>
                  <a:pt x="15065" y="20716"/>
                  <a:pt x="15065" y="20716"/>
                  <a:pt x="15065" y="20716"/>
                </a:cubicBezTo>
                <a:cubicBezTo>
                  <a:pt x="14954" y="19666"/>
                  <a:pt x="14954" y="19666"/>
                  <a:pt x="14954" y="19666"/>
                </a:cubicBezTo>
                <a:cubicBezTo>
                  <a:pt x="15397" y="19446"/>
                  <a:pt x="15840" y="19169"/>
                  <a:pt x="16228" y="18893"/>
                </a:cubicBezTo>
                <a:cubicBezTo>
                  <a:pt x="17114" y="19556"/>
                  <a:pt x="17114" y="19556"/>
                  <a:pt x="17114" y="19556"/>
                </a:cubicBezTo>
                <a:cubicBezTo>
                  <a:pt x="17446" y="19280"/>
                  <a:pt x="17446" y="19280"/>
                  <a:pt x="17446" y="19280"/>
                </a:cubicBezTo>
                <a:cubicBezTo>
                  <a:pt x="17834" y="19004"/>
                  <a:pt x="17834" y="19004"/>
                  <a:pt x="17834" y="19004"/>
                </a:cubicBezTo>
                <a:cubicBezTo>
                  <a:pt x="17335" y="18009"/>
                  <a:pt x="17335" y="18009"/>
                  <a:pt x="17335" y="18009"/>
                </a:cubicBezTo>
                <a:cubicBezTo>
                  <a:pt x="17391" y="18009"/>
                  <a:pt x="17391" y="18009"/>
                  <a:pt x="17391" y="18009"/>
                </a:cubicBezTo>
                <a:cubicBezTo>
                  <a:pt x="17723" y="17678"/>
                  <a:pt x="18111" y="17291"/>
                  <a:pt x="18388" y="16960"/>
                </a:cubicBezTo>
                <a:cubicBezTo>
                  <a:pt x="19385" y="17346"/>
                  <a:pt x="19385" y="17346"/>
                  <a:pt x="19385" y="17346"/>
                </a:cubicBezTo>
                <a:cubicBezTo>
                  <a:pt x="19662" y="16960"/>
                  <a:pt x="19662" y="16960"/>
                  <a:pt x="19662" y="16960"/>
                </a:cubicBezTo>
                <a:cubicBezTo>
                  <a:pt x="19938" y="16573"/>
                  <a:pt x="19938" y="16573"/>
                  <a:pt x="19938" y="16573"/>
                </a:cubicBezTo>
                <a:cubicBezTo>
                  <a:pt x="19218" y="15744"/>
                  <a:pt x="19218" y="15744"/>
                  <a:pt x="19218" y="15744"/>
                </a:cubicBezTo>
                <a:cubicBezTo>
                  <a:pt x="19440" y="15358"/>
                  <a:pt x="19662" y="14860"/>
                  <a:pt x="19883" y="14418"/>
                </a:cubicBezTo>
                <a:cubicBezTo>
                  <a:pt x="20935" y="14529"/>
                  <a:pt x="20935" y="14529"/>
                  <a:pt x="20935" y="14529"/>
                </a:cubicBezTo>
                <a:cubicBezTo>
                  <a:pt x="21102" y="14087"/>
                  <a:pt x="21102" y="14087"/>
                  <a:pt x="21102" y="14087"/>
                </a:cubicBezTo>
                <a:cubicBezTo>
                  <a:pt x="21212" y="13645"/>
                  <a:pt x="21212" y="13645"/>
                  <a:pt x="21212" y="13645"/>
                </a:cubicBezTo>
                <a:cubicBezTo>
                  <a:pt x="20271" y="13093"/>
                  <a:pt x="20271" y="13093"/>
                  <a:pt x="20271" y="13093"/>
                </a:cubicBezTo>
                <a:cubicBezTo>
                  <a:pt x="20382" y="12595"/>
                  <a:pt x="20492" y="12098"/>
                  <a:pt x="20548" y="11601"/>
                </a:cubicBezTo>
                <a:cubicBezTo>
                  <a:pt x="21600" y="11325"/>
                  <a:pt x="21600" y="11325"/>
                  <a:pt x="21600" y="11325"/>
                </a:cubicBezTo>
                <a:cubicBezTo>
                  <a:pt x="21600" y="10883"/>
                  <a:pt x="21600" y="10883"/>
                  <a:pt x="21600" y="10883"/>
                </a:cubicBezTo>
                <a:cubicBezTo>
                  <a:pt x="21600" y="10441"/>
                  <a:pt x="21600" y="10441"/>
                  <a:pt x="21600" y="10441"/>
                </a:cubicBezTo>
                <a:cubicBezTo>
                  <a:pt x="20548" y="10165"/>
                  <a:pt x="20548" y="10165"/>
                  <a:pt x="20548" y="10165"/>
                </a:cubicBezTo>
                <a:cubicBezTo>
                  <a:pt x="20492" y="9668"/>
                  <a:pt x="20437" y="9170"/>
                  <a:pt x="20326" y="8673"/>
                </a:cubicBezTo>
                <a:cubicBezTo>
                  <a:pt x="21268" y="8176"/>
                  <a:pt x="21268" y="8176"/>
                  <a:pt x="21268" y="8176"/>
                </a:cubicBezTo>
                <a:cubicBezTo>
                  <a:pt x="21157" y="7734"/>
                  <a:pt x="21157" y="7734"/>
                  <a:pt x="21157" y="7734"/>
                </a:cubicBezTo>
                <a:cubicBezTo>
                  <a:pt x="20991" y="7292"/>
                  <a:pt x="20991" y="7292"/>
                  <a:pt x="20991" y="7292"/>
                </a:cubicBezTo>
                <a:cubicBezTo>
                  <a:pt x="19938" y="7347"/>
                  <a:pt x="19938" y="7347"/>
                  <a:pt x="19938" y="7347"/>
                </a:cubicBezTo>
                <a:cubicBezTo>
                  <a:pt x="19717" y="6850"/>
                  <a:pt x="19551" y="6408"/>
                  <a:pt x="19274" y="5966"/>
                </a:cubicBezTo>
                <a:cubicBezTo>
                  <a:pt x="19994" y="5193"/>
                  <a:pt x="19994" y="5193"/>
                  <a:pt x="19994" y="5193"/>
                </a:cubicBezTo>
                <a:cubicBezTo>
                  <a:pt x="19772" y="4806"/>
                  <a:pt x="19772" y="4806"/>
                  <a:pt x="19772" y="4806"/>
                </a:cubicBezTo>
                <a:cubicBezTo>
                  <a:pt x="19495" y="4419"/>
                  <a:pt x="19495" y="4419"/>
                  <a:pt x="19495" y="4419"/>
                </a:cubicBezTo>
                <a:cubicBezTo>
                  <a:pt x="18498" y="4806"/>
                  <a:pt x="18498" y="4806"/>
                  <a:pt x="18498" y="4806"/>
                </a:cubicBezTo>
                <a:cubicBezTo>
                  <a:pt x="18332" y="4585"/>
                  <a:pt x="18166" y="4419"/>
                  <a:pt x="18000" y="4254"/>
                </a:cubicBezTo>
                <a:cubicBezTo>
                  <a:pt x="17834" y="4033"/>
                  <a:pt x="17668" y="3867"/>
                  <a:pt x="17502" y="3701"/>
                </a:cubicBezTo>
                <a:cubicBezTo>
                  <a:pt x="17945" y="2707"/>
                  <a:pt x="17945" y="2707"/>
                  <a:pt x="17945" y="2707"/>
                </a:cubicBezTo>
                <a:cubicBezTo>
                  <a:pt x="17612" y="2431"/>
                  <a:pt x="17612" y="2431"/>
                  <a:pt x="17612" y="2431"/>
                </a:cubicBezTo>
                <a:cubicBezTo>
                  <a:pt x="17225" y="2154"/>
                  <a:pt x="17225" y="2154"/>
                  <a:pt x="17225" y="2154"/>
                </a:cubicBezTo>
                <a:cubicBezTo>
                  <a:pt x="16394" y="2817"/>
                  <a:pt x="16394" y="2817"/>
                  <a:pt x="16394" y="2817"/>
                </a:cubicBezTo>
                <a:cubicBezTo>
                  <a:pt x="15951" y="2541"/>
                  <a:pt x="15508" y="2265"/>
                  <a:pt x="15065" y="2044"/>
                </a:cubicBezTo>
                <a:cubicBezTo>
                  <a:pt x="15231" y="994"/>
                  <a:pt x="15231" y="994"/>
                  <a:pt x="15231" y="994"/>
                </a:cubicBezTo>
                <a:cubicBezTo>
                  <a:pt x="14788" y="829"/>
                  <a:pt x="14788" y="829"/>
                  <a:pt x="14788" y="829"/>
                </a:cubicBezTo>
                <a:cubicBezTo>
                  <a:pt x="14400" y="608"/>
                  <a:pt x="14400" y="608"/>
                  <a:pt x="14400" y="608"/>
                </a:cubicBezTo>
                <a:cubicBezTo>
                  <a:pt x="13735" y="1547"/>
                  <a:pt x="13735" y="1547"/>
                  <a:pt x="13735" y="1547"/>
                </a:cubicBezTo>
                <a:cubicBezTo>
                  <a:pt x="13292" y="1381"/>
                  <a:pt x="12794" y="1271"/>
                  <a:pt x="12295" y="1160"/>
                </a:cubicBezTo>
                <a:cubicBezTo>
                  <a:pt x="12129" y="110"/>
                  <a:pt x="12129" y="110"/>
                  <a:pt x="12129" y="110"/>
                </a:cubicBezTo>
                <a:cubicBezTo>
                  <a:pt x="11686" y="55"/>
                  <a:pt x="11686" y="55"/>
                  <a:pt x="11686" y="55"/>
                </a:cubicBezTo>
                <a:cubicBezTo>
                  <a:pt x="11243" y="0"/>
                  <a:pt x="11243" y="0"/>
                  <a:pt x="11243" y="0"/>
                </a:cubicBezTo>
                <a:cubicBezTo>
                  <a:pt x="10855" y="1050"/>
                  <a:pt x="10855" y="1050"/>
                  <a:pt x="10855" y="1050"/>
                </a:cubicBezTo>
                <a:cubicBezTo>
                  <a:pt x="10357" y="1050"/>
                  <a:pt x="9858" y="1105"/>
                  <a:pt x="9360" y="1160"/>
                </a:cubicBezTo>
                <a:cubicBezTo>
                  <a:pt x="8917" y="166"/>
                  <a:pt x="8917" y="166"/>
                  <a:pt x="8917" y="166"/>
                </a:cubicBezTo>
                <a:cubicBezTo>
                  <a:pt x="8474" y="276"/>
                  <a:pt x="8474" y="276"/>
                  <a:pt x="8474" y="276"/>
                </a:cubicBezTo>
                <a:cubicBezTo>
                  <a:pt x="8031" y="387"/>
                  <a:pt x="8031" y="387"/>
                  <a:pt x="8031" y="387"/>
                </a:cubicBezTo>
                <a:cubicBezTo>
                  <a:pt x="7975" y="1436"/>
                  <a:pt x="7975" y="1436"/>
                  <a:pt x="7975" y="1436"/>
                </a:cubicBezTo>
                <a:cubicBezTo>
                  <a:pt x="7532" y="1602"/>
                  <a:pt x="7034" y="1768"/>
                  <a:pt x="6591" y="1989"/>
                </a:cubicBezTo>
                <a:cubicBezTo>
                  <a:pt x="5871" y="1215"/>
                  <a:pt x="5871" y="1215"/>
                  <a:pt x="5871" y="1215"/>
                </a:cubicBezTo>
                <a:cubicBezTo>
                  <a:pt x="5428" y="1436"/>
                  <a:pt x="5428" y="1436"/>
                  <a:pt x="5428" y="1436"/>
                </a:cubicBezTo>
                <a:cubicBezTo>
                  <a:pt x="5040" y="1657"/>
                  <a:pt x="5040" y="1657"/>
                  <a:pt x="5040" y="1657"/>
                </a:cubicBezTo>
                <a:cubicBezTo>
                  <a:pt x="5372" y="2707"/>
                  <a:pt x="5372" y="2707"/>
                  <a:pt x="5372" y="2707"/>
                </a:cubicBezTo>
                <a:cubicBezTo>
                  <a:pt x="4929" y="2983"/>
                  <a:pt x="4542" y="3259"/>
                  <a:pt x="4209" y="3591"/>
                </a:cubicBezTo>
                <a:close/>
                <a:moveTo>
                  <a:pt x="4486" y="16518"/>
                </a:moveTo>
                <a:cubicBezTo>
                  <a:pt x="3102" y="15026"/>
                  <a:pt x="2382" y="13148"/>
                  <a:pt x="2271" y="11214"/>
                </a:cubicBezTo>
                <a:cubicBezTo>
                  <a:pt x="5095" y="11380"/>
                  <a:pt x="5095" y="11380"/>
                  <a:pt x="5095" y="11380"/>
                </a:cubicBezTo>
                <a:cubicBezTo>
                  <a:pt x="7754" y="11491"/>
                  <a:pt x="9858" y="13755"/>
                  <a:pt x="9692" y="16407"/>
                </a:cubicBezTo>
                <a:cubicBezTo>
                  <a:pt x="9582" y="19225"/>
                  <a:pt x="9582" y="19225"/>
                  <a:pt x="9582" y="19225"/>
                </a:cubicBezTo>
                <a:cubicBezTo>
                  <a:pt x="7698" y="18948"/>
                  <a:pt x="5871" y="18064"/>
                  <a:pt x="4486" y="16518"/>
                </a:cubicBezTo>
                <a:close/>
                <a:moveTo>
                  <a:pt x="9858" y="9833"/>
                </a:moveTo>
                <a:cubicBezTo>
                  <a:pt x="10412" y="9336"/>
                  <a:pt x="11243" y="9336"/>
                  <a:pt x="11797" y="9888"/>
                </a:cubicBezTo>
                <a:cubicBezTo>
                  <a:pt x="12295" y="10441"/>
                  <a:pt x="12240" y="11325"/>
                  <a:pt x="11686" y="11822"/>
                </a:cubicBezTo>
                <a:cubicBezTo>
                  <a:pt x="11132" y="12319"/>
                  <a:pt x="10246" y="12319"/>
                  <a:pt x="9748" y="11767"/>
                </a:cubicBezTo>
                <a:cubicBezTo>
                  <a:pt x="9249" y="11214"/>
                  <a:pt x="9305" y="10330"/>
                  <a:pt x="9858" y="9833"/>
                </a:cubicBezTo>
                <a:close/>
                <a:moveTo>
                  <a:pt x="19163" y="11988"/>
                </a:moveTo>
                <a:cubicBezTo>
                  <a:pt x="18886" y="13866"/>
                  <a:pt x="18000" y="15689"/>
                  <a:pt x="16505" y="17070"/>
                </a:cubicBezTo>
                <a:cubicBezTo>
                  <a:pt x="14954" y="18451"/>
                  <a:pt x="13071" y="19169"/>
                  <a:pt x="11188" y="19280"/>
                </a:cubicBezTo>
                <a:cubicBezTo>
                  <a:pt x="11298" y="16462"/>
                  <a:pt x="11298" y="16462"/>
                  <a:pt x="11298" y="16462"/>
                </a:cubicBezTo>
                <a:cubicBezTo>
                  <a:pt x="11409" y="13811"/>
                  <a:pt x="13680" y="11767"/>
                  <a:pt x="16338" y="11877"/>
                </a:cubicBezTo>
                <a:lnTo>
                  <a:pt x="19163" y="11988"/>
                </a:lnTo>
                <a:close/>
                <a:moveTo>
                  <a:pt x="17003" y="5138"/>
                </a:moveTo>
                <a:cubicBezTo>
                  <a:pt x="18443" y="6629"/>
                  <a:pt x="19163" y="8507"/>
                  <a:pt x="19218" y="10441"/>
                </a:cubicBezTo>
                <a:cubicBezTo>
                  <a:pt x="16394" y="10275"/>
                  <a:pt x="16394" y="10275"/>
                  <a:pt x="16394" y="10275"/>
                </a:cubicBezTo>
                <a:cubicBezTo>
                  <a:pt x="13735" y="10165"/>
                  <a:pt x="11686" y="7900"/>
                  <a:pt x="11797" y="5248"/>
                </a:cubicBezTo>
                <a:cubicBezTo>
                  <a:pt x="11963" y="2431"/>
                  <a:pt x="11963" y="2431"/>
                  <a:pt x="11963" y="2431"/>
                </a:cubicBezTo>
                <a:cubicBezTo>
                  <a:pt x="13846" y="2707"/>
                  <a:pt x="15618" y="3591"/>
                  <a:pt x="17003" y="5138"/>
                </a:cubicBezTo>
                <a:close/>
                <a:moveTo>
                  <a:pt x="10357" y="2375"/>
                </a:moveTo>
                <a:cubicBezTo>
                  <a:pt x="10246" y="5193"/>
                  <a:pt x="10246" y="5193"/>
                  <a:pt x="10246" y="5193"/>
                </a:cubicBezTo>
                <a:cubicBezTo>
                  <a:pt x="10080" y="7845"/>
                  <a:pt x="7865" y="9888"/>
                  <a:pt x="5206" y="9778"/>
                </a:cubicBezTo>
                <a:cubicBezTo>
                  <a:pt x="2382" y="9668"/>
                  <a:pt x="2382" y="9668"/>
                  <a:pt x="2382" y="9668"/>
                </a:cubicBezTo>
                <a:cubicBezTo>
                  <a:pt x="2603" y="7789"/>
                  <a:pt x="3545" y="5966"/>
                  <a:pt x="5040" y="4585"/>
                </a:cubicBezTo>
                <a:cubicBezTo>
                  <a:pt x="6535" y="3204"/>
                  <a:pt x="8474" y="2486"/>
                  <a:pt x="10357" y="2375"/>
                </a:cubicBezTo>
                <a:close/>
              </a:path>
            </a:pathLst>
          </a:custGeom>
          <a:solidFill>
            <a:schemeClr val="accent6">
              <a:lumMod val="60000"/>
              <a:lumOff val="40000"/>
            </a:schemeClr>
          </a:solidFill>
          <a:ln w="12700">
            <a:miter lim="400000"/>
          </a:ln>
        </p:spPr>
        <p:txBody>
          <a:bodyPr tIns="45720" bIns="45720"/>
          <a:lstStyle/>
          <a:p>
            <a:pPr marL="0" marR="0" lvl="0" indent="0" algn="l" defTabSz="457200" rtl="0" eaLnBrk="1" fontAlgn="auto" latinLnBrk="0" hangingPunct="1">
              <a:lnSpc>
                <a:spcPct val="100000"/>
              </a:lnSpc>
              <a:spcBef>
                <a:spcPts val="0"/>
              </a:spcBef>
              <a:spcAft>
                <a:spcPts val="0"/>
              </a:spcAft>
              <a:buClrTx/>
              <a:buSzTx/>
              <a:buFontTx/>
              <a:buNone/>
              <a:defRPr/>
            </a:pPr>
            <a:endParaRPr kumimoji="0" sz="900" b="0" i="0" u="none" strike="noStrike" kern="1200" cap="none" spc="0" normalizeH="0" baseline="0" noProof="0">
              <a:ln>
                <a:noFill/>
              </a:ln>
              <a:solidFill>
                <a:srgbClr val="222222"/>
              </a:solidFill>
              <a:effectLst/>
              <a:uLnTx/>
              <a:uFillTx/>
              <a:latin typeface="Arial" panose="020B0604020202020204"/>
              <a:ea typeface="微软雅黑" panose="020B0503020204020204" charset="-122"/>
              <a:cs typeface="微软雅黑" panose="020B0503020204020204" charset="-122"/>
              <a:sym typeface="Arial" panose="020B0604020202020204" pitchFamily="34" charset="0"/>
            </a:endParaRPr>
          </a:p>
        </p:txBody>
      </p:sp>
      <p:sp>
        <p:nvSpPr>
          <p:cNvPr id="19" name="文本框 18"/>
          <p:cNvSpPr txBox="1"/>
          <p:nvPr>
            <p:custDataLst>
              <p:tags r:id="rId16"/>
            </p:custDataLst>
          </p:nvPr>
        </p:nvSpPr>
        <p:spPr>
          <a:xfrm>
            <a:off x="1231265" y="3837305"/>
            <a:ext cx="1961515" cy="1762125"/>
          </a:xfrm>
          <a:prstGeom prst="rect">
            <a:avLst/>
          </a:prstGeom>
          <a:noFill/>
        </p:spPr>
        <p:txBody>
          <a:bodyPr wrap="square" tIns="0" rtlCol="0" anchor="t" anchorCtr="0">
            <a:noAutofit/>
          </a:bodyPr>
          <a:lstStyle>
            <a:defPPr>
              <a:defRPr lang="en-US"/>
            </a:defPPr>
            <a:lvl1pPr algn="r">
              <a:lnSpc>
                <a:spcPct val="130000"/>
              </a:lnSpc>
              <a:defRPr kumimoji="1" sz="1400">
                <a:solidFill>
                  <a:srgbClr val="222222">
                    <a:lumMod val="75000"/>
                    <a:lumOff val="25000"/>
                  </a:srgbClr>
                </a:solidFill>
                <a:latin typeface="微软雅黑" panose="020B0503020204020204" charset="-122"/>
              </a:defRPr>
            </a:lvl1pPr>
          </a:lstStyle>
          <a:p>
            <a:pPr algn="l" defTabSz="457200">
              <a:lnSpc>
                <a:spcPct val="120000"/>
              </a:lnSpc>
            </a:pPr>
            <a:r>
              <a:rPr lang="en-US" altLang="zh-CN" sz="1000" b="1" spc="150">
                <a:solidFill>
                  <a:schemeClr val="tx1"/>
                </a:solidFill>
                <a:ea typeface="微软雅黑" panose="020B0503020204020204" charset="-122"/>
                <a:sym typeface="+mn-ea"/>
              </a:rPr>
              <a:t>1</a:t>
            </a:r>
            <a:r>
              <a:rPr lang="zh-CN" altLang="en-US" sz="1000" b="1" spc="150">
                <a:solidFill>
                  <a:schemeClr val="tx1"/>
                </a:solidFill>
                <a:ea typeface="微软雅黑" panose="020B0503020204020204" charset="-122"/>
                <a:sym typeface="+mn-ea"/>
              </a:rPr>
              <a:t>、二到三档优秀专员视频</a:t>
            </a:r>
            <a:endParaRPr kumimoji="1" lang="zh-CN" altLang="en-US" sz="1000" b="1" spc="150">
              <a:solidFill>
                <a:schemeClr val="tx1"/>
              </a:solidFill>
              <a:latin typeface="微软雅黑" panose="020B0503020204020204" charset="-122"/>
              <a:ea typeface="微软雅黑" panose="020B0503020204020204" charset="-122"/>
              <a:sym typeface="+mn-ea"/>
            </a:endParaRPr>
          </a:p>
          <a:p>
            <a:pPr algn="l" defTabSz="457200">
              <a:lnSpc>
                <a:spcPct val="120000"/>
              </a:lnSpc>
            </a:pPr>
            <a:r>
              <a:rPr lang="en-US" altLang="zh-CN" sz="1000" b="1" spc="150">
                <a:solidFill>
                  <a:schemeClr val="tx1"/>
                </a:solidFill>
                <a:ea typeface="微软雅黑" panose="020B0503020204020204" charset="-122"/>
                <a:sym typeface="+mn-ea"/>
              </a:rPr>
              <a:t>2</a:t>
            </a:r>
            <a:r>
              <a:rPr lang="zh-CN" altLang="en-US" sz="1000" b="1" spc="150">
                <a:solidFill>
                  <a:schemeClr val="tx1"/>
                </a:solidFill>
                <a:ea typeface="微软雅黑" panose="020B0503020204020204" charset="-122"/>
                <a:sym typeface="+mn-ea"/>
              </a:rPr>
              <a:t>、物料到位（宣传、专家、服务流程、权益）</a:t>
            </a:r>
          </a:p>
          <a:p>
            <a:pPr algn="l" defTabSz="457200">
              <a:lnSpc>
                <a:spcPct val="120000"/>
              </a:lnSpc>
            </a:pPr>
            <a:r>
              <a:rPr lang="en-US" altLang="zh-CN" sz="1000" b="1" spc="150">
                <a:solidFill>
                  <a:schemeClr val="tx1"/>
                </a:solidFill>
                <a:ea typeface="微软雅黑" panose="020B0503020204020204" charset="-122"/>
                <a:sym typeface="+mn-ea"/>
              </a:rPr>
              <a:t>3</a:t>
            </a:r>
            <a:r>
              <a:rPr lang="zh-CN" altLang="en-US" sz="1000" b="1" spc="150">
                <a:solidFill>
                  <a:schemeClr val="tx1"/>
                </a:solidFill>
                <a:ea typeface="微软雅黑" panose="020B0503020204020204" charset="-122"/>
                <a:sym typeface="+mn-ea"/>
              </a:rPr>
              <a:t>、公司内宣传渠道（专业门店电视屏、总部及分公司宣传工具等）</a:t>
            </a:r>
          </a:p>
          <a:p>
            <a:pPr algn="l" defTabSz="457200">
              <a:lnSpc>
                <a:spcPct val="120000"/>
              </a:lnSpc>
            </a:pPr>
            <a:r>
              <a:rPr lang="en-US" altLang="zh-CN" sz="1000" b="1" spc="150">
                <a:solidFill>
                  <a:schemeClr val="tx1"/>
                </a:solidFill>
                <a:ea typeface="微软雅黑" panose="020B0503020204020204" charset="-122"/>
                <a:sym typeface="+mn-ea"/>
              </a:rPr>
              <a:t>4</a:t>
            </a:r>
            <a:r>
              <a:rPr lang="zh-CN" altLang="en-US" sz="1000" b="1" spc="150">
                <a:solidFill>
                  <a:schemeClr val="tx1"/>
                </a:solidFill>
                <a:ea typeface="微软雅黑" panose="020B0503020204020204" charset="-122"/>
                <a:sym typeface="+mn-ea"/>
              </a:rPr>
              <a:t>、专员服装统一、专业胸牌、</a:t>
            </a:r>
          </a:p>
          <a:p>
            <a:pPr algn="l" defTabSz="457200">
              <a:lnSpc>
                <a:spcPct val="120000"/>
              </a:lnSpc>
            </a:pPr>
            <a:r>
              <a:rPr lang="en-US" altLang="zh-CN" sz="1000" b="1" spc="150">
                <a:solidFill>
                  <a:schemeClr val="tx1"/>
                </a:solidFill>
                <a:ea typeface="微软雅黑" panose="020B0503020204020204" charset="-122"/>
                <a:sym typeface="+mn-ea"/>
              </a:rPr>
              <a:t>5</a:t>
            </a:r>
            <a:r>
              <a:rPr lang="zh-CN" altLang="en-US" sz="1000" b="1" spc="150">
                <a:solidFill>
                  <a:schemeClr val="tx1"/>
                </a:solidFill>
                <a:ea typeface="微软雅黑" panose="020B0503020204020204" charset="-122"/>
                <a:sym typeface="+mn-ea"/>
              </a:rPr>
              <a:t>、一年二次的风采及专业竞赛</a:t>
            </a:r>
          </a:p>
          <a:p>
            <a:pPr algn="l" defTabSz="457200">
              <a:lnSpc>
                <a:spcPct val="120000"/>
              </a:lnSpc>
            </a:pPr>
            <a:endParaRPr lang="zh-CN" altLang="en-US" sz="900" spc="150">
              <a:solidFill>
                <a:srgbClr val="047832"/>
              </a:solidFill>
              <a:latin typeface="微软雅黑" panose="020B0503020204020204" charset="-122"/>
              <a:ea typeface="微软雅黑" panose="020B0503020204020204" charset="-122"/>
            </a:endParaRPr>
          </a:p>
          <a:p>
            <a:pPr algn="l" defTabSz="457200">
              <a:lnSpc>
                <a:spcPct val="120000"/>
              </a:lnSpc>
            </a:pPr>
            <a:endParaRPr lang="zh-CN" altLang="en-US" sz="900" spc="150">
              <a:solidFill>
                <a:srgbClr val="047832"/>
              </a:solidFill>
              <a:ea typeface="微软雅黑" panose="020B0503020204020204" charset="-122"/>
              <a:sym typeface="+mn-ea"/>
            </a:endParaRPr>
          </a:p>
          <a:p>
            <a:pPr algn="l" defTabSz="457200">
              <a:lnSpc>
                <a:spcPct val="120000"/>
              </a:lnSpc>
            </a:pPr>
            <a:endParaRPr lang="zh-CN" altLang="en-US" sz="400" spc="150">
              <a:solidFill>
                <a:srgbClr val="047832"/>
              </a:solidFill>
              <a:latin typeface="微软雅黑" panose="020B0503020204020204" charset="-122"/>
              <a:ea typeface="微软雅黑" panose="020B0503020204020204" charset="-122"/>
              <a:cs typeface="微软雅黑" panose="020B0503020204020204" charset="-122"/>
              <a:sym typeface="+mn-ea"/>
            </a:endParaRPr>
          </a:p>
        </p:txBody>
      </p:sp>
      <p:sp>
        <p:nvSpPr>
          <p:cNvPr id="20" name="矩形 19"/>
          <p:cNvSpPr/>
          <p:nvPr>
            <p:custDataLst>
              <p:tags r:id="rId17"/>
            </p:custDataLst>
          </p:nvPr>
        </p:nvSpPr>
        <p:spPr>
          <a:xfrm>
            <a:off x="870585" y="2334260"/>
            <a:ext cx="2580005" cy="429895"/>
          </a:xfrm>
          <a:prstGeom prst="rect">
            <a:avLst/>
          </a:prstGeom>
        </p:spPr>
        <p:txBody>
          <a:bodyPr wrap="square" bIns="0" anchor="ctr" anchorCtr="0">
            <a:noAutofit/>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1" lang="zh-CN" altLang="en-US" sz="1900" b="1" spc="300">
                <a:solidFill>
                  <a:schemeClr val="bg1"/>
                </a:solidFill>
                <a:latin typeface="微软雅黑" panose="020B0503020204020204" charset="-122"/>
                <a:ea typeface="微软雅黑" panose="020B0503020204020204" charset="-122"/>
                <a:sym typeface="+mn-ea"/>
              </a:rPr>
              <a:t>品牌形</a:t>
            </a:r>
          </a:p>
          <a:p>
            <a:pPr marL="0" marR="0" lvl="0" indent="0" algn="ctr" defTabSz="457200" rtl="0" eaLnBrk="1" fontAlgn="auto" latinLnBrk="0" hangingPunct="1">
              <a:lnSpc>
                <a:spcPct val="120000"/>
              </a:lnSpc>
              <a:spcBef>
                <a:spcPts val="0"/>
              </a:spcBef>
              <a:spcAft>
                <a:spcPts val="0"/>
              </a:spcAft>
              <a:buClrTx/>
              <a:buSzTx/>
              <a:buFontTx/>
              <a:buNone/>
              <a:defRPr/>
            </a:pPr>
            <a:r>
              <a:rPr kumimoji="1" lang="zh-CN" altLang="en-US" sz="1900" b="1" spc="300">
                <a:solidFill>
                  <a:schemeClr val="bg1"/>
                </a:solidFill>
                <a:latin typeface="微软雅黑" panose="020B0503020204020204" charset="-122"/>
                <a:ea typeface="微软雅黑" panose="020B0503020204020204" charset="-122"/>
                <a:sym typeface="+mn-ea"/>
              </a:rPr>
              <a:t>象建设</a:t>
            </a:r>
          </a:p>
        </p:txBody>
      </p:sp>
      <p:sp>
        <p:nvSpPr>
          <p:cNvPr id="23" name="文本框 22"/>
          <p:cNvSpPr txBox="1"/>
          <p:nvPr>
            <p:custDataLst>
              <p:tags r:id="rId18"/>
            </p:custDataLst>
          </p:nvPr>
        </p:nvSpPr>
        <p:spPr>
          <a:xfrm>
            <a:off x="3848100" y="3957320"/>
            <a:ext cx="1961515" cy="1274445"/>
          </a:xfrm>
          <a:prstGeom prst="rect">
            <a:avLst/>
          </a:prstGeom>
          <a:noFill/>
        </p:spPr>
        <p:txBody>
          <a:bodyPr wrap="square" tIns="0" rtlCol="0" anchor="t" anchorCtr="0">
            <a:noAutofit/>
          </a:bodyPr>
          <a:lstStyle>
            <a:defPPr>
              <a:defRPr lang="en-US"/>
            </a:defPPr>
            <a:lvl1pPr algn="r">
              <a:lnSpc>
                <a:spcPct val="130000"/>
              </a:lnSpc>
              <a:defRPr kumimoji="1" sz="1400">
                <a:solidFill>
                  <a:srgbClr val="222222">
                    <a:lumMod val="75000"/>
                    <a:lumOff val="25000"/>
                  </a:srgbClr>
                </a:solidFill>
                <a:latin typeface="微软雅黑" panose="020B0503020204020204" charset="-122"/>
              </a:defRPr>
            </a:lvl1pPr>
          </a:lstStyle>
          <a:p>
            <a:pPr lvl="0" algn="l" defTabSz="457200">
              <a:defRPr/>
            </a:pPr>
            <a:r>
              <a:rPr lang="en-US" altLang="zh-CN" sz="1000" b="1">
                <a:solidFill>
                  <a:schemeClr val="tx1"/>
                </a:solidFill>
                <a:sym typeface="Arial" panose="020B0604020202020204" pitchFamily="34" charset="0"/>
              </a:rPr>
              <a:t>1</a:t>
            </a:r>
            <a:r>
              <a:rPr lang="zh-CN" altLang="en-US" sz="1000" b="1" spc="150">
                <a:solidFill>
                  <a:schemeClr val="tx1"/>
                </a:solidFill>
                <a:ea typeface="微软雅黑" panose="020B0503020204020204" charset="-122"/>
                <a:sym typeface="Arial" panose="020B0604020202020204" pitchFamily="34" charset="0"/>
              </a:rPr>
              <a:t>、</a:t>
            </a:r>
            <a:r>
              <a:rPr lang="zh-CN" altLang="en-US" sz="1000" b="1" spc="150">
                <a:solidFill>
                  <a:schemeClr val="tx1"/>
                </a:solidFill>
                <a:ea typeface="微软雅黑" panose="020B0503020204020204" charset="-122"/>
                <a:sym typeface="+mn-ea"/>
              </a:rPr>
              <a:t>半年度规划患教，每季调整；每顾问2次/月</a:t>
            </a:r>
            <a:endParaRPr lang="zh-CN" altLang="en-US" sz="1000" b="1" spc="150">
              <a:solidFill>
                <a:schemeClr val="tx1"/>
              </a:solidFill>
              <a:latin typeface="微软雅黑" panose="020B0503020204020204" charset="-122"/>
              <a:ea typeface="微软雅黑" panose="020B0503020204020204" charset="-122"/>
              <a:sym typeface="+mn-ea"/>
            </a:endParaRPr>
          </a:p>
          <a:p>
            <a:pPr lvl="0" algn="l" defTabSz="457200">
              <a:defRPr/>
            </a:pPr>
            <a:r>
              <a:rPr lang="zh-CN" altLang="en-US" sz="1000" b="1" spc="150">
                <a:solidFill>
                  <a:schemeClr val="tx1"/>
                </a:solidFill>
                <a:ea typeface="微软雅黑" panose="020B0503020204020204" charset="-122"/>
                <a:sym typeface="Arial" panose="020B0604020202020204" pitchFamily="34" charset="0"/>
              </a:rPr>
              <a:t>2、社区活动：社区联动，室外免检，每顾问</a:t>
            </a:r>
            <a:r>
              <a:rPr lang="en-US" altLang="zh-CN" sz="1000" b="1" spc="150">
                <a:solidFill>
                  <a:schemeClr val="tx1"/>
                </a:solidFill>
                <a:ea typeface="微软雅黑" panose="020B0503020204020204" charset="-122"/>
                <a:sym typeface="Arial" panose="020B0604020202020204" pitchFamily="34" charset="0"/>
              </a:rPr>
              <a:t>4</a:t>
            </a:r>
            <a:r>
              <a:rPr lang="zh-CN" altLang="en-US" sz="1000" b="1" spc="150">
                <a:solidFill>
                  <a:schemeClr val="tx1"/>
                </a:solidFill>
                <a:ea typeface="微软雅黑" panose="020B0503020204020204" charset="-122"/>
                <a:sym typeface="Arial" panose="020B0604020202020204" pitchFamily="34" charset="0"/>
              </a:rPr>
              <a:t>次以上</a:t>
            </a:r>
            <a:r>
              <a:rPr lang="en-US" altLang="zh-CN" sz="1000" b="1" spc="150">
                <a:solidFill>
                  <a:schemeClr val="tx1"/>
                </a:solidFill>
                <a:ea typeface="微软雅黑" panose="020B0503020204020204" charset="-122"/>
                <a:sym typeface="Arial" panose="020B0604020202020204" pitchFamily="34" charset="0"/>
              </a:rPr>
              <a:t>/</a:t>
            </a:r>
            <a:r>
              <a:rPr lang="zh-CN" altLang="en-US" sz="1000" b="1" spc="150">
                <a:solidFill>
                  <a:schemeClr val="tx1"/>
                </a:solidFill>
                <a:ea typeface="微软雅黑" panose="020B0503020204020204" charset="-122"/>
                <a:sym typeface="Arial" panose="020B0604020202020204" pitchFamily="34" charset="0"/>
              </a:rPr>
              <a:t>月</a:t>
            </a:r>
            <a:endParaRPr lang="zh-CN" altLang="en-US" sz="1000" b="1" spc="150">
              <a:solidFill>
                <a:schemeClr val="tx1"/>
              </a:solidFill>
              <a:latin typeface="微软雅黑" panose="020B0503020204020204" charset="-122"/>
              <a:ea typeface="微软雅黑" panose="020B0503020204020204" charset="-122"/>
              <a:sym typeface="Arial" panose="020B0604020202020204" pitchFamily="34" charset="0"/>
            </a:endParaRPr>
          </a:p>
          <a:p>
            <a:pPr lvl="0" algn="l" defTabSz="457200">
              <a:defRPr/>
            </a:pPr>
            <a:r>
              <a:rPr lang="en-US" altLang="zh-CN" sz="1000" b="1" spc="150">
                <a:solidFill>
                  <a:schemeClr val="tx1"/>
                </a:solidFill>
                <a:ea typeface="微软雅黑" panose="020B0503020204020204" charset="-122"/>
                <a:sym typeface="Arial" panose="020B0604020202020204" pitchFamily="34" charset="0"/>
              </a:rPr>
              <a:t>3</a:t>
            </a:r>
            <a:r>
              <a:rPr lang="zh-CN" altLang="en-US" sz="1000" b="1" spc="150">
                <a:solidFill>
                  <a:schemeClr val="tx1"/>
                </a:solidFill>
                <a:ea typeface="微软雅黑" panose="020B0503020204020204" charset="-122"/>
                <a:sym typeface="Arial" panose="020B0604020202020204" pitchFamily="34" charset="0"/>
              </a:rPr>
              <a:t>、专家专业问诊</a:t>
            </a:r>
          </a:p>
          <a:p>
            <a:pPr lvl="0" algn="l" defTabSz="457200">
              <a:defRPr/>
            </a:pPr>
            <a:r>
              <a:rPr lang="en-US" altLang="zh-CN" sz="1000" b="1" spc="150">
                <a:solidFill>
                  <a:schemeClr val="tx1"/>
                </a:solidFill>
                <a:ea typeface="微软雅黑" panose="020B0503020204020204" charset="-122"/>
                <a:sym typeface="Arial" panose="020B0604020202020204" pitchFamily="34" charset="0"/>
              </a:rPr>
              <a:t>4</a:t>
            </a:r>
            <a:r>
              <a:rPr lang="zh-CN" altLang="en-US" sz="1000" b="1" spc="150">
                <a:solidFill>
                  <a:schemeClr val="tx1"/>
                </a:solidFill>
                <a:ea typeface="微软雅黑" panose="020B0503020204020204" charset="-122"/>
                <a:sym typeface="Arial" panose="020B0604020202020204" pitchFamily="34" charset="0"/>
              </a:rPr>
              <a:t>、住院问候服务</a:t>
            </a:r>
          </a:p>
          <a:p>
            <a:pPr lvl="0" algn="l" defTabSz="457200">
              <a:defRPr/>
            </a:pPr>
            <a:r>
              <a:rPr lang="en-US" altLang="zh-CN" sz="1000" b="1" spc="150">
                <a:solidFill>
                  <a:schemeClr val="tx1"/>
                </a:solidFill>
                <a:ea typeface="微软雅黑" panose="020B0503020204020204" charset="-122"/>
                <a:sym typeface="Arial" panose="020B0604020202020204" pitchFamily="34" charset="0"/>
              </a:rPr>
              <a:t>5</a:t>
            </a:r>
            <a:r>
              <a:rPr lang="zh-CN" altLang="en-US" sz="1000" b="1" spc="150">
                <a:solidFill>
                  <a:schemeClr val="tx1"/>
                </a:solidFill>
                <a:ea typeface="微软雅黑" panose="020B0503020204020204" charset="-122"/>
                <a:sym typeface="Arial" panose="020B0604020202020204" pitchFamily="34" charset="0"/>
              </a:rPr>
              <a:t>、专家坐诊享受优先</a:t>
            </a:r>
          </a:p>
        </p:txBody>
      </p:sp>
      <p:sp>
        <p:nvSpPr>
          <p:cNvPr id="24" name="矩形 23"/>
          <p:cNvSpPr/>
          <p:nvPr>
            <p:custDataLst>
              <p:tags r:id="rId19"/>
            </p:custDataLst>
          </p:nvPr>
        </p:nvSpPr>
        <p:spPr>
          <a:xfrm>
            <a:off x="3538855" y="2385060"/>
            <a:ext cx="2580005" cy="429895"/>
          </a:xfrm>
          <a:prstGeom prst="rect">
            <a:avLst/>
          </a:prstGeom>
        </p:spPr>
        <p:txBody>
          <a:bodyPr wrap="square" bIns="0" anchor="ctr" anchorCtr="0">
            <a:noAutofit/>
          </a:bodyPr>
          <a:lstStyle/>
          <a:p>
            <a:pPr marL="0" marR="0" lvl="0" indent="0" algn="ctr" defTabSz="457200" rtl="0" eaLnBrk="1" fontAlgn="auto" latinLnBrk="0" hangingPunct="1">
              <a:lnSpc>
                <a:spcPct val="120000"/>
              </a:lnSpc>
              <a:spcBef>
                <a:spcPts val="0"/>
              </a:spcBef>
              <a:spcAft>
                <a:spcPts val="0"/>
              </a:spcAft>
              <a:buClrTx/>
              <a:buSzTx/>
              <a:buFontTx/>
              <a:buNone/>
              <a:defRPr/>
            </a:pPr>
            <a:r>
              <a:rPr lang="zh-CN" altLang="en-US" sz="1900" b="1" spc="300">
                <a:solidFill>
                  <a:schemeClr val="bg1"/>
                </a:solidFill>
                <a:latin typeface="微软雅黑" panose="020B0503020204020204" charset="-122"/>
                <a:ea typeface="微软雅黑" panose="020B0503020204020204" charset="-122"/>
                <a:sym typeface="+mn-ea"/>
              </a:rPr>
              <a:t>线下</a:t>
            </a:r>
          </a:p>
          <a:p>
            <a:pPr marL="0" marR="0" lvl="0" indent="0" algn="ctr" defTabSz="457200" rtl="0" eaLnBrk="1" fontAlgn="auto" latinLnBrk="0" hangingPunct="1">
              <a:lnSpc>
                <a:spcPct val="120000"/>
              </a:lnSpc>
              <a:spcBef>
                <a:spcPts val="0"/>
              </a:spcBef>
              <a:spcAft>
                <a:spcPts val="0"/>
              </a:spcAft>
              <a:buClrTx/>
              <a:buSzTx/>
              <a:buFontTx/>
              <a:buNone/>
              <a:defRPr/>
            </a:pPr>
            <a:r>
              <a:rPr lang="zh-CN" altLang="en-US" sz="1900" b="1" spc="300">
                <a:solidFill>
                  <a:schemeClr val="bg1"/>
                </a:solidFill>
                <a:latin typeface="微软雅黑" panose="020B0503020204020204" charset="-122"/>
                <a:ea typeface="微软雅黑" panose="020B0503020204020204" charset="-122"/>
                <a:sym typeface="+mn-ea"/>
              </a:rPr>
              <a:t>互动</a:t>
            </a:r>
            <a:endParaRPr kumimoji="0" lang="zh-CN" altLang="en-US" sz="1900" b="1" i="0" u="none" strike="noStrike" kern="1200" cap="none" spc="300" normalizeH="0" noProof="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25" name="文本框 24"/>
          <p:cNvSpPr txBox="1"/>
          <p:nvPr>
            <p:custDataLst>
              <p:tags r:id="rId20"/>
            </p:custDataLst>
          </p:nvPr>
        </p:nvSpPr>
        <p:spPr>
          <a:xfrm>
            <a:off x="6668624" y="3736894"/>
            <a:ext cx="1656000" cy="1274690"/>
          </a:xfrm>
          <a:prstGeom prst="rect">
            <a:avLst/>
          </a:prstGeom>
          <a:noFill/>
        </p:spPr>
        <p:txBody>
          <a:bodyPr wrap="square" tIns="0" rtlCol="0" anchor="t" anchorCtr="0">
            <a:noAutofit/>
          </a:bodyPr>
          <a:lstStyle>
            <a:defPPr>
              <a:defRPr lang="en-US"/>
            </a:defPPr>
            <a:lvl1pPr algn="r">
              <a:lnSpc>
                <a:spcPct val="130000"/>
              </a:lnSpc>
              <a:defRPr kumimoji="1" sz="1400">
                <a:solidFill>
                  <a:srgbClr val="222222">
                    <a:lumMod val="75000"/>
                    <a:lumOff val="25000"/>
                  </a:srgbClr>
                </a:solidFill>
                <a:latin typeface="微软雅黑" panose="020B0503020204020204" charset="-122"/>
              </a:defRPr>
            </a:lvl1pPr>
          </a:lstStyle>
          <a:p>
            <a:pPr algn="l" defTabSz="457200">
              <a:lnSpc>
                <a:spcPct val="120000"/>
              </a:lnSpc>
            </a:pPr>
            <a:r>
              <a:rPr lang="en-US" altLang="zh-CN" sz="1000" b="1" spc="150">
                <a:solidFill>
                  <a:schemeClr val="tx1"/>
                </a:solidFill>
                <a:ea typeface="微软雅黑" panose="020B0503020204020204" charset="-122"/>
                <a:sym typeface="+mn-ea"/>
              </a:rPr>
              <a:t>1</a:t>
            </a:r>
            <a:r>
              <a:rPr lang="zh-CN" altLang="en-US" sz="1000" b="1" spc="150">
                <a:solidFill>
                  <a:schemeClr val="tx1"/>
                </a:solidFill>
                <a:ea typeface="微软雅黑" panose="020B0503020204020204" charset="-122"/>
                <a:sym typeface="+mn-ea"/>
              </a:rPr>
              <a:t>、公众号与知药共同规划慢病健康教育栏目</a:t>
            </a:r>
            <a:endParaRPr lang="zh-CN" altLang="en-US" sz="1000" b="1" spc="150">
              <a:solidFill>
                <a:schemeClr val="tx1"/>
              </a:solidFill>
              <a:latin typeface="微软雅黑" panose="020B0503020204020204" charset="-122"/>
              <a:ea typeface="微软雅黑" panose="020B0503020204020204" charset="-122"/>
            </a:endParaRPr>
          </a:p>
          <a:p>
            <a:pPr algn="l" defTabSz="457200">
              <a:lnSpc>
                <a:spcPct val="120000"/>
              </a:lnSpc>
            </a:pPr>
            <a:r>
              <a:rPr lang="en-US" altLang="zh-CN" sz="1000" b="1" spc="150">
                <a:solidFill>
                  <a:schemeClr val="tx1"/>
                </a:solidFill>
                <a:ea typeface="微软雅黑" panose="020B0503020204020204" charset="-122"/>
                <a:sym typeface="+mn-ea"/>
              </a:rPr>
              <a:t>2</a:t>
            </a:r>
            <a:r>
              <a:rPr lang="zh-CN" altLang="en-US" sz="1000" b="1" spc="150">
                <a:solidFill>
                  <a:schemeClr val="tx1"/>
                </a:solidFill>
                <a:ea typeface="微软雅黑" panose="020B0503020204020204" charset="-122"/>
                <a:sym typeface="+mn-ea"/>
              </a:rPr>
              <a:t>、外部合作：付费课程、健康讲座、专家问诊、医疗平台服务产品合作</a:t>
            </a:r>
            <a:endParaRPr lang="zh-CN" altLang="en-US" sz="1000" b="1" spc="150">
              <a:solidFill>
                <a:schemeClr val="tx1"/>
              </a:solidFill>
              <a:latin typeface="微软雅黑" panose="020B0503020204020204" charset="-122"/>
              <a:ea typeface="微软雅黑" panose="020B0503020204020204" charset="-122"/>
            </a:endParaRPr>
          </a:p>
          <a:p>
            <a:pPr algn="l" defTabSz="457200">
              <a:lnSpc>
                <a:spcPct val="120000"/>
              </a:lnSpc>
              <a:buClrTx/>
              <a:buSzTx/>
              <a:buFontTx/>
            </a:pPr>
            <a:r>
              <a:rPr lang="en-US" altLang="zh-CN" sz="1000" b="1" spc="150">
                <a:solidFill>
                  <a:schemeClr val="tx1"/>
                </a:solidFill>
                <a:ea typeface="微软雅黑" panose="020B0503020204020204" charset="-122"/>
                <a:sym typeface="+mn-ea"/>
              </a:rPr>
              <a:t>3</a:t>
            </a:r>
            <a:r>
              <a:rPr lang="zh-CN" altLang="en-US" sz="1000" b="1" spc="150">
                <a:solidFill>
                  <a:schemeClr val="tx1"/>
                </a:solidFill>
                <a:ea typeface="微软雅黑" panose="020B0503020204020204" charset="-122"/>
                <a:sym typeface="+mn-ea"/>
              </a:rPr>
              <a:t>、中医名医合作打造慢病专家品牌</a:t>
            </a:r>
            <a:endParaRPr lang="zh-CN" altLang="en-US" sz="1000" b="1" spc="150">
              <a:solidFill>
                <a:schemeClr val="tx1"/>
              </a:solidFill>
              <a:latin typeface="微软雅黑" panose="020B0503020204020204" charset="-122"/>
              <a:ea typeface="微软雅黑" panose="020B0503020204020204" charset="-122"/>
              <a:sym typeface="+mn-ea"/>
            </a:endParaRPr>
          </a:p>
          <a:p>
            <a:pPr algn="l" defTabSz="457200">
              <a:lnSpc>
                <a:spcPct val="120000"/>
              </a:lnSpc>
              <a:buClrTx/>
              <a:buSzTx/>
              <a:buFontTx/>
            </a:pPr>
            <a:r>
              <a:rPr lang="zh-CN" altLang="en-US" sz="1000" b="1" spc="150">
                <a:solidFill>
                  <a:schemeClr val="tx1"/>
                </a:solidFill>
                <a:ea typeface="微软雅黑" panose="020B0503020204020204" charset="-122"/>
                <a:sym typeface="+mn-ea"/>
              </a:rPr>
              <a:t>4、社群运营：定期问候、专属会员活动、24小时在线健康咨询</a:t>
            </a:r>
            <a:endParaRPr lang="zh-CN" altLang="en-US" sz="1000" b="1" spc="15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26" name="矩形 25"/>
          <p:cNvSpPr/>
          <p:nvPr>
            <p:custDataLst>
              <p:tags r:id="rId21"/>
            </p:custDataLst>
          </p:nvPr>
        </p:nvSpPr>
        <p:spPr>
          <a:xfrm>
            <a:off x="6207760" y="2385060"/>
            <a:ext cx="2580005" cy="429895"/>
          </a:xfrm>
          <a:prstGeom prst="rect">
            <a:avLst/>
          </a:prstGeom>
        </p:spPr>
        <p:txBody>
          <a:bodyPr wrap="square" bIns="0" anchor="ctr" anchorCtr="0">
            <a:noAutofit/>
          </a:bodyPr>
          <a:lstStyle/>
          <a:p>
            <a:pPr marL="0" marR="0" lvl="0" indent="0" algn="ctr" defTabSz="457200" rtl="0" eaLnBrk="1" fontAlgn="auto" latinLnBrk="0" hangingPunct="1">
              <a:lnSpc>
                <a:spcPct val="120000"/>
              </a:lnSpc>
              <a:spcBef>
                <a:spcPts val="0"/>
              </a:spcBef>
              <a:spcAft>
                <a:spcPts val="0"/>
              </a:spcAft>
              <a:buClrTx/>
              <a:buSzTx/>
              <a:buFontTx/>
              <a:buNone/>
              <a:defRPr/>
            </a:pPr>
            <a:r>
              <a:rPr lang="zh-CN" altLang="en-US" sz="1900" b="1" spc="300">
                <a:solidFill>
                  <a:schemeClr val="bg1"/>
                </a:solidFill>
                <a:latin typeface="微软雅黑" panose="020B0503020204020204" charset="-122"/>
                <a:ea typeface="微软雅黑" panose="020B0503020204020204" charset="-122"/>
                <a:sym typeface="+mn-ea"/>
              </a:rPr>
              <a:t>线上</a:t>
            </a:r>
          </a:p>
          <a:p>
            <a:pPr marL="0" marR="0" lvl="0" indent="0" algn="ctr" defTabSz="457200" rtl="0" eaLnBrk="1" fontAlgn="auto" latinLnBrk="0" hangingPunct="1">
              <a:lnSpc>
                <a:spcPct val="120000"/>
              </a:lnSpc>
              <a:spcBef>
                <a:spcPts val="0"/>
              </a:spcBef>
              <a:spcAft>
                <a:spcPts val="0"/>
              </a:spcAft>
              <a:buClrTx/>
              <a:buSzTx/>
              <a:buFontTx/>
              <a:buNone/>
              <a:defRPr/>
            </a:pPr>
            <a:r>
              <a:rPr lang="zh-CN" altLang="en-US" sz="1900" b="1" spc="300">
                <a:solidFill>
                  <a:schemeClr val="bg1"/>
                </a:solidFill>
                <a:latin typeface="微软雅黑" panose="020B0503020204020204" charset="-122"/>
                <a:ea typeface="微软雅黑" panose="020B0503020204020204" charset="-122"/>
                <a:sym typeface="+mn-ea"/>
              </a:rPr>
              <a:t>互动</a:t>
            </a:r>
            <a:endParaRPr kumimoji="0" lang="zh-CN" altLang="en-US" sz="1900" b="1" i="0" u="none" strike="noStrike" kern="1200" cap="none" spc="300" normalizeH="0" noProof="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27" name="文本框 26"/>
          <p:cNvSpPr txBox="1"/>
          <p:nvPr>
            <p:custDataLst>
              <p:tags r:id="rId22"/>
            </p:custDataLst>
          </p:nvPr>
        </p:nvSpPr>
        <p:spPr>
          <a:xfrm>
            <a:off x="9336874" y="3957239"/>
            <a:ext cx="1656000" cy="1274690"/>
          </a:xfrm>
          <a:prstGeom prst="rect">
            <a:avLst/>
          </a:prstGeom>
          <a:noFill/>
        </p:spPr>
        <p:txBody>
          <a:bodyPr wrap="square" tIns="0" rtlCol="0" anchor="t" anchorCtr="0">
            <a:noAutofit/>
          </a:bodyPr>
          <a:lstStyle>
            <a:defPPr>
              <a:defRPr lang="en-US"/>
            </a:defPPr>
            <a:lvl1pPr algn="r">
              <a:lnSpc>
                <a:spcPct val="130000"/>
              </a:lnSpc>
              <a:defRPr kumimoji="1" sz="1400">
                <a:solidFill>
                  <a:srgbClr val="222222">
                    <a:lumMod val="75000"/>
                    <a:lumOff val="25000"/>
                  </a:srgbClr>
                </a:solidFill>
                <a:latin typeface="微软雅黑" panose="020B0503020204020204" charset="-122"/>
              </a:defRPr>
            </a:lvl1pPr>
          </a:lstStyle>
          <a:p>
            <a:pPr algn="l" defTabSz="457200">
              <a:lnSpc>
                <a:spcPct val="120000"/>
              </a:lnSpc>
            </a:pPr>
            <a:r>
              <a:rPr lang="en-US" altLang="zh-CN" sz="1000" b="1" spc="150">
                <a:solidFill>
                  <a:schemeClr val="tx1"/>
                </a:solidFill>
                <a:ea typeface="微软雅黑" panose="020B0503020204020204" charset="-122"/>
                <a:sym typeface="+mn-ea"/>
              </a:rPr>
              <a:t>1</a:t>
            </a:r>
            <a:r>
              <a:rPr lang="zh-CN" altLang="en-US" sz="1000" b="1" spc="150">
                <a:solidFill>
                  <a:schemeClr val="tx1"/>
                </a:solidFill>
                <a:ea typeface="微软雅黑" panose="020B0503020204020204" charset="-122"/>
                <a:sym typeface="+mn-ea"/>
              </a:rPr>
              <a:t>、分公司月度例会慢病项目阶段交流</a:t>
            </a:r>
            <a:endParaRPr lang="zh-CN" altLang="en-US" sz="1000" b="1" spc="150">
              <a:solidFill>
                <a:schemeClr val="tx1"/>
              </a:solidFill>
              <a:latin typeface="微软雅黑" panose="020B0503020204020204" charset="-122"/>
              <a:ea typeface="微软雅黑" panose="020B0503020204020204" charset="-122"/>
            </a:endParaRPr>
          </a:p>
          <a:p>
            <a:pPr algn="l" defTabSz="457200">
              <a:lnSpc>
                <a:spcPct val="120000"/>
              </a:lnSpc>
            </a:pPr>
            <a:r>
              <a:rPr lang="en-US" altLang="zh-CN" sz="1000" b="1" spc="150">
                <a:solidFill>
                  <a:schemeClr val="tx1"/>
                </a:solidFill>
                <a:ea typeface="微软雅黑" panose="020B0503020204020204" charset="-122"/>
                <a:sym typeface="+mn-ea"/>
              </a:rPr>
              <a:t>2</a:t>
            </a:r>
            <a:r>
              <a:rPr lang="zh-CN" altLang="en-US" sz="1000" b="1" spc="150">
                <a:solidFill>
                  <a:schemeClr val="tx1"/>
                </a:solidFill>
                <a:ea typeface="微软雅黑" panose="020B0503020204020204" charset="-122"/>
                <a:sym typeface="+mn-ea"/>
              </a:rPr>
              <a:t>、大店慢病专业区打造</a:t>
            </a:r>
            <a:endParaRPr lang="zh-CN" altLang="en-US" sz="1000" b="1" spc="150">
              <a:solidFill>
                <a:schemeClr val="tx1"/>
              </a:solidFill>
              <a:latin typeface="微软雅黑" panose="020B0503020204020204" charset="-122"/>
              <a:ea typeface="微软雅黑" panose="020B0503020204020204" charset="-122"/>
            </a:endParaRPr>
          </a:p>
          <a:p>
            <a:pPr algn="l" defTabSz="457200">
              <a:lnSpc>
                <a:spcPct val="120000"/>
              </a:lnSpc>
            </a:pPr>
            <a:r>
              <a:rPr lang="en-US" altLang="zh-CN" sz="1000" b="1" spc="150">
                <a:solidFill>
                  <a:schemeClr val="tx1"/>
                </a:solidFill>
                <a:ea typeface="微软雅黑" panose="020B0503020204020204" charset="-122"/>
                <a:sym typeface="+mn-ea"/>
              </a:rPr>
              <a:t>3</a:t>
            </a:r>
            <a:r>
              <a:rPr lang="zh-CN" altLang="en-US" sz="1000" b="1" spc="150">
                <a:solidFill>
                  <a:schemeClr val="tx1"/>
                </a:solidFill>
                <a:ea typeface="微软雅黑" panose="020B0503020204020204" charset="-122"/>
                <a:sym typeface="+mn-ea"/>
              </a:rPr>
              <a:t>、定期总部、分公司管理层会议交流</a:t>
            </a:r>
            <a:endParaRPr lang="zh-CN" altLang="en-US" sz="1500" b="1" spc="150">
              <a:solidFill>
                <a:schemeClr val="tx1"/>
              </a:solidFill>
              <a:latin typeface="微软雅黑" panose="020B0503020204020204" charset="-122"/>
              <a:ea typeface="微软雅黑" panose="020B0503020204020204" charset="-122"/>
              <a:sym typeface="+mn-ea"/>
            </a:endParaRPr>
          </a:p>
          <a:p>
            <a:pPr lvl="0" algn="ctr" defTabSz="457200">
              <a:defRPr/>
            </a:pPr>
            <a:endParaRPr lang="zh-CN" altLang="en-US" sz="1500" b="1" spc="15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46" name="矩形 45"/>
          <p:cNvSpPr/>
          <p:nvPr>
            <p:custDataLst>
              <p:tags r:id="rId23"/>
            </p:custDataLst>
          </p:nvPr>
        </p:nvSpPr>
        <p:spPr>
          <a:xfrm>
            <a:off x="9771380" y="2291715"/>
            <a:ext cx="926465" cy="429895"/>
          </a:xfrm>
          <a:prstGeom prst="rect">
            <a:avLst/>
          </a:prstGeom>
        </p:spPr>
        <p:txBody>
          <a:bodyPr wrap="square" bIns="0" anchor="ctr" anchorCtr="0">
            <a:noAutofit/>
          </a:bodyPr>
          <a:lstStyle/>
          <a:p>
            <a:pPr algn="l" defTabSz="457200">
              <a:lnSpc>
                <a:spcPct val="120000"/>
              </a:lnSpc>
            </a:pPr>
            <a:r>
              <a:rPr lang="zh-CN" altLang="en-US" sz="1900" b="1" spc="300">
                <a:solidFill>
                  <a:schemeClr val="bg1"/>
                </a:solidFill>
                <a:latin typeface="微软雅黑" panose="020B0503020204020204" charset="-122"/>
                <a:ea typeface="微软雅黑" panose="020B0503020204020204" charset="-122"/>
                <a:sym typeface="+mn-ea"/>
              </a:rPr>
              <a:t>运营</a:t>
            </a:r>
          </a:p>
          <a:p>
            <a:pPr algn="l" defTabSz="457200">
              <a:lnSpc>
                <a:spcPct val="120000"/>
              </a:lnSpc>
            </a:pPr>
            <a:r>
              <a:rPr lang="zh-CN" altLang="en-US" sz="1900" b="1" spc="300">
                <a:solidFill>
                  <a:schemeClr val="bg1"/>
                </a:solidFill>
                <a:latin typeface="微软雅黑" panose="020B0503020204020204" charset="-122"/>
                <a:ea typeface="微软雅黑" panose="020B0503020204020204" charset="-122"/>
                <a:sym typeface="+mn-ea"/>
              </a:rPr>
              <a:t>联动</a:t>
            </a:r>
            <a:endParaRPr kumimoji="0" lang="zh-CN" altLang="en-US" sz="1900" b="1" i="0" u="none" strike="noStrike" kern="1200" cap="none" spc="300" normalizeH="0" noProof="0">
              <a:ln>
                <a:noFill/>
              </a:ln>
              <a:solidFill>
                <a:schemeClr val="bg1"/>
              </a:solidFill>
              <a:effectLst/>
              <a:uLnTx/>
              <a:uFillTx/>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标题 2"/>
          <p:cNvSpPr>
            <a:spLocks noGrp="1"/>
          </p:cNvSpPr>
          <p:nvPr>
            <p:ph type="title" hasCustomPrompt="1"/>
          </p:nvPr>
        </p:nvSpPr>
        <p:spPr>
          <a:xfrm>
            <a:off x="171450" y="198438"/>
            <a:ext cx="5380038" cy="647700"/>
          </a:xfrm>
        </p:spPr>
        <p:txBody>
          <a:bodyPr lIns="101600" tIns="38100" rIns="76200" bIns="38100" rtlCol="0" anchor="ctr" anchorCtr="0">
            <a:noAutofit/>
          </a:bodyPr>
          <a:lstStyle/>
          <a:p>
            <a:pPr marL="0" marR="0" indent="0" algn="l" defTabSz="914400" rtl="0" eaLnBrk="1" fontAlgn="auto" latinLnBrk="0" hangingPunct="1">
              <a:lnSpc>
                <a:spcPct val="100000"/>
              </a:lnSpc>
              <a:spcBef>
                <a:spcPct val="0"/>
              </a:spcBef>
              <a:spcAft>
                <a:spcPct val="0"/>
              </a:spcAft>
              <a:buClrTx/>
              <a:buSzTx/>
              <a:buFontTx/>
              <a:buNone/>
            </a:pPr>
            <a:r>
              <a:rPr kumimoji="0" lang="zh-CN" altLang="en-US" sz="2400" b="1" i="0" u="none" strike="noStrike" kern="1200" cap="none" spc="200" normalizeH="0" baseline="0" noProof="1">
                <a:solidFill>
                  <a:schemeClr val="tx1"/>
                </a:solidFill>
                <a:uFillTx/>
                <a:latin typeface="+mj-lt"/>
                <a:ea typeface="+mj-ea"/>
                <a:cs typeface="+mj-cs"/>
                <a:sym typeface="微软雅黑" panose="020B0503020204020204" charset="-122"/>
              </a:rPr>
              <a:t>项目目标</a:t>
            </a:r>
          </a:p>
        </p:txBody>
      </p:sp>
      <p:sp>
        <p:nvSpPr>
          <p:cNvPr id="6" name="文本框 5"/>
          <p:cNvSpPr txBox="1"/>
          <p:nvPr/>
        </p:nvSpPr>
        <p:spPr>
          <a:xfrm>
            <a:off x="128905" y="1564005"/>
            <a:ext cx="4577715" cy="6000750"/>
          </a:xfrm>
          <a:prstGeom prst="rect">
            <a:avLst/>
          </a:prstGeom>
          <a:noFill/>
        </p:spPr>
        <p:txBody>
          <a:bodyPr wrap="square" rtlCol="0">
            <a:spAutoFit/>
          </a:bodyPr>
          <a:lstStyle/>
          <a:p>
            <a:r>
              <a:rPr lang="zh-CN" altLang="en-US" sz="2400">
                <a:latin typeface="微软雅黑" panose="020B0503020204020204" charset="-122"/>
                <a:ea typeface="微软雅黑" panose="020B0503020204020204" charset="-122"/>
                <a:cs typeface="微软雅黑" panose="020B0503020204020204" charset="-122"/>
              </a:rPr>
              <a:t>上半年开展项目门店：</a:t>
            </a:r>
            <a:r>
              <a:rPr lang="en-US" altLang="zh-CN" sz="2400">
                <a:latin typeface="微软雅黑" panose="020B0503020204020204" charset="-122"/>
                <a:ea typeface="微软雅黑" panose="020B0503020204020204" charset="-122"/>
                <a:cs typeface="微软雅黑" panose="020B0503020204020204" charset="-122"/>
              </a:rPr>
              <a:t>78</a:t>
            </a:r>
            <a:r>
              <a:rPr lang="zh-CN" altLang="en-US" sz="2400">
                <a:latin typeface="微软雅黑" panose="020B0503020204020204" charset="-122"/>
                <a:ea typeface="微软雅黑" panose="020B0503020204020204" charset="-122"/>
                <a:cs typeface="微软雅黑" panose="020B0503020204020204" charset="-122"/>
              </a:rPr>
              <a:t>家</a:t>
            </a:r>
          </a:p>
          <a:p>
            <a:r>
              <a:rPr lang="zh-CN" altLang="en-US" sz="2400">
                <a:latin typeface="微软雅黑" panose="020B0503020204020204" charset="-122"/>
                <a:ea typeface="微软雅黑" panose="020B0503020204020204" charset="-122"/>
                <a:cs typeface="微软雅黑" panose="020B0503020204020204" charset="-122"/>
              </a:rPr>
              <a:t>新上专员：</a:t>
            </a:r>
            <a:r>
              <a:rPr lang="en-US" altLang="zh-CN" sz="2400">
                <a:latin typeface="微软雅黑" panose="020B0503020204020204" charset="-122"/>
                <a:ea typeface="微软雅黑" panose="020B0503020204020204" charset="-122"/>
                <a:cs typeface="微软雅黑" panose="020B0503020204020204" charset="-122"/>
              </a:rPr>
              <a:t>77</a:t>
            </a:r>
            <a:r>
              <a:rPr lang="zh-CN" altLang="en-US" sz="2400">
                <a:latin typeface="微软雅黑" panose="020B0503020204020204" charset="-122"/>
                <a:ea typeface="微软雅黑" panose="020B0503020204020204" charset="-122"/>
                <a:cs typeface="微软雅黑" panose="020B0503020204020204" charset="-122"/>
              </a:rPr>
              <a:t>个</a:t>
            </a:r>
          </a:p>
          <a:p>
            <a:r>
              <a:rPr lang="zh-CN" altLang="en-US" sz="2400">
                <a:latin typeface="微软雅黑" panose="020B0503020204020204" charset="-122"/>
                <a:ea typeface="微软雅黑" panose="020B0503020204020204" charset="-122"/>
                <a:cs typeface="微软雅黑" panose="020B0503020204020204" charset="-122"/>
              </a:rPr>
              <a:t>淘汰专员：</a:t>
            </a:r>
            <a:r>
              <a:rPr lang="en-US" altLang="zh-CN" sz="2400">
                <a:latin typeface="微软雅黑" panose="020B0503020204020204" charset="-122"/>
                <a:ea typeface="微软雅黑" panose="020B0503020204020204" charset="-122"/>
                <a:cs typeface="微软雅黑" panose="020B0503020204020204" charset="-122"/>
              </a:rPr>
              <a:t>20</a:t>
            </a:r>
            <a:r>
              <a:rPr lang="zh-CN" altLang="en-US" sz="2400">
                <a:latin typeface="微软雅黑" panose="020B0503020204020204" charset="-122"/>
                <a:ea typeface="微软雅黑" panose="020B0503020204020204" charset="-122"/>
                <a:cs typeface="微软雅黑" panose="020B0503020204020204" charset="-122"/>
              </a:rPr>
              <a:t>个</a:t>
            </a:r>
            <a:endParaRPr lang="en-US" altLang="zh-CN" sz="2400">
              <a:latin typeface="微软雅黑" panose="020B0503020204020204" charset="-122"/>
              <a:ea typeface="微软雅黑" panose="020B0503020204020204" charset="-122"/>
              <a:cs typeface="微软雅黑" panose="020B0503020204020204" charset="-122"/>
            </a:endParaRPr>
          </a:p>
          <a:p>
            <a:endParaRPr lang="zh-CN" altLang="en-US" sz="2400">
              <a:latin typeface="微软雅黑" panose="020B0503020204020204" charset="-122"/>
              <a:ea typeface="微软雅黑" panose="020B0503020204020204" charset="-122"/>
              <a:cs typeface="微软雅黑" panose="020B0503020204020204" charset="-122"/>
            </a:endParaRPr>
          </a:p>
          <a:p>
            <a:endParaRPr lang="zh-CN" altLang="en-US" sz="2400">
              <a:latin typeface="微软雅黑" panose="020B0503020204020204" charset="-122"/>
              <a:ea typeface="微软雅黑" panose="020B0503020204020204" charset="-122"/>
              <a:cs typeface="微软雅黑" panose="020B0503020204020204" charset="-122"/>
            </a:endParaRPr>
          </a:p>
          <a:p>
            <a:endParaRPr lang="zh-CN" altLang="en-US" sz="2400">
              <a:latin typeface="微软雅黑" panose="020B0503020204020204" charset="-122"/>
              <a:ea typeface="微软雅黑" panose="020B0503020204020204" charset="-122"/>
              <a:cs typeface="微软雅黑" panose="020B0503020204020204" charset="-122"/>
            </a:endParaRPr>
          </a:p>
          <a:p>
            <a:r>
              <a:rPr lang="en-US" altLang="zh-CN" sz="2400">
                <a:latin typeface="微软雅黑" panose="020B0503020204020204" charset="-122"/>
                <a:ea typeface="微软雅黑" panose="020B0503020204020204" charset="-122"/>
                <a:cs typeface="微软雅黑" panose="020B0503020204020204" charset="-122"/>
              </a:rPr>
              <a:t>8-12</a:t>
            </a:r>
            <a:r>
              <a:rPr lang="zh-CN" altLang="en-US" sz="2400">
                <a:latin typeface="微软雅黑" panose="020B0503020204020204" charset="-122"/>
                <a:ea typeface="微软雅黑" panose="020B0503020204020204" charset="-122"/>
                <a:cs typeface="微软雅黑" panose="020B0503020204020204" charset="-122"/>
              </a:rPr>
              <a:t>月（按月度规划推进）</a:t>
            </a:r>
          </a:p>
          <a:p>
            <a:endParaRPr lang="zh-CN" altLang="en-US" sz="2400">
              <a:latin typeface="微软雅黑" panose="020B0503020204020204" charset="-122"/>
              <a:ea typeface="微软雅黑" panose="020B0503020204020204" charset="-122"/>
              <a:cs typeface="微软雅黑" panose="020B0503020204020204" charset="-122"/>
            </a:endParaRPr>
          </a:p>
          <a:p>
            <a:r>
              <a:rPr lang="zh-CN" altLang="en-US" sz="2400">
                <a:latin typeface="微软雅黑" panose="020B0503020204020204" charset="-122"/>
                <a:ea typeface="微软雅黑" panose="020B0503020204020204" charset="-122"/>
                <a:cs typeface="微软雅黑" panose="020B0503020204020204" charset="-122"/>
              </a:rPr>
              <a:t>推进项目门店：</a:t>
            </a:r>
            <a:r>
              <a:rPr lang="en-US" altLang="zh-CN" sz="2400">
                <a:latin typeface="微软雅黑" panose="020B0503020204020204" charset="-122"/>
                <a:ea typeface="微软雅黑" panose="020B0503020204020204" charset="-122"/>
                <a:cs typeface="微软雅黑" panose="020B0503020204020204" charset="-122"/>
              </a:rPr>
              <a:t>60-70</a:t>
            </a:r>
            <a:r>
              <a:rPr lang="zh-CN" altLang="en-US" sz="2400">
                <a:latin typeface="微软雅黑" panose="020B0503020204020204" charset="-122"/>
                <a:ea typeface="微软雅黑" panose="020B0503020204020204" charset="-122"/>
                <a:cs typeface="微软雅黑" panose="020B0503020204020204" charset="-122"/>
              </a:rPr>
              <a:t>家</a:t>
            </a:r>
          </a:p>
          <a:p>
            <a:r>
              <a:rPr lang="zh-CN" altLang="en-US" sz="2400">
                <a:latin typeface="微软雅黑" panose="020B0503020204020204" charset="-122"/>
                <a:ea typeface="微软雅黑" panose="020B0503020204020204" charset="-122"/>
                <a:cs typeface="微软雅黑" panose="020B0503020204020204" charset="-122"/>
                <a:sym typeface="+mn-ea"/>
              </a:rPr>
              <a:t>新增</a:t>
            </a:r>
            <a:r>
              <a:rPr lang="en-US" altLang="zh-CN" sz="2400">
                <a:latin typeface="微软雅黑" panose="020B0503020204020204" charset="-122"/>
                <a:ea typeface="微软雅黑" panose="020B0503020204020204" charset="-122"/>
                <a:cs typeface="微软雅黑" panose="020B0503020204020204" charset="-122"/>
                <a:sym typeface="+mn-ea"/>
              </a:rPr>
              <a:t>3</a:t>
            </a:r>
            <a:r>
              <a:rPr lang="zh-CN" altLang="en-US" sz="2400">
                <a:latin typeface="微软雅黑" panose="020B0503020204020204" charset="-122"/>
                <a:ea typeface="微软雅黑" panose="020B0503020204020204" charset="-122"/>
                <a:cs typeface="微软雅黑" panose="020B0503020204020204" charset="-122"/>
                <a:sym typeface="+mn-ea"/>
              </a:rPr>
              <a:t>家健康驿站    </a:t>
            </a:r>
            <a:endParaRPr lang="zh-CN" altLang="en-US" sz="2400">
              <a:latin typeface="微软雅黑" panose="020B0503020204020204" charset="-122"/>
              <a:ea typeface="微软雅黑" panose="020B0503020204020204" charset="-122"/>
              <a:cs typeface="微软雅黑" panose="020B0503020204020204" charset="-122"/>
            </a:endParaRPr>
          </a:p>
          <a:p>
            <a:r>
              <a:rPr lang="en-US" altLang="zh-CN" sz="2400">
                <a:latin typeface="微软雅黑" panose="020B0503020204020204" charset="-122"/>
                <a:ea typeface="微软雅黑" panose="020B0503020204020204" charset="-122"/>
                <a:cs typeface="微软雅黑" panose="020B0503020204020204" charset="-122"/>
                <a:sym typeface="+mn-ea"/>
              </a:rPr>
              <a:t>3</a:t>
            </a:r>
            <a:r>
              <a:rPr lang="zh-CN" altLang="en-US" sz="2400">
                <a:latin typeface="微软雅黑" panose="020B0503020204020204" charset="-122"/>
                <a:ea typeface="微软雅黑" panose="020B0503020204020204" charset="-122"/>
                <a:cs typeface="微软雅黑" panose="020B0503020204020204" charset="-122"/>
                <a:sym typeface="+mn-ea"/>
              </a:rPr>
              <a:t>家专区店</a:t>
            </a:r>
          </a:p>
          <a:p>
            <a:endParaRPr lang="zh-CN" altLang="en-US" sz="2400">
              <a:latin typeface="微软雅黑" panose="020B0503020204020204" charset="-122"/>
              <a:ea typeface="微软雅黑" panose="020B0503020204020204" charset="-122"/>
              <a:cs typeface="微软雅黑" panose="020B0503020204020204" charset="-122"/>
              <a:sym typeface="+mn-ea"/>
            </a:endParaRPr>
          </a:p>
          <a:p>
            <a:r>
              <a:rPr lang="en-US" altLang="zh-CN" sz="2400">
                <a:latin typeface="微软雅黑" panose="020B0503020204020204" charset="-122"/>
                <a:ea typeface="微软雅黑" panose="020B0503020204020204" charset="-122"/>
                <a:cs typeface="微软雅黑" panose="020B0503020204020204" charset="-122"/>
                <a:sym typeface="+mn-ea"/>
              </a:rPr>
              <a:t>2019</a:t>
            </a:r>
            <a:r>
              <a:rPr lang="zh-CN" altLang="en-US" sz="2400">
                <a:latin typeface="微软雅黑" panose="020B0503020204020204" charset="-122"/>
                <a:ea typeface="微软雅黑" panose="020B0503020204020204" charset="-122"/>
                <a:cs typeface="微软雅黑" panose="020B0503020204020204" charset="-122"/>
                <a:sym typeface="+mn-ea"/>
              </a:rPr>
              <a:t>年完成</a:t>
            </a:r>
            <a:r>
              <a:rPr lang="en-US" altLang="zh-CN" sz="2400">
                <a:latin typeface="微软雅黑" panose="020B0503020204020204" charset="-122"/>
                <a:ea typeface="微软雅黑" panose="020B0503020204020204" charset="-122"/>
                <a:cs typeface="微软雅黑" panose="020B0503020204020204" charset="-122"/>
                <a:sym typeface="+mn-ea"/>
              </a:rPr>
              <a:t>253</a:t>
            </a:r>
            <a:r>
              <a:rPr lang="zh-CN" altLang="en-US" sz="2400">
                <a:latin typeface="微软雅黑" panose="020B0503020204020204" charset="-122"/>
                <a:ea typeface="微软雅黑" panose="020B0503020204020204" charset="-122"/>
                <a:cs typeface="微软雅黑" panose="020B0503020204020204" charset="-122"/>
                <a:sym typeface="+mn-ea"/>
              </a:rPr>
              <a:t>家门店计划</a:t>
            </a:r>
            <a:endParaRPr lang="zh-CN" altLang="en-US" sz="2400">
              <a:latin typeface="微软雅黑" panose="020B0503020204020204" charset="-122"/>
              <a:ea typeface="微软雅黑" panose="020B0503020204020204" charset="-122"/>
              <a:cs typeface="微软雅黑" panose="020B0503020204020204" charset="-122"/>
            </a:endParaRPr>
          </a:p>
          <a:p>
            <a:endParaRPr lang="zh-CN" altLang="en-US" sz="2400">
              <a:latin typeface="微软雅黑" panose="020B0503020204020204" charset="-122"/>
              <a:ea typeface="微软雅黑" panose="020B0503020204020204" charset="-122"/>
              <a:cs typeface="微软雅黑" panose="020B0503020204020204" charset="-122"/>
            </a:endParaRPr>
          </a:p>
          <a:p>
            <a:endParaRPr lang="zh-CN" altLang="en-US" sz="2400">
              <a:latin typeface="微软雅黑" panose="020B0503020204020204" charset="-122"/>
              <a:ea typeface="微软雅黑" panose="020B0503020204020204" charset="-122"/>
              <a:cs typeface="微软雅黑" panose="020B0503020204020204" charset="-122"/>
            </a:endParaRPr>
          </a:p>
          <a:p>
            <a:r>
              <a:rPr lang="zh-CN" altLang="en-US" sz="2400">
                <a:latin typeface="微软雅黑" panose="020B0503020204020204" charset="-122"/>
                <a:ea typeface="微软雅黑" panose="020B0503020204020204" charset="-122"/>
                <a:cs typeface="微软雅黑" panose="020B0503020204020204" charset="-122"/>
              </a:rPr>
              <a:t> </a:t>
            </a:r>
            <a:endParaRPr lang="zh-CN" altLang="en-US" sz="2400"/>
          </a:p>
        </p:txBody>
      </p:sp>
      <p:graphicFrame>
        <p:nvGraphicFramePr>
          <p:cNvPr id="7" name="表格 6"/>
          <p:cNvGraphicFramePr/>
          <p:nvPr/>
        </p:nvGraphicFramePr>
        <p:xfrm>
          <a:off x="4829543" y="1467939"/>
          <a:ext cx="7087235" cy="5057775"/>
        </p:xfrm>
        <a:graphic>
          <a:graphicData uri="http://schemas.openxmlformats.org/drawingml/2006/table">
            <a:tbl>
              <a:tblPr firstRow="1" bandRow="1">
                <a:tableStyleId>{5C22544A-7EE6-4342-B048-85BDC9FD1C3A}</a:tableStyleId>
              </a:tblPr>
              <a:tblGrid>
                <a:gridCol w="2820670">
                  <a:extLst>
                    <a:ext uri="{9D8B030D-6E8A-4147-A177-3AD203B41FA5}">
                      <a16:colId xmlns:a16="http://schemas.microsoft.com/office/drawing/2014/main" val="20000"/>
                    </a:ext>
                  </a:extLst>
                </a:gridCol>
                <a:gridCol w="778510">
                  <a:extLst>
                    <a:ext uri="{9D8B030D-6E8A-4147-A177-3AD203B41FA5}">
                      <a16:colId xmlns:a16="http://schemas.microsoft.com/office/drawing/2014/main" val="20001"/>
                    </a:ext>
                  </a:extLst>
                </a:gridCol>
                <a:gridCol w="574040">
                  <a:extLst>
                    <a:ext uri="{9D8B030D-6E8A-4147-A177-3AD203B41FA5}">
                      <a16:colId xmlns:a16="http://schemas.microsoft.com/office/drawing/2014/main" val="20002"/>
                    </a:ext>
                  </a:extLst>
                </a:gridCol>
                <a:gridCol w="704850">
                  <a:extLst>
                    <a:ext uri="{9D8B030D-6E8A-4147-A177-3AD203B41FA5}">
                      <a16:colId xmlns:a16="http://schemas.microsoft.com/office/drawing/2014/main" val="20003"/>
                    </a:ext>
                  </a:extLst>
                </a:gridCol>
                <a:gridCol w="758825">
                  <a:extLst>
                    <a:ext uri="{9D8B030D-6E8A-4147-A177-3AD203B41FA5}">
                      <a16:colId xmlns:a16="http://schemas.microsoft.com/office/drawing/2014/main" val="20004"/>
                    </a:ext>
                  </a:extLst>
                </a:gridCol>
                <a:gridCol w="723265">
                  <a:extLst>
                    <a:ext uri="{9D8B030D-6E8A-4147-A177-3AD203B41FA5}">
                      <a16:colId xmlns:a16="http://schemas.microsoft.com/office/drawing/2014/main" val="20005"/>
                    </a:ext>
                  </a:extLst>
                </a:gridCol>
                <a:gridCol w="727075">
                  <a:extLst>
                    <a:ext uri="{9D8B030D-6E8A-4147-A177-3AD203B41FA5}">
                      <a16:colId xmlns:a16="http://schemas.microsoft.com/office/drawing/2014/main" val="20006"/>
                    </a:ext>
                  </a:extLst>
                </a:gridCol>
              </a:tblGrid>
              <a:tr h="321945">
                <a:tc>
                  <a:txBody>
                    <a:bodyPr/>
                    <a:lstStyle/>
                    <a:p>
                      <a:pPr indent="0" algn="ctr">
                        <a:buNone/>
                      </a:pPr>
                      <a:r>
                        <a:rPr lang="zh-CN" sz="1600" b="0">
                          <a:solidFill>
                            <a:srgbClr val="000000"/>
                          </a:solidFill>
                          <a:latin typeface="微软雅黑" panose="020B0503020204020204" charset="-122"/>
                          <a:ea typeface="微软雅黑" panose="020B0503020204020204" charset="-122"/>
                        </a:rPr>
                        <a:t>活动项目</a:t>
                      </a:r>
                      <a:endParaRPr lang="zh-CN"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7月</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8月</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9月</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10月</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11月</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12月</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5785">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大型（25人左右）患教活动（8场/月/全系统）</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65785">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小型患教（4-8人）（2场/月/店）</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21945">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社区活动（6场/月/店）</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21945">
                <a:tc>
                  <a:txBody>
                    <a:bodyPr/>
                    <a:lstStyle/>
                    <a:p>
                      <a:pPr indent="0" algn="ctr">
                        <a:buNone/>
                      </a:pPr>
                      <a:r>
                        <a:rPr lang="zh-CN" sz="1600" b="0">
                          <a:solidFill>
                            <a:srgbClr val="000000"/>
                          </a:solidFill>
                          <a:latin typeface="微软雅黑" panose="020B0503020204020204" charset="-122"/>
                          <a:ea typeface="微软雅黑" panose="020B0503020204020204" charset="-122"/>
                        </a:rPr>
                        <a:t>社群内互动（每天）</a:t>
                      </a:r>
                      <a:endParaRPr lang="zh-CN"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65785">
                <a:tc>
                  <a:txBody>
                    <a:bodyPr/>
                    <a:lstStyle/>
                    <a:p>
                      <a:pPr indent="0" algn="ctr">
                        <a:buNone/>
                      </a:pPr>
                      <a:r>
                        <a:rPr lang="zh-CN" sz="1600" b="0">
                          <a:solidFill>
                            <a:srgbClr val="000000"/>
                          </a:solidFill>
                          <a:latin typeface="微软雅黑" panose="020B0503020204020204" charset="-122"/>
                          <a:ea typeface="微软雅黑" panose="020B0503020204020204" charset="-122"/>
                        </a:rPr>
                        <a:t>慢病健康教育栏目规划及在公众号上线</a:t>
                      </a:r>
                      <a:endParaRPr lang="zh-CN"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21945">
                <a:tc>
                  <a:txBody>
                    <a:bodyPr/>
                    <a:lstStyle/>
                    <a:p>
                      <a:pPr indent="0" algn="ctr">
                        <a:buNone/>
                      </a:pPr>
                      <a:r>
                        <a:rPr lang="zh-CN" sz="1600" b="0">
                          <a:solidFill>
                            <a:srgbClr val="000000"/>
                          </a:solidFill>
                          <a:latin typeface="微软雅黑" panose="020B0503020204020204" charset="-122"/>
                          <a:ea typeface="微软雅黑" panose="020B0503020204020204" charset="-122"/>
                        </a:rPr>
                        <a:t>专员内部知识竞赛</a:t>
                      </a:r>
                      <a:endParaRPr lang="zh-CN"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21945">
                <a:tc>
                  <a:txBody>
                    <a:bodyPr/>
                    <a:lstStyle/>
                    <a:p>
                      <a:pPr indent="0" algn="ctr">
                        <a:buNone/>
                      </a:pPr>
                      <a:r>
                        <a:rPr lang="zh-CN" sz="1600" b="0">
                          <a:solidFill>
                            <a:srgbClr val="000000"/>
                          </a:solidFill>
                          <a:latin typeface="微软雅黑" panose="020B0503020204020204" charset="-122"/>
                          <a:ea typeface="微软雅黑" panose="020B0503020204020204" charset="-122"/>
                        </a:rPr>
                        <a:t>慢病健康知识手册</a:t>
                      </a:r>
                      <a:endParaRPr lang="zh-CN"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21945">
                <a:tc>
                  <a:txBody>
                    <a:bodyPr/>
                    <a:lstStyle/>
                    <a:p>
                      <a:pPr indent="0" algn="ctr">
                        <a:buNone/>
                      </a:pPr>
                      <a:r>
                        <a:rPr lang="zh-CN" sz="1600" b="0">
                          <a:solidFill>
                            <a:srgbClr val="000000"/>
                          </a:solidFill>
                          <a:latin typeface="微软雅黑" panose="020B0503020204020204" charset="-122"/>
                          <a:ea typeface="微软雅黑" panose="020B0503020204020204" charset="-122"/>
                        </a:rPr>
                        <a:t>优秀专员宣传视频</a:t>
                      </a:r>
                      <a:endParaRPr lang="zh-CN"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21945">
                <a:tc>
                  <a:txBody>
                    <a:bodyPr/>
                    <a:lstStyle/>
                    <a:p>
                      <a:pPr indent="0" algn="ctr">
                        <a:buNone/>
                      </a:pPr>
                      <a:r>
                        <a:rPr lang="zh-CN" sz="1600" b="0">
                          <a:solidFill>
                            <a:srgbClr val="000000"/>
                          </a:solidFill>
                          <a:latin typeface="微软雅黑" panose="020B0503020204020204" charset="-122"/>
                          <a:ea typeface="微软雅黑" panose="020B0503020204020204" charset="-122"/>
                        </a:rPr>
                        <a:t>慢病节</a:t>
                      </a:r>
                      <a:endParaRPr lang="zh-CN"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553720">
                <a:tc>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优秀案例集/服务集成书下发</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1600" b="0">
                          <a:solidFill>
                            <a:srgbClr val="000000"/>
                          </a:solidFill>
                          <a:latin typeface="微软雅黑" panose="020B0503020204020204" charset="-122"/>
                          <a:ea typeface="微软雅黑" panose="020B0503020204020204" charset="-122"/>
                        </a:rPr>
                        <a:t>√</a:t>
                      </a: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endParaRPr lang="en-US" altLang="en-US" sz="1600" b="0">
                        <a:solidFill>
                          <a:srgbClr val="000000"/>
                        </a:solidFill>
                        <a:latin typeface="微软雅黑" panose="020B0503020204020204" charset="-122"/>
                        <a:ea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553085">
                <a:tc gridSpan="7">
                  <a:txBody>
                    <a:bodyPr/>
                    <a:lstStyle/>
                    <a:p>
                      <a:pPr indent="0" algn="ctr">
                        <a:buNone/>
                      </a:pPr>
                      <a:r>
                        <a:rPr lang="zh-CN" sz="1600" b="0">
                          <a:solidFill>
                            <a:srgbClr val="000000"/>
                          </a:solidFill>
                          <a:latin typeface="微软雅黑" panose="020B0503020204020204" charset="-122"/>
                          <a:ea typeface="微软雅黑" panose="020B0503020204020204" charset="-122"/>
                          <a:cs typeface="微软雅黑" panose="020B0503020204020204" charset="-122"/>
                        </a:rPr>
                        <a:t>下半年共计开展大型患教42场，小型患教3000场，社区活动8000场</a:t>
                      </a:r>
                      <a:endParaRPr lang="zh-CN" altLang="en-US" sz="1600" b="0">
                        <a:solidFill>
                          <a:srgbClr val="000000"/>
                        </a:solidFill>
                        <a:latin typeface="微软雅黑" panose="020B0503020204020204" charset="-122"/>
                        <a:ea typeface="微软雅黑" panose="020B0503020204020204" charset="-122"/>
                        <a:cs typeface="微软雅黑" panose="020B0503020204020204" charset="-122"/>
                      </a:endParaRPr>
                    </a:p>
                  </a:txBody>
                  <a:tcPr marL="16931" marR="16931" marT="16931" marB="60952"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T w="6350" cap="flat" cmpd="sng">
                      <a:solidFill>
                        <a:srgbClr val="000000"/>
                      </a:solidFill>
                      <a:prstDash val="solid"/>
                      <a:headEnd type="none" w="med" len="med"/>
                      <a:tailEnd type="none" w="med" len="med"/>
                    </a:lnT>
                  </a:tcPr>
                </a:tc>
                <a:tc hMerge="1">
                  <a:txBody>
                    <a:bodyPr/>
                    <a:lstStyle/>
                    <a:p>
                      <a:endParaRPr lang="zh-CN"/>
                    </a:p>
                  </a:txBody>
                  <a:tcPr>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tcPr>
                </a:tc>
                <a:extLst>
                  <a:ext uri="{0D108BD9-81ED-4DB2-BD59-A6C34878D82A}">
                    <a16:rowId xmlns:a16="http://schemas.microsoft.com/office/drawing/2014/main" val="10011"/>
                  </a:ext>
                </a:extLst>
              </a:tr>
            </a:tbl>
          </a:graphicData>
        </a:graphic>
      </p:graphicFrame>
      <p:sp>
        <p:nvSpPr>
          <p:cNvPr id="8" name="文本框 7"/>
          <p:cNvSpPr txBox="1"/>
          <p:nvPr/>
        </p:nvSpPr>
        <p:spPr>
          <a:xfrm>
            <a:off x="4829938" y="846141"/>
            <a:ext cx="2621280" cy="460375"/>
          </a:xfrm>
          <a:prstGeom prst="rect">
            <a:avLst/>
          </a:prstGeom>
          <a:noFill/>
        </p:spPr>
        <p:txBody>
          <a:bodyPr wrap="none" rtlCol="0" anchor="t">
            <a:spAutoFit/>
          </a:bodyPr>
          <a:lstStyle/>
          <a:p>
            <a:r>
              <a:rPr lang="zh-CN" altLang="en-US" sz="2400" b="1">
                <a:solidFill>
                  <a:srgbClr val="00B050"/>
                </a:solidFill>
                <a:latin typeface="微软雅黑" panose="020B0503020204020204" charset="-122"/>
                <a:ea typeface="微软雅黑" panose="020B0503020204020204" charset="-122"/>
                <a:sym typeface="+mn-ea"/>
              </a:rPr>
              <a:t>下半年顾客互动：</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下半年重要节点</a:t>
            </a:r>
          </a:p>
        </p:txBody>
      </p:sp>
      <p:sp>
        <p:nvSpPr>
          <p:cNvPr id="109" name="Freeform 5"/>
          <p:cNvSpPr/>
          <p:nvPr>
            <p:custDataLst>
              <p:tags r:id="rId1"/>
            </p:custDataLst>
          </p:nvPr>
        </p:nvSpPr>
        <p:spPr bwMode="auto">
          <a:xfrm>
            <a:off x="903894" y="4326701"/>
            <a:ext cx="1925762" cy="651993"/>
          </a:xfrm>
          <a:custGeom>
            <a:avLst/>
            <a:gdLst>
              <a:gd name="T0" fmla="*/ 1211 w 1211"/>
              <a:gd name="T1" fmla="*/ 0 h 410"/>
              <a:gd name="T2" fmla="*/ 1035 w 1211"/>
              <a:gd name="T3" fmla="*/ 410 h 410"/>
              <a:gd name="T4" fmla="*/ 0 w 1211"/>
              <a:gd name="T5" fmla="*/ 410 h 410"/>
              <a:gd name="T6" fmla="*/ 329 w 1211"/>
              <a:gd name="T7" fmla="*/ 0 h 410"/>
              <a:gd name="T8" fmla="*/ 1211 w 1211"/>
              <a:gd name="T9" fmla="*/ 0 h 410"/>
            </a:gdLst>
            <a:ahLst/>
            <a:cxnLst>
              <a:cxn ang="0">
                <a:pos x="T0" y="T1"/>
              </a:cxn>
              <a:cxn ang="0">
                <a:pos x="T2" y="T3"/>
              </a:cxn>
              <a:cxn ang="0">
                <a:pos x="T4" y="T5"/>
              </a:cxn>
              <a:cxn ang="0">
                <a:pos x="T6" y="T7"/>
              </a:cxn>
              <a:cxn ang="0">
                <a:pos x="T8" y="T9"/>
              </a:cxn>
            </a:cxnLst>
            <a:rect l="0" t="0" r="r" b="b"/>
            <a:pathLst>
              <a:path w="1211" h="410">
                <a:moveTo>
                  <a:pt x="1211" y="0"/>
                </a:moveTo>
                <a:lnTo>
                  <a:pt x="1035" y="410"/>
                </a:lnTo>
                <a:lnTo>
                  <a:pt x="0" y="410"/>
                </a:lnTo>
                <a:lnTo>
                  <a:pt x="329" y="0"/>
                </a:lnTo>
                <a:lnTo>
                  <a:pt x="1211" y="0"/>
                </a:lnTo>
                <a:close/>
              </a:path>
            </a:pathLst>
          </a:custGeom>
          <a:solidFill>
            <a:srgbClr val="1F74AD"/>
          </a:solidFill>
          <a:ln>
            <a:noFill/>
          </a:ln>
          <a:extLst>
            <a:ext uri="{91240B29-F687-4F45-9708-019B960494DF}">
              <a14:hiddenLine xmlns:a14="http://schemas.microsoft.com/office/drawing/2010/main" w="9525">
                <a:solidFill>
                  <a:srgbClr val="000000"/>
                </a:solidFill>
                <a:round/>
              </a14:hiddenLine>
            </a:ext>
          </a:extLst>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10" name="Rectangle 6"/>
          <p:cNvSpPr>
            <a:spLocks noChangeArrowheads="1"/>
          </p:cNvSpPr>
          <p:nvPr>
            <p:custDataLst>
              <p:tags r:id="rId2"/>
            </p:custDataLst>
          </p:nvPr>
        </p:nvSpPr>
        <p:spPr bwMode="auto">
          <a:xfrm>
            <a:off x="903894" y="4978694"/>
            <a:ext cx="1645883" cy="165383"/>
          </a:xfrm>
          <a:prstGeom prst="rect">
            <a:avLst/>
          </a:prstGeom>
          <a:solidFill>
            <a:srgbClr val="1F74AD">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11" name="Freeform 7"/>
          <p:cNvSpPr/>
          <p:nvPr>
            <p:custDataLst>
              <p:tags r:id="rId3"/>
            </p:custDataLst>
          </p:nvPr>
        </p:nvSpPr>
        <p:spPr bwMode="auto">
          <a:xfrm>
            <a:off x="2549777" y="4326701"/>
            <a:ext cx="279879" cy="817376"/>
          </a:xfrm>
          <a:custGeom>
            <a:avLst/>
            <a:gdLst>
              <a:gd name="T0" fmla="*/ 0 w 176"/>
              <a:gd name="T1" fmla="*/ 410 h 514"/>
              <a:gd name="T2" fmla="*/ 0 w 176"/>
              <a:gd name="T3" fmla="*/ 514 h 514"/>
              <a:gd name="T4" fmla="*/ 176 w 176"/>
              <a:gd name="T5" fmla="*/ 99 h 514"/>
              <a:gd name="T6" fmla="*/ 176 w 176"/>
              <a:gd name="T7" fmla="*/ 0 h 514"/>
              <a:gd name="T8" fmla="*/ 0 w 176"/>
              <a:gd name="T9" fmla="*/ 410 h 514"/>
            </a:gdLst>
            <a:ahLst/>
            <a:cxnLst>
              <a:cxn ang="0">
                <a:pos x="T0" y="T1"/>
              </a:cxn>
              <a:cxn ang="0">
                <a:pos x="T2" y="T3"/>
              </a:cxn>
              <a:cxn ang="0">
                <a:pos x="T4" y="T5"/>
              </a:cxn>
              <a:cxn ang="0">
                <a:pos x="T6" y="T7"/>
              </a:cxn>
              <a:cxn ang="0">
                <a:pos x="T8" y="T9"/>
              </a:cxn>
            </a:cxnLst>
            <a:rect l="0" t="0" r="r" b="b"/>
            <a:pathLst>
              <a:path w="176" h="514">
                <a:moveTo>
                  <a:pt x="0" y="410"/>
                </a:moveTo>
                <a:lnTo>
                  <a:pt x="0" y="514"/>
                </a:lnTo>
                <a:lnTo>
                  <a:pt x="176" y="99"/>
                </a:lnTo>
                <a:lnTo>
                  <a:pt x="176" y="0"/>
                </a:lnTo>
                <a:lnTo>
                  <a:pt x="0" y="410"/>
                </a:lnTo>
                <a:close/>
              </a:path>
            </a:pathLst>
          </a:custGeom>
          <a:solidFill>
            <a:srgbClr val="1F74AD">
              <a:lumMod val="5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12" name="Freeform 52"/>
          <p:cNvSpPr>
            <a:spLocks noEditPoints="1"/>
          </p:cNvSpPr>
          <p:nvPr>
            <p:custDataLst>
              <p:tags r:id="rId4"/>
            </p:custDataLst>
          </p:nvPr>
        </p:nvSpPr>
        <p:spPr bwMode="auto">
          <a:xfrm>
            <a:off x="1779073" y="4492396"/>
            <a:ext cx="290439" cy="290439"/>
          </a:xfrm>
          <a:custGeom>
            <a:avLst/>
            <a:gdLst/>
            <a:ahLst/>
            <a:cxnLst>
              <a:cxn ang="0">
                <a:pos x="224" y="12"/>
              </a:cxn>
              <a:cxn ang="0">
                <a:pos x="188" y="0"/>
              </a:cxn>
              <a:cxn ang="0">
                <a:pos x="168" y="4"/>
              </a:cxn>
              <a:cxn ang="0">
                <a:pos x="112" y="54"/>
              </a:cxn>
              <a:cxn ang="0">
                <a:pos x="110" y="54"/>
              </a:cxn>
              <a:cxn ang="0">
                <a:pos x="28" y="138"/>
              </a:cxn>
              <a:cxn ang="0">
                <a:pos x="20" y="152"/>
              </a:cxn>
              <a:cxn ang="0">
                <a:pos x="0" y="228"/>
              </a:cxn>
              <a:cxn ang="0">
                <a:pos x="8" y="248"/>
              </a:cxn>
              <a:cxn ang="0">
                <a:pos x="28" y="256"/>
              </a:cxn>
              <a:cxn ang="0">
                <a:pos x="106" y="236"/>
              </a:cxn>
              <a:cxn ang="0">
                <a:pos x="240" y="106"/>
              </a:cxn>
              <a:cxn ang="0">
                <a:pos x="252" y="86"/>
              </a:cxn>
              <a:cxn ang="0">
                <a:pos x="254" y="52"/>
              </a:cxn>
              <a:cxn ang="0">
                <a:pos x="236" y="20"/>
              </a:cxn>
              <a:cxn ang="0">
                <a:pos x="126" y="180"/>
              </a:cxn>
              <a:cxn ang="0">
                <a:pos x="198" y="94"/>
              </a:cxn>
              <a:cxn ang="0">
                <a:pos x="196" y="126"/>
              </a:cxn>
              <a:cxn ang="0">
                <a:pos x="190" y="134"/>
              </a:cxn>
              <a:cxn ang="0">
                <a:pos x="128" y="196"/>
              </a:cxn>
              <a:cxn ang="0">
                <a:pos x="118" y="162"/>
              </a:cxn>
              <a:cxn ang="0">
                <a:pos x="100" y="142"/>
              </a:cxn>
              <a:cxn ang="0">
                <a:pos x="168" y="60"/>
              </a:cxn>
              <a:cxn ang="0">
                <a:pos x="184" y="72"/>
              </a:cxn>
              <a:cxn ang="0">
                <a:pos x="118" y="162"/>
              </a:cxn>
              <a:cxn ang="0">
                <a:pos x="72" y="130"/>
              </a:cxn>
              <a:cxn ang="0">
                <a:pos x="122" y="66"/>
              </a:cxn>
              <a:cxn ang="0">
                <a:pos x="150" y="56"/>
              </a:cxn>
              <a:cxn ang="0">
                <a:pos x="34" y="238"/>
              </a:cxn>
              <a:cxn ang="0">
                <a:pos x="28" y="240"/>
              </a:cxn>
              <a:cxn ang="0">
                <a:pos x="16" y="232"/>
              </a:cxn>
              <a:cxn ang="0">
                <a:pos x="16" y="224"/>
              </a:cxn>
              <a:cxn ang="0">
                <a:pos x="32" y="194"/>
              </a:cxn>
              <a:cxn ang="0">
                <a:pos x="52" y="204"/>
              </a:cxn>
              <a:cxn ang="0">
                <a:pos x="60" y="218"/>
              </a:cxn>
              <a:cxn ang="0">
                <a:pos x="34" y="238"/>
              </a:cxn>
              <a:cxn ang="0">
                <a:pos x="70" y="222"/>
              </a:cxn>
              <a:cxn ang="0">
                <a:pos x="58" y="198"/>
              </a:cxn>
              <a:cxn ang="0">
                <a:pos x="44" y="188"/>
              </a:cxn>
              <a:cxn ang="0">
                <a:pos x="36" y="156"/>
              </a:cxn>
              <a:cxn ang="0">
                <a:pos x="38" y="150"/>
              </a:cxn>
              <a:cxn ang="0">
                <a:pos x="60" y="144"/>
              </a:cxn>
              <a:cxn ang="0">
                <a:pos x="82" y="150"/>
              </a:cxn>
              <a:cxn ang="0">
                <a:pos x="96" y="160"/>
              </a:cxn>
              <a:cxn ang="0">
                <a:pos x="110" y="182"/>
              </a:cxn>
              <a:cxn ang="0">
                <a:pos x="110" y="206"/>
              </a:cxn>
              <a:cxn ang="0">
                <a:pos x="104" y="220"/>
              </a:cxn>
              <a:cxn ang="0">
                <a:pos x="230" y="94"/>
              </a:cxn>
              <a:cxn ang="0">
                <a:pos x="216" y="102"/>
              </a:cxn>
              <a:cxn ang="0">
                <a:pos x="210" y="80"/>
              </a:cxn>
              <a:cxn ang="0">
                <a:pos x="196" y="60"/>
              </a:cxn>
              <a:cxn ang="0">
                <a:pos x="162" y="42"/>
              </a:cxn>
              <a:cxn ang="0">
                <a:pos x="162" y="26"/>
              </a:cxn>
              <a:cxn ang="0">
                <a:pos x="180" y="16"/>
              </a:cxn>
              <a:cxn ang="0">
                <a:pos x="198" y="18"/>
              </a:cxn>
              <a:cxn ang="0">
                <a:pos x="224" y="32"/>
              </a:cxn>
              <a:cxn ang="0">
                <a:pos x="236" y="48"/>
              </a:cxn>
              <a:cxn ang="0">
                <a:pos x="240" y="66"/>
              </a:cxn>
              <a:cxn ang="0">
                <a:pos x="234" y="88"/>
              </a:cxn>
            </a:cxnLst>
            <a:rect l="0" t="0" r="r" b="b"/>
            <a:pathLst>
              <a:path w="256" h="256">
                <a:moveTo>
                  <a:pt x="236" y="20"/>
                </a:moveTo>
                <a:lnTo>
                  <a:pt x="236" y="20"/>
                </a:lnTo>
                <a:lnTo>
                  <a:pt x="224" y="12"/>
                </a:lnTo>
                <a:lnTo>
                  <a:pt x="212" y="6"/>
                </a:lnTo>
                <a:lnTo>
                  <a:pt x="200" y="2"/>
                </a:lnTo>
                <a:lnTo>
                  <a:pt x="188" y="0"/>
                </a:lnTo>
                <a:lnTo>
                  <a:pt x="188" y="0"/>
                </a:lnTo>
                <a:lnTo>
                  <a:pt x="178" y="0"/>
                </a:lnTo>
                <a:lnTo>
                  <a:pt x="168" y="4"/>
                </a:lnTo>
                <a:lnTo>
                  <a:pt x="158" y="8"/>
                </a:lnTo>
                <a:lnTo>
                  <a:pt x="150" y="16"/>
                </a:lnTo>
                <a:lnTo>
                  <a:pt x="112" y="54"/>
                </a:lnTo>
                <a:lnTo>
                  <a:pt x="112" y="54"/>
                </a:lnTo>
                <a:lnTo>
                  <a:pt x="110" y="54"/>
                </a:lnTo>
                <a:lnTo>
                  <a:pt x="110" y="54"/>
                </a:lnTo>
                <a:lnTo>
                  <a:pt x="110" y="54"/>
                </a:lnTo>
                <a:lnTo>
                  <a:pt x="110" y="54"/>
                </a:lnTo>
                <a:lnTo>
                  <a:pt x="28" y="138"/>
                </a:lnTo>
                <a:lnTo>
                  <a:pt x="28" y="138"/>
                </a:lnTo>
                <a:lnTo>
                  <a:pt x="24" y="144"/>
                </a:lnTo>
                <a:lnTo>
                  <a:pt x="20" y="152"/>
                </a:lnTo>
                <a:lnTo>
                  <a:pt x="2" y="220"/>
                </a:lnTo>
                <a:lnTo>
                  <a:pt x="2" y="220"/>
                </a:lnTo>
                <a:lnTo>
                  <a:pt x="0" y="228"/>
                </a:lnTo>
                <a:lnTo>
                  <a:pt x="0" y="228"/>
                </a:lnTo>
                <a:lnTo>
                  <a:pt x="2" y="238"/>
                </a:lnTo>
                <a:lnTo>
                  <a:pt x="8" y="248"/>
                </a:lnTo>
                <a:lnTo>
                  <a:pt x="18" y="254"/>
                </a:lnTo>
                <a:lnTo>
                  <a:pt x="28" y="256"/>
                </a:lnTo>
                <a:lnTo>
                  <a:pt x="28" y="256"/>
                </a:lnTo>
                <a:lnTo>
                  <a:pt x="38" y="254"/>
                </a:lnTo>
                <a:lnTo>
                  <a:pt x="106" y="236"/>
                </a:lnTo>
                <a:lnTo>
                  <a:pt x="106" y="236"/>
                </a:lnTo>
                <a:lnTo>
                  <a:pt x="112" y="234"/>
                </a:lnTo>
                <a:lnTo>
                  <a:pt x="118" y="228"/>
                </a:lnTo>
                <a:lnTo>
                  <a:pt x="240" y="106"/>
                </a:lnTo>
                <a:lnTo>
                  <a:pt x="240" y="106"/>
                </a:lnTo>
                <a:lnTo>
                  <a:pt x="248" y="96"/>
                </a:lnTo>
                <a:lnTo>
                  <a:pt x="252" y="86"/>
                </a:lnTo>
                <a:lnTo>
                  <a:pt x="256" y="76"/>
                </a:lnTo>
                <a:lnTo>
                  <a:pt x="256" y="64"/>
                </a:lnTo>
                <a:lnTo>
                  <a:pt x="254" y="52"/>
                </a:lnTo>
                <a:lnTo>
                  <a:pt x="250" y="42"/>
                </a:lnTo>
                <a:lnTo>
                  <a:pt x="244" y="30"/>
                </a:lnTo>
                <a:lnTo>
                  <a:pt x="236" y="20"/>
                </a:lnTo>
                <a:close/>
                <a:moveTo>
                  <a:pt x="128" y="190"/>
                </a:moveTo>
                <a:lnTo>
                  <a:pt x="128" y="190"/>
                </a:lnTo>
                <a:lnTo>
                  <a:pt x="126" y="180"/>
                </a:lnTo>
                <a:lnTo>
                  <a:pt x="122" y="170"/>
                </a:lnTo>
                <a:lnTo>
                  <a:pt x="198" y="94"/>
                </a:lnTo>
                <a:lnTo>
                  <a:pt x="198" y="94"/>
                </a:lnTo>
                <a:lnTo>
                  <a:pt x="200" y="104"/>
                </a:lnTo>
                <a:lnTo>
                  <a:pt x="200" y="116"/>
                </a:lnTo>
                <a:lnTo>
                  <a:pt x="196" y="126"/>
                </a:lnTo>
                <a:lnTo>
                  <a:pt x="190" y="134"/>
                </a:lnTo>
                <a:lnTo>
                  <a:pt x="190" y="134"/>
                </a:lnTo>
                <a:lnTo>
                  <a:pt x="190" y="134"/>
                </a:lnTo>
                <a:lnTo>
                  <a:pt x="190" y="134"/>
                </a:lnTo>
                <a:lnTo>
                  <a:pt x="128" y="196"/>
                </a:lnTo>
                <a:lnTo>
                  <a:pt x="128" y="196"/>
                </a:lnTo>
                <a:lnTo>
                  <a:pt x="128" y="190"/>
                </a:lnTo>
                <a:close/>
                <a:moveTo>
                  <a:pt x="118" y="162"/>
                </a:moveTo>
                <a:lnTo>
                  <a:pt x="118" y="162"/>
                </a:lnTo>
                <a:lnTo>
                  <a:pt x="108" y="148"/>
                </a:lnTo>
                <a:lnTo>
                  <a:pt x="108" y="148"/>
                </a:lnTo>
                <a:lnTo>
                  <a:pt x="100" y="142"/>
                </a:lnTo>
                <a:lnTo>
                  <a:pt x="92" y="136"/>
                </a:lnTo>
                <a:lnTo>
                  <a:pt x="168" y="60"/>
                </a:lnTo>
                <a:lnTo>
                  <a:pt x="168" y="60"/>
                </a:lnTo>
                <a:lnTo>
                  <a:pt x="176" y="64"/>
                </a:lnTo>
                <a:lnTo>
                  <a:pt x="184" y="72"/>
                </a:lnTo>
                <a:lnTo>
                  <a:pt x="184" y="72"/>
                </a:lnTo>
                <a:lnTo>
                  <a:pt x="190" y="78"/>
                </a:lnTo>
                <a:lnTo>
                  <a:pt x="194" y="86"/>
                </a:lnTo>
                <a:lnTo>
                  <a:pt x="118" y="162"/>
                </a:lnTo>
                <a:close/>
                <a:moveTo>
                  <a:pt x="84" y="132"/>
                </a:moveTo>
                <a:lnTo>
                  <a:pt x="84" y="132"/>
                </a:lnTo>
                <a:lnTo>
                  <a:pt x="72" y="130"/>
                </a:lnTo>
                <a:lnTo>
                  <a:pt x="60" y="128"/>
                </a:lnTo>
                <a:lnTo>
                  <a:pt x="122" y="66"/>
                </a:lnTo>
                <a:lnTo>
                  <a:pt x="122" y="66"/>
                </a:lnTo>
                <a:lnTo>
                  <a:pt x="130" y="60"/>
                </a:lnTo>
                <a:lnTo>
                  <a:pt x="140" y="56"/>
                </a:lnTo>
                <a:lnTo>
                  <a:pt x="150" y="56"/>
                </a:lnTo>
                <a:lnTo>
                  <a:pt x="160" y="58"/>
                </a:lnTo>
                <a:lnTo>
                  <a:pt x="84" y="132"/>
                </a:lnTo>
                <a:close/>
                <a:moveTo>
                  <a:pt x="34" y="238"/>
                </a:moveTo>
                <a:lnTo>
                  <a:pt x="34" y="238"/>
                </a:lnTo>
                <a:lnTo>
                  <a:pt x="28" y="240"/>
                </a:lnTo>
                <a:lnTo>
                  <a:pt x="28" y="240"/>
                </a:lnTo>
                <a:lnTo>
                  <a:pt x="24" y="240"/>
                </a:lnTo>
                <a:lnTo>
                  <a:pt x="20" y="236"/>
                </a:lnTo>
                <a:lnTo>
                  <a:pt x="16" y="232"/>
                </a:lnTo>
                <a:lnTo>
                  <a:pt x="16" y="228"/>
                </a:lnTo>
                <a:lnTo>
                  <a:pt x="16" y="228"/>
                </a:lnTo>
                <a:lnTo>
                  <a:pt x="16" y="224"/>
                </a:lnTo>
                <a:lnTo>
                  <a:pt x="26" y="192"/>
                </a:lnTo>
                <a:lnTo>
                  <a:pt x="26" y="192"/>
                </a:lnTo>
                <a:lnTo>
                  <a:pt x="32" y="194"/>
                </a:lnTo>
                <a:lnTo>
                  <a:pt x="40" y="196"/>
                </a:lnTo>
                <a:lnTo>
                  <a:pt x="46" y="200"/>
                </a:lnTo>
                <a:lnTo>
                  <a:pt x="52" y="204"/>
                </a:lnTo>
                <a:lnTo>
                  <a:pt x="52" y="204"/>
                </a:lnTo>
                <a:lnTo>
                  <a:pt x="58" y="210"/>
                </a:lnTo>
                <a:lnTo>
                  <a:pt x="60" y="218"/>
                </a:lnTo>
                <a:lnTo>
                  <a:pt x="62" y="224"/>
                </a:lnTo>
                <a:lnTo>
                  <a:pt x="64" y="232"/>
                </a:lnTo>
                <a:lnTo>
                  <a:pt x="34" y="238"/>
                </a:lnTo>
                <a:close/>
                <a:moveTo>
                  <a:pt x="70" y="230"/>
                </a:moveTo>
                <a:lnTo>
                  <a:pt x="70" y="230"/>
                </a:lnTo>
                <a:lnTo>
                  <a:pt x="70" y="222"/>
                </a:lnTo>
                <a:lnTo>
                  <a:pt x="68" y="214"/>
                </a:lnTo>
                <a:lnTo>
                  <a:pt x="64" y="206"/>
                </a:lnTo>
                <a:lnTo>
                  <a:pt x="58" y="198"/>
                </a:lnTo>
                <a:lnTo>
                  <a:pt x="58" y="198"/>
                </a:lnTo>
                <a:lnTo>
                  <a:pt x="50" y="192"/>
                </a:lnTo>
                <a:lnTo>
                  <a:pt x="44" y="188"/>
                </a:lnTo>
                <a:lnTo>
                  <a:pt x="36" y="186"/>
                </a:lnTo>
                <a:lnTo>
                  <a:pt x="28" y="184"/>
                </a:lnTo>
                <a:lnTo>
                  <a:pt x="36" y="156"/>
                </a:lnTo>
                <a:lnTo>
                  <a:pt x="36" y="156"/>
                </a:lnTo>
                <a:lnTo>
                  <a:pt x="38" y="150"/>
                </a:lnTo>
                <a:lnTo>
                  <a:pt x="38" y="150"/>
                </a:lnTo>
                <a:lnTo>
                  <a:pt x="44" y="146"/>
                </a:lnTo>
                <a:lnTo>
                  <a:pt x="52" y="144"/>
                </a:lnTo>
                <a:lnTo>
                  <a:pt x="60" y="144"/>
                </a:lnTo>
                <a:lnTo>
                  <a:pt x="68" y="144"/>
                </a:lnTo>
                <a:lnTo>
                  <a:pt x="74" y="146"/>
                </a:lnTo>
                <a:lnTo>
                  <a:pt x="82" y="150"/>
                </a:lnTo>
                <a:lnTo>
                  <a:pt x="90" y="154"/>
                </a:lnTo>
                <a:lnTo>
                  <a:pt x="96" y="160"/>
                </a:lnTo>
                <a:lnTo>
                  <a:pt x="96" y="160"/>
                </a:lnTo>
                <a:lnTo>
                  <a:pt x="102" y="166"/>
                </a:lnTo>
                <a:lnTo>
                  <a:pt x="108" y="174"/>
                </a:lnTo>
                <a:lnTo>
                  <a:pt x="110" y="182"/>
                </a:lnTo>
                <a:lnTo>
                  <a:pt x="112" y="190"/>
                </a:lnTo>
                <a:lnTo>
                  <a:pt x="112" y="198"/>
                </a:lnTo>
                <a:lnTo>
                  <a:pt x="110" y="206"/>
                </a:lnTo>
                <a:lnTo>
                  <a:pt x="108" y="214"/>
                </a:lnTo>
                <a:lnTo>
                  <a:pt x="104" y="220"/>
                </a:lnTo>
                <a:lnTo>
                  <a:pt x="104" y="220"/>
                </a:lnTo>
                <a:lnTo>
                  <a:pt x="100" y="222"/>
                </a:lnTo>
                <a:lnTo>
                  <a:pt x="70" y="230"/>
                </a:lnTo>
                <a:close/>
                <a:moveTo>
                  <a:pt x="230" y="94"/>
                </a:moveTo>
                <a:lnTo>
                  <a:pt x="216" y="108"/>
                </a:lnTo>
                <a:lnTo>
                  <a:pt x="216" y="108"/>
                </a:lnTo>
                <a:lnTo>
                  <a:pt x="216" y="102"/>
                </a:lnTo>
                <a:lnTo>
                  <a:pt x="216" y="102"/>
                </a:lnTo>
                <a:lnTo>
                  <a:pt x="214" y="90"/>
                </a:lnTo>
                <a:lnTo>
                  <a:pt x="210" y="80"/>
                </a:lnTo>
                <a:lnTo>
                  <a:pt x="204" y="70"/>
                </a:lnTo>
                <a:lnTo>
                  <a:pt x="196" y="60"/>
                </a:lnTo>
                <a:lnTo>
                  <a:pt x="196" y="60"/>
                </a:lnTo>
                <a:lnTo>
                  <a:pt x="186" y="52"/>
                </a:lnTo>
                <a:lnTo>
                  <a:pt x="174" y="46"/>
                </a:lnTo>
                <a:lnTo>
                  <a:pt x="162" y="42"/>
                </a:lnTo>
                <a:lnTo>
                  <a:pt x="148" y="40"/>
                </a:lnTo>
                <a:lnTo>
                  <a:pt x="162" y="26"/>
                </a:lnTo>
                <a:lnTo>
                  <a:pt x="162" y="26"/>
                </a:lnTo>
                <a:lnTo>
                  <a:pt x="168" y="22"/>
                </a:lnTo>
                <a:lnTo>
                  <a:pt x="174" y="18"/>
                </a:lnTo>
                <a:lnTo>
                  <a:pt x="180" y="16"/>
                </a:lnTo>
                <a:lnTo>
                  <a:pt x="188" y="16"/>
                </a:lnTo>
                <a:lnTo>
                  <a:pt x="188" y="16"/>
                </a:lnTo>
                <a:lnTo>
                  <a:pt x="198" y="18"/>
                </a:lnTo>
                <a:lnTo>
                  <a:pt x="206" y="20"/>
                </a:lnTo>
                <a:lnTo>
                  <a:pt x="216" y="26"/>
                </a:lnTo>
                <a:lnTo>
                  <a:pt x="224" y="32"/>
                </a:lnTo>
                <a:lnTo>
                  <a:pt x="224" y="32"/>
                </a:lnTo>
                <a:lnTo>
                  <a:pt x="230" y="40"/>
                </a:lnTo>
                <a:lnTo>
                  <a:pt x="236" y="48"/>
                </a:lnTo>
                <a:lnTo>
                  <a:pt x="238" y="56"/>
                </a:lnTo>
                <a:lnTo>
                  <a:pt x="240" y="66"/>
                </a:lnTo>
                <a:lnTo>
                  <a:pt x="240" y="66"/>
                </a:lnTo>
                <a:lnTo>
                  <a:pt x="240" y="74"/>
                </a:lnTo>
                <a:lnTo>
                  <a:pt x="238" y="82"/>
                </a:lnTo>
                <a:lnTo>
                  <a:pt x="234" y="88"/>
                </a:lnTo>
                <a:lnTo>
                  <a:pt x="230" y="94"/>
                </a:lnTo>
                <a:close/>
              </a:path>
            </a:pathLst>
          </a:custGeom>
          <a:solidFill>
            <a:srgbClr val="E7E6E6"/>
          </a:solidFill>
          <a:ln w="9525">
            <a:noFill/>
            <a:round/>
          </a:ln>
          <a:effectLst>
            <a:outerShdw blurRad="76200" dir="18900000" sy="23000" kx="-1200000" algn="bl" rotWithShape="0">
              <a:prstClr val="black">
                <a:alpha val="20000"/>
              </a:prstClr>
            </a:outerShdw>
          </a:effectLst>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13" name="Freeform 8"/>
          <p:cNvSpPr/>
          <p:nvPr>
            <p:custDataLst>
              <p:tags r:id="rId5"/>
            </p:custDataLst>
          </p:nvPr>
        </p:nvSpPr>
        <p:spPr bwMode="auto">
          <a:xfrm>
            <a:off x="3128117" y="3589717"/>
            <a:ext cx="1631570" cy="580431"/>
          </a:xfrm>
          <a:custGeom>
            <a:avLst/>
            <a:gdLst>
              <a:gd name="T0" fmla="*/ 1026 w 1026"/>
              <a:gd name="T1" fmla="*/ 0 h 365"/>
              <a:gd name="T2" fmla="*/ 1026 w 1026"/>
              <a:gd name="T3" fmla="*/ 365 h 365"/>
              <a:gd name="T4" fmla="*/ 0 w 1026"/>
              <a:gd name="T5" fmla="*/ 365 h 365"/>
              <a:gd name="T6" fmla="*/ 153 w 1026"/>
              <a:gd name="T7" fmla="*/ 0 h 365"/>
              <a:gd name="T8" fmla="*/ 1026 w 1026"/>
              <a:gd name="T9" fmla="*/ 0 h 365"/>
            </a:gdLst>
            <a:ahLst/>
            <a:cxnLst>
              <a:cxn ang="0">
                <a:pos x="T0" y="T1"/>
              </a:cxn>
              <a:cxn ang="0">
                <a:pos x="T2" y="T3"/>
              </a:cxn>
              <a:cxn ang="0">
                <a:pos x="T4" y="T5"/>
              </a:cxn>
              <a:cxn ang="0">
                <a:pos x="T6" y="T7"/>
              </a:cxn>
              <a:cxn ang="0">
                <a:pos x="T8" y="T9"/>
              </a:cxn>
            </a:cxnLst>
            <a:rect l="0" t="0" r="r" b="b"/>
            <a:pathLst>
              <a:path w="1026" h="365">
                <a:moveTo>
                  <a:pt x="1026" y="0"/>
                </a:moveTo>
                <a:lnTo>
                  <a:pt x="1026" y="365"/>
                </a:lnTo>
                <a:lnTo>
                  <a:pt x="0" y="365"/>
                </a:lnTo>
                <a:lnTo>
                  <a:pt x="153" y="0"/>
                </a:lnTo>
                <a:lnTo>
                  <a:pt x="1026" y="0"/>
                </a:lnTo>
                <a:close/>
              </a:path>
            </a:pathLst>
          </a:custGeom>
          <a:solidFill>
            <a:srgbClr val="3498DB"/>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14" name="Rectangle 9"/>
          <p:cNvSpPr>
            <a:spLocks noChangeArrowheads="1"/>
          </p:cNvSpPr>
          <p:nvPr>
            <p:custDataLst>
              <p:tags r:id="rId6"/>
            </p:custDataLst>
          </p:nvPr>
        </p:nvSpPr>
        <p:spPr bwMode="auto">
          <a:xfrm>
            <a:off x="3128117" y="4170148"/>
            <a:ext cx="1631570" cy="151071"/>
          </a:xfrm>
          <a:prstGeom prst="rect">
            <a:avLst/>
          </a:prstGeom>
          <a:solidFill>
            <a:srgbClr val="3498DB">
              <a:lumMod val="75000"/>
            </a:srgbClr>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15" name="Freeform 60"/>
          <p:cNvSpPr>
            <a:spLocks noEditPoints="1"/>
          </p:cNvSpPr>
          <p:nvPr>
            <p:custDataLst>
              <p:tags r:id="rId7"/>
            </p:custDataLst>
          </p:nvPr>
        </p:nvSpPr>
        <p:spPr bwMode="auto">
          <a:xfrm>
            <a:off x="3872676" y="3708531"/>
            <a:ext cx="199677" cy="290439"/>
          </a:xfrm>
          <a:custGeom>
            <a:avLst/>
            <a:gdLst/>
            <a:ahLst/>
            <a:cxnLst>
              <a:cxn ang="0">
                <a:pos x="88" y="0"/>
              </a:cxn>
              <a:cxn ang="0">
                <a:pos x="54" y="6"/>
              </a:cxn>
              <a:cxn ang="0">
                <a:pos x="26" y="26"/>
              </a:cxn>
              <a:cxn ang="0">
                <a:pos x="6" y="54"/>
              </a:cxn>
              <a:cxn ang="0">
                <a:pos x="0" y="88"/>
              </a:cxn>
              <a:cxn ang="0">
                <a:pos x="2" y="100"/>
              </a:cxn>
              <a:cxn ang="0">
                <a:pos x="16" y="138"/>
              </a:cxn>
              <a:cxn ang="0">
                <a:pos x="40" y="184"/>
              </a:cxn>
              <a:cxn ang="0">
                <a:pos x="50" y="214"/>
              </a:cxn>
              <a:cxn ang="0">
                <a:pos x="62" y="246"/>
              </a:cxn>
              <a:cxn ang="0">
                <a:pos x="76" y="254"/>
              </a:cxn>
              <a:cxn ang="0">
                <a:pos x="88" y="256"/>
              </a:cxn>
              <a:cxn ang="0">
                <a:pos x="108" y="252"/>
              </a:cxn>
              <a:cxn ang="0">
                <a:pos x="118" y="238"/>
              </a:cxn>
              <a:cxn ang="0">
                <a:pos x="136" y="184"/>
              </a:cxn>
              <a:cxn ang="0">
                <a:pos x="146" y="162"/>
              </a:cxn>
              <a:cxn ang="0">
                <a:pos x="172" y="112"/>
              </a:cxn>
              <a:cxn ang="0">
                <a:pos x="176" y="88"/>
              </a:cxn>
              <a:cxn ang="0">
                <a:pos x="174" y="70"/>
              </a:cxn>
              <a:cxn ang="0">
                <a:pos x="160" y="38"/>
              </a:cxn>
              <a:cxn ang="0">
                <a:pos x="138" y="16"/>
              </a:cxn>
              <a:cxn ang="0">
                <a:pos x="106" y="2"/>
              </a:cxn>
              <a:cxn ang="0">
                <a:pos x="108" y="218"/>
              </a:cxn>
              <a:cxn ang="0">
                <a:pos x="70" y="222"/>
              </a:cxn>
              <a:cxn ang="0">
                <a:pos x="64" y="208"/>
              </a:cxn>
              <a:cxn ang="0">
                <a:pos x="114" y="200"/>
              </a:cxn>
              <a:cxn ang="0">
                <a:pos x="112" y="208"/>
              </a:cxn>
              <a:cxn ang="0">
                <a:pos x="108" y="218"/>
              </a:cxn>
              <a:cxn ang="0">
                <a:pos x="62" y="200"/>
              </a:cxn>
              <a:cxn ang="0">
                <a:pos x="120" y="184"/>
              </a:cxn>
              <a:cxn ang="0">
                <a:pos x="116" y="192"/>
              </a:cxn>
              <a:cxn ang="0">
                <a:pos x="88" y="240"/>
              </a:cxn>
              <a:cxn ang="0">
                <a:pos x="82" y="240"/>
              </a:cxn>
              <a:cxn ang="0">
                <a:pos x="76" y="236"/>
              </a:cxn>
              <a:cxn ang="0">
                <a:pos x="106" y="226"/>
              </a:cxn>
              <a:cxn ang="0">
                <a:pos x="102" y="234"/>
              </a:cxn>
              <a:cxn ang="0">
                <a:pos x="94" y="240"/>
              </a:cxn>
              <a:cxn ang="0">
                <a:pos x="126" y="168"/>
              </a:cxn>
              <a:cxn ang="0">
                <a:pos x="50" y="168"/>
              </a:cxn>
              <a:cxn ang="0">
                <a:pos x="38" y="142"/>
              </a:cxn>
              <a:cxn ang="0">
                <a:pos x="18" y="100"/>
              </a:cxn>
              <a:cxn ang="0">
                <a:pos x="16" y="88"/>
              </a:cxn>
              <a:cxn ang="0">
                <a:pos x="22" y="60"/>
              </a:cxn>
              <a:cxn ang="0">
                <a:pos x="38" y="38"/>
              </a:cxn>
              <a:cxn ang="0">
                <a:pos x="60" y="22"/>
              </a:cxn>
              <a:cxn ang="0">
                <a:pos x="88" y="16"/>
              </a:cxn>
              <a:cxn ang="0">
                <a:pos x="102" y="18"/>
              </a:cxn>
              <a:cxn ang="0">
                <a:pos x="128" y="28"/>
              </a:cxn>
              <a:cxn ang="0">
                <a:pos x="148" y="48"/>
              </a:cxn>
              <a:cxn ang="0">
                <a:pos x="158" y="74"/>
              </a:cxn>
              <a:cxn ang="0">
                <a:pos x="160" y="88"/>
              </a:cxn>
              <a:cxn ang="0">
                <a:pos x="154" y="114"/>
              </a:cxn>
              <a:cxn ang="0">
                <a:pos x="138" y="142"/>
              </a:cxn>
            </a:cxnLst>
            <a:rect l="0" t="0" r="r" b="b"/>
            <a:pathLst>
              <a:path w="176" h="256">
                <a:moveTo>
                  <a:pt x="88" y="0"/>
                </a:moveTo>
                <a:lnTo>
                  <a:pt x="88" y="0"/>
                </a:lnTo>
                <a:lnTo>
                  <a:pt x="70" y="2"/>
                </a:lnTo>
                <a:lnTo>
                  <a:pt x="54" y="6"/>
                </a:lnTo>
                <a:lnTo>
                  <a:pt x="38" y="16"/>
                </a:lnTo>
                <a:lnTo>
                  <a:pt x="26" y="26"/>
                </a:lnTo>
                <a:lnTo>
                  <a:pt x="16" y="38"/>
                </a:lnTo>
                <a:lnTo>
                  <a:pt x="6" y="54"/>
                </a:lnTo>
                <a:lnTo>
                  <a:pt x="2" y="70"/>
                </a:lnTo>
                <a:lnTo>
                  <a:pt x="0" y="88"/>
                </a:lnTo>
                <a:lnTo>
                  <a:pt x="0" y="88"/>
                </a:lnTo>
                <a:lnTo>
                  <a:pt x="2" y="100"/>
                </a:lnTo>
                <a:lnTo>
                  <a:pt x="4" y="112"/>
                </a:lnTo>
                <a:lnTo>
                  <a:pt x="16" y="138"/>
                </a:lnTo>
                <a:lnTo>
                  <a:pt x="30" y="162"/>
                </a:lnTo>
                <a:lnTo>
                  <a:pt x="40" y="184"/>
                </a:lnTo>
                <a:lnTo>
                  <a:pt x="40" y="184"/>
                </a:lnTo>
                <a:lnTo>
                  <a:pt x="50" y="214"/>
                </a:lnTo>
                <a:lnTo>
                  <a:pt x="58" y="238"/>
                </a:lnTo>
                <a:lnTo>
                  <a:pt x="62" y="246"/>
                </a:lnTo>
                <a:lnTo>
                  <a:pt x="68" y="252"/>
                </a:lnTo>
                <a:lnTo>
                  <a:pt x="76" y="254"/>
                </a:lnTo>
                <a:lnTo>
                  <a:pt x="88" y="256"/>
                </a:lnTo>
                <a:lnTo>
                  <a:pt x="88" y="256"/>
                </a:lnTo>
                <a:lnTo>
                  <a:pt x="100" y="254"/>
                </a:lnTo>
                <a:lnTo>
                  <a:pt x="108" y="252"/>
                </a:lnTo>
                <a:lnTo>
                  <a:pt x="114" y="246"/>
                </a:lnTo>
                <a:lnTo>
                  <a:pt x="118" y="238"/>
                </a:lnTo>
                <a:lnTo>
                  <a:pt x="126" y="214"/>
                </a:lnTo>
                <a:lnTo>
                  <a:pt x="136" y="184"/>
                </a:lnTo>
                <a:lnTo>
                  <a:pt x="136" y="184"/>
                </a:lnTo>
                <a:lnTo>
                  <a:pt x="146" y="162"/>
                </a:lnTo>
                <a:lnTo>
                  <a:pt x="160" y="138"/>
                </a:lnTo>
                <a:lnTo>
                  <a:pt x="172" y="112"/>
                </a:lnTo>
                <a:lnTo>
                  <a:pt x="174" y="100"/>
                </a:lnTo>
                <a:lnTo>
                  <a:pt x="176" y="88"/>
                </a:lnTo>
                <a:lnTo>
                  <a:pt x="176" y="88"/>
                </a:lnTo>
                <a:lnTo>
                  <a:pt x="174" y="70"/>
                </a:lnTo>
                <a:lnTo>
                  <a:pt x="170" y="54"/>
                </a:lnTo>
                <a:lnTo>
                  <a:pt x="160" y="38"/>
                </a:lnTo>
                <a:lnTo>
                  <a:pt x="150" y="26"/>
                </a:lnTo>
                <a:lnTo>
                  <a:pt x="138" y="16"/>
                </a:lnTo>
                <a:lnTo>
                  <a:pt x="122" y="6"/>
                </a:lnTo>
                <a:lnTo>
                  <a:pt x="106" y="2"/>
                </a:lnTo>
                <a:lnTo>
                  <a:pt x="88" y="0"/>
                </a:lnTo>
                <a:close/>
                <a:moveTo>
                  <a:pt x="108" y="218"/>
                </a:moveTo>
                <a:lnTo>
                  <a:pt x="70" y="222"/>
                </a:lnTo>
                <a:lnTo>
                  <a:pt x="70" y="222"/>
                </a:lnTo>
                <a:lnTo>
                  <a:pt x="64" y="208"/>
                </a:lnTo>
                <a:lnTo>
                  <a:pt x="64" y="208"/>
                </a:lnTo>
                <a:lnTo>
                  <a:pt x="64" y="206"/>
                </a:lnTo>
                <a:lnTo>
                  <a:pt x="114" y="200"/>
                </a:lnTo>
                <a:lnTo>
                  <a:pt x="114" y="200"/>
                </a:lnTo>
                <a:lnTo>
                  <a:pt x="112" y="208"/>
                </a:lnTo>
                <a:lnTo>
                  <a:pt x="112" y="208"/>
                </a:lnTo>
                <a:lnTo>
                  <a:pt x="108" y="218"/>
                </a:lnTo>
                <a:close/>
                <a:moveTo>
                  <a:pt x="62" y="200"/>
                </a:moveTo>
                <a:lnTo>
                  <a:pt x="62" y="200"/>
                </a:lnTo>
                <a:lnTo>
                  <a:pt x="56" y="184"/>
                </a:lnTo>
                <a:lnTo>
                  <a:pt x="120" y="184"/>
                </a:lnTo>
                <a:lnTo>
                  <a:pt x="120" y="184"/>
                </a:lnTo>
                <a:lnTo>
                  <a:pt x="116" y="192"/>
                </a:lnTo>
                <a:lnTo>
                  <a:pt x="62" y="200"/>
                </a:lnTo>
                <a:close/>
                <a:moveTo>
                  <a:pt x="88" y="240"/>
                </a:moveTo>
                <a:lnTo>
                  <a:pt x="88" y="240"/>
                </a:lnTo>
                <a:lnTo>
                  <a:pt x="82" y="240"/>
                </a:lnTo>
                <a:lnTo>
                  <a:pt x="78" y="238"/>
                </a:lnTo>
                <a:lnTo>
                  <a:pt x="76" y="236"/>
                </a:lnTo>
                <a:lnTo>
                  <a:pt x="72" y="230"/>
                </a:lnTo>
                <a:lnTo>
                  <a:pt x="106" y="226"/>
                </a:lnTo>
                <a:lnTo>
                  <a:pt x="106" y="226"/>
                </a:lnTo>
                <a:lnTo>
                  <a:pt x="102" y="234"/>
                </a:lnTo>
                <a:lnTo>
                  <a:pt x="98" y="238"/>
                </a:lnTo>
                <a:lnTo>
                  <a:pt x="94" y="240"/>
                </a:lnTo>
                <a:lnTo>
                  <a:pt x="88" y="240"/>
                </a:lnTo>
                <a:close/>
                <a:moveTo>
                  <a:pt x="126" y="168"/>
                </a:moveTo>
                <a:lnTo>
                  <a:pt x="50" y="168"/>
                </a:lnTo>
                <a:lnTo>
                  <a:pt x="50" y="168"/>
                </a:lnTo>
                <a:lnTo>
                  <a:pt x="38" y="142"/>
                </a:lnTo>
                <a:lnTo>
                  <a:pt x="38" y="142"/>
                </a:lnTo>
                <a:lnTo>
                  <a:pt x="22" y="114"/>
                </a:lnTo>
                <a:lnTo>
                  <a:pt x="18" y="100"/>
                </a:lnTo>
                <a:lnTo>
                  <a:pt x="16" y="88"/>
                </a:lnTo>
                <a:lnTo>
                  <a:pt x="16" y="88"/>
                </a:lnTo>
                <a:lnTo>
                  <a:pt x="18" y="74"/>
                </a:lnTo>
                <a:lnTo>
                  <a:pt x="22" y="60"/>
                </a:lnTo>
                <a:lnTo>
                  <a:pt x="28" y="48"/>
                </a:lnTo>
                <a:lnTo>
                  <a:pt x="38" y="38"/>
                </a:lnTo>
                <a:lnTo>
                  <a:pt x="48" y="28"/>
                </a:lnTo>
                <a:lnTo>
                  <a:pt x="60" y="22"/>
                </a:lnTo>
                <a:lnTo>
                  <a:pt x="74" y="18"/>
                </a:lnTo>
                <a:lnTo>
                  <a:pt x="88" y="16"/>
                </a:lnTo>
                <a:lnTo>
                  <a:pt x="88" y="16"/>
                </a:lnTo>
                <a:lnTo>
                  <a:pt x="102" y="18"/>
                </a:lnTo>
                <a:lnTo>
                  <a:pt x="116" y="22"/>
                </a:lnTo>
                <a:lnTo>
                  <a:pt x="128" y="28"/>
                </a:lnTo>
                <a:lnTo>
                  <a:pt x="138" y="38"/>
                </a:lnTo>
                <a:lnTo>
                  <a:pt x="148" y="48"/>
                </a:lnTo>
                <a:lnTo>
                  <a:pt x="154" y="60"/>
                </a:lnTo>
                <a:lnTo>
                  <a:pt x="158" y="74"/>
                </a:lnTo>
                <a:lnTo>
                  <a:pt x="160" y="88"/>
                </a:lnTo>
                <a:lnTo>
                  <a:pt x="160" y="88"/>
                </a:lnTo>
                <a:lnTo>
                  <a:pt x="158" y="100"/>
                </a:lnTo>
                <a:lnTo>
                  <a:pt x="154" y="114"/>
                </a:lnTo>
                <a:lnTo>
                  <a:pt x="138" y="142"/>
                </a:lnTo>
                <a:lnTo>
                  <a:pt x="138" y="142"/>
                </a:lnTo>
                <a:lnTo>
                  <a:pt x="126" y="168"/>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16" name="Freeform 66"/>
          <p:cNvSpPr/>
          <p:nvPr>
            <p:custDataLst>
              <p:tags r:id="rId8"/>
            </p:custDataLst>
          </p:nvPr>
        </p:nvSpPr>
        <p:spPr bwMode="auto">
          <a:xfrm>
            <a:off x="3918057" y="3753912"/>
            <a:ext cx="58995" cy="58995"/>
          </a:xfrm>
          <a:custGeom>
            <a:avLst/>
            <a:gdLst/>
            <a:ahLst/>
            <a:cxnLst>
              <a:cxn ang="0">
                <a:pos x="48" y="0"/>
              </a:cxn>
              <a:cxn ang="0">
                <a:pos x="48" y="0"/>
              </a:cxn>
              <a:cxn ang="0">
                <a:pos x="38" y="0"/>
              </a:cxn>
              <a:cxn ang="0">
                <a:pos x="30" y="4"/>
              </a:cxn>
              <a:cxn ang="0">
                <a:pos x="22" y="8"/>
              </a:cxn>
              <a:cxn ang="0">
                <a:pos x="14" y="14"/>
              </a:cxn>
              <a:cxn ang="0">
                <a:pos x="8" y="22"/>
              </a:cxn>
              <a:cxn ang="0">
                <a:pos x="4" y="30"/>
              </a:cxn>
              <a:cxn ang="0">
                <a:pos x="0" y="38"/>
              </a:cxn>
              <a:cxn ang="0">
                <a:pos x="0" y="48"/>
              </a:cxn>
              <a:cxn ang="0">
                <a:pos x="0" y="48"/>
              </a:cxn>
              <a:cxn ang="0">
                <a:pos x="2" y="50"/>
              </a:cxn>
              <a:cxn ang="0">
                <a:pos x="4" y="52"/>
              </a:cxn>
              <a:cxn ang="0">
                <a:pos x="4" y="52"/>
              </a:cxn>
              <a:cxn ang="0">
                <a:pos x="6" y="50"/>
              </a:cxn>
              <a:cxn ang="0">
                <a:pos x="8" y="48"/>
              </a:cxn>
              <a:cxn ang="0">
                <a:pos x="8" y="48"/>
              </a:cxn>
              <a:cxn ang="0">
                <a:pos x="8" y="40"/>
              </a:cxn>
              <a:cxn ang="0">
                <a:pos x="12" y="32"/>
              </a:cxn>
              <a:cxn ang="0">
                <a:pos x="14" y="26"/>
              </a:cxn>
              <a:cxn ang="0">
                <a:pos x="20" y="20"/>
              </a:cxn>
              <a:cxn ang="0">
                <a:pos x="26" y="14"/>
              </a:cxn>
              <a:cxn ang="0">
                <a:pos x="32" y="12"/>
              </a:cxn>
              <a:cxn ang="0">
                <a:pos x="40" y="8"/>
              </a:cxn>
              <a:cxn ang="0">
                <a:pos x="48" y="8"/>
              </a:cxn>
              <a:cxn ang="0">
                <a:pos x="48" y="8"/>
              </a:cxn>
              <a:cxn ang="0">
                <a:pos x="50" y="6"/>
              </a:cxn>
              <a:cxn ang="0">
                <a:pos x="52" y="4"/>
              </a:cxn>
              <a:cxn ang="0">
                <a:pos x="52" y="4"/>
              </a:cxn>
              <a:cxn ang="0">
                <a:pos x="50" y="2"/>
              </a:cxn>
              <a:cxn ang="0">
                <a:pos x="48" y="0"/>
              </a:cxn>
            </a:cxnLst>
            <a:rect l="0" t="0" r="r" b="b"/>
            <a:pathLst>
              <a:path w="52" h="52">
                <a:moveTo>
                  <a:pt x="48" y="0"/>
                </a:moveTo>
                <a:lnTo>
                  <a:pt x="48" y="0"/>
                </a:lnTo>
                <a:lnTo>
                  <a:pt x="38" y="0"/>
                </a:lnTo>
                <a:lnTo>
                  <a:pt x="30" y="4"/>
                </a:lnTo>
                <a:lnTo>
                  <a:pt x="22" y="8"/>
                </a:lnTo>
                <a:lnTo>
                  <a:pt x="14" y="14"/>
                </a:lnTo>
                <a:lnTo>
                  <a:pt x="8" y="22"/>
                </a:lnTo>
                <a:lnTo>
                  <a:pt x="4" y="30"/>
                </a:lnTo>
                <a:lnTo>
                  <a:pt x="0" y="38"/>
                </a:lnTo>
                <a:lnTo>
                  <a:pt x="0" y="48"/>
                </a:lnTo>
                <a:lnTo>
                  <a:pt x="0" y="48"/>
                </a:lnTo>
                <a:lnTo>
                  <a:pt x="2" y="50"/>
                </a:lnTo>
                <a:lnTo>
                  <a:pt x="4" y="52"/>
                </a:lnTo>
                <a:lnTo>
                  <a:pt x="4" y="52"/>
                </a:lnTo>
                <a:lnTo>
                  <a:pt x="6" y="50"/>
                </a:lnTo>
                <a:lnTo>
                  <a:pt x="8" y="48"/>
                </a:lnTo>
                <a:lnTo>
                  <a:pt x="8" y="48"/>
                </a:lnTo>
                <a:lnTo>
                  <a:pt x="8" y="40"/>
                </a:lnTo>
                <a:lnTo>
                  <a:pt x="12" y="32"/>
                </a:lnTo>
                <a:lnTo>
                  <a:pt x="14" y="26"/>
                </a:lnTo>
                <a:lnTo>
                  <a:pt x="20" y="20"/>
                </a:lnTo>
                <a:lnTo>
                  <a:pt x="26" y="14"/>
                </a:lnTo>
                <a:lnTo>
                  <a:pt x="32" y="12"/>
                </a:lnTo>
                <a:lnTo>
                  <a:pt x="40" y="8"/>
                </a:lnTo>
                <a:lnTo>
                  <a:pt x="48" y="8"/>
                </a:lnTo>
                <a:lnTo>
                  <a:pt x="48" y="8"/>
                </a:lnTo>
                <a:lnTo>
                  <a:pt x="50" y="6"/>
                </a:lnTo>
                <a:lnTo>
                  <a:pt x="52" y="4"/>
                </a:lnTo>
                <a:lnTo>
                  <a:pt x="52" y="4"/>
                </a:lnTo>
                <a:lnTo>
                  <a:pt x="50" y="2"/>
                </a:lnTo>
                <a:lnTo>
                  <a:pt x="48" y="0"/>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17" name="Freeform 67"/>
          <p:cNvSpPr/>
          <p:nvPr>
            <p:custDataLst>
              <p:tags r:id="rId9"/>
            </p:custDataLst>
          </p:nvPr>
        </p:nvSpPr>
        <p:spPr bwMode="auto">
          <a:xfrm>
            <a:off x="4045057" y="3880912"/>
            <a:ext cx="58995" cy="58995"/>
          </a:xfrm>
          <a:custGeom>
            <a:avLst/>
            <a:gdLst/>
            <a:ahLst/>
            <a:cxnLst>
              <a:cxn ang="0">
                <a:pos x="48" y="0"/>
              </a:cxn>
              <a:cxn ang="0">
                <a:pos x="48" y="0"/>
              </a:cxn>
              <a:cxn ang="0">
                <a:pos x="38" y="0"/>
              </a:cxn>
              <a:cxn ang="0">
                <a:pos x="30" y="4"/>
              </a:cxn>
              <a:cxn ang="0">
                <a:pos x="22" y="8"/>
              </a:cxn>
              <a:cxn ang="0">
                <a:pos x="14" y="14"/>
              </a:cxn>
              <a:cxn ang="0">
                <a:pos x="8" y="22"/>
              </a:cxn>
              <a:cxn ang="0">
                <a:pos x="4" y="30"/>
              </a:cxn>
              <a:cxn ang="0">
                <a:pos x="0" y="38"/>
              </a:cxn>
              <a:cxn ang="0">
                <a:pos x="0" y="48"/>
              </a:cxn>
              <a:cxn ang="0">
                <a:pos x="0" y="48"/>
              </a:cxn>
              <a:cxn ang="0">
                <a:pos x="2" y="50"/>
              </a:cxn>
              <a:cxn ang="0">
                <a:pos x="4" y="52"/>
              </a:cxn>
              <a:cxn ang="0">
                <a:pos x="4" y="52"/>
              </a:cxn>
              <a:cxn ang="0">
                <a:pos x="6" y="50"/>
              </a:cxn>
              <a:cxn ang="0">
                <a:pos x="8" y="48"/>
              </a:cxn>
              <a:cxn ang="0">
                <a:pos x="8" y="48"/>
              </a:cxn>
              <a:cxn ang="0">
                <a:pos x="8" y="40"/>
              </a:cxn>
              <a:cxn ang="0">
                <a:pos x="12" y="32"/>
              </a:cxn>
              <a:cxn ang="0">
                <a:pos x="14" y="26"/>
              </a:cxn>
              <a:cxn ang="0">
                <a:pos x="20" y="20"/>
              </a:cxn>
              <a:cxn ang="0">
                <a:pos x="26" y="14"/>
              </a:cxn>
              <a:cxn ang="0">
                <a:pos x="32" y="12"/>
              </a:cxn>
              <a:cxn ang="0">
                <a:pos x="40" y="8"/>
              </a:cxn>
              <a:cxn ang="0">
                <a:pos x="48" y="8"/>
              </a:cxn>
              <a:cxn ang="0">
                <a:pos x="48" y="8"/>
              </a:cxn>
              <a:cxn ang="0">
                <a:pos x="50" y="6"/>
              </a:cxn>
              <a:cxn ang="0">
                <a:pos x="52" y="4"/>
              </a:cxn>
              <a:cxn ang="0">
                <a:pos x="52" y="4"/>
              </a:cxn>
              <a:cxn ang="0">
                <a:pos x="50" y="2"/>
              </a:cxn>
              <a:cxn ang="0">
                <a:pos x="48" y="0"/>
              </a:cxn>
            </a:cxnLst>
            <a:rect l="0" t="0" r="r" b="b"/>
            <a:pathLst>
              <a:path w="52" h="52">
                <a:moveTo>
                  <a:pt x="48" y="0"/>
                </a:moveTo>
                <a:lnTo>
                  <a:pt x="48" y="0"/>
                </a:lnTo>
                <a:lnTo>
                  <a:pt x="38" y="0"/>
                </a:lnTo>
                <a:lnTo>
                  <a:pt x="30" y="4"/>
                </a:lnTo>
                <a:lnTo>
                  <a:pt x="22" y="8"/>
                </a:lnTo>
                <a:lnTo>
                  <a:pt x="14" y="14"/>
                </a:lnTo>
                <a:lnTo>
                  <a:pt x="8" y="22"/>
                </a:lnTo>
                <a:lnTo>
                  <a:pt x="4" y="30"/>
                </a:lnTo>
                <a:lnTo>
                  <a:pt x="0" y="38"/>
                </a:lnTo>
                <a:lnTo>
                  <a:pt x="0" y="48"/>
                </a:lnTo>
                <a:lnTo>
                  <a:pt x="0" y="48"/>
                </a:lnTo>
                <a:lnTo>
                  <a:pt x="2" y="50"/>
                </a:lnTo>
                <a:lnTo>
                  <a:pt x="4" y="52"/>
                </a:lnTo>
                <a:lnTo>
                  <a:pt x="4" y="52"/>
                </a:lnTo>
                <a:lnTo>
                  <a:pt x="6" y="50"/>
                </a:lnTo>
                <a:lnTo>
                  <a:pt x="8" y="48"/>
                </a:lnTo>
                <a:lnTo>
                  <a:pt x="8" y="48"/>
                </a:lnTo>
                <a:lnTo>
                  <a:pt x="8" y="40"/>
                </a:lnTo>
                <a:lnTo>
                  <a:pt x="12" y="32"/>
                </a:lnTo>
                <a:lnTo>
                  <a:pt x="14" y="26"/>
                </a:lnTo>
                <a:lnTo>
                  <a:pt x="20" y="20"/>
                </a:lnTo>
                <a:lnTo>
                  <a:pt x="26" y="14"/>
                </a:lnTo>
                <a:lnTo>
                  <a:pt x="32" y="12"/>
                </a:lnTo>
                <a:lnTo>
                  <a:pt x="40" y="8"/>
                </a:lnTo>
                <a:lnTo>
                  <a:pt x="48" y="8"/>
                </a:lnTo>
                <a:lnTo>
                  <a:pt x="48" y="8"/>
                </a:lnTo>
                <a:lnTo>
                  <a:pt x="50" y="6"/>
                </a:lnTo>
                <a:lnTo>
                  <a:pt x="52" y="4"/>
                </a:lnTo>
                <a:lnTo>
                  <a:pt x="52" y="4"/>
                </a:lnTo>
                <a:lnTo>
                  <a:pt x="50" y="2"/>
                </a:lnTo>
                <a:lnTo>
                  <a:pt x="48" y="0"/>
                </a:lnTo>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18" name="Freeform 13"/>
          <p:cNvSpPr/>
          <p:nvPr>
            <p:custDataLst>
              <p:tags r:id="rId10"/>
            </p:custDataLst>
          </p:nvPr>
        </p:nvSpPr>
        <p:spPr bwMode="auto">
          <a:xfrm>
            <a:off x="5058147" y="2875918"/>
            <a:ext cx="1633161" cy="551807"/>
          </a:xfrm>
          <a:custGeom>
            <a:avLst/>
            <a:gdLst>
              <a:gd name="T0" fmla="*/ 0 w 1027"/>
              <a:gd name="T1" fmla="*/ 0 h 347"/>
              <a:gd name="T2" fmla="*/ 0 w 1027"/>
              <a:gd name="T3" fmla="*/ 347 h 347"/>
              <a:gd name="T4" fmla="*/ 1027 w 1027"/>
              <a:gd name="T5" fmla="*/ 347 h 347"/>
              <a:gd name="T6" fmla="*/ 869 w 1027"/>
              <a:gd name="T7" fmla="*/ 0 h 347"/>
              <a:gd name="T8" fmla="*/ 0 w 1027"/>
              <a:gd name="T9" fmla="*/ 0 h 347"/>
            </a:gdLst>
            <a:ahLst/>
            <a:cxnLst>
              <a:cxn ang="0">
                <a:pos x="T0" y="T1"/>
              </a:cxn>
              <a:cxn ang="0">
                <a:pos x="T2" y="T3"/>
              </a:cxn>
              <a:cxn ang="0">
                <a:pos x="T4" y="T5"/>
              </a:cxn>
              <a:cxn ang="0">
                <a:pos x="T6" y="T7"/>
              </a:cxn>
              <a:cxn ang="0">
                <a:pos x="T8" y="T9"/>
              </a:cxn>
            </a:cxnLst>
            <a:rect l="0" t="0" r="r" b="b"/>
            <a:pathLst>
              <a:path w="1027" h="347">
                <a:moveTo>
                  <a:pt x="0" y="0"/>
                </a:moveTo>
                <a:lnTo>
                  <a:pt x="0" y="347"/>
                </a:lnTo>
                <a:lnTo>
                  <a:pt x="1027" y="347"/>
                </a:lnTo>
                <a:lnTo>
                  <a:pt x="869" y="0"/>
                </a:lnTo>
                <a:lnTo>
                  <a:pt x="0" y="0"/>
                </a:lnTo>
                <a:close/>
              </a:path>
            </a:pathLst>
          </a:custGeom>
          <a:solidFill>
            <a:srgbClr val="1AA3AA"/>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19" name="Rectangle 14"/>
          <p:cNvSpPr>
            <a:spLocks noChangeArrowheads="1"/>
          </p:cNvSpPr>
          <p:nvPr>
            <p:custDataLst>
              <p:tags r:id="rId11"/>
            </p:custDataLst>
          </p:nvPr>
        </p:nvSpPr>
        <p:spPr bwMode="auto">
          <a:xfrm>
            <a:off x="5058147" y="3422035"/>
            <a:ext cx="1633161" cy="151071"/>
          </a:xfrm>
          <a:prstGeom prst="rect">
            <a:avLst/>
          </a:prstGeom>
          <a:solidFill>
            <a:srgbClr val="1AA3AA">
              <a:lumMod val="75000"/>
            </a:srgbClr>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20" name="Freeform 110"/>
          <p:cNvSpPr>
            <a:spLocks noEditPoints="1"/>
          </p:cNvSpPr>
          <p:nvPr>
            <p:custDataLst>
              <p:tags r:id="rId12"/>
            </p:custDataLst>
          </p:nvPr>
        </p:nvSpPr>
        <p:spPr bwMode="auto">
          <a:xfrm>
            <a:off x="5856574" y="3134726"/>
            <a:ext cx="45381" cy="45381"/>
          </a:xfrm>
          <a:custGeom>
            <a:avLst/>
            <a:gdLst/>
            <a:ahLst/>
            <a:cxnLst>
              <a:cxn ang="0">
                <a:pos x="20" y="40"/>
              </a:cxn>
              <a:cxn ang="0">
                <a:pos x="20" y="40"/>
              </a:cxn>
              <a:cxn ang="0">
                <a:pos x="28" y="38"/>
              </a:cxn>
              <a:cxn ang="0">
                <a:pos x="34" y="34"/>
              </a:cxn>
              <a:cxn ang="0">
                <a:pos x="38" y="28"/>
              </a:cxn>
              <a:cxn ang="0">
                <a:pos x="40" y="20"/>
              </a:cxn>
              <a:cxn ang="0">
                <a:pos x="40" y="20"/>
              </a:cxn>
              <a:cxn ang="0">
                <a:pos x="38" y="12"/>
              </a:cxn>
              <a:cxn ang="0">
                <a:pos x="34" y="6"/>
              </a:cxn>
              <a:cxn ang="0">
                <a:pos x="28" y="2"/>
              </a:cxn>
              <a:cxn ang="0">
                <a:pos x="20" y="0"/>
              </a:cxn>
              <a:cxn ang="0">
                <a:pos x="20" y="0"/>
              </a:cxn>
              <a:cxn ang="0">
                <a:pos x="12" y="2"/>
              </a:cxn>
              <a:cxn ang="0">
                <a:pos x="6" y="6"/>
              </a:cxn>
              <a:cxn ang="0">
                <a:pos x="2" y="12"/>
              </a:cxn>
              <a:cxn ang="0">
                <a:pos x="0" y="20"/>
              </a:cxn>
              <a:cxn ang="0">
                <a:pos x="0" y="20"/>
              </a:cxn>
              <a:cxn ang="0">
                <a:pos x="2" y="28"/>
              </a:cxn>
              <a:cxn ang="0">
                <a:pos x="6" y="34"/>
              </a:cxn>
              <a:cxn ang="0">
                <a:pos x="12" y="38"/>
              </a:cxn>
              <a:cxn ang="0">
                <a:pos x="20" y="40"/>
              </a:cxn>
              <a:cxn ang="0">
                <a:pos x="20" y="8"/>
              </a:cxn>
              <a:cxn ang="0">
                <a:pos x="20" y="8"/>
              </a:cxn>
              <a:cxn ang="0">
                <a:pos x="24" y="8"/>
              </a:cxn>
              <a:cxn ang="0">
                <a:pos x="28" y="12"/>
              </a:cxn>
              <a:cxn ang="0">
                <a:pos x="32" y="16"/>
              </a:cxn>
              <a:cxn ang="0">
                <a:pos x="32" y="20"/>
              </a:cxn>
              <a:cxn ang="0">
                <a:pos x="32" y="20"/>
              </a:cxn>
              <a:cxn ang="0">
                <a:pos x="32" y="24"/>
              </a:cxn>
              <a:cxn ang="0">
                <a:pos x="28" y="28"/>
              </a:cxn>
              <a:cxn ang="0">
                <a:pos x="24" y="32"/>
              </a:cxn>
              <a:cxn ang="0">
                <a:pos x="20" y="32"/>
              </a:cxn>
              <a:cxn ang="0">
                <a:pos x="20" y="32"/>
              </a:cxn>
              <a:cxn ang="0">
                <a:pos x="16" y="32"/>
              </a:cxn>
              <a:cxn ang="0">
                <a:pos x="12" y="28"/>
              </a:cxn>
              <a:cxn ang="0">
                <a:pos x="8" y="24"/>
              </a:cxn>
              <a:cxn ang="0">
                <a:pos x="8" y="20"/>
              </a:cxn>
              <a:cxn ang="0">
                <a:pos x="8" y="20"/>
              </a:cxn>
              <a:cxn ang="0">
                <a:pos x="8" y="16"/>
              </a:cxn>
              <a:cxn ang="0">
                <a:pos x="12" y="12"/>
              </a:cxn>
              <a:cxn ang="0">
                <a:pos x="16" y="8"/>
              </a:cxn>
              <a:cxn ang="0">
                <a:pos x="20" y="8"/>
              </a:cxn>
            </a:cxnLst>
            <a:rect l="0" t="0" r="r" b="b"/>
            <a:pathLst>
              <a:path w="40" h="40">
                <a:moveTo>
                  <a:pt x="20" y="40"/>
                </a:moveTo>
                <a:lnTo>
                  <a:pt x="20" y="40"/>
                </a:lnTo>
                <a:lnTo>
                  <a:pt x="28" y="38"/>
                </a:lnTo>
                <a:lnTo>
                  <a:pt x="34" y="34"/>
                </a:lnTo>
                <a:lnTo>
                  <a:pt x="38" y="28"/>
                </a:lnTo>
                <a:lnTo>
                  <a:pt x="40" y="20"/>
                </a:lnTo>
                <a:lnTo>
                  <a:pt x="40" y="20"/>
                </a:lnTo>
                <a:lnTo>
                  <a:pt x="38" y="12"/>
                </a:lnTo>
                <a:lnTo>
                  <a:pt x="34" y="6"/>
                </a:lnTo>
                <a:lnTo>
                  <a:pt x="28" y="2"/>
                </a:lnTo>
                <a:lnTo>
                  <a:pt x="20" y="0"/>
                </a:lnTo>
                <a:lnTo>
                  <a:pt x="20" y="0"/>
                </a:lnTo>
                <a:lnTo>
                  <a:pt x="12" y="2"/>
                </a:lnTo>
                <a:lnTo>
                  <a:pt x="6" y="6"/>
                </a:lnTo>
                <a:lnTo>
                  <a:pt x="2" y="12"/>
                </a:lnTo>
                <a:lnTo>
                  <a:pt x="0" y="20"/>
                </a:lnTo>
                <a:lnTo>
                  <a:pt x="0" y="20"/>
                </a:lnTo>
                <a:lnTo>
                  <a:pt x="2" y="28"/>
                </a:lnTo>
                <a:lnTo>
                  <a:pt x="6" y="34"/>
                </a:lnTo>
                <a:lnTo>
                  <a:pt x="12" y="38"/>
                </a:lnTo>
                <a:lnTo>
                  <a:pt x="20" y="40"/>
                </a:lnTo>
                <a:close/>
                <a:moveTo>
                  <a:pt x="20" y="8"/>
                </a:moveTo>
                <a:lnTo>
                  <a:pt x="20" y="8"/>
                </a:lnTo>
                <a:lnTo>
                  <a:pt x="24" y="8"/>
                </a:lnTo>
                <a:lnTo>
                  <a:pt x="28" y="12"/>
                </a:lnTo>
                <a:lnTo>
                  <a:pt x="32" y="16"/>
                </a:lnTo>
                <a:lnTo>
                  <a:pt x="32" y="20"/>
                </a:lnTo>
                <a:lnTo>
                  <a:pt x="32" y="20"/>
                </a:lnTo>
                <a:lnTo>
                  <a:pt x="32" y="24"/>
                </a:lnTo>
                <a:lnTo>
                  <a:pt x="28" y="28"/>
                </a:lnTo>
                <a:lnTo>
                  <a:pt x="24" y="32"/>
                </a:lnTo>
                <a:lnTo>
                  <a:pt x="20" y="32"/>
                </a:lnTo>
                <a:lnTo>
                  <a:pt x="20" y="32"/>
                </a:lnTo>
                <a:lnTo>
                  <a:pt x="16" y="32"/>
                </a:lnTo>
                <a:lnTo>
                  <a:pt x="12" y="28"/>
                </a:lnTo>
                <a:lnTo>
                  <a:pt x="8" y="24"/>
                </a:lnTo>
                <a:lnTo>
                  <a:pt x="8" y="20"/>
                </a:lnTo>
                <a:lnTo>
                  <a:pt x="8" y="20"/>
                </a:lnTo>
                <a:lnTo>
                  <a:pt x="8" y="16"/>
                </a:lnTo>
                <a:lnTo>
                  <a:pt x="12" y="12"/>
                </a:lnTo>
                <a:lnTo>
                  <a:pt x="16" y="8"/>
                </a:lnTo>
                <a:lnTo>
                  <a:pt x="20" y="8"/>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21" name="Freeform 113"/>
          <p:cNvSpPr>
            <a:spLocks noEditPoints="1"/>
          </p:cNvSpPr>
          <p:nvPr>
            <p:custDataLst>
              <p:tags r:id="rId13"/>
            </p:custDataLst>
          </p:nvPr>
        </p:nvSpPr>
        <p:spPr bwMode="auto">
          <a:xfrm>
            <a:off x="5974565" y="2989506"/>
            <a:ext cx="45381" cy="45381"/>
          </a:xfrm>
          <a:custGeom>
            <a:avLst/>
            <a:gdLst/>
            <a:ahLst/>
            <a:cxnLst>
              <a:cxn ang="0">
                <a:pos x="20" y="0"/>
              </a:cxn>
              <a:cxn ang="0">
                <a:pos x="20" y="0"/>
              </a:cxn>
              <a:cxn ang="0">
                <a:pos x="12" y="2"/>
              </a:cxn>
              <a:cxn ang="0">
                <a:pos x="6" y="6"/>
              </a:cxn>
              <a:cxn ang="0">
                <a:pos x="2" y="12"/>
              </a:cxn>
              <a:cxn ang="0">
                <a:pos x="0" y="20"/>
              </a:cxn>
              <a:cxn ang="0">
                <a:pos x="0" y="20"/>
              </a:cxn>
              <a:cxn ang="0">
                <a:pos x="2" y="28"/>
              </a:cxn>
              <a:cxn ang="0">
                <a:pos x="6" y="34"/>
              </a:cxn>
              <a:cxn ang="0">
                <a:pos x="12" y="38"/>
              </a:cxn>
              <a:cxn ang="0">
                <a:pos x="20" y="40"/>
              </a:cxn>
              <a:cxn ang="0">
                <a:pos x="20" y="40"/>
              </a:cxn>
              <a:cxn ang="0">
                <a:pos x="28" y="38"/>
              </a:cxn>
              <a:cxn ang="0">
                <a:pos x="34" y="34"/>
              </a:cxn>
              <a:cxn ang="0">
                <a:pos x="38" y="28"/>
              </a:cxn>
              <a:cxn ang="0">
                <a:pos x="40" y="20"/>
              </a:cxn>
              <a:cxn ang="0">
                <a:pos x="40" y="20"/>
              </a:cxn>
              <a:cxn ang="0">
                <a:pos x="38" y="12"/>
              </a:cxn>
              <a:cxn ang="0">
                <a:pos x="34" y="6"/>
              </a:cxn>
              <a:cxn ang="0">
                <a:pos x="28" y="2"/>
              </a:cxn>
              <a:cxn ang="0">
                <a:pos x="20" y="0"/>
              </a:cxn>
              <a:cxn ang="0">
                <a:pos x="20" y="32"/>
              </a:cxn>
              <a:cxn ang="0">
                <a:pos x="20" y="32"/>
              </a:cxn>
              <a:cxn ang="0">
                <a:pos x="16" y="32"/>
              </a:cxn>
              <a:cxn ang="0">
                <a:pos x="12" y="28"/>
              </a:cxn>
              <a:cxn ang="0">
                <a:pos x="8" y="24"/>
              </a:cxn>
              <a:cxn ang="0">
                <a:pos x="8" y="20"/>
              </a:cxn>
              <a:cxn ang="0">
                <a:pos x="8" y="20"/>
              </a:cxn>
              <a:cxn ang="0">
                <a:pos x="8" y="16"/>
              </a:cxn>
              <a:cxn ang="0">
                <a:pos x="12" y="12"/>
              </a:cxn>
              <a:cxn ang="0">
                <a:pos x="16" y="8"/>
              </a:cxn>
              <a:cxn ang="0">
                <a:pos x="20" y="8"/>
              </a:cxn>
              <a:cxn ang="0">
                <a:pos x="20" y="8"/>
              </a:cxn>
              <a:cxn ang="0">
                <a:pos x="24" y="8"/>
              </a:cxn>
              <a:cxn ang="0">
                <a:pos x="28" y="12"/>
              </a:cxn>
              <a:cxn ang="0">
                <a:pos x="32" y="16"/>
              </a:cxn>
              <a:cxn ang="0">
                <a:pos x="32" y="20"/>
              </a:cxn>
              <a:cxn ang="0">
                <a:pos x="32" y="20"/>
              </a:cxn>
              <a:cxn ang="0">
                <a:pos x="32" y="24"/>
              </a:cxn>
              <a:cxn ang="0">
                <a:pos x="28" y="28"/>
              </a:cxn>
              <a:cxn ang="0">
                <a:pos x="24" y="32"/>
              </a:cxn>
              <a:cxn ang="0">
                <a:pos x="20" y="32"/>
              </a:cxn>
            </a:cxnLst>
            <a:rect l="0" t="0" r="r" b="b"/>
            <a:pathLst>
              <a:path w="40" h="40">
                <a:moveTo>
                  <a:pt x="20" y="0"/>
                </a:moveTo>
                <a:lnTo>
                  <a:pt x="20" y="0"/>
                </a:lnTo>
                <a:lnTo>
                  <a:pt x="12" y="2"/>
                </a:lnTo>
                <a:lnTo>
                  <a:pt x="6" y="6"/>
                </a:lnTo>
                <a:lnTo>
                  <a:pt x="2" y="12"/>
                </a:lnTo>
                <a:lnTo>
                  <a:pt x="0" y="20"/>
                </a:lnTo>
                <a:lnTo>
                  <a:pt x="0" y="20"/>
                </a:lnTo>
                <a:lnTo>
                  <a:pt x="2" y="28"/>
                </a:lnTo>
                <a:lnTo>
                  <a:pt x="6" y="34"/>
                </a:lnTo>
                <a:lnTo>
                  <a:pt x="12" y="38"/>
                </a:lnTo>
                <a:lnTo>
                  <a:pt x="20" y="40"/>
                </a:lnTo>
                <a:lnTo>
                  <a:pt x="20" y="40"/>
                </a:lnTo>
                <a:lnTo>
                  <a:pt x="28" y="38"/>
                </a:lnTo>
                <a:lnTo>
                  <a:pt x="34" y="34"/>
                </a:lnTo>
                <a:lnTo>
                  <a:pt x="38" y="28"/>
                </a:lnTo>
                <a:lnTo>
                  <a:pt x="40" y="20"/>
                </a:lnTo>
                <a:lnTo>
                  <a:pt x="40" y="20"/>
                </a:lnTo>
                <a:lnTo>
                  <a:pt x="38" y="12"/>
                </a:lnTo>
                <a:lnTo>
                  <a:pt x="34" y="6"/>
                </a:lnTo>
                <a:lnTo>
                  <a:pt x="28" y="2"/>
                </a:lnTo>
                <a:lnTo>
                  <a:pt x="20" y="0"/>
                </a:lnTo>
                <a:close/>
                <a:moveTo>
                  <a:pt x="20" y="32"/>
                </a:moveTo>
                <a:lnTo>
                  <a:pt x="20" y="32"/>
                </a:lnTo>
                <a:lnTo>
                  <a:pt x="16" y="32"/>
                </a:lnTo>
                <a:lnTo>
                  <a:pt x="12" y="28"/>
                </a:lnTo>
                <a:lnTo>
                  <a:pt x="8" y="24"/>
                </a:lnTo>
                <a:lnTo>
                  <a:pt x="8" y="20"/>
                </a:lnTo>
                <a:lnTo>
                  <a:pt x="8" y="20"/>
                </a:lnTo>
                <a:lnTo>
                  <a:pt x="8" y="16"/>
                </a:lnTo>
                <a:lnTo>
                  <a:pt x="12" y="12"/>
                </a:lnTo>
                <a:lnTo>
                  <a:pt x="16" y="8"/>
                </a:lnTo>
                <a:lnTo>
                  <a:pt x="20" y="8"/>
                </a:lnTo>
                <a:lnTo>
                  <a:pt x="20" y="8"/>
                </a:lnTo>
                <a:lnTo>
                  <a:pt x="24" y="8"/>
                </a:lnTo>
                <a:lnTo>
                  <a:pt x="28" y="12"/>
                </a:lnTo>
                <a:lnTo>
                  <a:pt x="32" y="16"/>
                </a:lnTo>
                <a:lnTo>
                  <a:pt x="32" y="20"/>
                </a:lnTo>
                <a:lnTo>
                  <a:pt x="32" y="20"/>
                </a:lnTo>
                <a:lnTo>
                  <a:pt x="32" y="24"/>
                </a:lnTo>
                <a:lnTo>
                  <a:pt x="28" y="28"/>
                </a:lnTo>
                <a:lnTo>
                  <a:pt x="24" y="32"/>
                </a:lnTo>
                <a:lnTo>
                  <a:pt x="20" y="32"/>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22" name="Freeform 116"/>
          <p:cNvSpPr>
            <a:spLocks noEditPoints="1"/>
          </p:cNvSpPr>
          <p:nvPr>
            <p:custDataLst>
              <p:tags r:id="rId14"/>
            </p:custDataLst>
          </p:nvPr>
        </p:nvSpPr>
        <p:spPr bwMode="auto">
          <a:xfrm>
            <a:off x="5802117" y="3125649"/>
            <a:ext cx="36305" cy="36305"/>
          </a:xfrm>
          <a:custGeom>
            <a:avLst/>
            <a:gdLst/>
            <a:ahLst/>
            <a:cxnLst>
              <a:cxn ang="0">
                <a:pos x="0" y="16"/>
              </a:cxn>
              <a:cxn ang="0">
                <a:pos x="0" y="16"/>
              </a:cxn>
              <a:cxn ang="0">
                <a:pos x="2" y="22"/>
              </a:cxn>
              <a:cxn ang="0">
                <a:pos x="4" y="28"/>
              </a:cxn>
              <a:cxn ang="0">
                <a:pos x="10" y="30"/>
              </a:cxn>
              <a:cxn ang="0">
                <a:pos x="16" y="32"/>
              </a:cxn>
              <a:cxn ang="0">
                <a:pos x="16" y="32"/>
              </a:cxn>
              <a:cxn ang="0">
                <a:pos x="22" y="30"/>
              </a:cxn>
              <a:cxn ang="0">
                <a:pos x="28" y="28"/>
              </a:cxn>
              <a:cxn ang="0">
                <a:pos x="30" y="22"/>
              </a:cxn>
              <a:cxn ang="0">
                <a:pos x="32" y="16"/>
              </a:cxn>
              <a:cxn ang="0">
                <a:pos x="32" y="16"/>
              </a:cxn>
              <a:cxn ang="0">
                <a:pos x="30" y="10"/>
              </a:cxn>
              <a:cxn ang="0">
                <a:pos x="28" y="4"/>
              </a:cxn>
              <a:cxn ang="0">
                <a:pos x="22" y="2"/>
              </a:cxn>
              <a:cxn ang="0">
                <a:pos x="16" y="0"/>
              </a:cxn>
              <a:cxn ang="0">
                <a:pos x="16" y="0"/>
              </a:cxn>
              <a:cxn ang="0">
                <a:pos x="10" y="2"/>
              </a:cxn>
              <a:cxn ang="0">
                <a:pos x="4" y="4"/>
              </a:cxn>
              <a:cxn ang="0">
                <a:pos x="2" y="10"/>
              </a:cxn>
              <a:cxn ang="0">
                <a:pos x="0" y="16"/>
              </a:cxn>
              <a:cxn ang="0">
                <a:pos x="16" y="8"/>
              </a:cxn>
              <a:cxn ang="0">
                <a:pos x="16" y="8"/>
              </a:cxn>
              <a:cxn ang="0">
                <a:pos x="20" y="8"/>
              </a:cxn>
              <a:cxn ang="0">
                <a:pos x="22" y="10"/>
              </a:cxn>
              <a:cxn ang="0">
                <a:pos x="24" y="12"/>
              </a:cxn>
              <a:cxn ang="0">
                <a:pos x="24" y="16"/>
              </a:cxn>
              <a:cxn ang="0">
                <a:pos x="24" y="16"/>
              </a:cxn>
              <a:cxn ang="0">
                <a:pos x="24" y="20"/>
              </a:cxn>
              <a:cxn ang="0">
                <a:pos x="22" y="22"/>
              </a:cxn>
              <a:cxn ang="0">
                <a:pos x="20" y="24"/>
              </a:cxn>
              <a:cxn ang="0">
                <a:pos x="16" y="24"/>
              </a:cxn>
              <a:cxn ang="0">
                <a:pos x="16" y="24"/>
              </a:cxn>
              <a:cxn ang="0">
                <a:pos x="12" y="24"/>
              </a:cxn>
              <a:cxn ang="0">
                <a:pos x="10" y="22"/>
              </a:cxn>
              <a:cxn ang="0">
                <a:pos x="8" y="20"/>
              </a:cxn>
              <a:cxn ang="0">
                <a:pos x="8" y="16"/>
              </a:cxn>
              <a:cxn ang="0">
                <a:pos x="8" y="16"/>
              </a:cxn>
              <a:cxn ang="0">
                <a:pos x="8" y="12"/>
              </a:cxn>
              <a:cxn ang="0">
                <a:pos x="10" y="10"/>
              </a:cxn>
              <a:cxn ang="0">
                <a:pos x="12" y="8"/>
              </a:cxn>
              <a:cxn ang="0">
                <a:pos x="16" y="8"/>
              </a:cxn>
            </a:cxnLst>
            <a:rect l="0" t="0" r="r" b="b"/>
            <a:pathLst>
              <a:path w="32" h="32">
                <a:moveTo>
                  <a:pt x="0" y="16"/>
                </a:moveTo>
                <a:lnTo>
                  <a:pt x="0" y="16"/>
                </a:lnTo>
                <a:lnTo>
                  <a:pt x="2" y="22"/>
                </a:lnTo>
                <a:lnTo>
                  <a:pt x="4" y="28"/>
                </a:lnTo>
                <a:lnTo>
                  <a:pt x="10" y="30"/>
                </a:lnTo>
                <a:lnTo>
                  <a:pt x="16" y="32"/>
                </a:lnTo>
                <a:lnTo>
                  <a:pt x="16" y="32"/>
                </a:lnTo>
                <a:lnTo>
                  <a:pt x="22" y="30"/>
                </a:lnTo>
                <a:lnTo>
                  <a:pt x="28" y="28"/>
                </a:lnTo>
                <a:lnTo>
                  <a:pt x="30" y="22"/>
                </a:lnTo>
                <a:lnTo>
                  <a:pt x="32" y="16"/>
                </a:lnTo>
                <a:lnTo>
                  <a:pt x="32" y="16"/>
                </a:lnTo>
                <a:lnTo>
                  <a:pt x="30" y="10"/>
                </a:lnTo>
                <a:lnTo>
                  <a:pt x="28" y="4"/>
                </a:lnTo>
                <a:lnTo>
                  <a:pt x="22" y="2"/>
                </a:lnTo>
                <a:lnTo>
                  <a:pt x="16" y="0"/>
                </a:lnTo>
                <a:lnTo>
                  <a:pt x="16" y="0"/>
                </a:lnTo>
                <a:lnTo>
                  <a:pt x="10" y="2"/>
                </a:lnTo>
                <a:lnTo>
                  <a:pt x="4" y="4"/>
                </a:lnTo>
                <a:lnTo>
                  <a:pt x="2" y="10"/>
                </a:lnTo>
                <a:lnTo>
                  <a:pt x="0" y="16"/>
                </a:lnTo>
                <a:close/>
                <a:moveTo>
                  <a:pt x="16" y="8"/>
                </a:moveTo>
                <a:lnTo>
                  <a:pt x="16" y="8"/>
                </a:lnTo>
                <a:lnTo>
                  <a:pt x="20" y="8"/>
                </a:lnTo>
                <a:lnTo>
                  <a:pt x="22" y="10"/>
                </a:lnTo>
                <a:lnTo>
                  <a:pt x="24" y="12"/>
                </a:lnTo>
                <a:lnTo>
                  <a:pt x="24" y="16"/>
                </a:lnTo>
                <a:lnTo>
                  <a:pt x="24" y="16"/>
                </a:lnTo>
                <a:lnTo>
                  <a:pt x="24" y="20"/>
                </a:lnTo>
                <a:lnTo>
                  <a:pt x="22" y="22"/>
                </a:lnTo>
                <a:lnTo>
                  <a:pt x="20" y="24"/>
                </a:lnTo>
                <a:lnTo>
                  <a:pt x="16" y="24"/>
                </a:lnTo>
                <a:lnTo>
                  <a:pt x="16" y="24"/>
                </a:lnTo>
                <a:lnTo>
                  <a:pt x="12" y="24"/>
                </a:lnTo>
                <a:lnTo>
                  <a:pt x="10" y="22"/>
                </a:lnTo>
                <a:lnTo>
                  <a:pt x="8" y="20"/>
                </a:lnTo>
                <a:lnTo>
                  <a:pt x="8" y="16"/>
                </a:lnTo>
                <a:lnTo>
                  <a:pt x="8" y="16"/>
                </a:lnTo>
                <a:lnTo>
                  <a:pt x="8" y="12"/>
                </a:lnTo>
                <a:lnTo>
                  <a:pt x="10" y="10"/>
                </a:lnTo>
                <a:lnTo>
                  <a:pt x="12" y="8"/>
                </a:lnTo>
                <a:lnTo>
                  <a:pt x="16" y="8"/>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23" name="Freeform 119"/>
          <p:cNvSpPr/>
          <p:nvPr>
            <p:custDataLst>
              <p:tags r:id="rId15"/>
            </p:custDataLst>
          </p:nvPr>
        </p:nvSpPr>
        <p:spPr bwMode="auto">
          <a:xfrm>
            <a:off x="5838422" y="3189183"/>
            <a:ext cx="18152" cy="18152"/>
          </a:xfrm>
          <a:custGeom>
            <a:avLst/>
            <a:gdLst/>
            <a:ahLst/>
            <a:cxnLst>
              <a:cxn ang="0">
                <a:pos x="8" y="16"/>
              </a:cxn>
              <a:cxn ang="0">
                <a:pos x="8" y="16"/>
              </a:cxn>
              <a:cxn ang="0">
                <a:pos x="12" y="16"/>
              </a:cxn>
              <a:cxn ang="0">
                <a:pos x="14" y="14"/>
              </a:cxn>
              <a:cxn ang="0">
                <a:pos x="16" y="12"/>
              </a:cxn>
              <a:cxn ang="0">
                <a:pos x="16" y="8"/>
              </a:cxn>
              <a:cxn ang="0">
                <a:pos x="16" y="8"/>
              </a:cxn>
              <a:cxn ang="0">
                <a:pos x="16" y="4"/>
              </a:cxn>
              <a:cxn ang="0">
                <a:pos x="14" y="2"/>
              </a:cxn>
              <a:cxn ang="0">
                <a:pos x="12" y="0"/>
              </a:cxn>
              <a:cxn ang="0">
                <a:pos x="8" y="0"/>
              </a:cxn>
              <a:cxn ang="0">
                <a:pos x="8" y="0"/>
              </a:cxn>
              <a:cxn ang="0">
                <a:pos x="4" y="0"/>
              </a:cxn>
              <a:cxn ang="0">
                <a:pos x="2" y="2"/>
              </a:cxn>
              <a:cxn ang="0">
                <a:pos x="0" y="4"/>
              </a:cxn>
              <a:cxn ang="0">
                <a:pos x="0" y="8"/>
              </a:cxn>
              <a:cxn ang="0">
                <a:pos x="0" y="8"/>
              </a:cxn>
              <a:cxn ang="0">
                <a:pos x="0" y="12"/>
              </a:cxn>
              <a:cxn ang="0">
                <a:pos x="2" y="14"/>
              </a:cxn>
              <a:cxn ang="0">
                <a:pos x="4" y="16"/>
              </a:cxn>
              <a:cxn ang="0">
                <a:pos x="8" y="16"/>
              </a:cxn>
            </a:cxnLst>
            <a:rect l="0" t="0" r="r" b="b"/>
            <a:pathLst>
              <a:path w="16" h="16">
                <a:moveTo>
                  <a:pt x="8" y="16"/>
                </a:moveTo>
                <a:lnTo>
                  <a:pt x="8" y="16"/>
                </a:lnTo>
                <a:lnTo>
                  <a:pt x="12" y="16"/>
                </a:lnTo>
                <a:lnTo>
                  <a:pt x="14" y="14"/>
                </a:lnTo>
                <a:lnTo>
                  <a:pt x="16" y="12"/>
                </a:lnTo>
                <a:lnTo>
                  <a:pt x="16" y="8"/>
                </a:lnTo>
                <a:lnTo>
                  <a:pt x="16" y="8"/>
                </a:lnTo>
                <a:lnTo>
                  <a:pt x="16" y="4"/>
                </a:lnTo>
                <a:lnTo>
                  <a:pt x="14" y="2"/>
                </a:lnTo>
                <a:lnTo>
                  <a:pt x="12" y="0"/>
                </a:lnTo>
                <a:lnTo>
                  <a:pt x="8" y="0"/>
                </a:lnTo>
                <a:lnTo>
                  <a:pt x="8" y="0"/>
                </a:lnTo>
                <a:lnTo>
                  <a:pt x="4" y="0"/>
                </a:lnTo>
                <a:lnTo>
                  <a:pt x="2" y="2"/>
                </a:lnTo>
                <a:lnTo>
                  <a:pt x="0" y="4"/>
                </a:lnTo>
                <a:lnTo>
                  <a:pt x="0" y="8"/>
                </a:lnTo>
                <a:lnTo>
                  <a:pt x="0" y="8"/>
                </a:lnTo>
                <a:lnTo>
                  <a:pt x="0" y="12"/>
                </a:lnTo>
                <a:lnTo>
                  <a:pt x="2" y="14"/>
                </a:lnTo>
                <a:lnTo>
                  <a:pt x="4" y="16"/>
                </a:lnTo>
                <a:lnTo>
                  <a:pt x="8" y="16"/>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24" name="Freeform 121"/>
          <p:cNvSpPr/>
          <p:nvPr>
            <p:custDataLst>
              <p:tags r:id="rId16"/>
            </p:custDataLst>
          </p:nvPr>
        </p:nvSpPr>
        <p:spPr bwMode="auto">
          <a:xfrm>
            <a:off x="5983641" y="3053040"/>
            <a:ext cx="18152" cy="18152"/>
          </a:xfrm>
          <a:custGeom>
            <a:avLst/>
            <a:gdLst/>
            <a:ahLst/>
            <a:cxnLst>
              <a:cxn ang="0">
                <a:pos x="8" y="0"/>
              </a:cxn>
              <a:cxn ang="0">
                <a:pos x="8" y="0"/>
              </a:cxn>
              <a:cxn ang="0">
                <a:pos x="4" y="0"/>
              </a:cxn>
              <a:cxn ang="0">
                <a:pos x="2" y="2"/>
              </a:cxn>
              <a:cxn ang="0">
                <a:pos x="0" y="4"/>
              </a:cxn>
              <a:cxn ang="0">
                <a:pos x="0" y="8"/>
              </a:cxn>
              <a:cxn ang="0">
                <a:pos x="0" y="8"/>
              </a:cxn>
              <a:cxn ang="0">
                <a:pos x="0" y="12"/>
              </a:cxn>
              <a:cxn ang="0">
                <a:pos x="2" y="14"/>
              </a:cxn>
              <a:cxn ang="0">
                <a:pos x="4" y="16"/>
              </a:cxn>
              <a:cxn ang="0">
                <a:pos x="8" y="16"/>
              </a:cxn>
              <a:cxn ang="0">
                <a:pos x="8" y="16"/>
              </a:cxn>
              <a:cxn ang="0">
                <a:pos x="12" y="16"/>
              </a:cxn>
              <a:cxn ang="0">
                <a:pos x="14" y="14"/>
              </a:cxn>
              <a:cxn ang="0">
                <a:pos x="16" y="12"/>
              </a:cxn>
              <a:cxn ang="0">
                <a:pos x="16" y="8"/>
              </a:cxn>
              <a:cxn ang="0">
                <a:pos x="16" y="8"/>
              </a:cxn>
              <a:cxn ang="0">
                <a:pos x="16" y="4"/>
              </a:cxn>
              <a:cxn ang="0">
                <a:pos x="14" y="2"/>
              </a:cxn>
              <a:cxn ang="0">
                <a:pos x="12" y="0"/>
              </a:cxn>
              <a:cxn ang="0">
                <a:pos x="8" y="0"/>
              </a:cxn>
            </a:cxnLst>
            <a:rect l="0" t="0" r="r" b="b"/>
            <a:pathLst>
              <a:path w="16" h="16">
                <a:moveTo>
                  <a:pt x="8" y="0"/>
                </a:moveTo>
                <a:lnTo>
                  <a:pt x="8" y="0"/>
                </a:lnTo>
                <a:lnTo>
                  <a:pt x="4" y="0"/>
                </a:lnTo>
                <a:lnTo>
                  <a:pt x="2" y="2"/>
                </a:lnTo>
                <a:lnTo>
                  <a:pt x="0" y="4"/>
                </a:lnTo>
                <a:lnTo>
                  <a:pt x="0" y="8"/>
                </a:lnTo>
                <a:lnTo>
                  <a:pt x="0" y="8"/>
                </a:lnTo>
                <a:lnTo>
                  <a:pt x="0" y="12"/>
                </a:lnTo>
                <a:lnTo>
                  <a:pt x="2" y="14"/>
                </a:lnTo>
                <a:lnTo>
                  <a:pt x="4" y="16"/>
                </a:lnTo>
                <a:lnTo>
                  <a:pt x="8" y="16"/>
                </a:lnTo>
                <a:lnTo>
                  <a:pt x="8" y="16"/>
                </a:lnTo>
                <a:lnTo>
                  <a:pt x="12" y="16"/>
                </a:lnTo>
                <a:lnTo>
                  <a:pt x="14" y="14"/>
                </a:lnTo>
                <a:lnTo>
                  <a:pt x="16" y="12"/>
                </a:lnTo>
                <a:lnTo>
                  <a:pt x="16" y="8"/>
                </a:lnTo>
                <a:lnTo>
                  <a:pt x="16" y="8"/>
                </a:lnTo>
                <a:lnTo>
                  <a:pt x="16" y="4"/>
                </a:lnTo>
                <a:lnTo>
                  <a:pt x="14" y="2"/>
                </a:lnTo>
                <a:lnTo>
                  <a:pt x="12" y="0"/>
                </a:lnTo>
                <a:lnTo>
                  <a:pt x="8" y="0"/>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25" name="Freeform 106"/>
          <p:cNvSpPr>
            <a:spLocks noEditPoints="1"/>
          </p:cNvSpPr>
          <p:nvPr>
            <p:custDataLst>
              <p:tags r:id="rId17"/>
            </p:custDataLst>
          </p:nvPr>
        </p:nvSpPr>
        <p:spPr bwMode="auto">
          <a:xfrm>
            <a:off x="5729507" y="3016735"/>
            <a:ext cx="265479" cy="263210"/>
          </a:xfrm>
          <a:custGeom>
            <a:avLst/>
            <a:gdLst/>
            <a:ahLst/>
            <a:cxnLst>
              <a:cxn ang="0">
                <a:pos x="166" y="6"/>
              </a:cxn>
              <a:cxn ang="0">
                <a:pos x="152" y="0"/>
              </a:cxn>
              <a:cxn ang="0">
                <a:pos x="144" y="2"/>
              </a:cxn>
              <a:cxn ang="0">
                <a:pos x="126" y="18"/>
              </a:cxn>
              <a:cxn ang="0">
                <a:pos x="122" y="24"/>
              </a:cxn>
              <a:cxn ang="0">
                <a:pos x="120" y="32"/>
              </a:cxn>
              <a:cxn ang="0">
                <a:pos x="122" y="42"/>
              </a:cxn>
              <a:cxn ang="0">
                <a:pos x="14" y="86"/>
              </a:cxn>
              <a:cxn ang="0">
                <a:pos x="6" y="92"/>
              </a:cxn>
              <a:cxn ang="0">
                <a:pos x="0" y="102"/>
              </a:cxn>
              <a:cxn ang="0">
                <a:pos x="0" y="108"/>
              </a:cxn>
              <a:cxn ang="0">
                <a:pos x="4" y="120"/>
              </a:cxn>
              <a:cxn ang="0">
                <a:pos x="108" y="224"/>
              </a:cxn>
              <a:cxn ang="0">
                <a:pos x="116" y="230"/>
              </a:cxn>
              <a:cxn ang="0">
                <a:pos x="126" y="232"/>
              </a:cxn>
              <a:cxn ang="0">
                <a:pos x="126" y="232"/>
              </a:cxn>
              <a:cxn ang="0">
                <a:pos x="130" y="232"/>
              </a:cxn>
              <a:cxn ang="0">
                <a:pos x="142" y="226"/>
              </a:cxn>
              <a:cxn ang="0">
                <a:pos x="148" y="216"/>
              </a:cxn>
              <a:cxn ang="0">
                <a:pos x="190" y="110"/>
              </a:cxn>
              <a:cxn ang="0">
                <a:pos x="202" y="114"/>
              </a:cxn>
              <a:cxn ang="0">
                <a:pos x="210" y="112"/>
              </a:cxn>
              <a:cxn ang="0">
                <a:pos x="228" y="96"/>
              </a:cxn>
              <a:cxn ang="0">
                <a:pos x="232" y="90"/>
              </a:cxn>
              <a:cxn ang="0">
                <a:pos x="234" y="82"/>
              </a:cxn>
              <a:cxn ang="0">
                <a:pos x="228" y="68"/>
              </a:cxn>
              <a:cxn ang="0">
                <a:pos x="134" y="210"/>
              </a:cxn>
              <a:cxn ang="0">
                <a:pos x="130" y="214"/>
              </a:cxn>
              <a:cxn ang="0">
                <a:pos x="128" y="216"/>
              </a:cxn>
              <a:cxn ang="0">
                <a:pos x="126" y="216"/>
              </a:cxn>
              <a:cxn ang="0">
                <a:pos x="18" y="112"/>
              </a:cxn>
              <a:cxn ang="0">
                <a:pos x="16" y="110"/>
              </a:cxn>
              <a:cxn ang="0">
                <a:pos x="16" y="106"/>
              </a:cxn>
              <a:cxn ang="0">
                <a:pos x="20" y="100"/>
              </a:cxn>
              <a:cxn ang="0">
                <a:pos x="70" y="80"/>
              </a:cxn>
              <a:cxn ang="0">
                <a:pos x="96" y="86"/>
              </a:cxn>
              <a:cxn ang="0">
                <a:pos x="134" y="92"/>
              </a:cxn>
              <a:cxn ang="0">
                <a:pos x="158" y="104"/>
              </a:cxn>
              <a:cxn ang="0">
                <a:pos x="134" y="210"/>
              </a:cxn>
              <a:cxn ang="0">
                <a:pos x="204" y="96"/>
              </a:cxn>
              <a:cxn ang="0">
                <a:pos x="202" y="98"/>
              </a:cxn>
              <a:cxn ang="0">
                <a:pos x="184" y="82"/>
              </a:cxn>
              <a:cxn ang="0">
                <a:pos x="174" y="108"/>
              </a:cxn>
              <a:cxn ang="0">
                <a:pos x="166" y="100"/>
              </a:cxn>
              <a:cxn ang="0">
                <a:pos x="138" y="86"/>
              </a:cxn>
              <a:cxn ang="0">
                <a:pos x="104" y="78"/>
              </a:cxn>
              <a:cxn ang="0">
                <a:pos x="82" y="76"/>
              </a:cxn>
              <a:cxn ang="0">
                <a:pos x="138" y="34"/>
              </a:cxn>
              <a:cxn ang="0">
                <a:pos x="136" y="32"/>
              </a:cxn>
              <a:cxn ang="0">
                <a:pos x="148" y="18"/>
              </a:cxn>
              <a:cxn ang="0">
                <a:pos x="152" y="16"/>
              </a:cxn>
              <a:cxn ang="0">
                <a:pos x="216" y="78"/>
              </a:cxn>
              <a:cxn ang="0">
                <a:pos x="218" y="82"/>
              </a:cxn>
            </a:cxnLst>
            <a:rect l="0" t="0" r="r" b="b"/>
            <a:pathLst>
              <a:path w="234" h="232">
                <a:moveTo>
                  <a:pt x="166" y="6"/>
                </a:moveTo>
                <a:lnTo>
                  <a:pt x="166" y="6"/>
                </a:lnTo>
                <a:lnTo>
                  <a:pt x="158" y="2"/>
                </a:lnTo>
                <a:lnTo>
                  <a:pt x="152" y="0"/>
                </a:lnTo>
                <a:lnTo>
                  <a:pt x="152" y="0"/>
                </a:lnTo>
                <a:lnTo>
                  <a:pt x="144" y="2"/>
                </a:lnTo>
                <a:lnTo>
                  <a:pt x="138" y="6"/>
                </a:lnTo>
                <a:lnTo>
                  <a:pt x="126" y="18"/>
                </a:lnTo>
                <a:lnTo>
                  <a:pt x="126" y="18"/>
                </a:lnTo>
                <a:lnTo>
                  <a:pt x="122" y="24"/>
                </a:lnTo>
                <a:lnTo>
                  <a:pt x="120" y="32"/>
                </a:lnTo>
                <a:lnTo>
                  <a:pt x="120" y="32"/>
                </a:lnTo>
                <a:lnTo>
                  <a:pt x="120" y="36"/>
                </a:lnTo>
                <a:lnTo>
                  <a:pt x="122" y="42"/>
                </a:lnTo>
                <a:lnTo>
                  <a:pt x="14" y="86"/>
                </a:lnTo>
                <a:lnTo>
                  <a:pt x="14" y="86"/>
                </a:lnTo>
                <a:lnTo>
                  <a:pt x="10" y="88"/>
                </a:lnTo>
                <a:lnTo>
                  <a:pt x="6" y="92"/>
                </a:lnTo>
                <a:lnTo>
                  <a:pt x="2" y="98"/>
                </a:lnTo>
                <a:lnTo>
                  <a:pt x="0" y="102"/>
                </a:lnTo>
                <a:lnTo>
                  <a:pt x="0" y="102"/>
                </a:lnTo>
                <a:lnTo>
                  <a:pt x="0" y="108"/>
                </a:lnTo>
                <a:lnTo>
                  <a:pt x="2" y="114"/>
                </a:lnTo>
                <a:lnTo>
                  <a:pt x="4" y="120"/>
                </a:lnTo>
                <a:lnTo>
                  <a:pt x="8" y="124"/>
                </a:lnTo>
                <a:lnTo>
                  <a:pt x="108" y="224"/>
                </a:lnTo>
                <a:lnTo>
                  <a:pt x="108" y="224"/>
                </a:lnTo>
                <a:lnTo>
                  <a:pt x="116" y="230"/>
                </a:lnTo>
                <a:lnTo>
                  <a:pt x="126" y="232"/>
                </a:lnTo>
                <a:lnTo>
                  <a:pt x="126" y="232"/>
                </a:lnTo>
                <a:lnTo>
                  <a:pt x="126" y="232"/>
                </a:lnTo>
                <a:lnTo>
                  <a:pt x="126" y="232"/>
                </a:lnTo>
                <a:lnTo>
                  <a:pt x="130" y="232"/>
                </a:lnTo>
                <a:lnTo>
                  <a:pt x="130" y="232"/>
                </a:lnTo>
                <a:lnTo>
                  <a:pt x="136" y="230"/>
                </a:lnTo>
                <a:lnTo>
                  <a:pt x="142" y="226"/>
                </a:lnTo>
                <a:lnTo>
                  <a:pt x="146" y="222"/>
                </a:lnTo>
                <a:lnTo>
                  <a:pt x="148" y="216"/>
                </a:lnTo>
                <a:lnTo>
                  <a:pt x="190" y="110"/>
                </a:lnTo>
                <a:lnTo>
                  <a:pt x="190" y="110"/>
                </a:lnTo>
                <a:lnTo>
                  <a:pt x="196" y="112"/>
                </a:lnTo>
                <a:lnTo>
                  <a:pt x="202" y="114"/>
                </a:lnTo>
                <a:lnTo>
                  <a:pt x="202" y="114"/>
                </a:lnTo>
                <a:lnTo>
                  <a:pt x="210" y="112"/>
                </a:lnTo>
                <a:lnTo>
                  <a:pt x="216" y="108"/>
                </a:lnTo>
                <a:lnTo>
                  <a:pt x="228" y="96"/>
                </a:lnTo>
                <a:lnTo>
                  <a:pt x="228" y="96"/>
                </a:lnTo>
                <a:lnTo>
                  <a:pt x="232" y="90"/>
                </a:lnTo>
                <a:lnTo>
                  <a:pt x="234" y="82"/>
                </a:lnTo>
                <a:lnTo>
                  <a:pt x="234" y="82"/>
                </a:lnTo>
                <a:lnTo>
                  <a:pt x="232" y="74"/>
                </a:lnTo>
                <a:lnTo>
                  <a:pt x="228" y="68"/>
                </a:lnTo>
                <a:lnTo>
                  <a:pt x="166" y="6"/>
                </a:lnTo>
                <a:close/>
                <a:moveTo>
                  <a:pt x="134" y="210"/>
                </a:moveTo>
                <a:lnTo>
                  <a:pt x="134" y="210"/>
                </a:lnTo>
                <a:lnTo>
                  <a:pt x="130" y="214"/>
                </a:lnTo>
                <a:lnTo>
                  <a:pt x="128" y="216"/>
                </a:lnTo>
                <a:lnTo>
                  <a:pt x="128" y="216"/>
                </a:lnTo>
                <a:lnTo>
                  <a:pt x="126" y="216"/>
                </a:lnTo>
                <a:lnTo>
                  <a:pt x="126" y="216"/>
                </a:lnTo>
                <a:lnTo>
                  <a:pt x="120" y="214"/>
                </a:lnTo>
                <a:lnTo>
                  <a:pt x="18" y="112"/>
                </a:lnTo>
                <a:lnTo>
                  <a:pt x="18" y="112"/>
                </a:lnTo>
                <a:lnTo>
                  <a:pt x="16" y="110"/>
                </a:lnTo>
                <a:lnTo>
                  <a:pt x="16" y="106"/>
                </a:lnTo>
                <a:lnTo>
                  <a:pt x="16" y="106"/>
                </a:lnTo>
                <a:lnTo>
                  <a:pt x="18" y="102"/>
                </a:lnTo>
                <a:lnTo>
                  <a:pt x="20" y="100"/>
                </a:lnTo>
                <a:lnTo>
                  <a:pt x="70" y="80"/>
                </a:lnTo>
                <a:lnTo>
                  <a:pt x="70" y="80"/>
                </a:lnTo>
                <a:lnTo>
                  <a:pt x="84" y="84"/>
                </a:lnTo>
                <a:lnTo>
                  <a:pt x="96" y="86"/>
                </a:lnTo>
                <a:lnTo>
                  <a:pt x="120" y="88"/>
                </a:lnTo>
                <a:lnTo>
                  <a:pt x="134" y="92"/>
                </a:lnTo>
                <a:lnTo>
                  <a:pt x="146" y="98"/>
                </a:lnTo>
                <a:lnTo>
                  <a:pt x="158" y="104"/>
                </a:lnTo>
                <a:lnTo>
                  <a:pt x="172" y="116"/>
                </a:lnTo>
                <a:lnTo>
                  <a:pt x="134" y="210"/>
                </a:lnTo>
                <a:close/>
                <a:moveTo>
                  <a:pt x="216" y="84"/>
                </a:moveTo>
                <a:lnTo>
                  <a:pt x="204" y="96"/>
                </a:lnTo>
                <a:lnTo>
                  <a:pt x="204" y="96"/>
                </a:lnTo>
                <a:lnTo>
                  <a:pt x="202" y="98"/>
                </a:lnTo>
                <a:lnTo>
                  <a:pt x="198" y="96"/>
                </a:lnTo>
                <a:lnTo>
                  <a:pt x="184" y="82"/>
                </a:lnTo>
                <a:lnTo>
                  <a:pt x="174" y="110"/>
                </a:lnTo>
                <a:lnTo>
                  <a:pt x="174" y="108"/>
                </a:lnTo>
                <a:lnTo>
                  <a:pt x="174" y="108"/>
                </a:lnTo>
                <a:lnTo>
                  <a:pt x="166" y="100"/>
                </a:lnTo>
                <a:lnTo>
                  <a:pt x="156" y="94"/>
                </a:lnTo>
                <a:lnTo>
                  <a:pt x="138" y="86"/>
                </a:lnTo>
                <a:lnTo>
                  <a:pt x="120" y="80"/>
                </a:lnTo>
                <a:lnTo>
                  <a:pt x="104" y="78"/>
                </a:lnTo>
                <a:lnTo>
                  <a:pt x="104" y="78"/>
                </a:lnTo>
                <a:lnTo>
                  <a:pt x="82" y="76"/>
                </a:lnTo>
                <a:lnTo>
                  <a:pt x="150" y="48"/>
                </a:lnTo>
                <a:lnTo>
                  <a:pt x="138" y="34"/>
                </a:lnTo>
                <a:lnTo>
                  <a:pt x="138" y="34"/>
                </a:lnTo>
                <a:lnTo>
                  <a:pt x="136" y="32"/>
                </a:lnTo>
                <a:lnTo>
                  <a:pt x="138" y="28"/>
                </a:lnTo>
                <a:lnTo>
                  <a:pt x="148" y="18"/>
                </a:lnTo>
                <a:lnTo>
                  <a:pt x="148" y="18"/>
                </a:lnTo>
                <a:lnTo>
                  <a:pt x="152" y="16"/>
                </a:lnTo>
                <a:lnTo>
                  <a:pt x="154" y="18"/>
                </a:lnTo>
                <a:lnTo>
                  <a:pt x="216" y="78"/>
                </a:lnTo>
                <a:lnTo>
                  <a:pt x="216" y="78"/>
                </a:lnTo>
                <a:lnTo>
                  <a:pt x="218" y="82"/>
                </a:lnTo>
                <a:lnTo>
                  <a:pt x="216" y="84"/>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26" name="TextBox 49"/>
          <p:cNvSpPr txBox="1"/>
          <p:nvPr>
            <p:custDataLst>
              <p:tags r:id="rId18"/>
            </p:custDataLst>
          </p:nvPr>
        </p:nvSpPr>
        <p:spPr>
          <a:xfrm>
            <a:off x="1390854" y="3490014"/>
            <a:ext cx="1163955" cy="763270"/>
          </a:xfrm>
          <a:prstGeom prst="rect">
            <a:avLst/>
          </a:prstGeom>
          <a:noFill/>
        </p:spPr>
        <p:txBody>
          <a:bodyPr wrap="square" rtlCol="0">
            <a:spAutoFit/>
          </a:bodyPr>
          <a:lstStyle/>
          <a:p>
            <a:pPr marL="0" marR="0" lvl="0" indent="0" algn="l" defTabSz="904240" rtl="0" eaLnBrk="1" fontAlgn="auto" latinLnBrk="0" hangingPunct="1">
              <a:lnSpc>
                <a:spcPct val="100000"/>
              </a:lnSpc>
              <a:spcBef>
                <a:spcPts val="0"/>
              </a:spcBef>
              <a:spcAft>
                <a:spcPts val="0"/>
              </a:spcAft>
              <a:buClrTx/>
              <a:buSzTx/>
              <a:buFontTx/>
              <a:buNone/>
              <a:defRPr/>
            </a:pPr>
            <a:r>
              <a:rPr kumimoji="0" lang="en-US" sz="4365" b="0" i="0" u="none" strike="noStrike" kern="1200" cap="none" spc="0" normalizeH="0" baseline="0" noProof="0" dirty="0">
                <a:ln>
                  <a:noFill/>
                </a:ln>
                <a:solidFill>
                  <a:srgbClr val="2B2E36">
                    <a:lumMod val="75000"/>
                    <a:lumOff val="25000"/>
                  </a:srgbClr>
                </a:solidFill>
                <a:effectLst/>
                <a:uLnTx/>
                <a:uFillTx/>
                <a:latin typeface="微软雅黑" panose="020B0503020204020204" charset="-122"/>
                <a:ea typeface="微软雅黑" panose="020B0503020204020204" charset="-122"/>
              </a:rPr>
              <a:t>8</a:t>
            </a:r>
            <a:r>
              <a:rPr kumimoji="0" lang="zh-CN" altLang="en-US" sz="4365" b="0" i="0" u="none" strike="noStrike" kern="1200" cap="none" spc="0" normalizeH="0" baseline="0" noProof="0" dirty="0">
                <a:ln>
                  <a:noFill/>
                </a:ln>
                <a:solidFill>
                  <a:srgbClr val="2B2E36">
                    <a:lumMod val="75000"/>
                    <a:lumOff val="25000"/>
                  </a:srgbClr>
                </a:solidFill>
                <a:effectLst/>
                <a:uLnTx/>
                <a:uFillTx/>
                <a:latin typeface="微软雅黑" panose="020B0503020204020204" charset="-122"/>
                <a:ea typeface="微软雅黑" panose="020B0503020204020204" charset="-122"/>
              </a:rPr>
              <a:t>月</a:t>
            </a:r>
          </a:p>
        </p:txBody>
      </p:sp>
      <p:sp>
        <p:nvSpPr>
          <p:cNvPr id="127" name="TextBox 50"/>
          <p:cNvSpPr txBox="1"/>
          <p:nvPr>
            <p:custDataLst>
              <p:tags r:id="rId19"/>
            </p:custDataLst>
          </p:nvPr>
        </p:nvSpPr>
        <p:spPr>
          <a:xfrm>
            <a:off x="3306543" y="2784604"/>
            <a:ext cx="1266825" cy="763270"/>
          </a:xfrm>
          <a:prstGeom prst="rect">
            <a:avLst/>
          </a:prstGeom>
          <a:noFill/>
        </p:spPr>
        <p:txBody>
          <a:bodyPr wrap="square" rtlCol="0">
            <a:spAutoFit/>
          </a:bodyPr>
          <a:lstStyle/>
          <a:p>
            <a:pPr marL="0" marR="0" lvl="0" indent="0" algn="l" defTabSz="904240" rtl="0" eaLnBrk="1" fontAlgn="auto" latinLnBrk="0" hangingPunct="1">
              <a:lnSpc>
                <a:spcPct val="100000"/>
              </a:lnSpc>
              <a:spcBef>
                <a:spcPts val="0"/>
              </a:spcBef>
              <a:spcAft>
                <a:spcPts val="0"/>
              </a:spcAft>
              <a:buClrTx/>
              <a:buSzTx/>
              <a:buFontTx/>
              <a:buNone/>
              <a:defRPr/>
            </a:pPr>
            <a:r>
              <a:rPr kumimoji="0" lang="en-US" sz="4365" b="0" i="0" u="none" strike="noStrike" kern="1200" cap="none" spc="0" normalizeH="0" baseline="0" noProof="0">
                <a:ln>
                  <a:noFill/>
                </a:ln>
                <a:solidFill>
                  <a:srgbClr val="2B2E36">
                    <a:lumMod val="75000"/>
                    <a:lumOff val="25000"/>
                  </a:srgbClr>
                </a:solidFill>
                <a:effectLst/>
                <a:uLnTx/>
                <a:uFillTx/>
                <a:latin typeface="微软雅黑" panose="020B0503020204020204" charset="-122"/>
                <a:ea typeface="微软雅黑" panose="020B0503020204020204" charset="-122"/>
              </a:rPr>
              <a:t>9</a:t>
            </a:r>
            <a:r>
              <a:rPr kumimoji="0" lang="zh-CN" altLang="en-US" sz="4365" b="0" i="0" u="none" strike="noStrike" kern="1200" cap="none" spc="0" normalizeH="0" baseline="0" noProof="0">
                <a:ln>
                  <a:noFill/>
                </a:ln>
                <a:solidFill>
                  <a:srgbClr val="2B2E36">
                    <a:lumMod val="75000"/>
                    <a:lumOff val="25000"/>
                  </a:srgbClr>
                </a:solidFill>
                <a:effectLst/>
                <a:uLnTx/>
                <a:uFillTx/>
                <a:latin typeface="微软雅黑" panose="020B0503020204020204" charset="-122"/>
                <a:ea typeface="微软雅黑" panose="020B0503020204020204" charset="-122"/>
              </a:rPr>
              <a:t>月</a:t>
            </a:r>
          </a:p>
        </p:txBody>
      </p:sp>
      <p:sp>
        <p:nvSpPr>
          <p:cNvPr id="128" name="TextBox 52"/>
          <p:cNvSpPr txBox="1"/>
          <p:nvPr>
            <p:custDataLst>
              <p:tags r:id="rId20"/>
            </p:custDataLst>
          </p:nvPr>
        </p:nvSpPr>
        <p:spPr>
          <a:xfrm>
            <a:off x="5000625" y="2148205"/>
            <a:ext cx="1543050" cy="763270"/>
          </a:xfrm>
          <a:prstGeom prst="rect">
            <a:avLst/>
          </a:prstGeom>
          <a:noFill/>
        </p:spPr>
        <p:txBody>
          <a:bodyPr wrap="square" rtlCol="0">
            <a:spAutoFit/>
          </a:bodyPr>
          <a:lstStyle/>
          <a:p>
            <a:pPr marL="0" marR="0" lvl="0" indent="0" algn="l" defTabSz="904240" rtl="0" eaLnBrk="1" fontAlgn="auto" latinLnBrk="0" hangingPunct="1">
              <a:lnSpc>
                <a:spcPct val="100000"/>
              </a:lnSpc>
              <a:spcBef>
                <a:spcPts val="0"/>
              </a:spcBef>
              <a:spcAft>
                <a:spcPts val="0"/>
              </a:spcAft>
              <a:buClrTx/>
              <a:buSzTx/>
              <a:buFontTx/>
              <a:buNone/>
              <a:defRPr/>
            </a:pPr>
            <a:r>
              <a:rPr kumimoji="0" lang="en-US" sz="4365" b="0" i="0" u="none" strike="noStrike" kern="1200" cap="none" spc="0" normalizeH="0" baseline="0" noProof="0">
                <a:ln>
                  <a:noFill/>
                </a:ln>
                <a:solidFill>
                  <a:srgbClr val="2B2E36">
                    <a:lumMod val="75000"/>
                    <a:lumOff val="25000"/>
                  </a:srgbClr>
                </a:solidFill>
                <a:effectLst/>
                <a:uLnTx/>
                <a:uFillTx/>
                <a:latin typeface="微软雅黑" panose="020B0503020204020204" charset="-122"/>
                <a:ea typeface="微软雅黑" panose="020B0503020204020204" charset="-122"/>
              </a:rPr>
              <a:t>10</a:t>
            </a:r>
            <a:r>
              <a:rPr kumimoji="0" lang="zh-CN" altLang="en-US" sz="4365" b="0" i="0" u="none" strike="noStrike" kern="1200" cap="none" spc="0" normalizeH="0" baseline="0" noProof="0">
                <a:ln>
                  <a:noFill/>
                </a:ln>
                <a:solidFill>
                  <a:srgbClr val="2B2E36">
                    <a:lumMod val="75000"/>
                    <a:lumOff val="25000"/>
                  </a:srgbClr>
                </a:solidFill>
                <a:effectLst/>
                <a:uLnTx/>
                <a:uFillTx/>
                <a:latin typeface="微软雅黑" panose="020B0503020204020204" charset="-122"/>
                <a:ea typeface="微软雅黑" panose="020B0503020204020204" charset="-122"/>
              </a:rPr>
              <a:t>月</a:t>
            </a:r>
          </a:p>
        </p:txBody>
      </p:sp>
      <p:sp>
        <p:nvSpPr>
          <p:cNvPr id="129" name="Freeform 10"/>
          <p:cNvSpPr/>
          <p:nvPr>
            <p:custDataLst>
              <p:tags r:id="rId21"/>
            </p:custDataLst>
          </p:nvPr>
        </p:nvSpPr>
        <p:spPr bwMode="auto">
          <a:xfrm>
            <a:off x="6707449" y="2237063"/>
            <a:ext cx="1903499" cy="508872"/>
          </a:xfrm>
          <a:custGeom>
            <a:avLst/>
            <a:gdLst>
              <a:gd name="T0" fmla="*/ 0 w 1197"/>
              <a:gd name="T1" fmla="*/ 0 h 320"/>
              <a:gd name="T2" fmla="*/ 166 w 1197"/>
              <a:gd name="T3" fmla="*/ 320 h 320"/>
              <a:gd name="T4" fmla="*/ 1197 w 1197"/>
              <a:gd name="T5" fmla="*/ 320 h 320"/>
              <a:gd name="T6" fmla="*/ 877 w 1197"/>
              <a:gd name="T7" fmla="*/ 0 h 320"/>
              <a:gd name="T8" fmla="*/ 0 w 1197"/>
              <a:gd name="T9" fmla="*/ 0 h 320"/>
            </a:gdLst>
            <a:ahLst/>
            <a:cxnLst>
              <a:cxn ang="0">
                <a:pos x="T0" y="T1"/>
              </a:cxn>
              <a:cxn ang="0">
                <a:pos x="T2" y="T3"/>
              </a:cxn>
              <a:cxn ang="0">
                <a:pos x="T4" y="T5"/>
              </a:cxn>
              <a:cxn ang="0">
                <a:pos x="T6" y="T7"/>
              </a:cxn>
              <a:cxn ang="0">
                <a:pos x="T8" y="T9"/>
              </a:cxn>
            </a:cxnLst>
            <a:rect l="0" t="0" r="r" b="b"/>
            <a:pathLst>
              <a:path w="1197" h="320">
                <a:moveTo>
                  <a:pt x="0" y="0"/>
                </a:moveTo>
                <a:lnTo>
                  <a:pt x="166" y="320"/>
                </a:lnTo>
                <a:lnTo>
                  <a:pt x="1197" y="320"/>
                </a:lnTo>
                <a:lnTo>
                  <a:pt x="877" y="0"/>
                </a:lnTo>
                <a:lnTo>
                  <a:pt x="0" y="0"/>
                </a:lnTo>
                <a:close/>
              </a:path>
            </a:pathLst>
          </a:custGeom>
          <a:solidFill>
            <a:srgbClr val="69A35B"/>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30" name="Rectangle 11"/>
          <p:cNvSpPr>
            <a:spLocks noChangeArrowheads="1"/>
          </p:cNvSpPr>
          <p:nvPr>
            <p:custDataLst>
              <p:tags r:id="rId22"/>
            </p:custDataLst>
          </p:nvPr>
        </p:nvSpPr>
        <p:spPr bwMode="auto">
          <a:xfrm>
            <a:off x="6971425" y="2745935"/>
            <a:ext cx="1639522" cy="130398"/>
          </a:xfrm>
          <a:prstGeom prst="rect">
            <a:avLst/>
          </a:prstGeom>
          <a:solidFill>
            <a:srgbClr val="69A35B">
              <a:lumMod val="75000"/>
            </a:srgbClr>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31" name="Freeform 12"/>
          <p:cNvSpPr/>
          <p:nvPr>
            <p:custDataLst>
              <p:tags r:id="rId23"/>
            </p:custDataLst>
          </p:nvPr>
        </p:nvSpPr>
        <p:spPr bwMode="auto">
          <a:xfrm>
            <a:off x="6707442" y="2237063"/>
            <a:ext cx="263977" cy="639270"/>
          </a:xfrm>
          <a:custGeom>
            <a:avLst/>
            <a:gdLst>
              <a:gd name="T0" fmla="*/ 166 w 166"/>
              <a:gd name="T1" fmla="*/ 320 h 402"/>
              <a:gd name="T2" fmla="*/ 166 w 166"/>
              <a:gd name="T3" fmla="*/ 402 h 402"/>
              <a:gd name="T4" fmla="*/ 0 w 166"/>
              <a:gd name="T5" fmla="*/ 77 h 402"/>
              <a:gd name="T6" fmla="*/ 0 w 166"/>
              <a:gd name="T7" fmla="*/ 0 h 402"/>
              <a:gd name="T8" fmla="*/ 166 w 166"/>
              <a:gd name="T9" fmla="*/ 320 h 402"/>
            </a:gdLst>
            <a:ahLst/>
            <a:cxnLst>
              <a:cxn ang="0">
                <a:pos x="T0" y="T1"/>
              </a:cxn>
              <a:cxn ang="0">
                <a:pos x="T2" y="T3"/>
              </a:cxn>
              <a:cxn ang="0">
                <a:pos x="T4" y="T5"/>
              </a:cxn>
              <a:cxn ang="0">
                <a:pos x="T6" y="T7"/>
              </a:cxn>
              <a:cxn ang="0">
                <a:pos x="T8" y="T9"/>
              </a:cxn>
            </a:cxnLst>
            <a:rect l="0" t="0" r="r" b="b"/>
            <a:pathLst>
              <a:path w="166" h="402">
                <a:moveTo>
                  <a:pt x="166" y="320"/>
                </a:moveTo>
                <a:lnTo>
                  <a:pt x="166" y="402"/>
                </a:lnTo>
                <a:lnTo>
                  <a:pt x="0" y="77"/>
                </a:lnTo>
                <a:lnTo>
                  <a:pt x="0" y="0"/>
                </a:lnTo>
                <a:lnTo>
                  <a:pt x="166" y="320"/>
                </a:lnTo>
                <a:close/>
              </a:path>
            </a:pathLst>
          </a:custGeom>
          <a:solidFill>
            <a:srgbClr val="69A35B">
              <a:lumMod val="50000"/>
            </a:srgbClr>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32" name="Freeform 166"/>
          <p:cNvSpPr>
            <a:spLocks noEditPoints="1"/>
          </p:cNvSpPr>
          <p:nvPr>
            <p:custDataLst>
              <p:tags r:id="rId24"/>
            </p:custDataLst>
          </p:nvPr>
        </p:nvSpPr>
        <p:spPr bwMode="auto">
          <a:xfrm>
            <a:off x="7513979" y="2361124"/>
            <a:ext cx="90762" cy="290439"/>
          </a:xfrm>
          <a:custGeom>
            <a:avLst/>
            <a:gdLst/>
            <a:ahLst/>
            <a:cxnLst>
              <a:cxn ang="0">
                <a:pos x="64" y="24"/>
              </a:cxn>
              <a:cxn ang="0">
                <a:pos x="50" y="2"/>
              </a:cxn>
              <a:cxn ang="0">
                <a:pos x="30" y="2"/>
              </a:cxn>
              <a:cxn ang="0">
                <a:pos x="16" y="24"/>
              </a:cxn>
              <a:cxn ang="0">
                <a:pos x="10" y="54"/>
              </a:cxn>
              <a:cxn ang="0">
                <a:pos x="0" y="80"/>
              </a:cxn>
              <a:cxn ang="0">
                <a:pos x="4" y="98"/>
              </a:cxn>
              <a:cxn ang="0">
                <a:pos x="16" y="232"/>
              </a:cxn>
              <a:cxn ang="0">
                <a:pos x="24" y="248"/>
              </a:cxn>
              <a:cxn ang="0">
                <a:pos x="40" y="256"/>
              </a:cxn>
              <a:cxn ang="0">
                <a:pos x="62" y="242"/>
              </a:cxn>
              <a:cxn ang="0">
                <a:pos x="64" y="112"/>
              </a:cxn>
              <a:cxn ang="0">
                <a:pos x="78" y="90"/>
              </a:cxn>
              <a:cxn ang="0">
                <a:pos x="78" y="70"/>
              </a:cxn>
              <a:cxn ang="0">
                <a:pos x="64" y="48"/>
              </a:cxn>
              <a:cxn ang="0">
                <a:pos x="32" y="20"/>
              </a:cxn>
              <a:cxn ang="0">
                <a:pos x="40" y="16"/>
              </a:cxn>
              <a:cxn ang="0">
                <a:pos x="46" y="18"/>
              </a:cxn>
              <a:cxn ang="0">
                <a:pos x="48" y="40"/>
              </a:cxn>
              <a:cxn ang="0">
                <a:pos x="40" y="40"/>
              </a:cxn>
              <a:cxn ang="0">
                <a:pos x="48" y="232"/>
              </a:cxn>
              <a:cxn ang="0">
                <a:pos x="46" y="238"/>
              </a:cxn>
              <a:cxn ang="0">
                <a:pos x="40" y="240"/>
              </a:cxn>
              <a:cxn ang="0">
                <a:pos x="32" y="236"/>
              </a:cxn>
              <a:cxn ang="0">
                <a:pos x="32" y="120"/>
              </a:cxn>
              <a:cxn ang="0">
                <a:pos x="48" y="120"/>
              </a:cxn>
              <a:cxn ang="0">
                <a:pos x="62" y="86"/>
              </a:cxn>
              <a:cxn ang="0">
                <a:pos x="60" y="94"/>
              </a:cxn>
              <a:cxn ang="0">
                <a:pos x="60" y="94"/>
              </a:cxn>
              <a:cxn ang="0">
                <a:pos x="54" y="100"/>
              </a:cxn>
              <a:cxn ang="0">
                <a:pos x="48" y="102"/>
              </a:cxn>
              <a:cxn ang="0">
                <a:pos x="32" y="102"/>
              </a:cxn>
              <a:cxn ang="0">
                <a:pos x="26" y="100"/>
              </a:cxn>
              <a:cxn ang="0">
                <a:pos x="20" y="94"/>
              </a:cxn>
              <a:cxn ang="0">
                <a:pos x="20" y="94"/>
              </a:cxn>
              <a:cxn ang="0">
                <a:pos x="18" y="86"/>
              </a:cxn>
              <a:cxn ang="0">
                <a:pos x="16" y="80"/>
              </a:cxn>
              <a:cxn ang="0">
                <a:pos x="18" y="72"/>
              </a:cxn>
              <a:cxn ang="0">
                <a:pos x="20" y="66"/>
              </a:cxn>
              <a:cxn ang="0">
                <a:pos x="26" y="60"/>
              </a:cxn>
              <a:cxn ang="0">
                <a:pos x="26" y="60"/>
              </a:cxn>
              <a:cxn ang="0">
                <a:pos x="40" y="56"/>
              </a:cxn>
              <a:cxn ang="0">
                <a:pos x="48" y="58"/>
              </a:cxn>
              <a:cxn ang="0">
                <a:pos x="54" y="60"/>
              </a:cxn>
              <a:cxn ang="0">
                <a:pos x="60" y="66"/>
              </a:cxn>
              <a:cxn ang="0">
                <a:pos x="62" y="72"/>
              </a:cxn>
              <a:cxn ang="0">
                <a:pos x="62" y="74"/>
              </a:cxn>
              <a:cxn ang="0">
                <a:pos x="62" y="86"/>
              </a:cxn>
            </a:cxnLst>
            <a:rect l="0" t="0" r="r" b="b"/>
            <a:pathLst>
              <a:path w="80" h="256">
                <a:moveTo>
                  <a:pt x="64" y="48"/>
                </a:moveTo>
                <a:lnTo>
                  <a:pt x="64" y="24"/>
                </a:lnTo>
                <a:lnTo>
                  <a:pt x="64" y="24"/>
                </a:lnTo>
                <a:lnTo>
                  <a:pt x="62" y="14"/>
                </a:lnTo>
                <a:lnTo>
                  <a:pt x="56" y="8"/>
                </a:lnTo>
                <a:lnTo>
                  <a:pt x="50" y="2"/>
                </a:lnTo>
                <a:lnTo>
                  <a:pt x="40" y="0"/>
                </a:lnTo>
                <a:lnTo>
                  <a:pt x="40" y="0"/>
                </a:lnTo>
                <a:lnTo>
                  <a:pt x="30" y="2"/>
                </a:lnTo>
                <a:lnTo>
                  <a:pt x="24" y="8"/>
                </a:lnTo>
                <a:lnTo>
                  <a:pt x="18" y="14"/>
                </a:lnTo>
                <a:lnTo>
                  <a:pt x="16" y="24"/>
                </a:lnTo>
                <a:lnTo>
                  <a:pt x="16" y="48"/>
                </a:lnTo>
                <a:lnTo>
                  <a:pt x="16" y="48"/>
                </a:lnTo>
                <a:lnTo>
                  <a:pt x="10" y="54"/>
                </a:lnTo>
                <a:lnTo>
                  <a:pt x="4" y="62"/>
                </a:lnTo>
                <a:lnTo>
                  <a:pt x="2" y="70"/>
                </a:lnTo>
                <a:lnTo>
                  <a:pt x="0" y="80"/>
                </a:lnTo>
                <a:lnTo>
                  <a:pt x="0" y="80"/>
                </a:lnTo>
                <a:lnTo>
                  <a:pt x="2" y="90"/>
                </a:lnTo>
                <a:lnTo>
                  <a:pt x="4" y="98"/>
                </a:lnTo>
                <a:lnTo>
                  <a:pt x="10" y="106"/>
                </a:lnTo>
                <a:lnTo>
                  <a:pt x="16" y="112"/>
                </a:lnTo>
                <a:lnTo>
                  <a:pt x="16" y="232"/>
                </a:lnTo>
                <a:lnTo>
                  <a:pt x="16" y="232"/>
                </a:lnTo>
                <a:lnTo>
                  <a:pt x="18" y="242"/>
                </a:lnTo>
                <a:lnTo>
                  <a:pt x="24" y="248"/>
                </a:lnTo>
                <a:lnTo>
                  <a:pt x="30" y="254"/>
                </a:lnTo>
                <a:lnTo>
                  <a:pt x="40" y="256"/>
                </a:lnTo>
                <a:lnTo>
                  <a:pt x="40" y="256"/>
                </a:lnTo>
                <a:lnTo>
                  <a:pt x="50" y="254"/>
                </a:lnTo>
                <a:lnTo>
                  <a:pt x="56" y="248"/>
                </a:lnTo>
                <a:lnTo>
                  <a:pt x="62" y="242"/>
                </a:lnTo>
                <a:lnTo>
                  <a:pt x="64" y="232"/>
                </a:lnTo>
                <a:lnTo>
                  <a:pt x="64" y="112"/>
                </a:lnTo>
                <a:lnTo>
                  <a:pt x="64" y="112"/>
                </a:lnTo>
                <a:lnTo>
                  <a:pt x="70" y="106"/>
                </a:lnTo>
                <a:lnTo>
                  <a:pt x="76" y="98"/>
                </a:lnTo>
                <a:lnTo>
                  <a:pt x="78" y="90"/>
                </a:lnTo>
                <a:lnTo>
                  <a:pt x="80" y="80"/>
                </a:lnTo>
                <a:lnTo>
                  <a:pt x="80" y="80"/>
                </a:lnTo>
                <a:lnTo>
                  <a:pt x="78" y="70"/>
                </a:lnTo>
                <a:lnTo>
                  <a:pt x="76" y="62"/>
                </a:lnTo>
                <a:lnTo>
                  <a:pt x="70" y="54"/>
                </a:lnTo>
                <a:lnTo>
                  <a:pt x="64" y="48"/>
                </a:lnTo>
                <a:close/>
                <a:moveTo>
                  <a:pt x="32" y="24"/>
                </a:moveTo>
                <a:lnTo>
                  <a:pt x="32" y="24"/>
                </a:lnTo>
                <a:lnTo>
                  <a:pt x="32" y="20"/>
                </a:lnTo>
                <a:lnTo>
                  <a:pt x="34" y="18"/>
                </a:lnTo>
                <a:lnTo>
                  <a:pt x="36" y="16"/>
                </a:lnTo>
                <a:lnTo>
                  <a:pt x="40" y="16"/>
                </a:lnTo>
                <a:lnTo>
                  <a:pt x="40" y="16"/>
                </a:lnTo>
                <a:lnTo>
                  <a:pt x="44" y="16"/>
                </a:lnTo>
                <a:lnTo>
                  <a:pt x="46" y="18"/>
                </a:lnTo>
                <a:lnTo>
                  <a:pt x="48" y="20"/>
                </a:lnTo>
                <a:lnTo>
                  <a:pt x="48" y="24"/>
                </a:lnTo>
                <a:lnTo>
                  <a:pt x="48" y="40"/>
                </a:lnTo>
                <a:lnTo>
                  <a:pt x="48" y="40"/>
                </a:lnTo>
                <a:lnTo>
                  <a:pt x="40" y="40"/>
                </a:lnTo>
                <a:lnTo>
                  <a:pt x="40" y="40"/>
                </a:lnTo>
                <a:lnTo>
                  <a:pt x="32" y="40"/>
                </a:lnTo>
                <a:lnTo>
                  <a:pt x="32" y="24"/>
                </a:lnTo>
                <a:close/>
                <a:moveTo>
                  <a:pt x="48" y="232"/>
                </a:moveTo>
                <a:lnTo>
                  <a:pt x="48" y="232"/>
                </a:lnTo>
                <a:lnTo>
                  <a:pt x="48" y="236"/>
                </a:lnTo>
                <a:lnTo>
                  <a:pt x="46" y="238"/>
                </a:lnTo>
                <a:lnTo>
                  <a:pt x="44" y="240"/>
                </a:lnTo>
                <a:lnTo>
                  <a:pt x="40" y="240"/>
                </a:lnTo>
                <a:lnTo>
                  <a:pt x="40" y="240"/>
                </a:lnTo>
                <a:lnTo>
                  <a:pt x="36" y="240"/>
                </a:lnTo>
                <a:lnTo>
                  <a:pt x="34" y="238"/>
                </a:lnTo>
                <a:lnTo>
                  <a:pt x="32" y="236"/>
                </a:lnTo>
                <a:lnTo>
                  <a:pt x="32" y="232"/>
                </a:lnTo>
                <a:lnTo>
                  <a:pt x="32" y="120"/>
                </a:lnTo>
                <a:lnTo>
                  <a:pt x="32" y="120"/>
                </a:lnTo>
                <a:lnTo>
                  <a:pt x="40" y="120"/>
                </a:lnTo>
                <a:lnTo>
                  <a:pt x="40" y="120"/>
                </a:lnTo>
                <a:lnTo>
                  <a:pt x="48" y="120"/>
                </a:lnTo>
                <a:lnTo>
                  <a:pt x="48" y="232"/>
                </a:lnTo>
                <a:close/>
                <a:moveTo>
                  <a:pt x="62" y="86"/>
                </a:moveTo>
                <a:lnTo>
                  <a:pt x="62" y="86"/>
                </a:lnTo>
                <a:lnTo>
                  <a:pt x="62" y="88"/>
                </a:lnTo>
                <a:lnTo>
                  <a:pt x="62" y="88"/>
                </a:lnTo>
                <a:lnTo>
                  <a:pt x="60" y="94"/>
                </a:lnTo>
                <a:lnTo>
                  <a:pt x="60" y="94"/>
                </a:lnTo>
                <a:lnTo>
                  <a:pt x="60" y="94"/>
                </a:lnTo>
                <a:lnTo>
                  <a:pt x="60" y="94"/>
                </a:lnTo>
                <a:lnTo>
                  <a:pt x="54" y="100"/>
                </a:lnTo>
                <a:lnTo>
                  <a:pt x="54" y="100"/>
                </a:lnTo>
                <a:lnTo>
                  <a:pt x="54" y="100"/>
                </a:lnTo>
                <a:lnTo>
                  <a:pt x="54" y="100"/>
                </a:lnTo>
                <a:lnTo>
                  <a:pt x="48" y="102"/>
                </a:lnTo>
                <a:lnTo>
                  <a:pt x="48" y="102"/>
                </a:lnTo>
                <a:lnTo>
                  <a:pt x="40" y="104"/>
                </a:lnTo>
                <a:lnTo>
                  <a:pt x="40" y="104"/>
                </a:lnTo>
                <a:lnTo>
                  <a:pt x="32" y="102"/>
                </a:lnTo>
                <a:lnTo>
                  <a:pt x="32" y="102"/>
                </a:lnTo>
                <a:lnTo>
                  <a:pt x="26" y="100"/>
                </a:lnTo>
                <a:lnTo>
                  <a:pt x="26" y="100"/>
                </a:lnTo>
                <a:lnTo>
                  <a:pt x="26" y="100"/>
                </a:lnTo>
                <a:lnTo>
                  <a:pt x="26" y="100"/>
                </a:lnTo>
                <a:lnTo>
                  <a:pt x="20" y="94"/>
                </a:lnTo>
                <a:lnTo>
                  <a:pt x="20" y="94"/>
                </a:lnTo>
                <a:lnTo>
                  <a:pt x="20" y="94"/>
                </a:lnTo>
                <a:lnTo>
                  <a:pt x="20" y="94"/>
                </a:lnTo>
                <a:lnTo>
                  <a:pt x="18" y="88"/>
                </a:lnTo>
                <a:lnTo>
                  <a:pt x="18" y="88"/>
                </a:lnTo>
                <a:lnTo>
                  <a:pt x="18" y="86"/>
                </a:lnTo>
                <a:lnTo>
                  <a:pt x="18" y="86"/>
                </a:lnTo>
                <a:lnTo>
                  <a:pt x="16" y="80"/>
                </a:lnTo>
                <a:lnTo>
                  <a:pt x="16" y="80"/>
                </a:lnTo>
                <a:lnTo>
                  <a:pt x="18" y="74"/>
                </a:lnTo>
                <a:lnTo>
                  <a:pt x="18" y="74"/>
                </a:lnTo>
                <a:lnTo>
                  <a:pt x="18" y="72"/>
                </a:lnTo>
                <a:lnTo>
                  <a:pt x="18" y="72"/>
                </a:lnTo>
                <a:lnTo>
                  <a:pt x="20" y="66"/>
                </a:lnTo>
                <a:lnTo>
                  <a:pt x="20" y="66"/>
                </a:lnTo>
                <a:lnTo>
                  <a:pt x="20" y="66"/>
                </a:lnTo>
                <a:lnTo>
                  <a:pt x="20" y="66"/>
                </a:lnTo>
                <a:lnTo>
                  <a:pt x="26" y="60"/>
                </a:lnTo>
                <a:lnTo>
                  <a:pt x="26" y="60"/>
                </a:lnTo>
                <a:lnTo>
                  <a:pt x="26" y="60"/>
                </a:lnTo>
                <a:lnTo>
                  <a:pt x="26" y="60"/>
                </a:lnTo>
                <a:lnTo>
                  <a:pt x="32" y="58"/>
                </a:lnTo>
                <a:lnTo>
                  <a:pt x="32" y="58"/>
                </a:lnTo>
                <a:lnTo>
                  <a:pt x="40" y="56"/>
                </a:lnTo>
                <a:lnTo>
                  <a:pt x="40" y="56"/>
                </a:lnTo>
                <a:lnTo>
                  <a:pt x="48" y="58"/>
                </a:lnTo>
                <a:lnTo>
                  <a:pt x="48" y="58"/>
                </a:lnTo>
                <a:lnTo>
                  <a:pt x="54" y="60"/>
                </a:lnTo>
                <a:lnTo>
                  <a:pt x="54" y="60"/>
                </a:lnTo>
                <a:lnTo>
                  <a:pt x="54" y="60"/>
                </a:lnTo>
                <a:lnTo>
                  <a:pt x="54" y="60"/>
                </a:lnTo>
                <a:lnTo>
                  <a:pt x="60" y="66"/>
                </a:lnTo>
                <a:lnTo>
                  <a:pt x="60" y="66"/>
                </a:lnTo>
                <a:lnTo>
                  <a:pt x="60" y="66"/>
                </a:lnTo>
                <a:lnTo>
                  <a:pt x="60" y="66"/>
                </a:lnTo>
                <a:lnTo>
                  <a:pt x="62" y="72"/>
                </a:lnTo>
                <a:lnTo>
                  <a:pt x="62" y="72"/>
                </a:lnTo>
                <a:lnTo>
                  <a:pt x="62" y="74"/>
                </a:lnTo>
                <a:lnTo>
                  <a:pt x="62" y="74"/>
                </a:lnTo>
                <a:lnTo>
                  <a:pt x="64" y="80"/>
                </a:lnTo>
                <a:lnTo>
                  <a:pt x="64" y="80"/>
                </a:lnTo>
                <a:lnTo>
                  <a:pt x="62" y="86"/>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33" name="Freeform 171"/>
          <p:cNvSpPr>
            <a:spLocks noEditPoints="1"/>
          </p:cNvSpPr>
          <p:nvPr>
            <p:custDataLst>
              <p:tags r:id="rId25"/>
            </p:custDataLst>
          </p:nvPr>
        </p:nvSpPr>
        <p:spPr bwMode="auto">
          <a:xfrm>
            <a:off x="7713657" y="2361124"/>
            <a:ext cx="90762" cy="290439"/>
          </a:xfrm>
          <a:custGeom>
            <a:avLst/>
            <a:gdLst/>
            <a:ahLst/>
            <a:cxnLst>
              <a:cxn ang="0">
                <a:pos x="64" y="24"/>
              </a:cxn>
              <a:cxn ang="0">
                <a:pos x="50" y="2"/>
              </a:cxn>
              <a:cxn ang="0">
                <a:pos x="30" y="2"/>
              </a:cxn>
              <a:cxn ang="0">
                <a:pos x="16" y="24"/>
              </a:cxn>
              <a:cxn ang="0">
                <a:pos x="10" y="54"/>
              </a:cxn>
              <a:cxn ang="0">
                <a:pos x="0" y="80"/>
              </a:cxn>
              <a:cxn ang="0">
                <a:pos x="4" y="98"/>
              </a:cxn>
              <a:cxn ang="0">
                <a:pos x="16" y="232"/>
              </a:cxn>
              <a:cxn ang="0">
                <a:pos x="24" y="248"/>
              </a:cxn>
              <a:cxn ang="0">
                <a:pos x="40" y="256"/>
              </a:cxn>
              <a:cxn ang="0">
                <a:pos x="62" y="242"/>
              </a:cxn>
              <a:cxn ang="0">
                <a:pos x="64" y="112"/>
              </a:cxn>
              <a:cxn ang="0">
                <a:pos x="78" y="90"/>
              </a:cxn>
              <a:cxn ang="0">
                <a:pos x="78" y="70"/>
              </a:cxn>
              <a:cxn ang="0">
                <a:pos x="64" y="48"/>
              </a:cxn>
              <a:cxn ang="0">
                <a:pos x="32" y="20"/>
              </a:cxn>
              <a:cxn ang="0">
                <a:pos x="40" y="16"/>
              </a:cxn>
              <a:cxn ang="0">
                <a:pos x="46" y="18"/>
              </a:cxn>
              <a:cxn ang="0">
                <a:pos x="48" y="40"/>
              </a:cxn>
              <a:cxn ang="0">
                <a:pos x="40" y="40"/>
              </a:cxn>
              <a:cxn ang="0">
                <a:pos x="48" y="232"/>
              </a:cxn>
              <a:cxn ang="0">
                <a:pos x="46" y="238"/>
              </a:cxn>
              <a:cxn ang="0">
                <a:pos x="40" y="240"/>
              </a:cxn>
              <a:cxn ang="0">
                <a:pos x="32" y="236"/>
              </a:cxn>
              <a:cxn ang="0">
                <a:pos x="32" y="120"/>
              </a:cxn>
              <a:cxn ang="0">
                <a:pos x="48" y="120"/>
              </a:cxn>
              <a:cxn ang="0">
                <a:pos x="62" y="86"/>
              </a:cxn>
              <a:cxn ang="0">
                <a:pos x="60" y="94"/>
              </a:cxn>
              <a:cxn ang="0">
                <a:pos x="60" y="94"/>
              </a:cxn>
              <a:cxn ang="0">
                <a:pos x="54" y="100"/>
              </a:cxn>
              <a:cxn ang="0">
                <a:pos x="48" y="102"/>
              </a:cxn>
              <a:cxn ang="0">
                <a:pos x="32" y="102"/>
              </a:cxn>
              <a:cxn ang="0">
                <a:pos x="26" y="100"/>
              </a:cxn>
              <a:cxn ang="0">
                <a:pos x="20" y="94"/>
              </a:cxn>
              <a:cxn ang="0">
                <a:pos x="20" y="94"/>
              </a:cxn>
              <a:cxn ang="0">
                <a:pos x="18" y="86"/>
              </a:cxn>
              <a:cxn ang="0">
                <a:pos x="16" y="80"/>
              </a:cxn>
              <a:cxn ang="0">
                <a:pos x="18" y="72"/>
              </a:cxn>
              <a:cxn ang="0">
                <a:pos x="20" y="66"/>
              </a:cxn>
              <a:cxn ang="0">
                <a:pos x="26" y="60"/>
              </a:cxn>
              <a:cxn ang="0">
                <a:pos x="26" y="60"/>
              </a:cxn>
              <a:cxn ang="0">
                <a:pos x="40" y="56"/>
              </a:cxn>
              <a:cxn ang="0">
                <a:pos x="48" y="58"/>
              </a:cxn>
              <a:cxn ang="0">
                <a:pos x="54" y="60"/>
              </a:cxn>
              <a:cxn ang="0">
                <a:pos x="60" y="66"/>
              </a:cxn>
              <a:cxn ang="0">
                <a:pos x="62" y="72"/>
              </a:cxn>
              <a:cxn ang="0">
                <a:pos x="62" y="74"/>
              </a:cxn>
              <a:cxn ang="0">
                <a:pos x="62" y="86"/>
              </a:cxn>
            </a:cxnLst>
            <a:rect l="0" t="0" r="r" b="b"/>
            <a:pathLst>
              <a:path w="80" h="256">
                <a:moveTo>
                  <a:pt x="64" y="48"/>
                </a:moveTo>
                <a:lnTo>
                  <a:pt x="64" y="24"/>
                </a:lnTo>
                <a:lnTo>
                  <a:pt x="64" y="24"/>
                </a:lnTo>
                <a:lnTo>
                  <a:pt x="62" y="14"/>
                </a:lnTo>
                <a:lnTo>
                  <a:pt x="56" y="8"/>
                </a:lnTo>
                <a:lnTo>
                  <a:pt x="50" y="2"/>
                </a:lnTo>
                <a:lnTo>
                  <a:pt x="40" y="0"/>
                </a:lnTo>
                <a:lnTo>
                  <a:pt x="40" y="0"/>
                </a:lnTo>
                <a:lnTo>
                  <a:pt x="30" y="2"/>
                </a:lnTo>
                <a:lnTo>
                  <a:pt x="24" y="8"/>
                </a:lnTo>
                <a:lnTo>
                  <a:pt x="18" y="14"/>
                </a:lnTo>
                <a:lnTo>
                  <a:pt x="16" y="24"/>
                </a:lnTo>
                <a:lnTo>
                  <a:pt x="16" y="48"/>
                </a:lnTo>
                <a:lnTo>
                  <a:pt x="16" y="48"/>
                </a:lnTo>
                <a:lnTo>
                  <a:pt x="10" y="54"/>
                </a:lnTo>
                <a:lnTo>
                  <a:pt x="4" y="62"/>
                </a:lnTo>
                <a:lnTo>
                  <a:pt x="2" y="70"/>
                </a:lnTo>
                <a:lnTo>
                  <a:pt x="0" y="80"/>
                </a:lnTo>
                <a:lnTo>
                  <a:pt x="0" y="80"/>
                </a:lnTo>
                <a:lnTo>
                  <a:pt x="2" y="90"/>
                </a:lnTo>
                <a:lnTo>
                  <a:pt x="4" y="98"/>
                </a:lnTo>
                <a:lnTo>
                  <a:pt x="10" y="106"/>
                </a:lnTo>
                <a:lnTo>
                  <a:pt x="16" y="112"/>
                </a:lnTo>
                <a:lnTo>
                  <a:pt x="16" y="232"/>
                </a:lnTo>
                <a:lnTo>
                  <a:pt x="16" y="232"/>
                </a:lnTo>
                <a:lnTo>
                  <a:pt x="18" y="242"/>
                </a:lnTo>
                <a:lnTo>
                  <a:pt x="24" y="248"/>
                </a:lnTo>
                <a:lnTo>
                  <a:pt x="30" y="254"/>
                </a:lnTo>
                <a:lnTo>
                  <a:pt x="40" y="256"/>
                </a:lnTo>
                <a:lnTo>
                  <a:pt x="40" y="256"/>
                </a:lnTo>
                <a:lnTo>
                  <a:pt x="50" y="254"/>
                </a:lnTo>
                <a:lnTo>
                  <a:pt x="56" y="248"/>
                </a:lnTo>
                <a:lnTo>
                  <a:pt x="62" y="242"/>
                </a:lnTo>
                <a:lnTo>
                  <a:pt x="64" y="232"/>
                </a:lnTo>
                <a:lnTo>
                  <a:pt x="64" y="112"/>
                </a:lnTo>
                <a:lnTo>
                  <a:pt x="64" y="112"/>
                </a:lnTo>
                <a:lnTo>
                  <a:pt x="70" y="106"/>
                </a:lnTo>
                <a:lnTo>
                  <a:pt x="76" y="98"/>
                </a:lnTo>
                <a:lnTo>
                  <a:pt x="78" y="90"/>
                </a:lnTo>
                <a:lnTo>
                  <a:pt x="80" y="80"/>
                </a:lnTo>
                <a:lnTo>
                  <a:pt x="80" y="80"/>
                </a:lnTo>
                <a:lnTo>
                  <a:pt x="78" y="70"/>
                </a:lnTo>
                <a:lnTo>
                  <a:pt x="76" y="62"/>
                </a:lnTo>
                <a:lnTo>
                  <a:pt x="70" y="54"/>
                </a:lnTo>
                <a:lnTo>
                  <a:pt x="64" y="48"/>
                </a:lnTo>
                <a:close/>
                <a:moveTo>
                  <a:pt x="32" y="24"/>
                </a:moveTo>
                <a:lnTo>
                  <a:pt x="32" y="24"/>
                </a:lnTo>
                <a:lnTo>
                  <a:pt x="32" y="20"/>
                </a:lnTo>
                <a:lnTo>
                  <a:pt x="34" y="18"/>
                </a:lnTo>
                <a:lnTo>
                  <a:pt x="36" y="16"/>
                </a:lnTo>
                <a:lnTo>
                  <a:pt x="40" y="16"/>
                </a:lnTo>
                <a:lnTo>
                  <a:pt x="40" y="16"/>
                </a:lnTo>
                <a:lnTo>
                  <a:pt x="44" y="16"/>
                </a:lnTo>
                <a:lnTo>
                  <a:pt x="46" y="18"/>
                </a:lnTo>
                <a:lnTo>
                  <a:pt x="48" y="20"/>
                </a:lnTo>
                <a:lnTo>
                  <a:pt x="48" y="24"/>
                </a:lnTo>
                <a:lnTo>
                  <a:pt x="48" y="40"/>
                </a:lnTo>
                <a:lnTo>
                  <a:pt x="48" y="40"/>
                </a:lnTo>
                <a:lnTo>
                  <a:pt x="40" y="40"/>
                </a:lnTo>
                <a:lnTo>
                  <a:pt x="40" y="40"/>
                </a:lnTo>
                <a:lnTo>
                  <a:pt x="32" y="40"/>
                </a:lnTo>
                <a:lnTo>
                  <a:pt x="32" y="24"/>
                </a:lnTo>
                <a:close/>
                <a:moveTo>
                  <a:pt x="48" y="232"/>
                </a:moveTo>
                <a:lnTo>
                  <a:pt x="48" y="232"/>
                </a:lnTo>
                <a:lnTo>
                  <a:pt x="48" y="236"/>
                </a:lnTo>
                <a:lnTo>
                  <a:pt x="46" y="238"/>
                </a:lnTo>
                <a:lnTo>
                  <a:pt x="44" y="240"/>
                </a:lnTo>
                <a:lnTo>
                  <a:pt x="40" y="240"/>
                </a:lnTo>
                <a:lnTo>
                  <a:pt x="40" y="240"/>
                </a:lnTo>
                <a:lnTo>
                  <a:pt x="36" y="240"/>
                </a:lnTo>
                <a:lnTo>
                  <a:pt x="34" y="238"/>
                </a:lnTo>
                <a:lnTo>
                  <a:pt x="32" y="236"/>
                </a:lnTo>
                <a:lnTo>
                  <a:pt x="32" y="232"/>
                </a:lnTo>
                <a:lnTo>
                  <a:pt x="32" y="120"/>
                </a:lnTo>
                <a:lnTo>
                  <a:pt x="32" y="120"/>
                </a:lnTo>
                <a:lnTo>
                  <a:pt x="40" y="120"/>
                </a:lnTo>
                <a:lnTo>
                  <a:pt x="40" y="120"/>
                </a:lnTo>
                <a:lnTo>
                  <a:pt x="48" y="120"/>
                </a:lnTo>
                <a:lnTo>
                  <a:pt x="48" y="232"/>
                </a:lnTo>
                <a:close/>
                <a:moveTo>
                  <a:pt x="62" y="86"/>
                </a:moveTo>
                <a:lnTo>
                  <a:pt x="62" y="86"/>
                </a:lnTo>
                <a:lnTo>
                  <a:pt x="62" y="88"/>
                </a:lnTo>
                <a:lnTo>
                  <a:pt x="62" y="88"/>
                </a:lnTo>
                <a:lnTo>
                  <a:pt x="60" y="94"/>
                </a:lnTo>
                <a:lnTo>
                  <a:pt x="60" y="94"/>
                </a:lnTo>
                <a:lnTo>
                  <a:pt x="60" y="94"/>
                </a:lnTo>
                <a:lnTo>
                  <a:pt x="60" y="94"/>
                </a:lnTo>
                <a:lnTo>
                  <a:pt x="54" y="100"/>
                </a:lnTo>
                <a:lnTo>
                  <a:pt x="54" y="100"/>
                </a:lnTo>
                <a:lnTo>
                  <a:pt x="54" y="100"/>
                </a:lnTo>
                <a:lnTo>
                  <a:pt x="54" y="100"/>
                </a:lnTo>
                <a:lnTo>
                  <a:pt x="48" y="102"/>
                </a:lnTo>
                <a:lnTo>
                  <a:pt x="48" y="102"/>
                </a:lnTo>
                <a:lnTo>
                  <a:pt x="40" y="104"/>
                </a:lnTo>
                <a:lnTo>
                  <a:pt x="40" y="104"/>
                </a:lnTo>
                <a:lnTo>
                  <a:pt x="32" y="102"/>
                </a:lnTo>
                <a:lnTo>
                  <a:pt x="32" y="102"/>
                </a:lnTo>
                <a:lnTo>
                  <a:pt x="26" y="100"/>
                </a:lnTo>
                <a:lnTo>
                  <a:pt x="26" y="100"/>
                </a:lnTo>
                <a:lnTo>
                  <a:pt x="26" y="100"/>
                </a:lnTo>
                <a:lnTo>
                  <a:pt x="26" y="100"/>
                </a:lnTo>
                <a:lnTo>
                  <a:pt x="20" y="94"/>
                </a:lnTo>
                <a:lnTo>
                  <a:pt x="20" y="94"/>
                </a:lnTo>
                <a:lnTo>
                  <a:pt x="20" y="94"/>
                </a:lnTo>
                <a:lnTo>
                  <a:pt x="20" y="94"/>
                </a:lnTo>
                <a:lnTo>
                  <a:pt x="18" y="88"/>
                </a:lnTo>
                <a:lnTo>
                  <a:pt x="18" y="88"/>
                </a:lnTo>
                <a:lnTo>
                  <a:pt x="18" y="86"/>
                </a:lnTo>
                <a:lnTo>
                  <a:pt x="18" y="86"/>
                </a:lnTo>
                <a:lnTo>
                  <a:pt x="16" y="80"/>
                </a:lnTo>
                <a:lnTo>
                  <a:pt x="16" y="80"/>
                </a:lnTo>
                <a:lnTo>
                  <a:pt x="18" y="74"/>
                </a:lnTo>
                <a:lnTo>
                  <a:pt x="18" y="74"/>
                </a:lnTo>
                <a:lnTo>
                  <a:pt x="18" y="72"/>
                </a:lnTo>
                <a:lnTo>
                  <a:pt x="18" y="72"/>
                </a:lnTo>
                <a:lnTo>
                  <a:pt x="20" y="66"/>
                </a:lnTo>
                <a:lnTo>
                  <a:pt x="20" y="66"/>
                </a:lnTo>
                <a:lnTo>
                  <a:pt x="20" y="66"/>
                </a:lnTo>
                <a:lnTo>
                  <a:pt x="20" y="66"/>
                </a:lnTo>
                <a:lnTo>
                  <a:pt x="26" y="60"/>
                </a:lnTo>
                <a:lnTo>
                  <a:pt x="26" y="60"/>
                </a:lnTo>
                <a:lnTo>
                  <a:pt x="26" y="60"/>
                </a:lnTo>
                <a:lnTo>
                  <a:pt x="26" y="60"/>
                </a:lnTo>
                <a:lnTo>
                  <a:pt x="32" y="58"/>
                </a:lnTo>
                <a:lnTo>
                  <a:pt x="32" y="58"/>
                </a:lnTo>
                <a:lnTo>
                  <a:pt x="40" y="56"/>
                </a:lnTo>
                <a:lnTo>
                  <a:pt x="40" y="56"/>
                </a:lnTo>
                <a:lnTo>
                  <a:pt x="48" y="58"/>
                </a:lnTo>
                <a:lnTo>
                  <a:pt x="48" y="58"/>
                </a:lnTo>
                <a:lnTo>
                  <a:pt x="54" y="60"/>
                </a:lnTo>
                <a:lnTo>
                  <a:pt x="54" y="60"/>
                </a:lnTo>
                <a:lnTo>
                  <a:pt x="54" y="60"/>
                </a:lnTo>
                <a:lnTo>
                  <a:pt x="54" y="60"/>
                </a:lnTo>
                <a:lnTo>
                  <a:pt x="60" y="66"/>
                </a:lnTo>
                <a:lnTo>
                  <a:pt x="60" y="66"/>
                </a:lnTo>
                <a:lnTo>
                  <a:pt x="60" y="66"/>
                </a:lnTo>
                <a:lnTo>
                  <a:pt x="60" y="66"/>
                </a:lnTo>
                <a:lnTo>
                  <a:pt x="62" y="72"/>
                </a:lnTo>
                <a:lnTo>
                  <a:pt x="62" y="72"/>
                </a:lnTo>
                <a:lnTo>
                  <a:pt x="62" y="74"/>
                </a:lnTo>
                <a:lnTo>
                  <a:pt x="62" y="74"/>
                </a:lnTo>
                <a:lnTo>
                  <a:pt x="64" y="80"/>
                </a:lnTo>
                <a:lnTo>
                  <a:pt x="64" y="80"/>
                </a:lnTo>
                <a:lnTo>
                  <a:pt x="62" y="86"/>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34" name="Freeform 176"/>
          <p:cNvSpPr>
            <a:spLocks noEditPoints="1"/>
          </p:cNvSpPr>
          <p:nvPr>
            <p:custDataLst>
              <p:tags r:id="rId26"/>
            </p:custDataLst>
          </p:nvPr>
        </p:nvSpPr>
        <p:spPr bwMode="auto">
          <a:xfrm>
            <a:off x="7613813" y="2361124"/>
            <a:ext cx="90762" cy="290439"/>
          </a:xfrm>
          <a:custGeom>
            <a:avLst/>
            <a:gdLst/>
            <a:ahLst/>
            <a:cxnLst>
              <a:cxn ang="0">
                <a:pos x="64" y="24"/>
              </a:cxn>
              <a:cxn ang="0">
                <a:pos x="50" y="2"/>
              </a:cxn>
              <a:cxn ang="0">
                <a:pos x="30" y="2"/>
              </a:cxn>
              <a:cxn ang="0">
                <a:pos x="16" y="24"/>
              </a:cxn>
              <a:cxn ang="0">
                <a:pos x="10" y="150"/>
              </a:cxn>
              <a:cxn ang="0">
                <a:pos x="0" y="176"/>
              </a:cxn>
              <a:cxn ang="0">
                <a:pos x="4" y="194"/>
              </a:cxn>
              <a:cxn ang="0">
                <a:pos x="16" y="232"/>
              </a:cxn>
              <a:cxn ang="0">
                <a:pos x="24" y="248"/>
              </a:cxn>
              <a:cxn ang="0">
                <a:pos x="40" y="256"/>
              </a:cxn>
              <a:cxn ang="0">
                <a:pos x="62" y="242"/>
              </a:cxn>
              <a:cxn ang="0">
                <a:pos x="64" y="208"/>
              </a:cxn>
              <a:cxn ang="0">
                <a:pos x="78" y="186"/>
              </a:cxn>
              <a:cxn ang="0">
                <a:pos x="78" y="166"/>
              </a:cxn>
              <a:cxn ang="0">
                <a:pos x="64" y="144"/>
              </a:cxn>
              <a:cxn ang="0">
                <a:pos x="32" y="20"/>
              </a:cxn>
              <a:cxn ang="0">
                <a:pos x="40" y="16"/>
              </a:cxn>
              <a:cxn ang="0">
                <a:pos x="46" y="18"/>
              </a:cxn>
              <a:cxn ang="0">
                <a:pos x="48" y="136"/>
              </a:cxn>
              <a:cxn ang="0">
                <a:pos x="40" y="136"/>
              </a:cxn>
              <a:cxn ang="0">
                <a:pos x="48" y="232"/>
              </a:cxn>
              <a:cxn ang="0">
                <a:pos x="46" y="238"/>
              </a:cxn>
              <a:cxn ang="0">
                <a:pos x="40" y="240"/>
              </a:cxn>
              <a:cxn ang="0">
                <a:pos x="32" y="236"/>
              </a:cxn>
              <a:cxn ang="0">
                <a:pos x="32" y="216"/>
              </a:cxn>
              <a:cxn ang="0">
                <a:pos x="48" y="216"/>
              </a:cxn>
              <a:cxn ang="0">
                <a:pos x="62" y="182"/>
              </a:cxn>
              <a:cxn ang="0">
                <a:pos x="60" y="190"/>
              </a:cxn>
              <a:cxn ang="0">
                <a:pos x="60" y="190"/>
              </a:cxn>
              <a:cxn ang="0">
                <a:pos x="54" y="196"/>
              </a:cxn>
              <a:cxn ang="0">
                <a:pos x="48" y="198"/>
              </a:cxn>
              <a:cxn ang="0">
                <a:pos x="32" y="198"/>
              </a:cxn>
              <a:cxn ang="0">
                <a:pos x="26" y="196"/>
              </a:cxn>
              <a:cxn ang="0">
                <a:pos x="20" y="190"/>
              </a:cxn>
              <a:cxn ang="0">
                <a:pos x="20" y="190"/>
              </a:cxn>
              <a:cxn ang="0">
                <a:pos x="18" y="182"/>
              </a:cxn>
              <a:cxn ang="0">
                <a:pos x="16" y="176"/>
              </a:cxn>
              <a:cxn ang="0">
                <a:pos x="18" y="168"/>
              </a:cxn>
              <a:cxn ang="0">
                <a:pos x="20" y="162"/>
              </a:cxn>
              <a:cxn ang="0">
                <a:pos x="26" y="156"/>
              </a:cxn>
              <a:cxn ang="0">
                <a:pos x="26" y="156"/>
              </a:cxn>
              <a:cxn ang="0">
                <a:pos x="40" y="152"/>
              </a:cxn>
              <a:cxn ang="0">
                <a:pos x="48" y="154"/>
              </a:cxn>
              <a:cxn ang="0">
                <a:pos x="54" y="156"/>
              </a:cxn>
              <a:cxn ang="0">
                <a:pos x="60" y="162"/>
              </a:cxn>
              <a:cxn ang="0">
                <a:pos x="62" y="168"/>
              </a:cxn>
              <a:cxn ang="0">
                <a:pos x="62" y="170"/>
              </a:cxn>
              <a:cxn ang="0">
                <a:pos x="62" y="182"/>
              </a:cxn>
            </a:cxnLst>
            <a:rect l="0" t="0" r="r" b="b"/>
            <a:pathLst>
              <a:path w="80" h="256">
                <a:moveTo>
                  <a:pt x="64" y="144"/>
                </a:moveTo>
                <a:lnTo>
                  <a:pt x="64" y="24"/>
                </a:lnTo>
                <a:lnTo>
                  <a:pt x="64" y="24"/>
                </a:lnTo>
                <a:lnTo>
                  <a:pt x="62" y="14"/>
                </a:lnTo>
                <a:lnTo>
                  <a:pt x="56" y="8"/>
                </a:lnTo>
                <a:lnTo>
                  <a:pt x="50" y="2"/>
                </a:lnTo>
                <a:lnTo>
                  <a:pt x="40" y="0"/>
                </a:lnTo>
                <a:lnTo>
                  <a:pt x="40" y="0"/>
                </a:lnTo>
                <a:lnTo>
                  <a:pt x="30" y="2"/>
                </a:lnTo>
                <a:lnTo>
                  <a:pt x="24" y="8"/>
                </a:lnTo>
                <a:lnTo>
                  <a:pt x="18" y="14"/>
                </a:lnTo>
                <a:lnTo>
                  <a:pt x="16" y="24"/>
                </a:lnTo>
                <a:lnTo>
                  <a:pt x="16" y="144"/>
                </a:lnTo>
                <a:lnTo>
                  <a:pt x="16" y="144"/>
                </a:lnTo>
                <a:lnTo>
                  <a:pt x="10" y="150"/>
                </a:lnTo>
                <a:lnTo>
                  <a:pt x="4" y="158"/>
                </a:lnTo>
                <a:lnTo>
                  <a:pt x="2" y="166"/>
                </a:lnTo>
                <a:lnTo>
                  <a:pt x="0" y="176"/>
                </a:lnTo>
                <a:lnTo>
                  <a:pt x="0" y="176"/>
                </a:lnTo>
                <a:lnTo>
                  <a:pt x="2" y="186"/>
                </a:lnTo>
                <a:lnTo>
                  <a:pt x="4" y="194"/>
                </a:lnTo>
                <a:lnTo>
                  <a:pt x="10" y="202"/>
                </a:lnTo>
                <a:lnTo>
                  <a:pt x="16" y="208"/>
                </a:lnTo>
                <a:lnTo>
                  <a:pt x="16" y="232"/>
                </a:lnTo>
                <a:lnTo>
                  <a:pt x="16" y="232"/>
                </a:lnTo>
                <a:lnTo>
                  <a:pt x="18" y="242"/>
                </a:lnTo>
                <a:lnTo>
                  <a:pt x="24" y="248"/>
                </a:lnTo>
                <a:lnTo>
                  <a:pt x="30" y="254"/>
                </a:lnTo>
                <a:lnTo>
                  <a:pt x="40" y="256"/>
                </a:lnTo>
                <a:lnTo>
                  <a:pt x="40" y="256"/>
                </a:lnTo>
                <a:lnTo>
                  <a:pt x="50" y="254"/>
                </a:lnTo>
                <a:lnTo>
                  <a:pt x="56" y="248"/>
                </a:lnTo>
                <a:lnTo>
                  <a:pt x="62" y="242"/>
                </a:lnTo>
                <a:lnTo>
                  <a:pt x="64" y="232"/>
                </a:lnTo>
                <a:lnTo>
                  <a:pt x="64" y="208"/>
                </a:lnTo>
                <a:lnTo>
                  <a:pt x="64" y="208"/>
                </a:lnTo>
                <a:lnTo>
                  <a:pt x="70" y="202"/>
                </a:lnTo>
                <a:lnTo>
                  <a:pt x="76" y="194"/>
                </a:lnTo>
                <a:lnTo>
                  <a:pt x="78" y="186"/>
                </a:lnTo>
                <a:lnTo>
                  <a:pt x="80" y="176"/>
                </a:lnTo>
                <a:lnTo>
                  <a:pt x="80" y="176"/>
                </a:lnTo>
                <a:lnTo>
                  <a:pt x="78" y="166"/>
                </a:lnTo>
                <a:lnTo>
                  <a:pt x="76" y="158"/>
                </a:lnTo>
                <a:lnTo>
                  <a:pt x="70" y="150"/>
                </a:lnTo>
                <a:lnTo>
                  <a:pt x="64" y="144"/>
                </a:lnTo>
                <a:close/>
                <a:moveTo>
                  <a:pt x="32" y="24"/>
                </a:moveTo>
                <a:lnTo>
                  <a:pt x="32" y="24"/>
                </a:lnTo>
                <a:lnTo>
                  <a:pt x="32" y="20"/>
                </a:lnTo>
                <a:lnTo>
                  <a:pt x="34" y="18"/>
                </a:lnTo>
                <a:lnTo>
                  <a:pt x="36" y="16"/>
                </a:lnTo>
                <a:lnTo>
                  <a:pt x="40" y="16"/>
                </a:lnTo>
                <a:lnTo>
                  <a:pt x="40" y="16"/>
                </a:lnTo>
                <a:lnTo>
                  <a:pt x="44" y="16"/>
                </a:lnTo>
                <a:lnTo>
                  <a:pt x="46" y="18"/>
                </a:lnTo>
                <a:lnTo>
                  <a:pt x="48" y="20"/>
                </a:lnTo>
                <a:lnTo>
                  <a:pt x="48" y="24"/>
                </a:lnTo>
                <a:lnTo>
                  <a:pt x="48" y="136"/>
                </a:lnTo>
                <a:lnTo>
                  <a:pt x="48" y="136"/>
                </a:lnTo>
                <a:lnTo>
                  <a:pt x="40" y="136"/>
                </a:lnTo>
                <a:lnTo>
                  <a:pt x="40" y="136"/>
                </a:lnTo>
                <a:lnTo>
                  <a:pt x="32" y="136"/>
                </a:lnTo>
                <a:lnTo>
                  <a:pt x="32" y="24"/>
                </a:lnTo>
                <a:close/>
                <a:moveTo>
                  <a:pt x="48" y="232"/>
                </a:moveTo>
                <a:lnTo>
                  <a:pt x="48" y="232"/>
                </a:lnTo>
                <a:lnTo>
                  <a:pt x="48" y="236"/>
                </a:lnTo>
                <a:lnTo>
                  <a:pt x="46" y="238"/>
                </a:lnTo>
                <a:lnTo>
                  <a:pt x="44" y="240"/>
                </a:lnTo>
                <a:lnTo>
                  <a:pt x="40" y="240"/>
                </a:lnTo>
                <a:lnTo>
                  <a:pt x="40" y="240"/>
                </a:lnTo>
                <a:lnTo>
                  <a:pt x="36" y="240"/>
                </a:lnTo>
                <a:lnTo>
                  <a:pt x="34" y="238"/>
                </a:lnTo>
                <a:lnTo>
                  <a:pt x="32" y="236"/>
                </a:lnTo>
                <a:lnTo>
                  <a:pt x="32" y="232"/>
                </a:lnTo>
                <a:lnTo>
                  <a:pt x="32" y="216"/>
                </a:lnTo>
                <a:lnTo>
                  <a:pt x="32" y="216"/>
                </a:lnTo>
                <a:lnTo>
                  <a:pt x="40" y="216"/>
                </a:lnTo>
                <a:lnTo>
                  <a:pt x="40" y="216"/>
                </a:lnTo>
                <a:lnTo>
                  <a:pt x="48" y="216"/>
                </a:lnTo>
                <a:lnTo>
                  <a:pt x="48" y="232"/>
                </a:lnTo>
                <a:close/>
                <a:moveTo>
                  <a:pt x="62" y="182"/>
                </a:moveTo>
                <a:lnTo>
                  <a:pt x="62" y="182"/>
                </a:lnTo>
                <a:lnTo>
                  <a:pt x="62" y="184"/>
                </a:lnTo>
                <a:lnTo>
                  <a:pt x="62" y="184"/>
                </a:lnTo>
                <a:lnTo>
                  <a:pt x="60" y="190"/>
                </a:lnTo>
                <a:lnTo>
                  <a:pt x="60" y="190"/>
                </a:lnTo>
                <a:lnTo>
                  <a:pt x="60" y="190"/>
                </a:lnTo>
                <a:lnTo>
                  <a:pt x="60" y="190"/>
                </a:lnTo>
                <a:lnTo>
                  <a:pt x="54" y="196"/>
                </a:lnTo>
                <a:lnTo>
                  <a:pt x="54" y="196"/>
                </a:lnTo>
                <a:lnTo>
                  <a:pt x="54" y="196"/>
                </a:lnTo>
                <a:lnTo>
                  <a:pt x="54" y="196"/>
                </a:lnTo>
                <a:lnTo>
                  <a:pt x="48" y="198"/>
                </a:lnTo>
                <a:lnTo>
                  <a:pt x="48" y="198"/>
                </a:lnTo>
                <a:lnTo>
                  <a:pt x="40" y="200"/>
                </a:lnTo>
                <a:lnTo>
                  <a:pt x="40" y="200"/>
                </a:lnTo>
                <a:lnTo>
                  <a:pt x="32" y="198"/>
                </a:lnTo>
                <a:lnTo>
                  <a:pt x="32" y="198"/>
                </a:lnTo>
                <a:lnTo>
                  <a:pt x="26" y="196"/>
                </a:lnTo>
                <a:lnTo>
                  <a:pt x="26" y="196"/>
                </a:lnTo>
                <a:lnTo>
                  <a:pt x="26" y="196"/>
                </a:lnTo>
                <a:lnTo>
                  <a:pt x="26" y="196"/>
                </a:lnTo>
                <a:lnTo>
                  <a:pt x="20" y="190"/>
                </a:lnTo>
                <a:lnTo>
                  <a:pt x="20" y="190"/>
                </a:lnTo>
                <a:lnTo>
                  <a:pt x="20" y="190"/>
                </a:lnTo>
                <a:lnTo>
                  <a:pt x="20" y="190"/>
                </a:lnTo>
                <a:lnTo>
                  <a:pt x="18" y="184"/>
                </a:lnTo>
                <a:lnTo>
                  <a:pt x="18" y="184"/>
                </a:lnTo>
                <a:lnTo>
                  <a:pt x="18" y="182"/>
                </a:lnTo>
                <a:lnTo>
                  <a:pt x="18" y="182"/>
                </a:lnTo>
                <a:lnTo>
                  <a:pt x="16" y="176"/>
                </a:lnTo>
                <a:lnTo>
                  <a:pt x="16" y="176"/>
                </a:lnTo>
                <a:lnTo>
                  <a:pt x="18" y="170"/>
                </a:lnTo>
                <a:lnTo>
                  <a:pt x="18" y="170"/>
                </a:lnTo>
                <a:lnTo>
                  <a:pt x="18" y="168"/>
                </a:lnTo>
                <a:lnTo>
                  <a:pt x="18" y="168"/>
                </a:lnTo>
                <a:lnTo>
                  <a:pt x="20" y="162"/>
                </a:lnTo>
                <a:lnTo>
                  <a:pt x="20" y="162"/>
                </a:lnTo>
                <a:lnTo>
                  <a:pt x="20" y="162"/>
                </a:lnTo>
                <a:lnTo>
                  <a:pt x="20" y="162"/>
                </a:lnTo>
                <a:lnTo>
                  <a:pt x="26" y="156"/>
                </a:lnTo>
                <a:lnTo>
                  <a:pt x="26" y="156"/>
                </a:lnTo>
                <a:lnTo>
                  <a:pt x="26" y="156"/>
                </a:lnTo>
                <a:lnTo>
                  <a:pt x="26" y="156"/>
                </a:lnTo>
                <a:lnTo>
                  <a:pt x="32" y="154"/>
                </a:lnTo>
                <a:lnTo>
                  <a:pt x="32" y="154"/>
                </a:lnTo>
                <a:lnTo>
                  <a:pt x="40" y="152"/>
                </a:lnTo>
                <a:lnTo>
                  <a:pt x="40" y="152"/>
                </a:lnTo>
                <a:lnTo>
                  <a:pt x="48" y="154"/>
                </a:lnTo>
                <a:lnTo>
                  <a:pt x="48" y="154"/>
                </a:lnTo>
                <a:lnTo>
                  <a:pt x="54" y="156"/>
                </a:lnTo>
                <a:lnTo>
                  <a:pt x="54" y="156"/>
                </a:lnTo>
                <a:lnTo>
                  <a:pt x="54" y="156"/>
                </a:lnTo>
                <a:lnTo>
                  <a:pt x="54" y="156"/>
                </a:lnTo>
                <a:lnTo>
                  <a:pt x="60" y="162"/>
                </a:lnTo>
                <a:lnTo>
                  <a:pt x="60" y="162"/>
                </a:lnTo>
                <a:lnTo>
                  <a:pt x="60" y="162"/>
                </a:lnTo>
                <a:lnTo>
                  <a:pt x="60" y="162"/>
                </a:lnTo>
                <a:lnTo>
                  <a:pt x="62" y="168"/>
                </a:lnTo>
                <a:lnTo>
                  <a:pt x="62" y="168"/>
                </a:lnTo>
                <a:lnTo>
                  <a:pt x="62" y="170"/>
                </a:lnTo>
                <a:lnTo>
                  <a:pt x="62" y="170"/>
                </a:lnTo>
                <a:lnTo>
                  <a:pt x="64" y="176"/>
                </a:lnTo>
                <a:lnTo>
                  <a:pt x="64" y="176"/>
                </a:lnTo>
                <a:lnTo>
                  <a:pt x="62" y="182"/>
                </a:lnTo>
                <a:close/>
              </a:path>
            </a:pathLst>
          </a:custGeom>
          <a:solidFill>
            <a:srgbClr val="E7E6E6"/>
          </a:solidFill>
          <a:ln w="9525">
            <a:noFill/>
            <a:round/>
          </a:ln>
        </p:spPr>
        <p:txBody>
          <a:bodyPr vert="horz" wrap="square" lIns="55418" tIns="27709" rIns="55418" bIns="27709"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ar-SA" sz="178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35" name="TextBox 53"/>
          <p:cNvSpPr txBox="1"/>
          <p:nvPr>
            <p:custDataLst>
              <p:tags r:id="rId27"/>
            </p:custDataLst>
          </p:nvPr>
        </p:nvSpPr>
        <p:spPr>
          <a:xfrm>
            <a:off x="6644640" y="1495425"/>
            <a:ext cx="1584960" cy="763270"/>
          </a:xfrm>
          <a:prstGeom prst="rect">
            <a:avLst/>
          </a:prstGeom>
          <a:noFill/>
        </p:spPr>
        <p:txBody>
          <a:bodyPr wrap="square" rtlCol="0">
            <a:spAutoFit/>
          </a:bodyPr>
          <a:lstStyle/>
          <a:p>
            <a:pPr marL="0" marR="0" lvl="0" indent="0" algn="l" defTabSz="904240" rtl="0" eaLnBrk="1" fontAlgn="auto" latinLnBrk="0" hangingPunct="1">
              <a:lnSpc>
                <a:spcPct val="100000"/>
              </a:lnSpc>
              <a:spcBef>
                <a:spcPts val="0"/>
              </a:spcBef>
              <a:spcAft>
                <a:spcPts val="0"/>
              </a:spcAft>
              <a:buClrTx/>
              <a:buSzTx/>
              <a:buFontTx/>
              <a:buNone/>
              <a:defRPr/>
            </a:pPr>
            <a:r>
              <a:rPr kumimoji="0" lang="en-US" sz="4365" b="0" i="0" u="none" strike="noStrike" kern="1200" cap="none" spc="0" normalizeH="0" baseline="0" noProof="0" dirty="0">
                <a:ln>
                  <a:noFill/>
                </a:ln>
                <a:solidFill>
                  <a:srgbClr val="2B2E36">
                    <a:lumMod val="75000"/>
                    <a:lumOff val="25000"/>
                  </a:srgbClr>
                </a:solidFill>
                <a:effectLst/>
                <a:uLnTx/>
                <a:uFillTx/>
                <a:latin typeface="微软雅黑" panose="020B0503020204020204" charset="-122"/>
                <a:ea typeface="微软雅黑" panose="020B0503020204020204" charset="-122"/>
              </a:rPr>
              <a:t>11</a:t>
            </a:r>
            <a:r>
              <a:rPr kumimoji="0" lang="zh-CN" altLang="en-US" sz="4365" b="0" i="0" u="none" strike="noStrike" kern="1200" cap="none" spc="0" normalizeH="0" baseline="0" noProof="0" dirty="0">
                <a:ln>
                  <a:noFill/>
                </a:ln>
                <a:solidFill>
                  <a:srgbClr val="2B2E36">
                    <a:lumMod val="75000"/>
                    <a:lumOff val="25000"/>
                  </a:srgbClr>
                </a:solidFill>
                <a:effectLst/>
                <a:uLnTx/>
                <a:uFillTx/>
                <a:latin typeface="微软雅黑" panose="020B0503020204020204" charset="-122"/>
                <a:ea typeface="微软雅黑" panose="020B0503020204020204" charset="-122"/>
              </a:rPr>
              <a:t>月</a:t>
            </a:r>
          </a:p>
        </p:txBody>
      </p:sp>
      <p:sp>
        <p:nvSpPr>
          <p:cNvPr id="136" name="Freeform 10"/>
          <p:cNvSpPr/>
          <p:nvPr>
            <p:custDataLst>
              <p:tags r:id="rId28"/>
            </p:custDataLst>
          </p:nvPr>
        </p:nvSpPr>
        <p:spPr bwMode="auto">
          <a:xfrm>
            <a:off x="8673933" y="1669315"/>
            <a:ext cx="1903499" cy="508872"/>
          </a:xfrm>
          <a:custGeom>
            <a:avLst/>
            <a:gdLst>
              <a:gd name="T0" fmla="*/ 0 w 1197"/>
              <a:gd name="T1" fmla="*/ 0 h 320"/>
              <a:gd name="T2" fmla="*/ 166 w 1197"/>
              <a:gd name="T3" fmla="*/ 320 h 320"/>
              <a:gd name="T4" fmla="*/ 1197 w 1197"/>
              <a:gd name="T5" fmla="*/ 320 h 320"/>
              <a:gd name="T6" fmla="*/ 877 w 1197"/>
              <a:gd name="T7" fmla="*/ 0 h 320"/>
              <a:gd name="T8" fmla="*/ 0 w 1197"/>
              <a:gd name="T9" fmla="*/ 0 h 320"/>
            </a:gdLst>
            <a:ahLst/>
            <a:cxnLst>
              <a:cxn ang="0">
                <a:pos x="T0" y="T1"/>
              </a:cxn>
              <a:cxn ang="0">
                <a:pos x="T2" y="T3"/>
              </a:cxn>
              <a:cxn ang="0">
                <a:pos x="T4" y="T5"/>
              </a:cxn>
              <a:cxn ang="0">
                <a:pos x="T6" y="T7"/>
              </a:cxn>
              <a:cxn ang="0">
                <a:pos x="T8" y="T9"/>
              </a:cxn>
            </a:cxnLst>
            <a:rect l="0" t="0" r="r" b="b"/>
            <a:pathLst>
              <a:path w="1197" h="320">
                <a:moveTo>
                  <a:pt x="0" y="0"/>
                </a:moveTo>
                <a:lnTo>
                  <a:pt x="166" y="320"/>
                </a:lnTo>
                <a:lnTo>
                  <a:pt x="1197" y="320"/>
                </a:lnTo>
                <a:lnTo>
                  <a:pt x="877" y="0"/>
                </a:lnTo>
                <a:lnTo>
                  <a:pt x="0" y="0"/>
                </a:lnTo>
                <a:close/>
              </a:path>
            </a:pathLst>
          </a:custGeom>
          <a:solidFill>
            <a:srgbClr val="9BBB59"/>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37" name="Rectangle 11"/>
          <p:cNvSpPr>
            <a:spLocks noChangeArrowheads="1"/>
          </p:cNvSpPr>
          <p:nvPr>
            <p:custDataLst>
              <p:tags r:id="rId29"/>
            </p:custDataLst>
          </p:nvPr>
        </p:nvSpPr>
        <p:spPr bwMode="auto">
          <a:xfrm>
            <a:off x="8937910" y="2178187"/>
            <a:ext cx="1639522" cy="130398"/>
          </a:xfrm>
          <a:prstGeom prst="rect">
            <a:avLst/>
          </a:prstGeom>
          <a:solidFill>
            <a:srgbClr val="9BBB59">
              <a:lumMod val="75000"/>
            </a:srgbClr>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38" name="Freeform 12"/>
          <p:cNvSpPr/>
          <p:nvPr>
            <p:custDataLst>
              <p:tags r:id="rId30"/>
            </p:custDataLst>
          </p:nvPr>
        </p:nvSpPr>
        <p:spPr bwMode="auto">
          <a:xfrm>
            <a:off x="8673933" y="1669315"/>
            <a:ext cx="263977" cy="639270"/>
          </a:xfrm>
          <a:custGeom>
            <a:avLst/>
            <a:gdLst>
              <a:gd name="T0" fmla="*/ 166 w 166"/>
              <a:gd name="T1" fmla="*/ 320 h 402"/>
              <a:gd name="T2" fmla="*/ 166 w 166"/>
              <a:gd name="T3" fmla="*/ 402 h 402"/>
              <a:gd name="T4" fmla="*/ 0 w 166"/>
              <a:gd name="T5" fmla="*/ 77 h 402"/>
              <a:gd name="T6" fmla="*/ 0 w 166"/>
              <a:gd name="T7" fmla="*/ 0 h 402"/>
              <a:gd name="T8" fmla="*/ 166 w 166"/>
              <a:gd name="T9" fmla="*/ 320 h 402"/>
            </a:gdLst>
            <a:ahLst/>
            <a:cxnLst>
              <a:cxn ang="0">
                <a:pos x="T0" y="T1"/>
              </a:cxn>
              <a:cxn ang="0">
                <a:pos x="T2" y="T3"/>
              </a:cxn>
              <a:cxn ang="0">
                <a:pos x="T4" y="T5"/>
              </a:cxn>
              <a:cxn ang="0">
                <a:pos x="T6" y="T7"/>
              </a:cxn>
              <a:cxn ang="0">
                <a:pos x="T8" y="T9"/>
              </a:cxn>
            </a:cxnLst>
            <a:rect l="0" t="0" r="r" b="b"/>
            <a:pathLst>
              <a:path w="166" h="402">
                <a:moveTo>
                  <a:pt x="166" y="320"/>
                </a:moveTo>
                <a:lnTo>
                  <a:pt x="166" y="402"/>
                </a:lnTo>
                <a:lnTo>
                  <a:pt x="0" y="77"/>
                </a:lnTo>
                <a:lnTo>
                  <a:pt x="0" y="0"/>
                </a:lnTo>
                <a:lnTo>
                  <a:pt x="166" y="320"/>
                </a:lnTo>
                <a:close/>
              </a:path>
            </a:pathLst>
          </a:custGeom>
          <a:solidFill>
            <a:srgbClr val="9BBB59">
              <a:lumMod val="50000"/>
            </a:srgbClr>
          </a:solidFill>
          <a:ln>
            <a:noFill/>
          </a:ln>
        </p:spPr>
        <p:txBody>
          <a:bodyPr vert="horz" wrap="square" lIns="73891" tIns="36945" rIns="73891" bIns="36945" numCol="1" anchor="t" anchorCtr="0" compatLnSpc="1"/>
          <a:lstStyle/>
          <a:p>
            <a:pPr marL="0" marR="0" lvl="0" indent="0" algn="l" defTabSz="904240" rtl="0" eaLnBrk="1" fontAlgn="auto" latinLnBrk="0" hangingPunct="1">
              <a:lnSpc>
                <a:spcPct val="100000"/>
              </a:lnSpc>
              <a:spcBef>
                <a:spcPts val="0"/>
              </a:spcBef>
              <a:spcAft>
                <a:spcPts val="0"/>
              </a:spcAft>
              <a:buClrTx/>
              <a:buSzTx/>
              <a:buFontTx/>
              <a:buNone/>
              <a:defRPr/>
            </a:pPr>
            <a:endParaRPr kumimoji="0" lang="en-US" sz="1940" b="0" i="0" u="none" strike="noStrike" kern="1200" cap="none" spc="0" normalizeH="0" baseline="0" noProof="0">
              <a:ln>
                <a:noFill/>
              </a:ln>
              <a:solidFill>
                <a:prstClr val="black"/>
              </a:solidFill>
              <a:effectLst/>
              <a:uLnTx/>
              <a:uFillTx/>
              <a:latin typeface="微软雅黑" panose="020B0503020204020204" charset="-122"/>
              <a:ea typeface="微软雅黑" panose="020B0503020204020204" charset="-122"/>
            </a:endParaRPr>
          </a:p>
        </p:txBody>
      </p:sp>
      <p:sp>
        <p:nvSpPr>
          <p:cNvPr id="139" name="TextBox 53"/>
          <p:cNvSpPr txBox="1"/>
          <p:nvPr>
            <p:custDataLst>
              <p:tags r:id="rId31"/>
            </p:custDataLst>
          </p:nvPr>
        </p:nvSpPr>
        <p:spPr>
          <a:xfrm>
            <a:off x="8611235" y="927735"/>
            <a:ext cx="1644650" cy="763270"/>
          </a:xfrm>
          <a:prstGeom prst="rect">
            <a:avLst/>
          </a:prstGeom>
          <a:noFill/>
        </p:spPr>
        <p:txBody>
          <a:bodyPr wrap="square" rtlCol="0">
            <a:spAutoFit/>
          </a:bodyPr>
          <a:lstStyle/>
          <a:p>
            <a:pPr marL="0" marR="0" lvl="0" indent="0" algn="l" defTabSz="904240" rtl="0" eaLnBrk="1" fontAlgn="auto" latinLnBrk="0" hangingPunct="1">
              <a:lnSpc>
                <a:spcPct val="100000"/>
              </a:lnSpc>
              <a:spcBef>
                <a:spcPts val="0"/>
              </a:spcBef>
              <a:spcAft>
                <a:spcPts val="0"/>
              </a:spcAft>
              <a:buClrTx/>
              <a:buSzTx/>
              <a:buFontTx/>
              <a:buNone/>
              <a:defRPr/>
            </a:pPr>
            <a:r>
              <a:rPr kumimoji="0" lang="en-US" sz="4365" b="0" i="0" u="none" strike="noStrike" kern="1200" cap="none" spc="0" normalizeH="0" baseline="0" noProof="0" dirty="0">
                <a:ln>
                  <a:noFill/>
                </a:ln>
                <a:solidFill>
                  <a:srgbClr val="2B2E36">
                    <a:lumMod val="75000"/>
                    <a:lumOff val="25000"/>
                  </a:srgbClr>
                </a:solidFill>
                <a:effectLst/>
                <a:uLnTx/>
                <a:uFillTx/>
                <a:latin typeface="微软雅黑" panose="020B0503020204020204" charset="-122"/>
                <a:ea typeface="微软雅黑" panose="020B0503020204020204" charset="-122"/>
              </a:rPr>
              <a:t>12</a:t>
            </a:r>
            <a:r>
              <a:rPr kumimoji="0" lang="zh-CN" altLang="en-US" sz="4365" b="0" i="0" u="none" strike="noStrike" kern="1200" cap="none" spc="0" normalizeH="0" baseline="0" noProof="0" dirty="0">
                <a:ln>
                  <a:noFill/>
                </a:ln>
                <a:solidFill>
                  <a:srgbClr val="2B2E36">
                    <a:lumMod val="75000"/>
                    <a:lumOff val="25000"/>
                  </a:srgbClr>
                </a:solidFill>
                <a:effectLst/>
                <a:uLnTx/>
                <a:uFillTx/>
                <a:latin typeface="微软雅黑" panose="020B0503020204020204" charset="-122"/>
                <a:ea typeface="微软雅黑" panose="020B0503020204020204" charset="-122"/>
              </a:rPr>
              <a:t>月</a:t>
            </a:r>
          </a:p>
        </p:txBody>
      </p:sp>
      <p:sp>
        <p:nvSpPr>
          <p:cNvPr id="140" name="2-users_72846"/>
          <p:cNvSpPr>
            <a:spLocks noChangeAspect="1"/>
          </p:cNvSpPr>
          <p:nvPr>
            <p:custDataLst>
              <p:tags r:id="rId32"/>
            </p:custDataLst>
          </p:nvPr>
        </p:nvSpPr>
        <p:spPr bwMode="auto">
          <a:xfrm>
            <a:off x="9464713" y="1763187"/>
            <a:ext cx="321939" cy="321128"/>
          </a:xfrm>
          <a:custGeom>
            <a:avLst/>
            <a:gdLst>
              <a:gd name="connsiteX0" fmla="*/ 121497 w 608749"/>
              <a:gd name="connsiteY0" fmla="*/ 332646 h 607216"/>
              <a:gd name="connsiteX1" fmla="*/ 217963 w 608749"/>
              <a:gd name="connsiteY1" fmla="*/ 381288 h 607216"/>
              <a:gd name="connsiteX2" fmla="*/ 314429 w 608749"/>
              <a:gd name="connsiteY2" fmla="*/ 332646 h 607216"/>
              <a:gd name="connsiteX3" fmla="*/ 332931 w 608749"/>
              <a:gd name="connsiteY3" fmla="*/ 340691 h 607216"/>
              <a:gd name="connsiteX4" fmla="*/ 347554 w 608749"/>
              <a:gd name="connsiteY4" fmla="*/ 345831 h 607216"/>
              <a:gd name="connsiteX5" fmla="*/ 386050 w 608749"/>
              <a:gd name="connsiteY5" fmla="*/ 363336 h 607216"/>
              <a:gd name="connsiteX6" fmla="*/ 427233 w 608749"/>
              <a:gd name="connsiteY6" fmla="*/ 457715 h 607216"/>
              <a:gd name="connsiteX7" fmla="*/ 427904 w 608749"/>
              <a:gd name="connsiteY7" fmla="*/ 461290 h 607216"/>
              <a:gd name="connsiteX8" fmla="*/ 435962 w 608749"/>
              <a:gd name="connsiteY8" fmla="*/ 535259 h 607216"/>
              <a:gd name="connsiteX9" fmla="*/ 404702 w 608749"/>
              <a:gd name="connsiteY9" fmla="*/ 574291 h 607216"/>
              <a:gd name="connsiteX10" fmla="*/ 403060 w 608749"/>
              <a:gd name="connsiteY10" fmla="*/ 574887 h 607216"/>
              <a:gd name="connsiteX11" fmla="*/ 341063 w 608749"/>
              <a:gd name="connsiteY11" fmla="*/ 592020 h 607216"/>
              <a:gd name="connsiteX12" fmla="*/ 218038 w 608749"/>
              <a:gd name="connsiteY12" fmla="*/ 607216 h 607216"/>
              <a:gd name="connsiteX13" fmla="*/ 217963 w 608749"/>
              <a:gd name="connsiteY13" fmla="*/ 607216 h 607216"/>
              <a:gd name="connsiteX14" fmla="*/ 217888 w 608749"/>
              <a:gd name="connsiteY14" fmla="*/ 607216 h 607216"/>
              <a:gd name="connsiteX15" fmla="*/ 94863 w 608749"/>
              <a:gd name="connsiteY15" fmla="*/ 592020 h 607216"/>
              <a:gd name="connsiteX16" fmla="*/ 32866 w 608749"/>
              <a:gd name="connsiteY16" fmla="*/ 574887 h 607216"/>
              <a:gd name="connsiteX17" fmla="*/ 31224 w 608749"/>
              <a:gd name="connsiteY17" fmla="*/ 574291 h 607216"/>
              <a:gd name="connsiteX18" fmla="*/ 39 w 608749"/>
              <a:gd name="connsiteY18" fmla="*/ 535259 h 607216"/>
              <a:gd name="connsiteX19" fmla="*/ 8096 w 608749"/>
              <a:gd name="connsiteY19" fmla="*/ 461290 h 607216"/>
              <a:gd name="connsiteX20" fmla="*/ 8693 w 608749"/>
              <a:gd name="connsiteY20" fmla="*/ 457715 h 607216"/>
              <a:gd name="connsiteX21" fmla="*/ 49876 w 608749"/>
              <a:gd name="connsiteY21" fmla="*/ 363336 h 607216"/>
              <a:gd name="connsiteX22" fmla="*/ 88372 w 608749"/>
              <a:gd name="connsiteY22" fmla="*/ 345831 h 607216"/>
              <a:gd name="connsiteX23" fmla="*/ 102995 w 608749"/>
              <a:gd name="connsiteY23" fmla="*/ 340691 h 607216"/>
              <a:gd name="connsiteX24" fmla="*/ 121497 w 608749"/>
              <a:gd name="connsiteY24" fmla="*/ 332646 h 607216"/>
              <a:gd name="connsiteX25" fmla="*/ 491757 w 608749"/>
              <a:gd name="connsiteY25" fmla="*/ 259893 h 607216"/>
              <a:gd name="connsiteX26" fmla="*/ 513912 w 608749"/>
              <a:gd name="connsiteY26" fmla="*/ 269801 h 607216"/>
              <a:gd name="connsiteX27" fmla="*/ 564040 w 608749"/>
              <a:gd name="connsiteY27" fmla="*/ 290733 h 607216"/>
              <a:gd name="connsiteX28" fmla="*/ 600815 w 608749"/>
              <a:gd name="connsiteY28" fmla="*/ 380571 h 607216"/>
              <a:gd name="connsiteX29" fmla="*/ 608722 w 608749"/>
              <a:gd name="connsiteY29" fmla="*/ 452755 h 607216"/>
              <a:gd name="connsiteX30" fmla="*/ 584404 w 608749"/>
              <a:gd name="connsiteY30" fmla="*/ 479721 h 607216"/>
              <a:gd name="connsiteX31" fmla="*/ 524131 w 608749"/>
              <a:gd name="connsiteY31" fmla="*/ 496333 h 607216"/>
              <a:gd name="connsiteX32" fmla="*/ 447298 w 608749"/>
              <a:gd name="connsiteY32" fmla="*/ 508848 h 607216"/>
              <a:gd name="connsiteX33" fmla="*/ 440659 w 608749"/>
              <a:gd name="connsiteY33" fmla="*/ 459012 h 607216"/>
              <a:gd name="connsiteX34" fmla="*/ 440062 w 608749"/>
              <a:gd name="connsiteY34" fmla="*/ 455437 h 607216"/>
              <a:gd name="connsiteX35" fmla="*/ 393813 w 608749"/>
              <a:gd name="connsiteY35" fmla="*/ 353009 h 607216"/>
              <a:gd name="connsiteX36" fmla="*/ 351593 w 608749"/>
              <a:gd name="connsiteY36" fmla="*/ 333492 h 607216"/>
              <a:gd name="connsiteX37" fmla="*/ 337718 w 608749"/>
              <a:gd name="connsiteY37" fmla="*/ 328650 h 607216"/>
              <a:gd name="connsiteX38" fmla="*/ 312803 w 608749"/>
              <a:gd name="connsiteY38" fmla="*/ 316955 h 607216"/>
              <a:gd name="connsiteX39" fmla="*/ 332049 w 608749"/>
              <a:gd name="connsiteY39" fmla="*/ 274792 h 607216"/>
              <a:gd name="connsiteX40" fmla="*/ 403735 w 608749"/>
              <a:gd name="connsiteY40" fmla="*/ 298257 h 607216"/>
              <a:gd name="connsiteX41" fmla="*/ 491757 w 608749"/>
              <a:gd name="connsiteY41" fmla="*/ 259893 h 607216"/>
              <a:gd name="connsiteX42" fmla="*/ 219023 w 608749"/>
              <a:gd name="connsiteY42" fmla="*/ 88771 h 607216"/>
              <a:gd name="connsiteX43" fmla="*/ 329197 w 608749"/>
              <a:gd name="connsiteY43" fmla="*/ 223174 h 607216"/>
              <a:gd name="connsiteX44" fmla="*/ 219023 w 608749"/>
              <a:gd name="connsiteY44" fmla="*/ 361154 h 607216"/>
              <a:gd name="connsiteX45" fmla="*/ 108850 w 608749"/>
              <a:gd name="connsiteY45" fmla="*/ 223174 h 607216"/>
              <a:gd name="connsiteX46" fmla="*/ 219023 w 608749"/>
              <a:gd name="connsiteY46" fmla="*/ 88771 h 607216"/>
              <a:gd name="connsiteX47" fmla="*/ 403684 w 608749"/>
              <a:gd name="connsiteY47" fmla="*/ 0 h 607216"/>
              <a:gd name="connsiteX48" fmla="*/ 513862 w 608749"/>
              <a:gd name="connsiteY48" fmla="*/ 134294 h 607216"/>
              <a:gd name="connsiteX49" fmla="*/ 403684 w 608749"/>
              <a:gd name="connsiteY49" fmla="*/ 272312 h 607216"/>
              <a:gd name="connsiteX50" fmla="*/ 339308 w 608749"/>
              <a:gd name="connsiteY50" fmla="*/ 246988 h 607216"/>
              <a:gd name="connsiteX51" fmla="*/ 343784 w 608749"/>
              <a:gd name="connsiteY51" fmla="*/ 219131 h 607216"/>
              <a:gd name="connsiteX52" fmla="*/ 340651 w 608749"/>
              <a:gd name="connsiteY52" fmla="*/ 156490 h 607216"/>
              <a:gd name="connsiteX53" fmla="*/ 314617 w 608749"/>
              <a:gd name="connsiteY53" fmla="*/ 105543 h 607216"/>
              <a:gd name="connsiteX54" fmla="*/ 294103 w 608749"/>
              <a:gd name="connsiteY54" fmla="*/ 87891 h 607216"/>
              <a:gd name="connsiteX55" fmla="*/ 403684 w 608749"/>
              <a:gd name="connsiteY55" fmla="*/ 0 h 60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8749" h="607216">
                <a:moveTo>
                  <a:pt x="121497" y="332646"/>
                </a:moveTo>
                <a:cubicBezTo>
                  <a:pt x="145446" y="364453"/>
                  <a:pt x="178571" y="381288"/>
                  <a:pt x="217963" y="381288"/>
                </a:cubicBezTo>
                <a:cubicBezTo>
                  <a:pt x="257355" y="381213"/>
                  <a:pt x="290555" y="364453"/>
                  <a:pt x="314429" y="332646"/>
                </a:cubicBezTo>
                <a:cubicBezTo>
                  <a:pt x="320099" y="335477"/>
                  <a:pt x="326216" y="338084"/>
                  <a:pt x="332931" y="340691"/>
                </a:cubicBezTo>
                <a:cubicBezTo>
                  <a:pt x="337556" y="342553"/>
                  <a:pt x="342406" y="344117"/>
                  <a:pt x="347554" y="345831"/>
                </a:cubicBezTo>
                <a:cubicBezTo>
                  <a:pt x="360610" y="350077"/>
                  <a:pt x="374113" y="354472"/>
                  <a:pt x="386050" y="363336"/>
                </a:cubicBezTo>
                <a:cubicBezTo>
                  <a:pt x="414326" y="384417"/>
                  <a:pt x="421787" y="426801"/>
                  <a:pt x="427233" y="457715"/>
                </a:cubicBezTo>
                <a:lnTo>
                  <a:pt x="427904" y="461290"/>
                </a:lnTo>
                <a:cubicBezTo>
                  <a:pt x="432455" y="486840"/>
                  <a:pt x="435141" y="511794"/>
                  <a:pt x="435962" y="535259"/>
                </a:cubicBezTo>
                <a:cubicBezTo>
                  <a:pt x="436857" y="562746"/>
                  <a:pt x="419772" y="568854"/>
                  <a:pt x="404702" y="574291"/>
                </a:cubicBezTo>
                <a:lnTo>
                  <a:pt x="403060" y="574887"/>
                </a:lnTo>
                <a:cubicBezTo>
                  <a:pt x="384931" y="581443"/>
                  <a:pt x="364713" y="587029"/>
                  <a:pt x="341063" y="592020"/>
                </a:cubicBezTo>
                <a:cubicBezTo>
                  <a:pt x="292942" y="602151"/>
                  <a:pt x="253849" y="606993"/>
                  <a:pt x="218038" y="607216"/>
                </a:cubicBezTo>
                <a:lnTo>
                  <a:pt x="217963" y="607216"/>
                </a:lnTo>
                <a:lnTo>
                  <a:pt x="217888" y="607216"/>
                </a:lnTo>
                <a:cubicBezTo>
                  <a:pt x="182152" y="606993"/>
                  <a:pt x="143059" y="602151"/>
                  <a:pt x="94863" y="592020"/>
                </a:cubicBezTo>
                <a:cubicBezTo>
                  <a:pt x="71288" y="587029"/>
                  <a:pt x="50995" y="581443"/>
                  <a:pt x="32866" y="574887"/>
                </a:cubicBezTo>
                <a:lnTo>
                  <a:pt x="31224" y="574291"/>
                </a:lnTo>
                <a:cubicBezTo>
                  <a:pt x="16154" y="568854"/>
                  <a:pt x="-931" y="562746"/>
                  <a:pt x="39" y="535259"/>
                </a:cubicBezTo>
                <a:cubicBezTo>
                  <a:pt x="785" y="511794"/>
                  <a:pt x="3545" y="486915"/>
                  <a:pt x="8096" y="461290"/>
                </a:cubicBezTo>
                <a:lnTo>
                  <a:pt x="8693" y="457715"/>
                </a:lnTo>
                <a:cubicBezTo>
                  <a:pt x="14139" y="426801"/>
                  <a:pt x="21600" y="384417"/>
                  <a:pt x="49876" y="363336"/>
                </a:cubicBezTo>
                <a:cubicBezTo>
                  <a:pt x="61813" y="354472"/>
                  <a:pt x="75316" y="350077"/>
                  <a:pt x="88372" y="345831"/>
                </a:cubicBezTo>
                <a:cubicBezTo>
                  <a:pt x="93520" y="344117"/>
                  <a:pt x="98370" y="342553"/>
                  <a:pt x="102995" y="340691"/>
                </a:cubicBezTo>
                <a:cubicBezTo>
                  <a:pt x="109784" y="338084"/>
                  <a:pt x="115827" y="335477"/>
                  <a:pt x="121497" y="332646"/>
                </a:cubicBezTo>
                <a:close/>
                <a:moveTo>
                  <a:pt x="491757" y="259893"/>
                </a:moveTo>
                <a:cubicBezTo>
                  <a:pt x="498545" y="263469"/>
                  <a:pt x="505781" y="266597"/>
                  <a:pt x="513912" y="269801"/>
                </a:cubicBezTo>
                <a:cubicBezTo>
                  <a:pt x="530621" y="276356"/>
                  <a:pt x="549419" y="279932"/>
                  <a:pt x="564040" y="290733"/>
                </a:cubicBezTo>
                <a:cubicBezTo>
                  <a:pt x="589178" y="309505"/>
                  <a:pt x="595668" y="351743"/>
                  <a:pt x="600815" y="380571"/>
                </a:cubicBezTo>
                <a:cubicBezTo>
                  <a:pt x="604993" y="404335"/>
                  <a:pt x="607827" y="428619"/>
                  <a:pt x="608722" y="452755"/>
                </a:cubicBezTo>
                <a:cubicBezTo>
                  <a:pt x="609319" y="471453"/>
                  <a:pt x="600069" y="474060"/>
                  <a:pt x="584404" y="479721"/>
                </a:cubicBezTo>
                <a:cubicBezTo>
                  <a:pt x="564786" y="486798"/>
                  <a:pt x="544496" y="492013"/>
                  <a:pt x="524131" y="496333"/>
                </a:cubicBezTo>
                <a:cubicBezTo>
                  <a:pt x="498918" y="501622"/>
                  <a:pt x="473183" y="506166"/>
                  <a:pt x="447298" y="508848"/>
                </a:cubicBezTo>
                <a:cubicBezTo>
                  <a:pt x="445881" y="492609"/>
                  <a:pt x="443643" y="475997"/>
                  <a:pt x="440659" y="459012"/>
                </a:cubicBezTo>
                <a:lnTo>
                  <a:pt x="440062" y="455437"/>
                </a:lnTo>
                <a:cubicBezTo>
                  <a:pt x="434169" y="422436"/>
                  <a:pt x="426262" y="377145"/>
                  <a:pt x="393813" y="353009"/>
                </a:cubicBezTo>
                <a:cubicBezTo>
                  <a:pt x="380163" y="342804"/>
                  <a:pt x="365020" y="337887"/>
                  <a:pt x="351593" y="333492"/>
                </a:cubicBezTo>
                <a:cubicBezTo>
                  <a:pt x="346669" y="331853"/>
                  <a:pt x="341970" y="330363"/>
                  <a:pt x="337718" y="328650"/>
                </a:cubicBezTo>
                <a:cubicBezTo>
                  <a:pt x="328095" y="324925"/>
                  <a:pt x="320113" y="321350"/>
                  <a:pt x="312803" y="316955"/>
                </a:cubicBezTo>
                <a:cubicBezTo>
                  <a:pt x="321158" y="303695"/>
                  <a:pt x="327424" y="289243"/>
                  <a:pt x="332049" y="274792"/>
                </a:cubicBezTo>
                <a:cubicBezTo>
                  <a:pt x="352338" y="290212"/>
                  <a:pt x="376507" y="298257"/>
                  <a:pt x="403735" y="298257"/>
                </a:cubicBezTo>
                <a:cubicBezTo>
                  <a:pt x="438645" y="298257"/>
                  <a:pt x="468707" y="285072"/>
                  <a:pt x="491757" y="259893"/>
                </a:cubicBezTo>
                <a:close/>
                <a:moveTo>
                  <a:pt x="219023" y="88771"/>
                </a:moveTo>
                <a:cubicBezTo>
                  <a:pt x="301672" y="88771"/>
                  <a:pt x="337924" y="146436"/>
                  <a:pt x="329197" y="223174"/>
                </a:cubicBezTo>
                <a:cubicBezTo>
                  <a:pt x="322036" y="285384"/>
                  <a:pt x="294735" y="361154"/>
                  <a:pt x="219023" y="361154"/>
                </a:cubicBezTo>
                <a:cubicBezTo>
                  <a:pt x="143237" y="361154"/>
                  <a:pt x="115936" y="285384"/>
                  <a:pt x="108850" y="223174"/>
                </a:cubicBezTo>
                <a:cubicBezTo>
                  <a:pt x="100048" y="146436"/>
                  <a:pt x="136375" y="88771"/>
                  <a:pt x="219023" y="88771"/>
                </a:cubicBezTo>
                <a:close/>
                <a:moveTo>
                  <a:pt x="403684" y="0"/>
                </a:moveTo>
                <a:cubicBezTo>
                  <a:pt x="486336" y="0"/>
                  <a:pt x="522664" y="57650"/>
                  <a:pt x="513862" y="134294"/>
                </a:cubicBezTo>
                <a:cubicBezTo>
                  <a:pt x="506701" y="196562"/>
                  <a:pt x="479473" y="272312"/>
                  <a:pt x="403684" y="272312"/>
                </a:cubicBezTo>
                <a:cubicBezTo>
                  <a:pt x="376382" y="272312"/>
                  <a:pt x="355346" y="262480"/>
                  <a:pt x="339308" y="246988"/>
                </a:cubicBezTo>
                <a:cubicBezTo>
                  <a:pt x="341397" y="236932"/>
                  <a:pt x="342814" y="227473"/>
                  <a:pt x="343784" y="219131"/>
                </a:cubicBezTo>
                <a:cubicBezTo>
                  <a:pt x="346395" y="196488"/>
                  <a:pt x="345350" y="175409"/>
                  <a:pt x="340651" y="156490"/>
                </a:cubicBezTo>
                <a:cubicBezTo>
                  <a:pt x="335802" y="136528"/>
                  <a:pt x="327000" y="119397"/>
                  <a:pt x="314617" y="105543"/>
                </a:cubicBezTo>
                <a:cubicBezTo>
                  <a:pt x="308575" y="98765"/>
                  <a:pt x="301712" y="92881"/>
                  <a:pt x="294103" y="87891"/>
                </a:cubicBezTo>
                <a:cubicBezTo>
                  <a:pt x="302532" y="35529"/>
                  <a:pt x="338786" y="0"/>
                  <a:pt x="403684" y="0"/>
                </a:cubicBezTo>
                <a:close/>
              </a:path>
            </a:pathLst>
          </a:custGeom>
          <a:solidFill>
            <a:sysClr val="window" lastClr="FFFFFF"/>
          </a:solidFill>
          <a:ln>
            <a:noFill/>
          </a:ln>
        </p:spPr>
      </p:sp>
      <p:sp>
        <p:nvSpPr>
          <p:cNvPr id="141" name="文本框 140"/>
          <p:cNvSpPr txBox="1"/>
          <p:nvPr>
            <p:custDataLst>
              <p:tags r:id="rId33"/>
            </p:custDataLst>
          </p:nvPr>
        </p:nvSpPr>
        <p:spPr>
          <a:xfrm>
            <a:off x="247650" y="5223510"/>
            <a:ext cx="2375535" cy="1307465"/>
          </a:xfrm>
          <a:prstGeom prst="rect">
            <a:avLst/>
          </a:prstGeom>
          <a:noFill/>
        </p:spPr>
        <p:txBody>
          <a:bodyPr wrap="square" tIns="0" rtlCol="0">
            <a:noAutofit/>
          </a:bodyPr>
          <a:lstStyle/>
          <a:p>
            <a:pPr marL="285750" indent="-285750">
              <a:lnSpc>
                <a:spcPct val="120000"/>
              </a:lnSpc>
              <a:buFont typeface="Wingdings" panose="05000000000000000000" charset="0"/>
              <a:buChar char="n"/>
            </a:pPr>
            <a:r>
              <a:rPr lang="zh-CN" altLang="en-US" sz="1600" b="1" spc="150" dirty="0">
                <a:latin typeface="微软雅黑" panose="020B0503020204020204" charset="-122"/>
                <a:ea typeface="微软雅黑" panose="020B0503020204020204" charset="-122"/>
              </a:rPr>
              <a:t>标签</a:t>
            </a:r>
            <a:r>
              <a:rPr lang="en-US" altLang="zh-CN" sz="1600" b="1" spc="150" dirty="0">
                <a:latin typeface="微软雅黑" panose="020B0503020204020204" charset="-122"/>
                <a:ea typeface="微软雅黑" panose="020B0503020204020204" charset="-122"/>
              </a:rPr>
              <a:t>1.0</a:t>
            </a:r>
            <a:r>
              <a:rPr lang="zh-CN" altLang="en-US" sz="1600" b="1" spc="150" dirty="0">
                <a:latin typeface="微软雅黑" panose="020B0503020204020204" charset="-122"/>
                <a:ea typeface="微软雅黑" panose="020B0503020204020204" charset="-122"/>
              </a:rPr>
              <a:t>体系上线</a:t>
            </a:r>
          </a:p>
          <a:p>
            <a:pPr>
              <a:lnSpc>
                <a:spcPct val="120000"/>
              </a:lnSpc>
              <a:buFont typeface="Wingdings" panose="05000000000000000000" charset="0"/>
            </a:pPr>
            <a:endParaRPr lang="zh-CN" altLang="en-US" sz="1600" b="1" spc="150" dirty="0">
              <a:latin typeface="微软雅黑" panose="020B0503020204020204" charset="-122"/>
              <a:ea typeface="微软雅黑" panose="020B0503020204020204" charset="-122"/>
            </a:endParaRPr>
          </a:p>
          <a:p>
            <a:pPr marL="285750" indent="-285750">
              <a:lnSpc>
                <a:spcPct val="120000"/>
              </a:lnSpc>
              <a:buFont typeface="Wingdings" panose="05000000000000000000" charset="0"/>
              <a:buChar char="n"/>
            </a:pPr>
            <a:r>
              <a:rPr lang="zh-CN" altLang="en-US" sz="1600" b="1" spc="150" dirty="0">
                <a:latin typeface="微软雅黑" panose="020B0503020204020204" charset="-122"/>
                <a:ea typeface="微软雅黑" panose="020B0503020204020204" charset="-122"/>
              </a:rPr>
              <a:t>会员分类分级体系</a:t>
            </a:r>
            <a:r>
              <a:rPr lang="en-US" altLang="zh-CN" sz="1600" b="1" spc="150" dirty="0">
                <a:latin typeface="微软雅黑" panose="020B0503020204020204" charset="-122"/>
                <a:ea typeface="微软雅黑" panose="020B0503020204020204" charset="-122"/>
              </a:rPr>
              <a:t>1.0</a:t>
            </a:r>
            <a:r>
              <a:rPr lang="zh-CN" altLang="en-US" sz="1600" b="1" spc="150" dirty="0">
                <a:latin typeface="微软雅黑" panose="020B0503020204020204" charset="-122"/>
                <a:ea typeface="微软雅黑" panose="020B0503020204020204" charset="-122"/>
              </a:rPr>
              <a:t>框架确定</a:t>
            </a:r>
          </a:p>
        </p:txBody>
      </p:sp>
      <p:sp>
        <p:nvSpPr>
          <p:cNvPr id="142" name="文本框 141"/>
          <p:cNvSpPr txBox="1"/>
          <p:nvPr>
            <p:custDataLst>
              <p:tags r:id="rId34"/>
            </p:custDataLst>
          </p:nvPr>
        </p:nvSpPr>
        <p:spPr>
          <a:xfrm>
            <a:off x="2907665" y="4510405"/>
            <a:ext cx="2143125" cy="1963420"/>
          </a:xfrm>
          <a:prstGeom prst="rect">
            <a:avLst/>
          </a:prstGeom>
          <a:noFill/>
        </p:spPr>
        <p:txBody>
          <a:bodyPr wrap="square" tIns="0" rtlCol="0">
            <a:normAutofit fontScale="80000" lnSpcReduction="10000"/>
          </a:bodyPr>
          <a:lstStyle/>
          <a:p>
            <a:pPr marL="285750" indent="-285750">
              <a:lnSpc>
                <a:spcPct val="120000"/>
              </a:lnSpc>
              <a:buFont typeface="Wingdings" panose="05000000000000000000" charset="0"/>
              <a:buChar char="n"/>
            </a:pPr>
            <a:r>
              <a:rPr lang="zh-CN" altLang="en-US" sz="2000" b="1" spc="150" dirty="0">
                <a:latin typeface="微软雅黑" panose="020B0503020204020204" charset="-122"/>
                <a:ea typeface="微软雅黑" panose="020B0503020204020204" charset="-122"/>
              </a:rPr>
              <a:t>新积分运营测试</a:t>
            </a:r>
          </a:p>
          <a:p>
            <a:pPr marL="285750" indent="-285750">
              <a:lnSpc>
                <a:spcPct val="120000"/>
              </a:lnSpc>
              <a:buFont typeface="Wingdings" panose="05000000000000000000" charset="0"/>
              <a:buChar char="n"/>
            </a:pPr>
            <a:endParaRPr lang="zh-CN" altLang="en-US" sz="2000" b="1" spc="150" dirty="0">
              <a:latin typeface="微软雅黑" panose="020B0503020204020204" charset="-122"/>
              <a:ea typeface="微软雅黑" panose="020B0503020204020204" charset="-122"/>
            </a:endParaRPr>
          </a:p>
          <a:p>
            <a:pPr marL="285750" indent="-285750">
              <a:lnSpc>
                <a:spcPct val="120000"/>
              </a:lnSpc>
              <a:buFont typeface="Wingdings" panose="05000000000000000000" charset="0"/>
              <a:buChar char="n"/>
            </a:pPr>
            <a:r>
              <a:rPr lang="zh-CN" altLang="en-US" sz="2000" b="1" spc="150" dirty="0">
                <a:latin typeface="微软雅黑" panose="020B0503020204020204" charset="-122"/>
                <a:ea typeface="微软雅黑" panose="020B0503020204020204" charset="-122"/>
              </a:rPr>
              <a:t>新会员等级权益测试</a:t>
            </a:r>
          </a:p>
          <a:p>
            <a:pPr marL="285750" indent="-285750">
              <a:lnSpc>
                <a:spcPct val="120000"/>
              </a:lnSpc>
              <a:buFont typeface="Wingdings" panose="05000000000000000000" charset="0"/>
              <a:buChar char="n"/>
            </a:pPr>
            <a:endParaRPr lang="zh-CN" altLang="en-US" sz="2000" b="1" spc="150" dirty="0">
              <a:latin typeface="微软雅黑" panose="020B0503020204020204" charset="-122"/>
              <a:ea typeface="微软雅黑" panose="020B0503020204020204" charset="-122"/>
            </a:endParaRPr>
          </a:p>
          <a:p>
            <a:pPr marL="285750" indent="-285750">
              <a:lnSpc>
                <a:spcPct val="120000"/>
              </a:lnSpc>
              <a:buFont typeface="Wingdings" panose="05000000000000000000" charset="0"/>
              <a:buChar char="n"/>
            </a:pPr>
            <a:r>
              <a:rPr lang="zh-CN" altLang="en-US" sz="2000" b="1" spc="150" dirty="0">
                <a:latin typeface="微软雅黑" panose="020B0503020204020204" charset="-122"/>
                <a:ea typeface="微软雅黑" panose="020B0503020204020204" charset="-122"/>
              </a:rPr>
              <a:t>慢病新考核实施</a:t>
            </a:r>
          </a:p>
          <a:p>
            <a:pPr marL="285750" indent="-285750">
              <a:lnSpc>
                <a:spcPct val="120000"/>
              </a:lnSpc>
              <a:buFont typeface="Wingdings" panose="05000000000000000000" charset="0"/>
              <a:buChar char="n"/>
            </a:pPr>
            <a:endParaRPr lang="zh-CN" altLang="en-US" sz="1400" spc="150" dirty="0">
              <a:latin typeface="微软雅黑" panose="020B0503020204020204" charset="-122"/>
              <a:ea typeface="微软雅黑" panose="020B0503020204020204" charset="-122"/>
            </a:endParaRPr>
          </a:p>
          <a:p>
            <a:pPr marL="285750" indent="-285750">
              <a:lnSpc>
                <a:spcPct val="120000"/>
              </a:lnSpc>
              <a:buFont typeface="Wingdings" panose="05000000000000000000" charset="0"/>
              <a:buChar char="n"/>
            </a:pPr>
            <a:endParaRPr lang="zh-CN" altLang="en-US" sz="1400" spc="150" dirty="0">
              <a:latin typeface="微软雅黑" panose="020B0503020204020204" charset="-122"/>
              <a:ea typeface="微软雅黑" panose="020B0503020204020204" charset="-122"/>
            </a:endParaRPr>
          </a:p>
          <a:p>
            <a:pPr marL="285750" indent="-285750">
              <a:lnSpc>
                <a:spcPct val="120000"/>
              </a:lnSpc>
              <a:buFont typeface="Wingdings" panose="05000000000000000000" charset="0"/>
              <a:buChar char="n"/>
            </a:pPr>
            <a:endParaRPr lang="zh-CN" altLang="en-US" sz="1400" spc="150" dirty="0">
              <a:latin typeface="微软雅黑" panose="020B0503020204020204" charset="-122"/>
              <a:ea typeface="微软雅黑" panose="020B0503020204020204" charset="-122"/>
            </a:endParaRPr>
          </a:p>
          <a:p>
            <a:pPr marL="285750" indent="-285750">
              <a:lnSpc>
                <a:spcPct val="120000"/>
              </a:lnSpc>
              <a:buFont typeface="Wingdings" panose="05000000000000000000" charset="0"/>
              <a:buChar char="n"/>
            </a:pPr>
            <a:endParaRPr lang="zh-CN" altLang="en-US" sz="1400" spc="150" dirty="0">
              <a:latin typeface="微软雅黑" panose="020B0503020204020204" charset="-122"/>
              <a:ea typeface="微软雅黑" panose="020B0503020204020204" charset="-122"/>
            </a:endParaRPr>
          </a:p>
        </p:txBody>
      </p:sp>
      <p:sp>
        <p:nvSpPr>
          <p:cNvPr id="143" name="文本框 142"/>
          <p:cNvSpPr txBox="1"/>
          <p:nvPr>
            <p:custDataLst>
              <p:tags r:id="rId35"/>
            </p:custDataLst>
          </p:nvPr>
        </p:nvSpPr>
        <p:spPr>
          <a:xfrm>
            <a:off x="4911725" y="3797300"/>
            <a:ext cx="2143125" cy="1903730"/>
          </a:xfrm>
          <a:prstGeom prst="rect">
            <a:avLst/>
          </a:prstGeom>
          <a:noFill/>
        </p:spPr>
        <p:txBody>
          <a:bodyPr wrap="square" tIns="0" rtlCol="0">
            <a:normAutofit/>
          </a:bodyPr>
          <a:lstStyle/>
          <a:p>
            <a:pPr marL="285750" indent="-285750">
              <a:lnSpc>
                <a:spcPct val="120000"/>
              </a:lnSpc>
              <a:buFont typeface="Wingdings" panose="05000000000000000000" charset="0"/>
              <a:buChar char="n"/>
            </a:pPr>
            <a:r>
              <a:rPr lang="zh-CN" altLang="en-US" sz="1600" b="1" spc="150" dirty="0">
                <a:latin typeface="微软雅黑" panose="020B0503020204020204" charset="-122"/>
                <a:ea typeface="微软雅黑" panose="020B0503020204020204" charset="-122"/>
              </a:rPr>
              <a:t>慢病精准营销模型测试</a:t>
            </a:r>
          </a:p>
        </p:txBody>
      </p:sp>
      <p:sp>
        <p:nvSpPr>
          <p:cNvPr id="144" name="文本框 143"/>
          <p:cNvSpPr txBox="1"/>
          <p:nvPr>
            <p:custDataLst>
              <p:tags r:id="rId36"/>
            </p:custDataLst>
          </p:nvPr>
        </p:nvSpPr>
        <p:spPr>
          <a:xfrm>
            <a:off x="6915785" y="3084195"/>
            <a:ext cx="2393315" cy="652145"/>
          </a:xfrm>
          <a:prstGeom prst="rect">
            <a:avLst/>
          </a:prstGeom>
          <a:noFill/>
        </p:spPr>
        <p:txBody>
          <a:bodyPr wrap="square" tIns="0" rtlCol="0">
            <a:normAutofit/>
          </a:bodyPr>
          <a:lstStyle/>
          <a:p>
            <a:pPr marL="285750" indent="-285750">
              <a:lnSpc>
                <a:spcPct val="120000"/>
              </a:lnSpc>
              <a:buFont typeface="Wingdings" panose="05000000000000000000" charset="0"/>
              <a:buChar char="n"/>
            </a:pPr>
            <a:r>
              <a:rPr lang="zh-CN" altLang="en-US" sz="1600" b="1" spc="150" dirty="0">
                <a:latin typeface="微软雅黑" panose="020B0503020204020204" charset="-122"/>
                <a:ea typeface="微软雅黑" panose="020B0503020204020204" charset="-122"/>
              </a:rPr>
              <a:t>新版会员体系上线</a:t>
            </a:r>
          </a:p>
        </p:txBody>
      </p:sp>
      <p:sp>
        <p:nvSpPr>
          <p:cNvPr id="145" name="文本框 144"/>
          <p:cNvSpPr txBox="1"/>
          <p:nvPr>
            <p:custDataLst>
              <p:tags r:id="rId37"/>
            </p:custDataLst>
          </p:nvPr>
        </p:nvSpPr>
        <p:spPr>
          <a:xfrm>
            <a:off x="8919823" y="2371526"/>
            <a:ext cx="2143276" cy="651993"/>
          </a:xfrm>
          <a:prstGeom prst="rect">
            <a:avLst/>
          </a:prstGeom>
          <a:noFill/>
        </p:spPr>
        <p:txBody>
          <a:bodyPr wrap="square" tIns="0" rtlCol="0">
            <a:normAutofit/>
          </a:bodyPr>
          <a:lstStyle/>
          <a:p>
            <a:pPr marL="285750" indent="-285750">
              <a:lnSpc>
                <a:spcPct val="120000"/>
              </a:lnSpc>
              <a:buFont typeface="Wingdings" panose="05000000000000000000" charset="0"/>
              <a:buChar char="n"/>
            </a:pPr>
            <a:r>
              <a:rPr lang="zh-CN" altLang="en-US" sz="1600" b="1" spc="150" dirty="0">
                <a:latin typeface="微软雅黑" panose="020B0503020204020204" charset="-122"/>
                <a:ea typeface="微软雅黑" panose="020B0503020204020204" charset="-122"/>
              </a:rPr>
              <a:t>人客合一</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2981325" y="1775460"/>
            <a:ext cx="5722620" cy="2447290"/>
          </a:xfrm>
        </p:spPr>
        <p:txBody>
          <a:bodyPr>
            <a:normAutofit fontScale="90000"/>
          </a:bodyPr>
          <a:lstStyle/>
          <a:p>
            <a:r>
              <a:rPr lang="en-US" altLang="zh-CN" sz="10665">
                <a:solidFill>
                  <a:srgbClr val="11862D"/>
                </a:solidFill>
              </a:rPr>
              <a:t>THANKS</a:t>
            </a:r>
          </a:p>
        </p:txBody>
      </p:sp>
      <p:sp>
        <p:nvSpPr>
          <p:cNvPr id="4" name="椭圆 3"/>
          <p:cNvSpPr/>
          <p:nvPr/>
        </p:nvSpPr>
        <p:spPr>
          <a:xfrm>
            <a:off x="8704258" y="2597253"/>
            <a:ext cx="137143" cy="137143"/>
          </a:xfrm>
          <a:prstGeom prst="ellipse">
            <a:avLst/>
          </a:prstGeom>
          <a:noFill/>
          <a:ln w="22225">
            <a:solidFill>
              <a:srgbClr val="047832"/>
            </a:solidFill>
          </a:ln>
          <a:extLst>
            <a:ext uri="{909E8E84-426E-40DD-AFC4-6F175D3DCCD1}">
              <a14:hiddenFill xmlns:a14="http://schemas.microsoft.com/office/drawing/2010/main">
                <a:solidFill>
                  <a:srgbClr val="11862D"/>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sz="100"/>
          </a:p>
        </p:txBody>
      </p:sp>
      <p:cxnSp>
        <p:nvCxnSpPr>
          <p:cNvPr id="5" name="直接连接符 4"/>
          <p:cNvCxnSpPr/>
          <p:nvPr/>
        </p:nvCxnSpPr>
        <p:spPr>
          <a:xfrm>
            <a:off x="3349752" y="4222652"/>
            <a:ext cx="5491649" cy="0"/>
          </a:xfrm>
          <a:prstGeom prst="line">
            <a:avLst/>
          </a:prstGeom>
          <a:ln>
            <a:solidFill>
              <a:srgbClr val="11862D"/>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4743031" y="4315559"/>
            <a:ext cx="2729230" cy="337185"/>
          </a:xfrm>
          <a:prstGeom prst="rect">
            <a:avLst/>
          </a:prstGeom>
          <a:noFill/>
        </p:spPr>
        <p:txBody>
          <a:bodyPr wrap="none" rtlCol="0">
            <a:spAutoFit/>
          </a:bodyPr>
          <a:lstStyle/>
          <a:p>
            <a:r>
              <a:rPr lang="en-US" altLang="zh-CN" sz="1600">
                <a:solidFill>
                  <a:srgbClr val="11862D"/>
                </a:solidFill>
                <a:latin typeface="微软雅黑" panose="020B0503020204020204" charset="-122"/>
                <a:ea typeface="微软雅黑" panose="020B0503020204020204" charset="-122"/>
              </a:rPr>
              <a:t>CRM</a:t>
            </a:r>
            <a:r>
              <a:rPr lang="zh-CN" altLang="en-US" sz="1600">
                <a:solidFill>
                  <a:srgbClr val="11862D"/>
                </a:solidFill>
                <a:latin typeface="微软雅黑" panose="020B0503020204020204" charset="-122"/>
                <a:ea typeface="微软雅黑" panose="020B0503020204020204" charset="-122"/>
              </a:rPr>
              <a:t>事业部   </a:t>
            </a:r>
            <a:r>
              <a:rPr lang="en-US" altLang="zh-CN" sz="1600">
                <a:solidFill>
                  <a:srgbClr val="11862D"/>
                </a:solidFill>
                <a:latin typeface="微软雅黑" panose="020B0503020204020204" charset="-122"/>
                <a:ea typeface="微软雅黑" panose="020B0503020204020204" charset="-122"/>
              </a:rPr>
              <a:t>|   2019.07.18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
          <p:cNvSpPr txBox="1"/>
          <p:nvPr/>
        </p:nvSpPr>
        <p:spPr>
          <a:xfrm>
            <a:off x="313343" y="254787"/>
            <a:ext cx="5756099" cy="332399"/>
          </a:xfrm>
          <a:prstGeom prst="rect">
            <a:avLst/>
          </a:prstGeom>
          <a:noFill/>
        </p:spPr>
        <p:txBody>
          <a:bodyPr wrap="square" lIns="0" tIns="0" rIns="0" bIns="0" rtlCol="0">
            <a:noAutofit/>
          </a:bodyPr>
          <a:lstStyle/>
          <a:p>
            <a:pPr>
              <a:lnSpc>
                <a:spcPct val="90000"/>
              </a:lnSpc>
              <a:spcBef>
                <a:spcPct val="0"/>
              </a:spcBef>
              <a:defRPr/>
            </a:pPr>
            <a:r>
              <a:rPr lang="zh-CN" altLang="en-US" sz="2400" b="1" dirty="0">
                <a:solidFill>
                  <a:schemeClr val="tx1">
                    <a:lumMod val="75000"/>
                    <a:lumOff val="25000"/>
                  </a:schemeClr>
                </a:solidFill>
                <a:latin typeface="微软雅黑" panose="020B0503020204020204" charset="-122"/>
                <a:ea typeface="微软雅黑" panose="020B0503020204020204" charset="-122"/>
                <a:cs typeface="+mj-cs"/>
              </a:rPr>
              <a:t>会员分析</a:t>
            </a:r>
            <a:r>
              <a:rPr lang="en-US" altLang="zh-CN" sz="2400" b="1" dirty="0">
                <a:solidFill>
                  <a:schemeClr val="tx1">
                    <a:lumMod val="75000"/>
                    <a:lumOff val="25000"/>
                  </a:schemeClr>
                </a:solidFill>
                <a:latin typeface="微软雅黑" panose="020B0503020204020204" charset="-122"/>
                <a:ea typeface="微软雅黑" panose="020B0503020204020204" charset="-122"/>
                <a:cs typeface="+mj-cs"/>
              </a:rPr>
              <a:t>——</a:t>
            </a:r>
            <a:r>
              <a:rPr lang="zh-CN" altLang="en-US" sz="2400" b="1" dirty="0">
                <a:solidFill>
                  <a:schemeClr val="tx1">
                    <a:lumMod val="75000"/>
                    <a:lumOff val="25000"/>
                  </a:schemeClr>
                </a:solidFill>
                <a:latin typeface="微软雅黑" panose="020B0503020204020204" charset="-122"/>
                <a:ea typeface="微软雅黑" panose="020B0503020204020204" charset="-122"/>
                <a:cs typeface="+mj-cs"/>
              </a:rPr>
              <a:t>订单</a:t>
            </a:r>
          </a:p>
        </p:txBody>
      </p:sp>
      <p:pic>
        <p:nvPicPr>
          <p:cNvPr id="2" name="图片 1"/>
          <p:cNvPicPr>
            <a:picLocks noChangeAspect="1"/>
          </p:cNvPicPr>
          <p:nvPr/>
        </p:nvPicPr>
        <p:blipFill>
          <a:blip r:embed="rId3"/>
          <a:stretch>
            <a:fillRect/>
          </a:stretch>
        </p:blipFill>
        <p:spPr>
          <a:xfrm>
            <a:off x="9999551" y="68561"/>
            <a:ext cx="2133600" cy="704850"/>
          </a:xfrm>
          <a:prstGeom prst="rect">
            <a:avLst/>
          </a:prstGeom>
        </p:spPr>
      </p:pic>
      <p:sp>
        <p:nvSpPr>
          <p:cNvPr id="3" name="矩形 2"/>
          <p:cNvSpPr/>
          <p:nvPr/>
        </p:nvSpPr>
        <p:spPr>
          <a:xfrm>
            <a:off x="0" y="-9054"/>
            <a:ext cx="172016" cy="855160"/>
          </a:xfrm>
          <a:prstGeom prst="rect">
            <a:avLst/>
          </a:prstGeom>
          <a:solidFill>
            <a:srgbClr val="029E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9759636" y="5956658"/>
            <a:ext cx="2432364" cy="9189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灯片编号占位符 4"/>
          <p:cNvSpPr txBox="1"/>
          <p:nvPr/>
        </p:nvSpPr>
        <p:spPr>
          <a:xfrm>
            <a:off x="86008" y="6356350"/>
            <a:ext cx="8283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6363E97-377F-4002-9EA8-4D5DFF0D79E5}" type="slidenum">
              <a:rPr lang="zh-HK" altLang="en-US" sz="1400" smtClean="0"/>
              <a:t>9</a:t>
            </a:fld>
            <a:endParaRPr lang="zh-HK" altLang="en-US" sz="1400" dirty="0"/>
          </a:p>
        </p:txBody>
      </p:sp>
      <p:sp>
        <p:nvSpPr>
          <p:cNvPr id="15" name="文本框 1"/>
          <p:cNvSpPr txBox="1"/>
          <p:nvPr/>
        </p:nvSpPr>
        <p:spPr>
          <a:xfrm>
            <a:off x="659130" y="1651635"/>
            <a:ext cx="5260340" cy="628015"/>
          </a:xfrm>
          <a:prstGeom prst="rect">
            <a:avLst/>
          </a:prstGeom>
          <a:noFill/>
        </p:spPr>
        <p:txBody>
          <a:bodyPr wrap="square" lIns="0" tIns="0" rIns="0" bIns="0" rtlCol="0">
            <a:noAutofit/>
          </a:bodyPr>
          <a:lstStyle/>
          <a:p>
            <a:pPr marL="285750" indent="-285750">
              <a:lnSpc>
                <a:spcPct val="150000"/>
              </a:lnSpc>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rPr>
              <a:t>订单：非会员订单占比在</a:t>
            </a:r>
            <a:r>
              <a:rPr lang="en-US" altLang="zh-CN"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达到</a:t>
            </a:r>
            <a:r>
              <a:rPr lang="en-US" altLang="zh-CN" sz="1400" dirty="0">
                <a:solidFill>
                  <a:schemeClr val="accent6"/>
                </a:solidFill>
                <a:latin typeface="微软雅黑" panose="020B0503020204020204" charset="-122"/>
                <a:ea typeface="微软雅黑" panose="020B0503020204020204" charset="-122"/>
              </a:rPr>
              <a:t>34.4%</a:t>
            </a:r>
            <a:r>
              <a:rPr lang="zh-CN" altLang="en-US" sz="1400" dirty="0">
                <a:latin typeface="微软雅黑" panose="020B0503020204020204" charset="-122"/>
                <a:ea typeface="微软雅黑" panose="020B0503020204020204" charset="-122"/>
              </a:rPr>
              <a:t>，</a:t>
            </a:r>
            <a:r>
              <a:rPr lang="en-US" sz="1400" dirty="0">
                <a:latin typeface="微软雅黑" panose="020B0503020204020204" charset="-122"/>
                <a:ea typeface="微软雅黑" panose="020B0503020204020204" charset="-122"/>
              </a:rPr>
              <a:t>2018</a:t>
            </a:r>
            <a:r>
              <a:rPr lang="zh-CN" altLang="en-US" sz="1400" dirty="0">
                <a:latin typeface="微软雅黑" panose="020B0503020204020204" charset="-122"/>
                <a:ea typeface="微软雅黑" panose="020B0503020204020204" charset="-122"/>
              </a:rPr>
              <a:t>相对</a:t>
            </a:r>
            <a:r>
              <a:rPr lang="en-US" altLang="zh-CN" sz="1400" dirty="0">
                <a:latin typeface="微软雅黑" panose="020B0503020204020204" charset="-122"/>
                <a:ea typeface="微软雅黑" panose="020B0503020204020204" charset="-122"/>
              </a:rPr>
              <a:t>2017</a:t>
            </a:r>
            <a:r>
              <a:rPr lang="zh-CN" altLang="en-US" sz="1400" dirty="0">
                <a:latin typeface="微软雅黑" panose="020B0503020204020204" charset="-122"/>
                <a:ea typeface="微软雅黑" panose="020B0503020204020204" charset="-122"/>
              </a:rPr>
              <a:t>上升</a:t>
            </a:r>
            <a:r>
              <a:rPr lang="en-US" altLang="zh-CN" sz="1400" dirty="0">
                <a:solidFill>
                  <a:srgbClr val="FF0000"/>
                </a:solidFill>
                <a:latin typeface="微软雅黑" panose="020B0503020204020204" charset="-122"/>
                <a:ea typeface="微软雅黑" panose="020B0503020204020204" charset="-122"/>
              </a:rPr>
              <a:t>0.1%</a:t>
            </a:r>
            <a:endParaRPr lang="zh-CN" altLang="en-US" sz="1400" dirty="0">
              <a:solidFill>
                <a:srgbClr val="FF0000"/>
              </a:solidFill>
              <a:latin typeface="微软雅黑" panose="020B0503020204020204" charset="-122"/>
              <a:ea typeface="微软雅黑" panose="020B0503020204020204" charset="-122"/>
            </a:endParaRPr>
          </a:p>
        </p:txBody>
      </p:sp>
      <p:sp>
        <p:nvSpPr>
          <p:cNvPr id="18" name="矩形 17"/>
          <p:cNvSpPr/>
          <p:nvPr/>
        </p:nvSpPr>
        <p:spPr>
          <a:xfrm>
            <a:off x="604457" y="1245652"/>
            <a:ext cx="5508945" cy="234167"/>
          </a:xfrm>
          <a:prstGeom prst="rect">
            <a:avLst/>
          </a:prstGeom>
        </p:spPr>
        <p:txBody>
          <a:bodyPr wrap="square" lIns="0" tIns="0" rIns="0" bIns="0" anchor="ctr" anchorCtr="0">
            <a:spAutoFit/>
          </a:bodyPr>
          <a:lstStyle/>
          <a:p>
            <a:pPr>
              <a:lnSpc>
                <a:spcPts val="1800"/>
              </a:lnSpc>
            </a:pPr>
            <a:r>
              <a:rPr lang="zh-CN" altLang="en-US" sz="2000" b="1" dirty="0">
                <a:solidFill>
                  <a:srgbClr val="00B0F0"/>
                </a:solidFill>
                <a:latin typeface="微软雅黑" panose="020B0503020204020204" charset="-122"/>
                <a:ea typeface="微软雅黑" panose="020B0503020204020204" charset="-122"/>
              </a:rPr>
              <a:t>非会员转化仍然具有较大潜力</a:t>
            </a:r>
          </a:p>
        </p:txBody>
      </p:sp>
      <p:sp>
        <p:nvSpPr>
          <p:cNvPr id="16" name="文本框 1"/>
          <p:cNvSpPr txBox="1"/>
          <p:nvPr/>
        </p:nvSpPr>
        <p:spPr>
          <a:xfrm>
            <a:off x="6113144" y="1651635"/>
            <a:ext cx="5508945" cy="688340"/>
          </a:xfrm>
          <a:prstGeom prst="rect">
            <a:avLst/>
          </a:prstGeom>
          <a:noFill/>
        </p:spPr>
        <p:txBody>
          <a:bodyPr wrap="square" lIns="0" tIns="0" rIns="0" bIns="0" rtlCol="0">
            <a:noAutofit/>
          </a:bodyPr>
          <a:lstStyle/>
          <a:p>
            <a:pPr marL="285750" indent="-285750">
              <a:lnSpc>
                <a:spcPct val="150000"/>
              </a:lnSpc>
              <a:spcBef>
                <a:spcPct val="0"/>
              </a:spcBef>
              <a:buFont typeface="Wingdings" panose="05000000000000000000" pitchFamily="2" charset="2"/>
              <a:buChar char="n"/>
              <a:defRPr/>
            </a:pPr>
            <a:r>
              <a:rPr lang="zh-CN" altLang="en-US" sz="1400" dirty="0">
                <a:latin typeface="微软雅黑" panose="020B0503020204020204" charset="-122"/>
                <a:ea typeface="微软雅黑" panose="020B0503020204020204" charset="-122"/>
              </a:rPr>
              <a:t>客单价：会员客单价是非会员客单价的</a:t>
            </a:r>
            <a:r>
              <a:rPr lang="en-US" altLang="zh-CN" sz="1400" dirty="0">
                <a:solidFill>
                  <a:schemeClr val="accent6"/>
                </a:solidFill>
                <a:latin typeface="微软雅黑" panose="020B0503020204020204" charset="-122"/>
                <a:ea typeface="微软雅黑" panose="020B0503020204020204" charset="-122"/>
              </a:rPr>
              <a:t>1.82</a:t>
            </a:r>
            <a:r>
              <a:rPr lang="zh-CN" altLang="en-US" sz="1400" dirty="0">
                <a:solidFill>
                  <a:schemeClr val="accent6"/>
                </a:solidFill>
                <a:latin typeface="微软雅黑" panose="020B0503020204020204" charset="-122"/>
                <a:ea typeface="微软雅黑" panose="020B0503020204020204" charset="-122"/>
              </a:rPr>
              <a:t>倍</a:t>
            </a:r>
            <a:r>
              <a:rPr lang="zh-CN" altLang="en-US" sz="1400" dirty="0">
                <a:solidFill>
                  <a:schemeClr val="tx1"/>
                </a:solidFill>
                <a:latin typeface="微软雅黑" panose="020B0503020204020204" charset="-122"/>
                <a:ea typeface="微软雅黑" panose="020B0503020204020204" charset="-122"/>
              </a:rPr>
              <a:t>，非会员客单价</a:t>
            </a:r>
            <a:r>
              <a:rPr lang="en-US" altLang="zh-CN" sz="1400" dirty="0">
                <a:solidFill>
                  <a:schemeClr val="tx1"/>
                </a:solidFill>
                <a:latin typeface="微软雅黑" panose="020B0503020204020204" charset="-122"/>
                <a:ea typeface="微软雅黑" panose="020B0503020204020204" charset="-122"/>
              </a:rPr>
              <a:t>2018</a:t>
            </a:r>
            <a:r>
              <a:rPr lang="zh-CN" altLang="en-US" sz="1400" dirty="0">
                <a:solidFill>
                  <a:schemeClr val="tx1"/>
                </a:solidFill>
                <a:latin typeface="微软雅黑" panose="020B0503020204020204" charset="-122"/>
                <a:ea typeface="微软雅黑" panose="020B0503020204020204" charset="-122"/>
              </a:rPr>
              <a:t>相对</a:t>
            </a:r>
            <a:r>
              <a:rPr lang="en-US" altLang="zh-CN" sz="1400" dirty="0">
                <a:solidFill>
                  <a:schemeClr val="tx1"/>
                </a:solidFill>
                <a:latin typeface="微软雅黑" panose="020B0503020204020204" charset="-122"/>
                <a:ea typeface="微软雅黑" panose="020B0503020204020204" charset="-122"/>
              </a:rPr>
              <a:t>2017</a:t>
            </a:r>
            <a:r>
              <a:rPr lang="zh-CN" altLang="en-US" sz="1400" dirty="0">
                <a:solidFill>
                  <a:schemeClr val="tx1"/>
                </a:solidFill>
                <a:latin typeface="微软雅黑" panose="020B0503020204020204" charset="-122"/>
                <a:ea typeface="微软雅黑" panose="020B0503020204020204" charset="-122"/>
              </a:rPr>
              <a:t>上升</a:t>
            </a:r>
            <a:r>
              <a:rPr lang="en-US" altLang="zh-CN" sz="1400" dirty="0">
                <a:solidFill>
                  <a:schemeClr val="accent6"/>
                </a:solidFill>
                <a:latin typeface="微软雅黑" panose="020B0503020204020204" charset="-122"/>
                <a:ea typeface="微软雅黑" panose="020B0503020204020204" charset="-122"/>
              </a:rPr>
              <a:t>3.04</a:t>
            </a:r>
            <a:r>
              <a:rPr lang="zh-CN" altLang="en-US" sz="1400" dirty="0">
                <a:solidFill>
                  <a:schemeClr val="accent6"/>
                </a:solidFill>
                <a:latin typeface="微软雅黑" panose="020B0503020204020204" charset="-122"/>
                <a:ea typeface="微软雅黑" panose="020B0503020204020204" charset="-122"/>
              </a:rPr>
              <a:t>元</a:t>
            </a:r>
            <a:r>
              <a:rPr lang="zh-CN" altLang="en-US" sz="1400" dirty="0">
                <a:solidFill>
                  <a:schemeClr val="tx1"/>
                </a:solidFill>
                <a:latin typeface="微软雅黑" panose="020B0503020204020204" charset="-122"/>
                <a:ea typeface="微软雅黑" panose="020B0503020204020204" charset="-122"/>
              </a:rPr>
              <a:t>，会员客单</a:t>
            </a:r>
            <a:r>
              <a:rPr lang="zh-CN" altLang="en-US" sz="1400" dirty="0">
                <a:latin typeface="微软雅黑" panose="020B0503020204020204" charset="-122"/>
                <a:ea typeface="微软雅黑" panose="020B0503020204020204" charset="-122"/>
              </a:rPr>
              <a:t>价</a:t>
            </a:r>
            <a:r>
              <a:rPr lang="en-US" altLang="zh-CN" sz="1400" dirty="0">
                <a:solidFill>
                  <a:schemeClr val="tx1"/>
                </a:solidFill>
                <a:latin typeface="微软雅黑" panose="020B0503020204020204" charset="-122"/>
                <a:ea typeface="微软雅黑" panose="020B0503020204020204" charset="-122"/>
              </a:rPr>
              <a:t>2018</a:t>
            </a:r>
            <a:r>
              <a:rPr lang="zh-CN" altLang="en-US" sz="1400" dirty="0">
                <a:solidFill>
                  <a:schemeClr val="tx1"/>
                </a:solidFill>
                <a:latin typeface="微软雅黑" panose="020B0503020204020204" charset="-122"/>
                <a:ea typeface="微软雅黑" panose="020B0503020204020204" charset="-122"/>
              </a:rPr>
              <a:t>相对</a:t>
            </a:r>
            <a:r>
              <a:rPr lang="en-US" altLang="zh-CN" sz="1400" dirty="0">
                <a:solidFill>
                  <a:schemeClr val="tx1"/>
                </a:solidFill>
                <a:latin typeface="微软雅黑" panose="020B0503020204020204" charset="-122"/>
                <a:ea typeface="微软雅黑" panose="020B0503020204020204" charset="-122"/>
              </a:rPr>
              <a:t>2017</a:t>
            </a:r>
            <a:r>
              <a:rPr lang="zh-CN" altLang="en-US" sz="1400" dirty="0">
                <a:solidFill>
                  <a:schemeClr val="tx1"/>
                </a:solidFill>
                <a:latin typeface="微软雅黑" panose="020B0503020204020204" charset="-122"/>
                <a:ea typeface="微软雅黑" panose="020B0503020204020204" charset="-122"/>
              </a:rPr>
              <a:t>下降</a:t>
            </a:r>
            <a:r>
              <a:rPr lang="en-US" altLang="zh-CN" sz="1400" dirty="0">
                <a:solidFill>
                  <a:srgbClr val="FF0000"/>
                </a:solidFill>
                <a:latin typeface="微软雅黑" panose="020B0503020204020204" charset="-122"/>
                <a:ea typeface="微软雅黑" panose="020B0503020204020204" charset="-122"/>
              </a:rPr>
              <a:t>0.79</a:t>
            </a:r>
            <a:r>
              <a:rPr lang="zh-CN" altLang="en-US" sz="1400" dirty="0">
                <a:solidFill>
                  <a:srgbClr val="FF0000"/>
                </a:solidFill>
                <a:latin typeface="微软雅黑" panose="020B0503020204020204" charset="-122"/>
                <a:ea typeface="微软雅黑" panose="020B0503020204020204" charset="-122"/>
              </a:rPr>
              <a:t>元</a:t>
            </a:r>
          </a:p>
        </p:txBody>
      </p:sp>
      <p:sp>
        <p:nvSpPr>
          <p:cNvPr id="19" name="矩形 18"/>
          <p:cNvSpPr/>
          <p:nvPr/>
        </p:nvSpPr>
        <p:spPr>
          <a:xfrm>
            <a:off x="9640481" y="6576051"/>
            <a:ext cx="2492670" cy="145424"/>
          </a:xfrm>
          <a:prstGeom prst="rect">
            <a:avLst/>
          </a:prstGeom>
        </p:spPr>
        <p:txBody>
          <a:bodyPr wrap="none" lIns="0" tIns="0" rIns="0" bIns="0">
            <a:spAutoFit/>
          </a:bodyPr>
          <a:lstStyle/>
          <a:p>
            <a:pPr algn="r">
              <a:lnSpc>
                <a:spcPct val="90000"/>
              </a:lnSpc>
              <a:spcBef>
                <a:spcPct val="0"/>
              </a:spcBef>
              <a:defRPr/>
            </a:pPr>
            <a:r>
              <a:rPr lang="en-US" altLang="zh-CN" sz="1050" dirty="0">
                <a:solidFill>
                  <a:schemeClr val="bg1">
                    <a:lumMod val="75000"/>
                  </a:schemeClr>
                </a:solidFill>
                <a:latin typeface="微软雅黑" panose="020B0503020204020204" charset="-122"/>
                <a:ea typeface="微软雅黑" panose="020B0503020204020204" charset="-122"/>
              </a:rPr>
              <a:t>* </a:t>
            </a:r>
            <a:r>
              <a:rPr lang="zh-CN" altLang="en-US" sz="1050" dirty="0">
                <a:solidFill>
                  <a:schemeClr val="bg1">
                    <a:lumMod val="75000"/>
                  </a:schemeClr>
                </a:solidFill>
                <a:latin typeface="微软雅黑" panose="020B0503020204020204" charset="-122"/>
                <a:ea typeface="微软雅黑" panose="020B0503020204020204" charset="-122"/>
              </a:rPr>
              <a:t>数据时间区间为</a:t>
            </a:r>
            <a:r>
              <a:rPr lang="en-US" altLang="zh-CN" sz="1050" dirty="0">
                <a:solidFill>
                  <a:schemeClr val="bg1">
                    <a:lumMod val="75000"/>
                  </a:schemeClr>
                </a:solidFill>
                <a:latin typeface="微软雅黑" panose="020B0503020204020204" charset="-122"/>
                <a:ea typeface="微软雅黑" panose="020B0503020204020204" charset="-122"/>
              </a:rPr>
              <a:t>20180101-20190601</a:t>
            </a:r>
            <a:r>
              <a:rPr lang="zh-CN" altLang="en-US" sz="1050" dirty="0">
                <a:solidFill>
                  <a:schemeClr val="bg1">
                    <a:lumMod val="75000"/>
                  </a:schemeClr>
                </a:solidFill>
                <a:latin typeface="微软雅黑" panose="020B0503020204020204" charset="-122"/>
                <a:ea typeface="微软雅黑" panose="020B0503020204020204" charset="-122"/>
              </a:rPr>
              <a:t>。</a:t>
            </a:r>
            <a:endParaRPr lang="en-US" altLang="zh-CN" sz="1050" dirty="0">
              <a:solidFill>
                <a:schemeClr val="bg1">
                  <a:lumMod val="75000"/>
                </a:schemeClr>
              </a:solidFill>
              <a:latin typeface="微软雅黑" panose="020B0503020204020204" charset="-122"/>
              <a:ea typeface="微软雅黑" panose="020B0503020204020204" charset="-122"/>
            </a:endParaRPr>
          </a:p>
        </p:txBody>
      </p:sp>
      <p:graphicFrame>
        <p:nvGraphicFramePr>
          <p:cNvPr id="21" name="图表 20"/>
          <p:cNvGraphicFramePr/>
          <p:nvPr/>
        </p:nvGraphicFramePr>
        <p:xfrm>
          <a:off x="6113402" y="2396399"/>
          <a:ext cx="5400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2" name="图表 21"/>
          <p:cNvGraphicFramePr/>
          <p:nvPr/>
        </p:nvGraphicFramePr>
        <p:xfrm>
          <a:off x="658929" y="2394249"/>
          <a:ext cx="5400000" cy="2743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7.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ags/tag12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188089"/>
  <p:tag name="KSO_WM_TAG_VERSION" val="1.0"/>
  <p:tag name="KSO_WM_SLIDE_INDEX" val="2"/>
  <p:tag name="KSO_WM_SLIDE_ITEM_CNT" val="3"/>
  <p:tag name="KSO_WM_SLIDE_LAYOUT" val="n"/>
  <p:tag name="KSO_WM_SLIDE_LAYOUT_CNT" val="1"/>
  <p:tag name="KSO_WM_SLIDE_TYPE" val="text"/>
  <p:tag name="KSO_WM_SLIDE_SUBTYPE" val="diag"/>
  <p:tag name="KSO_WM_SLIDE_POSITION" val="0*133.922"/>
  <p:tag name="KSO_WM_SLIDE_SIZE" val="907.125*307.745"/>
  <p:tag name="KSO_WM_SLIDE_ID" val="diagram20188089_2"/>
  <p:tag name="KSO_WM_DIAGRAM_GROUP_CODE" val="n1-1"/>
  <p:tag name="KSO_WM_SLIDE_DIAGTYPE" val="n"/>
  <p:tag name="KSO_WM_TEMPLATE_SUBCATEGORY" val="0"/>
</p:tagLst>
</file>

<file path=ppt/tags/tag12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i*1_2"/>
  <p:tag name="KSO_WM_UNIT_LAYERLEVEL" val="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TYPE" val="n_i"/>
  <p:tag name="KSO_WM_UNIT_INDEX" val="1_2"/>
  <p:tag name="KSO_WM_UNIT_TEXT_FILL_FORE_SCHEMECOLOR_INDEX" val="2"/>
  <p:tag name="KSO_WM_UNIT_TEXT_FILL_TYPE" val="1"/>
  <p:tag name="KSO_WM_UNIT_USESOURCEFORMAT_APPLY" val="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h_i*1_1_1"/>
  <p:tag name="KSO_WM_UNIT_LAYERLEVEL" val="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TYPE" val="n_h_i"/>
  <p:tag name="KSO_WM_UNIT_INDEX" val="1_1_1"/>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1"/>
</p:tagLst>
</file>

<file path=ppt/tags/tag13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i*1_1"/>
  <p:tag name="KSO_WM_UNIT_LAYERLEVEL" val="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TYPE" val="n_i"/>
  <p:tag name="KSO_WM_UNIT_INDEX" val="1_1"/>
  <p:tag name="KSO_WM_UNIT_LINE_FORE_SCHEMECOLOR_INDEX" val="13"/>
  <p:tag name="KSO_WM_UNIT_LINE_FILL_TYPE" val="2"/>
  <p:tag name="KSO_WM_UNIT_TEXT_FILL_FORE_SCHEMECOLOR_INDEX" val="13"/>
  <p:tag name="KSO_WM_UNIT_TEXT_FILL_TYPE" val="1"/>
  <p:tag name="KSO_WM_UNIT_USESOURCEFORMAT_APPLY" val="1"/>
</p:tagLst>
</file>

<file path=ppt/tags/tag13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TYPE" val="n_h_h_i"/>
  <p:tag name="KSO_WM_UNIT_INDEX" val="1_2_3_2"/>
  <p:tag name="KSO_WM_UNIT_ID" val="diagram20188089_2*n_h_h_i*1_2_3_2"/>
  <p:tag name="KSO_WM_UNIT_LAYERLEVEL" val="1_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FILL_FORE_SCHEMECOLOR_INDEX" val="7"/>
  <p:tag name="KSO_WM_UNIT_FILL_TYPE" val="1"/>
  <p:tag name="KSO_WM_UNIT_LINE_FORE_SCHEMECOLOR_INDEX" val="14"/>
  <p:tag name="KSO_WM_UNIT_LINE_FILL_TYPE" val="2"/>
  <p:tag name="KSO_WM_UNIT_TEXT_FILL_FORE_SCHEMECOLOR_INDEX" val="2"/>
  <p:tag name="KSO_WM_UNIT_TEXT_FILL_TYPE" val="1"/>
  <p:tag name="KSO_WM_UNIT_USESOURCEFORMAT_APPLY" val="1"/>
</p:tagLst>
</file>

<file path=ppt/tags/tag13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TYPE" val="n_h_h_i"/>
  <p:tag name="KSO_WM_UNIT_INDEX" val="1_2_3_1"/>
  <p:tag name="KSO_WM_UNIT_ID" val="diagram20188089_2*n_h_h_i*1_2_3_1"/>
  <p:tag name="KSO_WM_UNIT_LAYERLEVEL" val="1_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FILL_FORE_SCHEMECOLOR_INDEX" val="14"/>
  <p:tag name="KSO_WM_UNIT_FILL_TYPE" val="1"/>
  <p:tag name="KSO_WM_UNIT_TEXT_FILL_FORE_SCHEMECOLOR_INDEX" val="13"/>
  <p:tag name="KSO_WM_UNIT_TEXT_FILL_TYPE" val="1"/>
  <p:tag name="KSO_WM_UNIT_USESOURCEFORMAT_APPLY" val="1"/>
</p:tagLst>
</file>

<file path=ppt/tags/tag13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h_h_i*1_2_2_2"/>
  <p:tag name="KSO_WM_UNIT_LAYERLEVEL" val="1_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TYPE" val="n_h_h_i"/>
  <p:tag name="KSO_WM_UNIT_INDEX" val="1_2_2_2"/>
  <p:tag name="KSO_WM_UNIT_FILL_FORE_SCHEMECOLOR_INDEX" val="6"/>
  <p:tag name="KSO_WM_UNIT_FILL_TYPE" val="1"/>
  <p:tag name="KSO_WM_UNIT_LINE_FORE_SCHEMECOLOR_INDEX" val="14"/>
  <p:tag name="KSO_WM_UNIT_LINE_FILL_TYPE" val="2"/>
  <p:tag name="KSO_WM_UNIT_TEXT_FILL_FORE_SCHEMECOLOR_INDEX" val="2"/>
  <p:tag name="KSO_WM_UNIT_TEXT_FILL_TYPE" val="1"/>
  <p:tag name="KSO_WM_UNIT_USESOURCEFORMAT_APPLY" val="1"/>
</p:tagLst>
</file>

<file path=ppt/tags/tag13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h_h_i*1_2_2_1"/>
  <p:tag name="KSO_WM_UNIT_LAYERLEVEL" val="1_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TYPE" val="n_h_h_i"/>
  <p:tag name="KSO_WM_UNIT_INDEX" val="1_2_2_1"/>
  <p:tag name="KSO_WM_UNIT_FILL_FORE_SCHEMECOLOR_INDEX" val="14"/>
  <p:tag name="KSO_WM_UNIT_FILL_TYPE" val="1"/>
  <p:tag name="KSO_WM_UNIT_TEXT_FILL_FORE_SCHEMECOLOR_INDEX" val="13"/>
  <p:tag name="KSO_WM_UNIT_TEXT_FILL_TYPE" val="1"/>
  <p:tag name="KSO_WM_UNIT_USESOURCEFORMAT_APPLY" val="1"/>
</p:tagLst>
</file>

<file path=ppt/tags/tag13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h_h_i*1_2_1_2"/>
  <p:tag name="KSO_WM_UNIT_LAYERLEVEL" val="1_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TYPE" val="n_h_h_i"/>
  <p:tag name="KSO_WM_UNIT_INDEX" val="1_2_1_2"/>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1"/>
</p:tagLst>
</file>

<file path=ppt/tags/tag13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h_h_i*1_2_1_1"/>
  <p:tag name="KSO_WM_UNIT_LAYERLEVEL" val="1_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TYPE" val="n_h_h_i"/>
  <p:tag name="KSO_WM_UNIT_INDEX" val="1_2_1_1"/>
  <p:tag name="KSO_WM_UNIT_FILL_FORE_SCHEMECOLOR_INDEX" val="14"/>
  <p:tag name="KSO_WM_UNIT_FILL_TYPE" val="1"/>
  <p:tag name="KSO_WM_UNIT_TEXT_FILL_FORE_SCHEMECOLOR_INDEX" val="13"/>
  <p:tag name="KSO_WM_UNIT_TEXT_FILL_TYPE" val="1"/>
  <p:tag name="KSO_WM_UNIT_USESOURCEFORMAT_APPLY" val="1"/>
</p:tagLst>
</file>

<file path=ppt/tags/tag13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h_a*1_1_1"/>
  <p:tag name="KSO_WM_UNIT_LAYERLEVEL" val="1_1_1"/>
  <p:tag name="KSO_WM_UNIT_VALUE" val="11"/>
  <p:tag name="KSO_WM_UNIT_HIGHLIGHT" val="0"/>
  <p:tag name="KSO_WM_UNIT_COMPATIBLE" val="0"/>
  <p:tag name="KSO_WM_BEAUTIFY_FLAG" val="#wm#"/>
  <p:tag name="KSO_WM_TAG_VERSION" val="1.0"/>
  <p:tag name="KSO_WM_UNIT_DIAGRAM_ISNUMVISUAL" val="0"/>
  <p:tag name="KSO_WM_UNIT_DIAGRAM_ISREFERUNIT" val="0"/>
  <p:tag name="KSO_WM_UNIT_ISCONTENTSTITLE" val="0"/>
  <p:tag name="KSO_WM_DIAGRAM_GROUP_CODE" val="n1-1"/>
  <p:tag name="KSO_WM_UNIT_TYPE" val="n_h_a"/>
  <p:tag name="KSO_WM_UNIT_INDEX" val="1_1_1"/>
  <p:tag name="KSO_WM_UNIT_NOCLEAR" val="0"/>
  <p:tag name="KSO_WM_UNIT_PRESET_TEXT" val="单击此处添加标题"/>
  <p:tag name="KSO_WM_UNIT_TEXT_FILL_FORE_SCHEMECOLOR_INDEX" val="14"/>
  <p:tag name="KSO_WM_UNIT_TEXT_FILL_TYPE" val="1"/>
  <p:tag name="KSO_WM_UNIT_USESOURCEFORMAT_APPLY" val="1"/>
</p:tagLst>
</file>

<file path=ppt/tags/tag13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TYPE" val="n_h_h_a"/>
  <p:tag name="KSO_WM_UNIT_INDEX" val="1_2_1_1"/>
  <p:tag name="KSO_WM_UNIT_ID" val="diagram20188089_2*n_h_h_a*1_2_1_1"/>
  <p:tag name="KSO_WM_UNIT_LAYERLEVEL" val="1_1_1_1"/>
  <p:tag name="KSO_WM_UNIT_VALUE" val="51"/>
  <p:tag name="KSO_WM_UNIT_HIGHLIGHT" val="0"/>
  <p:tag name="KSO_WM_UNIT_COMPATIBLE" val="0"/>
  <p:tag name="KSO_WM_BEAUTIFY_FLAG" val="#wm#"/>
  <p:tag name="KSO_WM_TAG_VERSION" val="1.0"/>
  <p:tag name="KSO_WM_UNIT_PRESET_TEXT" val="单击此处添加标题"/>
  <p:tag name="KSO_WM_UNIT_DIAGRAM_ISNUMVISUAL" val="0"/>
  <p:tag name="KSO_WM_UNIT_DIAGRAM_ISREFERUNIT" val="0"/>
  <p:tag name="KSO_WM_UNIT_ISCONTENTSTITLE" val="0"/>
  <p:tag name="KSO_WM_DIAGRAM_GROUP_CODE" val="n1-1"/>
  <p:tag name="KSO_WM_UNIT_NOCLEAR" val="0"/>
  <p:tag name="KSO_WM_UNIT_TEXT_FILL_FORE_SCHEMECOLOR_INDEX" val="5"/>
  <p:tag name="KSO_WM_UNIT_TEXT_FILL_TYPE" val="1"/>
  <p:tag name="KSO_WM_UNIT_USESOURCEFORMAT_APPLY" val="1"/>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TYPE" val="n_h_h_a"/>
  <p:tag name="KSO_WM_UNIT_INDEX" val="1_2_2_1"/>
  <p:tag name="KSO_WM_UNIT_ID" val="diagram20188089_2*n_h_h_a*1_2_2_1"/>
  <p:tag name="KSO_WM_UNIT_LAYERLEVEL" val="1_1_1_1"/>
  <p:tag name="KSO_WM_UNIT_VALUE" val="51"/>
  <p:tag name="KSO_WM_UNIT_HIGHLIGHT" val="0"/>
  <p:tag name="KSO_WM_UNIT_COMPATIBLE" val="0"/>
  <p:tag name="KSO_WM_BEAUTIFY_FLAG" val="#wm#"/>
  <p:tag name="KSO_WM_TAG_VERSION" val="1.0"/>
  <p:tag name="KSO_WM_UNIT_PRESET_TEXT" val="单击此处添加标题"/>
  <p:tag name="KSO_WM_UNIT_DIAGRAM_ISNUMVISUAL" val="0"/>
  <p:tag name="KSO_WM_UNIT_DIAGRAM_ISREFERUNIT" val="0"/>
  <p:tag name="KSO_WM_UNIT_ISCONTENTSTITLE" val="0"/>
  <p:tag name="KSO_WM_DIAGRAM_GROUP_CODE" val="n1-1"/>
  <p:tag name="KSO_WM_UNIT_NOCLEAR" val="0"/>
  <p:tag name="KSO_WM_UNIT_TEXT_FILL_FORE_SCHEMECOLOR_INDEX" val="6"/>
  <p:tag name="KSO_WM_UNIT_TEXT_FILL_TYPE" val="1"/>
  <p:tag name="KSO_WM_UNIT_USESOURCEFORMAT_APPLY" val="1"/>
</p:tagLst>
</file>

<file path=ppt/tags/tag14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TYPE" val="n_h_h_a"/>
  <p:tag name="KSO_WM_UNIT_INDEX" val="1_2_3_1"/>
  <p:tag name="KSO_WM_UNIT_ID" val="diagram20188089_2*n_h_h_a*1_2_3_1"/>
  <p:tag name="KSO_WM_UNIT_LAYERLEVEL" val="1_1_1_1"/>
  <p:tag name="KSO_WM_UNIT_VALUE" val="51"/>
  <p:tag name="KSO_WM_UNIT_HIGHLIGHT" val="0"/>
  <p:tag name="KSO_WM_UNIT_COMPATIBLE" val="0"/>
  <p:tag name="KSO_WM_BEAUTIFY_FLAG" val="#wm#"/>
  <p:tag name="KSO_WM_TAG_VERSION" val="1.0"/>
  <p:tag name="KSO_WM_UNIT_PRESET_TEXT" val="单击此处添加标题"/>
  <p:tag name="KSO_WM_UNIT_DIAGRAM_ISNUMVISUAL" val="0"/>
  <p:tag name="KSO_WM_UNIT_DIAGRAM_ISREFERUNIT" val="0"/>
  <p:tag name="KSO_WM_UNIT_ISCONTENTSTITLE" val="0"/>
  <p:tag name="KSO_WM_DIAGRAM_GROUP_CODE" val="n1-1"/>
  <p:tag name="KSO_WM_UNIT_NOCLEAR" val="0"/>
  <p:tag name="KSO_WM_UNIT_TEXT_FILL_FORE_SCHEMECOLOR_INDEX" val="7"/>
  <p:tag name="KSO_WM_UNIT_TEXT_FILL_TYPE" val="1"/>
  <p:tag name="KSO_WM_UNIT_USESOURCEFORMAT_APPLY" val="1"/>
</p:tagLst>
</file>

<file path=ppt/tags/tag14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TYPE" val="n_h_h_i"/>
  <p:tag name="KSO_WM_UNIT_INDEX" val="1_2_3_1"/>
  <p:tag name="KSO_WM_UNIT_ID" val="diagram20188089_2*n_h_h_i*1_2_3_1"/>
  <p:tag name="KSO_WM_UNIT_LAYERLEVEL" val="1_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FILL_FORE_SCHEMECOLOR_INDEX" val="14"/>
  <p:tag name="KSO_WM_UNIT_FILL_TYPE" val="1"/>
  <p:tag name="KSO_WM_UNIT_TEXT_FILL_FORE_SCHEMECOLOR_INDEX" val="13"/>
  <p:tag name="KSO_WM_UNIT_TEXT_FILL_TYPE" val="1"/>
  <p:tag name="KSO_WM_UNIT_USESOURCEFORMAT_APPLY" val="1"/>
</p:tagLst>
</file>

<file path=ppt/tags/tag14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h_h_i*1_2_2_1"/>
  <p:tag name="KSO_WM_UNIT_LAYERLEVEL" val="1_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TYPE" val="n_h_h_i"/>
  <p:tag name="KSO_WM_UNIT_INDEX" val="1_2_2_1"/>
  <p:tag name="KSO_WM_UNIT_FILL_FORE_SCHEMECOLOR_INDEX" val="14"/>
  <p:tag name="KSO_WM_UNIT_FILL_TYPE" val="1"/>
  <p:tag name="KSO_WM_UNIT_TEXT_FILL_FORE_SCHEMECOLOR_INDEX" val="13"/>
  <p:tag name="KSO_WM_UNIT_TEXT_FILL_TYPE" val="1"/>
  <p:tag name="KSO_WM_UNIT_USESOURCEFORMAT_APPLY" val="1"/>
</p:tagLst>
</file>

<file path=ppt/tags/tag14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8089"/>
  <p:tag name="KSO_WM_UNIT_ID" val="diagram20188089_2*n_h_h_i*1_2_1_2"/>
  <p:tag name="KSO_WM_UNIT_LAYERLEVEL" val="1_1_1_1"/>
  <p:tag name="KSO_WM_BEAUTIFY_FLAG" val="#wm#"/>
  <p:tag name="KSO_WM_TAG_VERSION" val="1.0"/>
  <p:tag name="KSO_WM_UNIT_HIGHLIGHT" val="0"/>
  <p:tag name="KSO_WM_UNIT_COMPATIBLE" val="0"/>
  <p:tag name="KSO_WM_UNIT_DIAGRAM_ISNUMVISUAL" val="0"/>
  <p:tag name="KSO_WM_UNIT_DIAGRAM_ISREFERUNIT" val="0"/>
  <p:tag name="KSO_WM_DIAGRAM_GROUP_CODE" val="n1-1"/>
  <p:tag name="KSO_WM_UNIT_TYPE" val="n_h_h_i"/>
  <p:tag name="KSO_WM_UNIT_INDEX" val="1_2_1_2"/>
  <p:tag name="KSO_WM_UNIT_FILL_FORE_SCHEMECOLOR_INDEX" val="5"/>
  <p:tag name="KSO_WM_UNIT_FILL_TYPE" val="1"/>
  <p:tag name="KSO_WM_UNIT_LINE_FORE_SCHEMECOLOR_INDEX" val="14"/>
  <p:tag name="KSO_WM_UNIT_LINE_FILL_TYPE" val="2"/>
  <p:tag name="KSO_WM_UNIT_TEXT_FILL_FORE_SCHEMECOLOR_INDEX" val="2"/>
  <p:tag name="KSO_WM_UNIT_TEXT_FILL_TYPE" val="1"/>
  <p:tag name="KSO_WM_UNIT_USESOURCEFORMAT_APPLY" val="1"/>
</p:tagLst>
</file>

<file path=ppt/tags/tag145.xml><?xml version="1.0" encoding="utf-8"?>
<p:tagLst xmlns:a="http://schemas.openxmlformats.org/drawingml/2006/main" xmlns:r="http://schemas.openxmlformats.org/officeDocument/2006/relationships" xmlns:p="http://schemas.openxmlformats.org/presentationml/2006/main">
  <p:tag name="KSO_WM_SLIDE_ID" val="diagram20199041_3"/>
  <p:tag name="KSO_WM_TEMPLATE_SUBCATEGORY" val="0"/>
  <p:tag name="KSO_WM_SLIDE_TYPE" val="text"/>
  <p:tag name="KSO_WM_SLIDE_SUBTYPE" val="diag"/>
  <p:tag name="KSO_WM_SLIDE_ITEM_CNT" val="4"/>
  <p:tag name="KSO_WM_SLIDE_INDEX" val="3"/>
  <p:tag name="KSO_WM_SLIDE_SIZE" val="691.667*313.373"/>
  <p:tag name="KSO_WM_SLIDE_POSITION" val="134.167*162"/>
  <p:tag name="KSO_WM_DIAGRAM_GROUP_CODE" val="m1-1"/>
  <p:tag name="KSO_WM_SLIDE_DIAGTYPE" val="m"/>
  <p:tag name="KSO_WM_TAG_VERSION" val="1.0"/>
  <p:tag name="KSO_WM_BEAUTIFY_FLAG" val="#wm#"/>
  <p:tag name="KSO_WM_TEMPLATE_CATEGORY" val="diagram"/>
  <p:tag name="KSO_WM_TEMPLATE_INDEX" val="20199041"/>
  <p:tag name="KSO_WM_SLIDE_LAYOUT" val="a_f_m"/>
  <p:tag name="KSO_WM_SLIDE_LAYOUT_CNT" val="1_1_1"/>
</p:tagLst>
</file>

<file path=ppt/tags/tag1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199041_3*m_h_i*1_1_1"/>
  <p:tag name="KSO_WM_TEMPLATE_CATEGORY" val="diagram"/>
  <p:tag name="KSO_WM_TEMPLATE_INDEX" val="2019904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199041_3*m_h_i*1_2_1"/>
  <p:tag name="KSO_WM_TEMPLATE_CATEGORY" val="diagram"/>
  <p:tag name="KSO_WM_TEMPLATE_INDEX" val="2019904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199041_3*m_h_i*1_3_1"/>
  <p:tag name="KSO_WM_TEMPLATE_CATEGORY" val="diagram"/>
  <p:tag name="KSO_WM_TEMPLATE_INDEX" val="2019904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199041_3*m_h_i*1_4_1"/>
  <p:tag name="KSO_WM_TEMPLATE_CATEGORY" val="diagram"/>
  <p:tag name="KSO_WM_TEMPLATE_INDEX" val="2019904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z"/>
  <p:tag name="KSO_WM_UNIT_INDEX" val="1_2_1"/>
  <p:tag name="KSO_WM_UNIT_ID" val="diagram20199041_3*m_h_z*1_2_1"/>
  <p:tag name="KSO_WM_TEMPLATE_CATEGORY" val="diagram"/>
  <p:tag name="KSO_WM_TEMPLATE_INDEX" val="2019904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z"/>
  <p:tag name="KSO_WM_UNIT_INDEX" val="1_3_1"/>
  <p:tag name="KSO_WM_UNIT_ID" val="diagram20199041_3*m_h_z*1_3_1"/>
  <p:tag name="KSO_WM_TEMPLATE_CATEGORY" val="diagram"/>
  <p:tag name="KSO_WM_TEMPLATE_INDEX" val="2019904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z"/>
  <p:tag name="KSO_WM_UNIT_INDEX" val="1_4_1"/>
  <p:tag name="KSO_WM_UNIT_ID" val="diagram20199041_3*m_h_z*1_4_1"/>
  <p:tag name="KSO_WM_TEMPLATE_CATEGORY" val="diagram"/>
  <p:tag name="KSO_WM_TEMPLATE_INDEX" val="2019904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53.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添加标题"/>
  <p:tag name="KSO_WM_UNIT_NOCLEAR" val="0"/>
  <p:tag name="KSO_WM_UNIT_VALUE" val="6"/>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199041_3*m_h_a*1_1_1"/>
  <p:tag name="KSO_WM_TEMPLATE_CATEGORY" val="diagram"/>
  <p:tag name="KSO_WM_TEMPLATE_INDEX" val="2019904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54.xml><?xml version="1.0" encoding="utf-8"?>
<p:tagLst xmlns:a="http://schemas.openxmlformats.org/drawingml/2006/main" xmlns:r="http://schemas.openxmlformats.org/officeDocument/2006/relationships" xmlns:p="http://schemas.openxmlformats.org/presentationml/2006/main">
  <p:tag name="KSO_WM_UNIT_PRESET_TEXT" val="单击此处添加文本具体内容"/>
  <p:tag name="KSO_WM_UNIT_NOCLEAR" val="0"/>
  <p:tag name="KSO_WM_UNIT_VALUE" val="54"/>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199041_3*m_h_f*1_1_1"/>
  <p:tag name="KSO_WM_TEMPLATE_CATEGORY" val="diagram"/>
  <p:tag name="KSO_WM_TEMPLATE_INDEX" val="2019904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55.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添加标题"/>
  <p:tag name="KSO_WM_UNIT_NOCLEAR" val="0"/>
  <p:tag name="KSO_WM_UNIT_VALUE" val="6"/>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199041_3*m_h_a*1_2_1"/>
  <p:tag name="KSO_WM_TEMPLATE_CATEGORY" val="diagram"/>
  <p:tag name="KSO_WM_TEMPLATE_INDEX" val="2019904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56.xml><?xml version="1.0" encoding="utf-8"?>
<p:tagLst xmlns:a="http://schemas.openxmlformats.org/drawingml/2006/main" xmlns:r="http://schemas.openxmlformats.org/officeDocument/2006/relationships" xmlns:p="http://schemas.openxmlformats.org/presentationml/2006/main">
  <p:tag name="KSO_WM_UNIT_PRESET_TEXT" val="单击此处添加文本具体内容"/>
  <p:tag name="KSO_WM_UNIT_NOCLEAR" val="0"/>
  <p:tag name="KSO_WM_UNIT_VALUE" val="54"/>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199041_3*m_h_f*1_2_1"/>
  <p:tag name="KSO_WM_TEMPLATE_CATEGORY" val="diagram"/>
  <p:tag name="KSO_WM_TEMPLATE_INDEX" val="2019904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57.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添加标题"/>
  <p:tag name="KSO_WM_UNIT_NOCLEAR" val="0"/>
  <p:tag name="KSO_WM_UNIT_VALUE" val="6"/>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199041_3*m_h_a*1_3_1"/>
  <p:tag name="KSO_WM_TEMPLATE_CATEGORY" val="diagram"/>
  <p:tag name="KSO_WM_TEMPLATE_INDEX" val="2019904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58.xml><?xml version="1.0" encoding="utf-8"?>
<p:tagLst xmlns:a="http://schemas.openxmlformats.org/drawingml/2006/main" xmlns:r="http://schemas.openxmlformats.org/officeDocument/2006/relationships" xmlns:p="http://schemas.openxmlformats.org/presentationml/2006/main">
  <p:tag name="KSO_WM_UNIT_PRESET_TEXT" val="单击此处添加文本具体内容"/>
  <p:tag name="KSO_WM_UNIT_NOCLEAR" val="0"/>
  <p:tag name="KSO_WM_UNIT_VALUE" val="54"/>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199041_3*m_h_f*1_3_1"/>
  <p:tag name="KSO_WM_TEMPLATE_CATEGORY" val="diagram"/>
  <p:tag name="KSO_WM_TEMPLATE_INDEX" val="2019904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59.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添加标题"/>
  <p:tag name="KSO_WM_UNIT_NOCLEAR" val="0"/>
  <p:tag name="KSO_WM_UNIT_VALUE" val="6"/>
  <p:tag name="KSO_WM_UNIT_HIGHLIGHT" val="0"/>
  <p:tag name="KSO_WM_UNIT_COMPATIBLE" val="0"/>
  <p:tag name="KSO_WM_UNIT_DIAGRAM_ISNUMVISUAL" val="0"/>
  <p:tag name="KSO_WM_UNIT_DIAGRAM_ISREFERUNIT" val="0"/>
  <p:tag name="KSO_WM_DIAGRAM_GROUP_CODE" val="m1-1"/>
  <p:tag name="KSO_WM_UNIT_TYPE" val="m_h_a"/>
  <p:tag name="KSO_WM_UNIT_INDEX" val="1_4_1"/>
  <p:tag name="KSO_WM_UNIT_ID" val="diagram20199041_3*m_h_a*1_4_1"/>
  <p:tag name="KSO_WM_TEMPLATE_CATEGORY" val="diagram"/>
  <p:tag name="KSO_WM_TEMPLATE_INDEX" val="2019904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60.xml><?xml version="1.0" encoding="utf-8"?>
<p:tagLst xmlns:a="http://schemas.openxmlformats.org/drawingml/2006/main" xmlns:r="http://schemas.openxmlformats.org/officeDocument/2006/relationships" xmlns:p="http://schemas.openxmlformats.org/presentationml/2006/main">
  <p:tag name="KSO_WM_UNIT_PRESET_TEXT" val="单击此处添加文本具体内容"/>
  <p:tag name="KSO_WM_UNIT_NOCLEAR" val="0"/>
  <p:tag name="KSO_WM_UNIT_VALUE" val="54"/>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199041_3*m_h_f*1_4_1"/>
  <p:tag name="KSO_WM_TEMPLATE_CATEGORY" val="diagram"/>
  <p:tag name="KSO_WM_TEMPLATE_INDEX" val="2019904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61.xml><?xml version="1.0" encoding="utf-8"?>
<p:tagLst xmlns:a="http://schemas.openxmlformats.org/drawingml/2006/main" xmlns:r="http://schemas.openxmlformats.org/officeDocument/2006/relationships" xmlns:p="http://schemas.openxmlformats.org/presentationml/2006/main">
  <p:tag name="KSO_WM_SLIDE_ID" val="diagram20187487_2"/>
  <p:tag name="KSO_WM_SLIDE_TYPE" val="text"/>
  <p:tag name="KSO_WM_SLIDE_SUBTYPE" val="diag"/>
  <p:tag name="KSO_WM_SLIDE_ITEM_CNT" val="4"/>
  <p:tag name="KSO_WM_SLIDE_INDEX" val="2"/>
  <p:tag name="KSO_WM_SLIDE_SIZE" val="792.573*253.023"/>
  <p:tag name="KSO_WM_SLIDE_POSITION" val="69.4562*149.316"/>
  <p:tag name="KSO_WM_DIAGRAM_GROUP_CODE" val="l1-1"/>
  <p:tag name="KSO_WM_SLIDE_DIAGTYPE" val="l"/>
  <p:tag name="KSO_WM_TAG_VERSION" val="1.0"/>
  <p:tag name="KSO_WM_BEAUTIFY_FLAG" val="#wm#"/>
  <p:tag name="KSO_WM_TEMPLATE_CATEGORY" val="diagram"/>
  <p:tag name="KSO_WM_TEMPLATE_INDEX" val="20187487"/>
  <p:tag name="KSO_WM_SLIDE_LAYOUT" val="l"/>
  <p:tag name="KSO_WM_SLIDE_LAYOUT_CNT" val="1"/>
  <p:tag name="KSO_WM_TEMPLATE_SUBCATEGORY" val="0"/>
</p:tagLst>
</file>

<file path=ppt/tags/tag162.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ID" val="diagram20200122_3*l_h_a*1_4_1"/>
  <p:tag name="KSO_WM_TEMPLATE_CATEGORY" val="diagram"/>
  <p:tag name="KSO_WM_TEMPLATE_INDEX" val="20200122"/>
  <p:tag name="KSO_WM_UNIT_LAYERLEVEL" val="1_1_1"/>
  <p:tag name="KSO_WM_TAG_VERSION" val="1.0"/>
  <p:tag name="KSO_WM_BEAUTIFY_FLAG" val="#wm#"/>
  <p:tag name="KSO_WM_UNIT_PRESET_TEXT" val="添加标题"/>
  <p:tag name="KSO_WM_UNIT_TEXT_FILL_FORE_SCHEMECOLOR_INDEX" val="5"/>
  <p:tag name="KSO_WM_UNIT_TEXT_FILL_TYPE" val="1"/>
  <p:tag name="KSO_WM_UNIT_USESOURCEFORMAT_APPLY" val="1"/>
</p:tagLst>
</file>

<file path=ppt/tags/tag163.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00122_3*l_h_f*1_4_1"/>
  <p:tag name="KSO_WM_TEMPLATE_CATEGORY" val="diagram"/>
  <p:tag name="KSO_WM_TEMPLATE_INDEX" val="20200122"/>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 name="KSO_WM_UNIT_USESOURCEFORMAT_APPLY" val="1"/>
</p:tagLst>
</file>

<file path=ppt/tags/tag164.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00122_3*l_h_a*1_2_1"/>
  <p:tag name="KSO_WM_TEMPLATE_CATEGORY" val="diagram"/>
  <p:tag name="KSO_WM_TEMPLATE_INDEX" val="20200122"/>
  <p:tag name="KSO_WM_UNIT_LAYERLEVEL" val="1_1_1"/>
  <p:tag name="KSO_WM_TAG_VERSION" val="1.0"/>
  <p:tag name="KSO_WM_BEAUTIFY_FLAG" val="#wm#"/>
  <p:tag name="KSO_WM_UNIT_PRESET_TEXT" val="添加标题"/>
  <p:tag name="KSO_WM_UNIT_TEXT_FILL_FORE_SCHEMECOLOR_INDEX" val="5"/>
  <p:tag name="KSO_WM_UNIT_TEXT_FILL_TYPE" val="1"/>
  <p:tag name="KSO_WM_UNIT_USESOURCEFORMAT_APPLY" val="1"/>
</p:tagLst>
</file>

<file path=ppt/tags/tag165.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00122_3*l_h_f*1_2_1"/>
  <p:tag name="KSO_WM_TEMPLATE_CATEGORY" val="diagram"/>
  <p:tag name="KSO_WM_TEMPLATE_INDEX" val="20200122"/>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 name="KSO_WM_UNIT_USESOURCEFORMAT_APPLY" val="1"/>
</p:tagLst>
</file>

<file path=ppt/tags/tag166.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00122_3*l_h_a*1_3_1"/>
  <p:tag name="KSO_WM_TEMPLATE_CATEGORY" val="diagram"/>
  <p:tag name="KSO_WM_TEMPLATE_INDEX" val="20200122"/>
  <p:tag name="KSO_WM_UNIT_LAYERLEVEL" val="1_1_1"/>
  <p:tag name="KSO_WM_TAG_VERSION" val="1.0"/>
  <p:tag name="KSO_WM_BEAUTIFY_FLAG" val="#wm#"/>
  <p:tag name="KSO_WM_UNIT_PRESET_TEXT" val="添加标题"/>
  <p:tag name="KSO_WM_UNIT_TEXT_FILL_FORE_SCHEMECOLOR_INDEX" val="5"/>
  <p:tag name="KSO_WM_UNIT_TEXT_FILL_TYPE" val="1"/>
  <p:tag name="KSO_WM_UNIT_USESOURCEFORMAT_APPLY" val="1"/>
</p:tagLst>
</file>

<file path=ppt/tags/tag167.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00122_3*l_h_f*1_3_1"/>
  <p:tag name="KSO_WM_TEMPLATE_CATEGORY" val="diagram"/>
  <p:tag name="KSO_WM_TEMPLATE_INDEX" val="20200122"/>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 name="KSO_WM_UNIT_USESOURCEFORMAT_APPLY" val="1"/>
</p:tagLst>
</file>

<file path=ppt/tags/tag168.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00122_3*l_h_a*1_1_1"/>
  <p:tag name="KSO_WM_TEMPLATE_CATEGORY" val="diagram"/>
  <p:tag name="KSO_WM_TEMPLATE_INDEX" val="20200122"/>
  <p:tag name="KSO_WM_UNIT_LAYERLEVEL" val="1_1_1"/>
  <p:tag name="KSO_WM_TAG_VERSION" val="1.0"/>
  <p:tag name="KSO_WM_BEAUTIFY_FLAG" val="#wm#"/>
  <p:tag name="KSO_WM_UNIT_PRESET_TEXT" val="添加标题"/>
  <p:tag name="KSO_WM_UNIT_TEXT_FILL_FORE_SCHEMECOLOR_INDEX" val="5"/>
  <p:tag name="KSO_WM_UNIT_TEXT_FILL_TYPE" val="1"/>
  <p:tag name="KSO_WM_UNIT_USESOURCEFORMAT_APPLY" val="1"/>
</p:tagLst>
</file>

<file path=ppt/tags/tag169.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00122_3*l_h_f*1_1_1"/>
  <p:tag name="KSO_WM_TEMPLATE_CATEGORY" val="diagram"/>
  <p:tag name="KSO_WM_TEMPLATE_INDEX" val="20200122"/>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 name="KSO_WM_UNIT_USESOURCEFORMAT_APPLY" val="1"/>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00122_3*l_h_i*1_3_2"/>
  <p:tag name="KSO_WM_TEMPLATE_CATEGORY" val="diagram"/>
  <p:tag name="KSO_WM_TEMPLATE_INDEX" val="20200122"/>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00122_3*l_h_i*1_1_2"/>
  <p:tag name="KSO_WM_TEMPLATE_CATEGORY" val="diagram"/>
  <p:tag name="KSO_WM_TEMPLATE_INDEX" val="20200122"/>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00122_3*l_h_i*1_4_2"/>
  <p:tag name="KSO_WM_TEMPLATE_CATEGORY" val="diagram"/>
  <p:tag name="KSO_WM_TEMPLATE_INDEX" val="20200122"/>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00122_3*l_h_i*1_2_2"/>
  <p:tag name="KSO_WM_TEMPLATE_CATEGORY" val="diagram"/>
  <p:tag name="KSO_WM_TEMPLATE_INDEX" val="20200122"/>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1"/>
  <p:tag name="KSO_WM_UNIT_ID" val="diagram20200122_3*l_i*1_1"/>
  <p:tag name="KSO_WM_TEMPLATE_CATEGORY" val="diagram"/>
  <p:tag name="KSO_WM_TEMPLATE_INDEX" val="20200122"/>
  <p:tag name="KSO_WM_UNIT_LAYERLEVEL" val="1_1"/>
  <p:tag name="KSO_WM_TAG_VERSION" val="1.0"/>
  <p:tag name="KSO_WM_BEAUTIFY_FLAG" val="#wm#"/>
  <p:tag name="KSO_WM_UNIT_FILL_FORE_SCHEMECOLOR_INDEX" val="5"/>
  <p:tag name="KSO_WM_UNIT_FILL_TYPE" val="1"/>
  <p:tag name="KSO_WM_UNIT_USESOURCEFORMAT_APPLY" val="1"/>
</p:tagLst>
</file>

<file path=ppt/tags/tag1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00122_3*l_h_i*1_1_1"/>
  <p:tag name="KSO_WM_TEMPLATE_CATEGORY" val="diagram"/>
  <p:tag name="KSO_WM_TEMPLATE_INDEX" val="20200122"/>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1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00122_3*l_h_i*1_2_1"/>
  <p:tag name="KSO_WM_TEMPLATE_CATEGORY" val="diagram"/>
  <p:tag name="KSO_WM_TEMPLATE_INDEX" val="20200122"/>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1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00122_3*l_h_i*1_3_1"/>
  <p:tag name="KSO_WM_TEMPLATE_CATEGORY" val="diagram"/>
  <p:tag name="KSO_WM_TEMPLATE_INDEX" val="20200122"/>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1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00122_3*l_h_i*1_4_1"/>
  <p:tag name="KSO_WM_TEMPLATE_CATEGORY" val="diagram"/>
  <p:tag name="KSO_WM_TEMPLATE_INDEX" val="20200122"/>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179.xml><?xml version="1.0" encoding="utf-8"?>
<p:tagLst xmlns:a="http://schemas.openxmlformats.org/drawingml/2006/main" xmlns:r="http://schemas.openxmlformats.org/officeDocument/2006/relationships" xmlns:p="http://schemas.openxmlformats.org/presentationml/2006/main">
  <p:tag name="KSO_WM_UNIT_VALUE" val="54"/>
  <p:tag name="KSO_WM_UNIT_HIGHLIGHT" val="0"/>
  <p:tag name="KSO_WM_UNIT_COMPATIBLE" val="0"/>
  <p:tag name="KSO_WM_DIAGRAM_GROUP_CODE" val="l1-1"/>
  <p:tag name="KSO_WM_UNIT_TYPE" val="l_h_f"/>
  <p:tag name="KSO_WM_UNIT_INDEX" val="1_4_1"/>
  <p:tag name="KSO_WM_UNIT_ID" val="diagram20187487_2*l_h_f*1_4_1"/>
  <p:tag name="KSO_WM_TEMPLATE_CATEGORY" val="diagram"/>
  <p:tag name="KSO_WM_TEMPLATE_INDEX" val="20187487"/>
  <p:tag name="KSO_WM_UNIT_LAYERLEVEL" val="1_1_1"/>
  <p:tag name="KSO_WM_TAG_VERSION" val="1.0"/>
  <p:tag name="KSO_WM_BEAUTIFY_FLAG" val="#wm#"/>
  <p:tag name="KSO_WM_UNIT_PRESET_TEXT" val="单击此处添加文本具体内容，简明扼要的阐述您的观点。"/>
  <p:tag name="KSO_WM_UNIT_DIAGRAM_ISNUMVISUAL" val="0"/>
  <p:tag name="KSO_WM_UNIT_DIAGRAM_ISREFERUNIT" val="0"/>
  <p:tag name="KSO_WM_UNIT_NOCLEAR" val="0"/>
  <p:tag name="KSO_WM_UNIT_TEXT_FILL_FORE_SCHEMECOLOR_INDEX" val="1"/>
  <p:tag name="KSO_WM_UNIT_TEXT_FILL_TYPE" val="1"/>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80.xml><?xml version="1.0" encoding="utf-8"?>
<p:tagLst xmlns:a="http://schemas.openxmlformats.org/drawingml/2006/main" xmlns:r="http://schemas.openxmlformats.org/officeDocument/2006/relationships" xmlns:p="http://schemas.openxmlformats.org/presentationml/2006/main">
  <p:tag name="KSO_WM_UNIT_ISCONTENTSTITLE" val="0"/>
  <p:tag name="KSO_WM_UNIT_VALUE" val="16"/>
  <p:tag name="KSO_WM_UNIT_HIGHLIGHT" val="0"/>
  <p:tag name="KSO_WM_UNIT_COMPATIBLE" val="0"/>
  <p:tag name="KSO_WM_DIAGRAM_GROUP_CODE" val="l1-1"/>
  <p:tag name="KSO_WM_UNIT_TYPE" val="l_h_a"/>
  <p:tag name="KSO_WM_UNIT_INDEX" val="1_4_1"/>
  <p:tag name="KSO_WM_UNIT_ID" val="diagram20187487_2*l_h_a*1_4_1"/>
  <p:tag name="KSO_WM_TEMPLATE_CATEGORY" val="diagram"/>
  <p:tag name="KSO_WM_TEMPLATE_INDEX" val="20187487"/>
  <p:tag name="KSO_WM_UNIT_LAYERLEVEL" val="1_1_1"/>
  <p:tag name="KSO_WM_TAG_VERSION" val="1.0"/>
  <p:tag name="KSO_WM_BEAUTIFY_FLAG" val="#wm#"/>
  <p:tag name="KSO_WM_UNIT_PRESET_TEXT" val="单击此处添加标题"/>
  <p:tag name="KSO_WM_UNIT_DIAGRAM_ISNUMVISUAL" val="0"/>
  <p:tag name="KSO_WM_UNIT_DIAGRAM_ISREFERUNIT" val="0"/>
  <p:tag name="KSO_WM_UNIT_NOCLEAR" val="0"/>
  <p:tag name="KSO_WM_UNIT_TEXT_FILL_FORE_SCHEMECOLOR_INDEX" val="7"/>
  <p:tag name="KSO_WM_UNIT_TEXT_FILL_TYPE" val="1"/>
  <p:tag name="KSO_WM_UNIT_USESOURCEFORMAT_APPLY" val="1"/>
</p:tagLst>
</file>

<file path=ppt/tags/tag1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l_i"/>
  <p:tag name="KSO_WM_UNIT_INDEX" val="1_2"/>
  <p:tag name="KSO_WM_UNIT_ID" val="diagram20187487_2*l_i*1_2"/>
  <p:tag name="KSO_WM_TEMPLATE_CATEGORY" val="diagram"/>
  <p:tag name="KSO_WM_TEMPLATE_INDEX" val="20187487"/>
  <p:tag name="KSO_WM_UNIT_LAYERLEVEL" val="1_1"/>
  <p:tag name="KSO_WM_TAG_VERSION" val="1.0"/>
  <p:tag name="KSO_WM_BEAUTIFY_FLAG" val="#wm#"/>
  <p:tag name="KSO_WM_UNIT_DIAGRAM_ISNUMVISUAL" val="0"/>
  <p:tag name="KSO_WM_UNIT_DIAGRAM_ISREFERUNIT" val="0"/>
  <p:tag name="KSO_WM_UNIT_FILL_FORE_SCHEMECOLOR_INDEX" val="14"/>
  <p:tag name="KSO_WM_UNIT_FILL_TYPE" val="1"/>
  <p:tag name="KSO_WM_UNIT_TEXT_FILL_FORE_SCHEMECOLOR_INDEX" val="2"/>
  <p:tag name="KSO_WM_UNIT_TEXT_FILL_TYPE" val="1"/>
  <p:tag name="KSO_WM_UNIT_USESOURCEFORMAT_APPLY" val="1"/>
</p:tagLst>
</file>

<file path=ppt/tags/tag1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l_h_i"/>
  <p:tag name="KSO_WM_UNIT_INDEX" val="1_1_3"/>
  <p:tag name="KSO_WM_UNIT_ID" val="diagram20187487_2*l_h_i*1_1_3"/>
  <p:tag name="KSO_WM_TEMPLATE_CATEGORY" val="diagram"/>
  <p:tag name="KSO_WM_TEMPLATE_INDEX" val="20187487"/>
  <p:tag name="KSO_WM_UNIT_LAYERLEVEL" val="1_1_1"/>
  <p:tag name="KSO_WM_TAG_VERSION" val="1.0"/>
  <p:tag name="KSO_WM_BEAUTIFY_FLAG" val="#wm#"/>
  <p:tag name="KSO_WM_UNIT_DIAGRAM_ISNUMVISUAL" val="0"/>
  <p:tag name="KSO_WM_UNIT_DIAGRAM_ISREFERUNIT" val="0"/>
  <p:tag name="KSO_WM_UNIT_FILL_FORE_SCHEMECOLOR_INDEX" val="5"/>
  <p:tag name="KSO_WM_UNIT_FILL_TYPE" val="1"/>
  <p:tag name="KSO_WM_UNIT_TEXT_FILL_FORE_SCHEMECOLOR_INDEX" val="2"/>
  <p:tag name="KSO_WM_UNIT_TEXT_FILL_TYPE" val="1"/>
  <p:tag name="KSO_WM_UNIT_USESOURCEFORMAT_APPLY" val="1"/>
</p:tagLst>
</file>

<file path=ppt/tags/tag1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l_h_i"/>
  <p:tag name="KSO_WM_UNIT_INDEX" val="1_1_2"/>
  <p:tag name="KSO_WM_UNIT_ID" val="diagram20187487_2*l_h_i*1_1_2"/>
  <p:tag name="KSO_WM_TEMPLATE_CATEGORY" val="diagram"/>
  <p:tag name="KSO_WM_TEMPLATE_INDEX" val="20187487"/>
  <p:tag name="KSO_WM_UNIT_LAYERLEVEL" val="1_1_1"/>
  <p:tag name="KSO_WM_TAG_VERSION" val="1.0"/>
  <p:tag name="KSO_WM_BEAUTIFY_FLAG" val="#wm#"/>
  <p:tag name="KSO_WM_UNIT_DIAGRAM_ISNUMVISUAL" val="0"/>
  <p:tag name="KSO_WM_UNIT_DIAGRAM_ISREFERUNIT" val="0"/>
  <p:tag name="KSO_WM_UNIT_FILL_FORE_SCHEMECOLOR_INDEX" val="5"/>
  <p:tag name="KSO_WM_UNIT_FILL_TYPE" val="1"/>
  <p:tag name="KSO_WM_UNIT_TEXT_FILL_FORE_SCHEMECOLOR_INDEX" val="2"/>
  <p:tag name="KSO_WM_UNIT_TEXT_FILL_TYPE" val="1"/>
  <p:tag name="KSO_WM_UNIT_USESOURCEFORMAT_APPLY" val="1"/>
</p:tagLst>
</file>

<file path=ppt/tags/tag1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l_h_i"/>
  <p:tag name="KSO_WM_UNIT_INDEX" val="1_2_3"/>
  <p:tag name="KSO_WM_UNIT_ID" val="diagram20187487_2*l_h_i*1_2_3"/>
  <p:tag name="KSO_WM_TEMPLATE_CATEGORY" val="diagram"/>
  <p:tag name="KSO_WM_TEMPLATE_INDEX" val="20187487"/>
  <p:tag name="KSO_WM_UNIT_LAYERLEVEL" val="1_1_1"/>
  <p:tag name="KSO_WM_TAG_VERSION" val="1.0"/>
  <p:tag name="KSO_WM_BEAUTIFY_FLAG" val="#wm#"/>
  <p:tag name="KSO_WM_UNIT_DIAGRAM_ISNUMVISUAL" val="0"/>
  <p:tag name="KSO_WM_UNIT_DIAGRAM_ISREFERUNIT" val="0"/>
  <p:tag name="KSO_WM_UNIT_FILL_FORE_SCHEMECOLOR_INDEX" val="6"/>
  <p:tag name="KSO_WM_UNIT_FILL_TYPE" val="1"/>
  <p:tag name="KSO_WM_UNIT_TEXT_FILL_FORE_SCHEMECOLOR_INDEX" val="2"/>
  <p:tag name="KSO_WM_UNIT_TEXT_FILL_TYPE" val="1"/>
  <p:tag name="KSO_WM_UNIT_USESOURCEFORMAT_APPLY" val="1"/>
</p:tagLst>
</file>

<file path=ppt/tags/tag1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l_h_i"/>
  <p:tag name="KSO_WM_UNIT_INDEX" val="1_2_2"/>
  <p:tag name="KSO_WM_UNIT_ID" val="diagram20187487_2*l_h_i*1_2_2"/>
  <p:tag name="KSO_WM_TEMPLATE_CATEGORY" val="diagram"/>
  <p:tag name="KSO_WM_TEMPLATE_INDEX" val="20187487"/>
  <p:tag name="KSO_WM_UNIT_LAYERLEVEL" val="1_1_1"/>
  <p:tag name="KSO_WM_TAG_VERSION" val="1.0"/>
  <p:tag name="KSO_WM_BEAUTIFY_FLAG" val="#wm#"/>
  <p:tag name="KSO_WM_UNIT_DIAGRAM_ISNUMVISUAL" val="0"/>
  <p:tag name="KSO_WM_UNIT_DIAGRAM_ISREFERUNIT" val="0"/>
  <p:tag name="KSO_WM_UNIT_FILL_FORE_SCHEMECOLOR_INDEX" val="6"/>
  <p:tag name="KSO_WM_UNIT_FILL_TYPE" val="1"/>
  <p:tag name="KSO_WM_UNIT_TEXT_FILL_FORE_SCHEMECOLOR_INDEX" val="2"/>
  <p:tag name="KSO_WM_UNIT_TEXT_FILL_TYPE" val="1"/>
  <p:tag name="KSO_WM_UNIT_USESOURCEFORMAT_APPLY" val="1"/>
</p:tagLst>
</file>

<file path=ppt/tags/tag1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l_h_i"/>
  <p:tag name="KSO_WM_UNIT_INDEX" val="1_3_2"/>
  <p:tag name="KSO_WM_UNIT_ID" val="diagram20187487_2*l_h_i*1_3_2"/>
  <p:tag name="KSO_WM_TEMPLATE_CATEGORY" val="diagram"/>
  <p:tag name="KSO_WM_TEMPLATE_INDEX" val="20187487"/>
  <p:tag name="KSO_WM_UNIT_LAYERLEVEL" val="1_1_1"/>
  <p:tag name="KSO_WM_TAG_VERSION" val="1.0"/>
  <p:tag name="KSO_WM_BEAUTIFY_FLAG" val="#wm#"/>
  <p:tag name="KSO_WM_UNIT_DIAGRAM_ISNUMVISUAL" val="0"/>
  <p:tag name="KSO_WM_UNIT_DIAGRAM_ISREFERUNIT" val="0"/>
  <p:tag name="KSO_WM_UNIT_FILL_FORE_SCHEMECOLOR_INDEX" val="9"/>
  <p:tag name="KSO_WM_UNIT_FILL_TYPE" val="1"/>
  <p:tag name="KSO_WM_UNIT_TEXT_FILL_FORE_SCHEMECOLOR_INDEX" val="2"/>
  <p:tag name="KSO_WM_UNIT_TEXT_FILL_TYPE" val="1"/>
  <p:tag name="KSO_WM_UNIT_USESOURCEFORMAT_APPLY" val="1"/>
</p:tagLst>
</file>

<file path=ppt/tags/tag1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l_h_i"/>
  <p:tag name="KSO_WM_UNIT_INDEX" val="1_3_1"/>
  <p:tag name="KSO_WM_UNIT_ID" val="diagram20187487_2*l_h_i*1_3_1"/>
  <p:tag name="KSO_WM_TEMPLATE_CATEGORY" val="diagram"/>
  <p:tag name="KSO_WM_TEMPLATE_INDEX" val="20187487"/>
  <p:tag name="KSO_WM_UNIT_LAYERLEVEL" val="1_1_1"/>
  <p:tag name="KSO_WM_TAG_VERSION" val="1.0"/>
  <p:tag name="KSO_WM_BEAUTIFY_FLAG" val="#wm#"/>
  <p:tag name="KSO_WM_UNIT_DIAGRAM_ISNUMVISUAL" val="0"/>
  <p:tag name="KSO_WM_UNIT_DIAGRAM_ISREFERUNIT" val="0"/>
  <p:tag name="KSO_WM_UNIT_FILL_FORE_SCHEMECOLOR_INDEX" val="9"/>
  <p:tag name="KSO_WM_UNIT_FILL_TYPE" val="1"/>
  <p:tag name="KSO_WM_UNIT_TEXT_FILL_FORE_SCHEMECOLOR_INDEX" val="2"/>
  <p:tag name="KSO_WM_UNIT_TEXT_FILL_TYPE" val="1"/>
  <p:tag name="KSO_WM_UNIT_USESOURCEFORMAT_APPLY" val="1"/>
</p:tagLst>
</file>

<file path=ppt/tags/tag1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l_h_i"/>
  <p:tag name="KSO_WM_UNIT_INDEX" val="1_4_3"/>
  <p:tag name="KSO_WM_UNIT_ID" val="diagram20187487_2*l_h_i*1_4_3"/>
  <p:tag name="KSO_WM_TEMPLATE_CATEGORY" val="diagram"/>
  <p:tag name="KSO_WM_TEMPLATE_INDEX" val="20187487"/>
  <p:tag name="KSO_WM_UNIT_LAYERLEVEL" val="1_1_1"/>
  <p:tag name="KSO_WM_TAG_VERSION" val="1.0"/>
  <p:tag name="KSO_WM_BEAUTIFY_FLAG" val="#wm#"/>
  <p:tag name="KSO_WM_UNIT_DIAGRAM_ISNUMVISUAL" val="0"/>
  <p:tag name="KSO_WM_UNIT_DIAGRAM_ISREFERUNIT" val="0"/>
  <p:tag name="KSO_WM_UNIT_FILL_FORE_SCHEMECOLOR_INDEX" val="7"/>
  <p:tag name="KSO_WM_UNIT_FILL_TYPE" val="1"/>
  <p:tag name="KSO_WM_UNIT_TEXT_FILL_FORE_SCHEMECOLOR_INDEX" val="2"/>
  <p:tag name="KSO_WM_UNIT_TEXT_FILL_TYPE" val="1"/>
  <p:tag name="KSO_WM_UNIT_USESOURCEFORMAT_APPLY" val="1"/>
</p:tagLst>
</file>

<file path=ppt/tags/tag1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l_h_i"/>
  <p:tag name="KSO_WM_UNIT_INDEX" val="1_4_2"/>
  <p:tag name="KSO_WM_UNIT_ID" val="diagram20187487_2*l_h_i*1_4_2"/>
  <p:tag name="KSO_WM_TEMPLATE_CATEGORY" val="diagram"/>
  <p:tag name="KSO_WM_TEMPLATE_INDEX" val="20187487"/>
  <p:tag name="KSO_WM_UNIT_LAYERLEVEL" val="1_1_1"/>
  <p:tag name="KSO_WM_TAG_VERSION" val="1.0"/>
  <p:tag name="KSO_WM_BEAUTIFY_FLAG" val="#wm#"/>
  <p:tag name="KSO_WM_UNIT_DIAGRAM_ISNUMVISUAL" val="0"/>
  <p:tag name="KSO_WM_UNIT_DIAGRAM_ISREFERUNIT" val="0"/>
  <p:tag name="KSO_WM_UNIT_FILL_FORE_SCHEMECOLOR_INDEX" val="7"/>
  <p:tag name="KSO_WM_UNIT_FILL_TYPE" val="1"/>
  <p:tag name="KSO_WM_UNIT_TEXT_FILL_FORE_SCHEMECOLOR_INDEX" val="2"/>
  <p:tag name="KSO_WM_UNIT_TEXT_FILL_TYPE" val="1"/>
  <p:tag name="KSO_WM_UNIT_USESOURCEFORMAT_APPLY" val="1"/>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90.xml><?xml version="1.0" encoding="utf-8"?>
<p:tagLst xmlns:a="http://schemas.openxmlformats.org/drawingml/2006/main" xmlns:r="http://schemas.openxmlformats.org/officeDocument/2006/relationships" xmlns:p="http://schemas.openxmlformats.org/presentationml/2006/main">
  <p:tag name="KSO_WM_UNIT_VALUE" val="54"/>
  <p:tag name="KSO_WM_UNIT_HIGHLIGHT" val="0"/>
  <p:tag name="KSO_WM_UNIT_COMPATIBLE" val="0"/>
  <p:tag name="KSO_WM_DIAGRAM_GROUP_CODE" val="l1-1"/>
  <p:tag name="KSO_WM_UNIT_TYPE" val="l_h_f"/>
  <p:tag name="KSO_WM_UNIT_INDEX" val="1_3_1"/>
  <p:tag name="KSO_WM_UNIT_ID" val="diagram20187487_2*l_h_f*1_3_1"/>
  <p:tag name="KSO_WM_TEMPLATE_CATEGORY" val="diagram"/>
  <p:tag name="KSO_WM_TEMPLATE_INDEX" val="20187487"/>
  <p:tag name="KSO_WM_UNIT_LAYERLEVEL" val="1_1_1"/>
  <p:tag name="KSO_WM_TAG_VERSION" val="1.0"/>
  <p:tag name="KSO_WM_BEAUTIFY_FLAG" val="#wm#"/>
  <p:tag name="KSO_WM_UNIT_PRESET_TEXT" val="单击此处添加文本具体内容，简明扼要的阐述您的观点。"/>
  <p:tag name="KSO_WM_UNIT_DIAGRAM_ISNUMVISUAL" val="0"/>
  <p:tag name="KSO_WM_UNIT_DIAGRAM_ISREFERUNIT" val="0"/>
  <p:tag name="KSO_WM_UNIT_NOCLEAR" val="0"/>
  <p:tag name="KSO_WM_UNIT_TEXT_FILL_FORE_SCHEMECOLOR_INDEX" val="1"/>
  <p:tag name="KSO_WM_UNIT_TEXT_FILL_TYPE" val="1"/>
  <p:tag name="KSO_WM_UNIT_USESOURCEFORMAT_APPLY" val="1"/>
</p:tagLst>
</file>

<file path=ppt/tags/tag191.xml><?xml version="1.0" encoding="utf-8"?>
<p:tagLst xmlns:a="http://schemas.openxmlformats.org/drawingml/2006/main" xmlns:r="http://schemas.openxmlformats.org/officeDocument/2006/relationships" xmlns:p="http://schemas.openxmlformats.org/presentationml/2006/main">
  <p:tag name="KSO_WM_UNIT_ISCONTENTSTITLE" val="0"/>
  <p:tag name="KSO_WM_UNIT_VALUE" val="16"/>
  <p:tag name="KSO_WM_UNIT_HIGHLIGHT" val="0"/>
  <p:tag name="KSO_WM_UNIT_COMPATIBLE" val="0"/>
  <p:tag name="KSO_WM_DIAGRAM_GROUP_CODE" val="l1-1"/>
  <p:tag name="KSO_WM_UNIT_TYPE" val="l_h_a"/>
  <p:tag name="KSO_WM_UNIT_INDEX" val="1_3_1"/>
  <p:tag name="KSO_WM_UNIT_ID" val="diagram20187487_2*l_h_a*1_3_1"/>
  <p:tag name="KSO_WM_TEMPLATE_CATEGORY" val="diagram"/>
  <p:tag name="KSO_WM_TEMPLATE_INDEX" val="20187487"/>
  <p:tag name="KSO_WM_UNIT_LAYERLEVEL" val="1_1_1"/>
  <p:tag name="KSO_WM_TAG_VERSION" val="1.0"/>
  <p:tag name="KSO_WM_BEAUTIFY_FLAG" val="#wm#"/>
  <p:tag name="KSO_WM_UNIT_PRESET_TEXT" val="单击此处添加标题"/>
  <p:tag name="KSO_WM_UNIT_DIAGRAM_ISNUMVISUAL" val="0"/>
  <p:tag name="KSO_WM_UNIT_DIAGRAM_ISREFERUNIT" val="0"/>
  <p:tag name="KSO_WM_UNIT_NOCLEAR" val="0"/>
  <p:tag name="KSO_WM_UNIT_TEXT_FILL_FORE_SCHEMECOLOR_INDEX" val="9"/>
  <p:tag name="KSO_WM_UNIT_TEXT_FILL_TYPE" val="1"/>
  <p:tag name="KSO_WM_UNIT_USESOURCEFORMAT_APPLY" val="1"/>
</p:tagLst>
</file>

<file path=ppt/tags/tag192.xml><?xml version="1.0" encoding="utf-8"?>
<p:tagLst xmlns:a="http://schemas.openxmlformats.org/drawingml/2006/main" xmlns:r="http://schemas.openxmlformats.org/officeDocument/2006/relationships" xmlns:p="http://schemas.openxmlformats.org/presentationml/2006/main">
  <p:tag name="KSO_WM_UNIT_VALUE" val="54"/>
  <p:tag name="KSO_WM_UNIT_HIGHLIGHT" val="0"/>
  <p:tag name="KSO_WM_UNIT_COMPATIBLE" val="0"/>
  <p:tag name="KSO_WM_DIAGRAM_GROUP_CODE" val="l1-1"/>
  <p:tag name="KSO_WM_UNIT_TYPE" val="l_h_f"/>
  <p:tag name="KSO_WM_UNIT_INDEX" val="1_2_1"/>
  <p:tag name="KSO_WM_UNIT_ID" val="diagram20187487_2*l_h_f*1_2_1"/>
  <p:tag name="KSO_WM_TEMPLATE_CATEGORY" val="diagram"/>
  <p:tag name="KSO_WM_TEMPLATE_INDEX" val="20187487"/>
  <p:tag name="KSO_WM_UNIT_LAYERLEVEL" val="1_1_1"/>
  <p:tag name="KSO_WM_TAG_VERSION" val="1.0"/>
  <p:tag name="KSO_WM_BEAUTIFY_FLAG" val="#wm#"/>
  <p:tag name="KSO_WM_UNIT_PRESET_TEXT" val="单击此处添加文本具体内容，简明扼要的阐述您的观点。"/>
  <p:tag name="KSO_WM_UNIT_DIAGRAM_ISNUMVISUAL" val="0"/>
  <p:tag name="KSO_WM_UNIT_DIAGRAM_ISREFERUNIT" val="0"/>
  <p:tag name="KSO_WM_UNIT_NOCLEAR" val="0"/>
  <p:tag name="KSO_WM_UNIT_TEXT_FILL_FORE_SCHEMECOLOR_INDEX" val="1"/>
  <p:tag name="KSO_WM_UNIT_TEXT_FILL_TYPE" val="1"/>
  <p:tag name="KSO_WM_UNIT_USESOURCEFORMAT_APPLY" val="1"/>
</p:tagLst>
</file>

<file path=ppt/tags/tag193.xml><?xml version="1.0" encoding="utf-8"?>
<p:tagLst xmlns:a="http://schemas.openxmlformats.org/drawingml/2006/main" xmlns:r="http://schemas.openxmlformats.org/officeDocument/2006/relationships" xmlns:p="http://schemas.openxmlformats.org/presentationml/2006/main">
  <p:tag name="KSO_WM_UNIT_ISCONTENTSTITLE" val="0"/>
  <p:tag name="KSO_WM_UNIT_VALUE" val="16"/>
  <p:tag name="KSO_WM_UNIT_HIGHLIGHT" val="0"/>
  <p:tag name="KSO_WM_UNIT_COMPATIBLE" val="0"/>
  <p:tag name="KSO_WM_DIAGRAM_GROUP_CODE" val="l1-1"/>
  <p:tag name="KSO_WM_UNIT_TYPE" val="l_h_a"/>
  <p:tag name="KSO_WM_UNIT_INDEX" val="1_2_1"/>
  <p:tag name="KSO_WM_UNIT_ID" val="diagram20187487_2*l_h_a*1_2_1"/>
  <p:tag name="KSO_WM_TEMPLATE_CATEGORY" val="diagram"/>
  <p:tag name="KSO_WM_TEMPLATE_INDEX" val="20187487"/>
  <p:tag name="KSO_WM_UNIT_LAYERLEVEL" val="1_1_1"/>
  <p:tag name="KSO_WM_TAG_VERSION" val="1.0"/>
  <p:tag name="KSO_WM_BEAUTIFY_FLAG" val="#wm#"/>
  <p:tag name="KSO_WM_UNIT_PRESET_TEXT" val="单击此处添加标题"/>
  <p:tag name="KSO_WM_UNIT_DIAGRAM_ISNUMVISUAL" val="0"/>
  <p:tag name="KSO_WM_UNIT_DIAGRAM_ISREFERUNIT" val="0"/>
  <p:tag name="KSO_WM_UNIT_NOCLEAR" val="0"/>
  <p:tag name="KSO_WM_UNIT_TEXT_FILL_FORE_SCHEMECOLOR_INDEX" val="6"/>
  <p:tag name="KSO_WM_UNIT_TEXT_FILL_TYPE" val="1"/>
  <p:tag name="KSO_WM_UNIT_USESOURCEFORMAT_APPLY" val="1"/>
</p:tagLst>
</file>

<file path=ppt/tags/tag194.xml><?xml version="1.0" encoding="utf-8"?>
<p:tagLst xmlns:a="http://schemas.openxmlformats.org/drawingml/2006/main" xmlns:r="http://schemas.openxmlformats.org/officeDocument/2006/relationships" xmlns:p="http://schemas.openxmlformats.org/presentationml/2006/main">
  <p:tag name="KSO_WM_UNIT_VALUE" val="54"/>
  <p:tag name="KSO_WM_UNIT_HIGHLIGHT" val="0"/>
  <p:tag name="KSO_WM_UNIT_COMPATIBLE" val="0"/>
  <p:tag name="KSO_WM_DIAGRAM_GROUP_CODE" val="l1-1"/>
  <p:tag name="KSO_WM_UNIT_TYPE" val="l_h_f"/>
  <p:tag name="KSO_WM_UNIT_INDEX" val="1_1_1"/>
  <p:tag name="KSO_WM_UNIT_ID" val="diagram20187487_2*l_h_f*1_1_1"/>
  <p:tag name="KSO_WM_TEMPLATE_CATEGORY" val="diagram"/>
  <p:tag name="KSO_WM_TEMPLATE_INDEX" val="20187487"/>
  <p:tag name="KSO_WM_UNIT_LAYERLEVEL" val="1_1_1"/>
  <p:tag name="KSO_WM_TAG_VERSION" val="1.0"/>
  <p:tag name="KSO_WM_BEAUTIFY_FLAG" val="#wm#"/>
  <p:tag name="KSO_WM_UNIT_PRESET_TEXT" val="单击此处添加文本具体内容，简明扼要的阐述您的观点。"/>
  <p:tag name="KSO_WM_UNIT_DIAGRAM_ISNUMVISUAL" val="0"/>
  <p:tag name="KSO_WM_UNIT_DIAGRAM_ISREFERUNIT" val="0"/>
  <p:tag name="KSO_WM_UNIT_NOCLEAR" val="0"/>
  <p:tag name="KSO_WM_UNIT_TEXT_FILL_FORE_SCHEMECOLOR_INDEX" val="1"/>
  <p:tag name="KSO_WM_UNIT_TEXT_FILL_TYPE" val="1"/>
  <p:tag name="KSO_WM_UNIT_USESOURCEFORMAT_APPLY" val="1"/>
</p:tagLst>
</file>

<file path=ppt/tags/tag195.xml><?xml version="1.0" encoding="utf-8"?>
<p:tagLst xmlns:a="http://schemas.openxmlformats.org/drawingml/2006/main" xmlns:r="http://schemas.openxmlformats.org/officeDocument/2006/relationships" xmlns:p="http://schemas.openxmlformats.org/presentationml/2006/main">
  <p:tag name="KSO_WM_UNIT_ISCONTENTSTITLE" val="0"/>
  <p:tag name="KSO_WM_UNIT_VALUE" val="16"/>
  <p:tag name="KSO_WM_UNIT_HIGHLIGHT" val="0"/>
  <p:tag name="KSO_WM_UNIT_COMPATIBLE" val="0"/>
  <p:tag name="KSO_WM_DIAGRAM_GROUP_CODE" val="l1-1"/>
  <p:tag name="KSO_WM_UNIT_TYPE" val="l_h_a"/>
  <p:tag name="KSO_WM_UNIT_INDEX" val="1_1_1"/>
  <p:tag name="KSO_WM_UNIT_ID" val="diagram20187487_2*l_h_a*1_1_1"/>
  <p:tag name="KSO_WM_TEMPLATE_CATEGORY" val="diagram"/>
  <p:tag name="KSO_WM_TEMPLATE_INDEX" val="20187487"/>
  <p:tag name="KSO_WM_UNIT_LAYERLEVEL" val="1_1_1"/>
  <p:tag name="KSO_WM_TAG_VERSION" val="1.0"/>
  <p:tag name="KSO_WM_BEAUTIFY_FLAG" val="#wm#"/>
  <p:tag name="KSO_WM_UNIT_PRESET_TEXT" val="单击此处添加标题"/>
  <p:tag name="KSO_WM_UNIT_DIAGRAM_ISNUMVISUAL" val="0"/>
  <p:tag name="KSO_WM_UNIT_DIAGRAM_ISREFERUNIT" val="0"/>
  <p:tag name="KSO_WM_UNIT_NOCLEAR" val="0"/>
  <p:tag name="KSO_WM_UNIT_TEXT_FILL_FORE_SCHEMECOLOR_INDEX" val="5"/>
  <p:tag name="KSO_WM_UNIT_TEXT_FILL_TYPE" val="1"/>
  <p:tag name="KSO_WM_UNIT_USESOURCEFORMAT_APPLY" val="1"/>
</p:tagLst>
</file>

<file path=ppt/tags/tag196.xml><?xml version="1.0" encoding="utf-8"?>
<p:tagLst xmlns:a="http://schemas.openxmlformats.org/drawingml/2006/main" xmlns:r="http://schemas.openxmlformats.org/officeDocument/2006/relationships" xmlns:p="http://schemas.openxmlformats.org/presentationml/2006/main">
  <p:tag name="KSO_WM_SLIDE_MODEL_TYPE" val="dynamicNum"/>
</p:tagLst>
</file>

<file path=ppt/tags/tag197.xml><?xml version="1.0" encoding="utf-8"?>
<p:tagLst xmlns:a="http://schemas.openxmlformats.org/drawingml/2006/main" xmlns:r="http://schemas.openxmlformats.org/officeDocument/2006/relationships" xmlns:p="http://schemas.openxmlformats.org/presentationml/2006/main">
  <p:tag name="KSO_WM_SLIDE_MODEL_TYPE" val="numdgm"/>
</p:tagLst>
</file>

<file path=ppt/tags/tag1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1"/>
  <p:tag name="KSO_WM_UNIT_ID" val="diagram20200182_2*m_i*1_1"/>
  <p:tag name="KSO_WM_TEMPLATE_CATEGORY" val="diagram"/>
  <p:tag name="KSO_WM_TEMPLATE_INDEX" val="20200182"/>
  <p:tag name="KSO_WM_UNIT_LAYERLEVEL" val="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1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00182_2*m_h_i*1_1_2"/>
  <p:tag name="KSO_WM_TEMPLATE_CATEGORY" val="diagram"/>
  <p:tag name="KSO_WM_TEMPLATE_INDEX" val="20200182"/>
  <p:tag name="KSO_WM_UNIT_LAYERLEVEL" val="1_1_1"/>
  <p:tag name="KSO_WM_TAG_VERSION" val="1.0"/>
  <p:tag name="KSO_WM_BEAUTIFY_FLAG" val="#wm#"/>
  <p:tag name="KSO_WM_UNIT_LINE_FORE_SCHEMECOLOR_INDEX" val="14"/>
  <p:tag name="KSO_WM_UNIT_LINE_FILL_TYPE" val="2"/>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200182_2*m_h_i*1_1_3"/>
  <p:tag name="KSO_WM_TEMPLATE_CATEGORY" val="diagram"/>
  <p:tag name="KSO_WM_TEMPLATE_INDEX" val="20200182"/>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4"/>
  <p:tag name="KSO_WM_UNIT_ID" val="diagram20200182_2*m_h_i*1_1_4"/>
  <p:tag name="KSO_WM_TEMPLATE_CATEGORY" val="diagram"/>
  <p:tag name="KSO_WM_TEMPLATE_INDEX" val="20200182"/>
  <p:tag name="KSO_WM_UNIT_LAYERLEVEL" val="1_1_1"/>
  <p:tag name="KSO_WM_TAG_VERSION" val="1.0"/>
  <p:tag name="KSO_WM_BEAUTIFY_FLAG" val="#wm#"/>
  <p:tag name="KSO_WM_UNIT_TEXT_FILL_FORE_SCHEMECOLOR_INDEX" val="13"/>
  <p:tag name="KSO_WM_UNIT_TEXT_FILL_TYPE" val="1"/>
</p:tagLst>
</file>

<file path=ppt/tags/tag2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4"/>
  <p:tag name="KSO_WM_UNIT_ID" val="diagram20200182_2*m_h_i*1_2_4"/>
  <p:tag name="KSO_WM_TEMPLATE_CATEGORY" val="diagram"/>
  <p:tag name="KSO_WM_TEMPLATE_INDEX" val="20200182"/>
  <p:tag name="KSO_WM_UNIT_LAYERLEVEL" val="1_1_1"/>
  <p:tag name="KSO_WM_TAG_VERSION" val="1.0"/>
  <p:tag name="KSO_WM_BEAUTIFY_FLAG" val="#wm#"/>
  <p:tag name="KSO_WM_UNIT_TEXT_FILL_FORE_SCHEMECOLOR_INDEX" val="13"/>
  <p:tag name="KSO_WM_UNIT_TEXT_FILL_TYPE" val="1"/>
</p:tagLst>
</file>

<file path=ppt/tags/tag2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00182_2*m_h_i*1_1_2"/>
  <p:tag name="KSO_WM_TEMPLATE_CATEGORY" val="diagram"/>
  <p:tag name="KSO_WM_TEMPLATE_INDEX" val="20200182"/>
  <p:tag name="KSO_WM_UNIT_LAYERLEVEL" val="1_1_1"/>
  <p:tag name="KSO_WM_TAG_VERSION" val="1.0"/>
  <p:tag name="KSO_WM_BEAUTIFY_FLAG" val="#wm#"/>
  <p:tag name="KSO_WM_UNIT_LINE_FORE_SCHEMECOLOR_INDEX" val="14"/>
  <p:tag name="KSO_WM_UNIT_LINE_FILL_TYPE" val="2"/>
</p:tagLst>
</file>

<file path=ppt/tags/tag2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200182_2*m_h_i*1_2_3"/>
  <p:tag name="KSO_WM_TEMPLATE_CATEGORY" val="diagram"/>
  <p:tag name="KSO_WM_TEMPLATE_INDEX" val="20200182"/>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Lst>
</file>

<file path=ppt/tags/tag2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2"/>
  <p:tag name="KSO_WM_UNIT_ID" val="diagram20200192_2*m_i*1_2"/>
  <p:tag name="KSO_WM_TEMPLATE_CATEGORY" val="diagram"/>
  <p:tag name="KSO_WM_TEMPLATE_INDEX" val="20200192"/>
  <p:tag name="KSO_WM_UNIT_LAYERLEVEL" val="1_1"/>
  <p:tag name="KSO_WM_TAG_VERSION" val="1.0"/>
  <p:tag name="KSO_WM_BEAUTIFY_FLAG" val="#wm#"/>
  <p:tag name="KSO_WM_UNIT_TEXT_FILL_FORE_SCHEMECOLOR_INDEX" val="13"/>
  <p:tag name="KSO_WM_UNIT_TEXT_FILL_TYPE" val="1"/>
  <p:tag name="KSO_WM_UNIT_DIAGRAM_SCHEMECOLOR_ID" val="0"/>
</p:tagLst>
</file>

<file path=ppt/tags/tag206.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7"/>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00192_2*m_h_a*1_1_1"/>
  <p:tag name="KSO_WM_TEMPLATE_CATEGORY" val="diagram"/>
  <p:tag name="KSO_WM_TEMPLATE_INDEX" val="20200192"/>
  <p:tag name="KSO_WM_UNIT_LAYERLEVEL" val="1_1_1"/>
  <p:tag name="KSO_WM_TAG_VERSION" val="1.0"/>
  <p:tag name="KSO_WM_BEAUTIFY_FLAG" val="#wm#"/>
  <p:tag name="KSO_WM_UNIT_PRESET_TEXT" val="添加标题"/>
  <p:tag name="KSO_WM_UNIT_FILL_FORE_SCHEMECOLOR_INDEX" val="5"/>
  <p:tag name="KSO_WM_UNIT_FILL_TYPE" val="1"/>
  <p:tag name="KSO_WM_UNIT_TEXT_FILL_FORE_SCHEMECOLOR_INDEX" val="14"/>
  <p:tag name="KSO_WM_UNIT_TEXT_FILL_TYPE" val="1"/>
  <p:tag name="KSO_WM_UNIT_DIAGRAM_SCHEMECOLOR_ID" val="0"/>
</p:tagLst>
</file>

<file path=ppt/tags/tag2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00192_2*m_h_i*1_1_1"/>
  <p:tag name="KSO_WM_TEMPLATE_CATEGORY" val="diagram"/>
  <p:tag name="KSO_WM_TEMPLATE_INDEX" val="20200192"/>
  <p:tag name="KSO_WM_UNIT_LAYERLEVEL" val="1_1_1"/>
  <p:tag name="KSO_WM_TAG_VERSION" val="1.0"/>
  <p:tag name="KSO_WM_BEAUTIFY_FLAG" val="#wm#"/>
  <p:tag name="KSO_WM_UNIT_LINE_FORE_SCHEMECOLOR_INDEX" val="14"/>
  <p:tag name="KSO_WM_UNIT_LINE_FILL_TYPE" val="2"/>
  <p:tag name="KSO_WM_UNIT_DIAGRAM_SCHEMECOLOR_ID" val="0"/>
</p:tagLst>
</file>

<file path=ppt/tags/tag208.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7"/>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00192_2*m_h_a*1_2_1"/>
  <p:tag name="KSO_WM_TEMPLATE_CATEGORY" val="diagram"/>
  <p:tag name="KSO_WM_TEMPLATE_INDEX" val="20200192"/>
  <p:tag name="KSO_WM_UNIT_LAYERLEVEL" val="1_1_1"/>
  <p:tag name="KSO_WM_TAG_VERSION" val="1.0"/>
  <p:tag name="KSO_WM_BEAUTIFY_FLAG" val="#wm#"/>
  <p:tag name="KSO_WM_UNIT_PRESET_TEXT" val="添加标题"/>
  <p:tag name="KSO_WM_UNIT_FILL_FORE_SCHEMECOLOR_INDEX" val="6"/>
  <p:tag name="KSO_WM_UNIT_FILL_TYPE" val="1"/>
  <p:tag name="KSO_WM_UNIT_TEXT_FILL_FORE_SCHEMECOLOR_INDEX" val="14"/>
  <p:tag name="KSO_WM_UNIT_TEXT_FILL_TYPE" val="1"/>
  <p:tag name="KSO_WM_UNIT_DIAGRAM_SCHEMECOLOR_ID" val="0"/>
</p:tagLst>
</file>

<file path=ppt/tags/tag2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00192_2*m_h_i*1_2_1"/>
  <p:tag name="KSO_WM_TEMPLATE_CATEGORY" val="diagram"/>
  <p:tag name="KSO_WM_TEMPLATE_INDEX" val="20200192"/>
  <p:tag name="KSO_WM_UNIT_LAYERLEVEL" val="1_1_1"/>
  <p:tag name="KSO_WM_TAG_VERSION" val="1.0"/>
  <p:tag name="KSO_WM_BEAUTIFY_FLAG" val="#wm#"/>
  <p:tag name="KSO_WM_UNIT_LINE_FORE_SCHEMECOLOR_INDEX" val="14"/>
  <p:tag name="KSO_WM_UNIT_LINE_FILL_TYPE" val="2"/>
  <p:tag name="KSO_WM_UNIT_DIAGRAM_SCHEMECOLOR_ID" val="0"/>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0.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7"/>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00192_2*m_h_a*1_3_1"/>
  <p:tag name="KSO_WM_TEMPLATE_CATEGORY" val="diagram"/>
  <p:tag name="KSO_WM_TEMPLATE_INDEX" val="20200192"/>
  <p:tag name="KSO_WM_UNIT_LAYERLEVEL" val="1_1_1"/>
  <p:tag name="KSO_WM_TAG_VERSION" val="1.0"/>
  <p:tag name="KSO_WM_BEAUTIFY_FLAG" val="#wm#"/>
  <p:tag name="KSO_WM_UNIT_PRESET_TEXT" val="添加标题"/>
  <p:tag name="KSO_WM_UNIT_FILL_FORE_SCHEMECOLOR_INDEX" val="7"/>
  <p:tag name="KSO_WM_UNIT_FILL_TYPE" val="1"/>
  <p:tag name="KSO_WM_UNIT_TEXT_FILL_FORE_SCHEMECOLOR_INDEX" val="14"/>
  <p:tag name="KSO_WM_UNIT_TEXT_FILL_TYPE" val="1"/>
  <p:tag name="KSO_WM_UNIT_DIAGRAM_SCHEMECOLOR_ID" val="0"/>
</p:tagLst>
</file>

<file path=ppt/tags/tag2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00192_2*m_h_i*1_3_1"/>
  <p:tag name="KSO_WM_TEMPLATE_CATEGORY" val="diagram"/>
  <p:tag name="KSO_WM_TEMPLATE_INDEX" val="20200192"/>
  <p:tag name="KSO_WM_UNIT_LAYERLEVEL" val="1_1_1"/>
  <p:tag name="KSO_WM_TAG_VERSION" val="1.0"/>
  <p:tag name="KSO_WM_BEAUTIFY_FLAG" val="#wm#"/>
  <p:tag name="KSO_WM_UNIT_LINE_FORE_SCHEMECOLOR_INDEX" val="14"/>
  <p:tag name="KSO_WM_UNIT_LINE_FILL_TYPE" val="2"/>
  <p:tag name="KSO_WM_UNIT_DIAGRAM_SCHEMECOLOR_ID" val="0"/>
</p:tagLst>
</file>

<file path=ppt/tags/tag2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1470_1*m_h_i*1_1_6"/>
  <p:tag name="KSO_WM_TEMPLATE_CATEGORY" val="diagram"/>
  <p:tag name="KSO_WM_TEMPLATE_INDEX" val="20201470"/>
  <p:tag name="KSO_WM_UNIT_LAYERLEVEL" val="1_1_1"/>
  <p:tag name="KSO_WM_TAG_VERSION" val="1.0"/>
  <p:tag name="KSO_WM_BEAUTIFY_FLAG" val="#wm#"/>
  <p:tag name="KSO_WM_DIAGRAM_GROUP_CODE" val="m1-1"/>
  <p:tag name="KSO_WM_UNIT_TYPE" val="m_h_i"/>
  <p:tag name="KSO_WM_UNIT_INDEX" val="1_1_6"/>
  <p:tag name="KSO_WM_UNIT_FILL_FORE_SCHEMECOLOR_INDEX" val="5"/>
  <p:tag name="KSO_WM_UNIT_FILL_TYPE" val="1"/>
  <p:tag name="KSO_WM_UNIT_USESOURCEFORMAT_APPLY" val="1"/>
  <p:tag name="KSO_WM_UNIT_DIAGRAM_SCHEMECOLOR_ID" val="2"/>
</p:tagLst>
</file>

<file path=ppt/tags/tag2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1470_1*m_h_a*1_1_1"/>
  <p:tag name="KSO_WM_TEMPLATE_CATEGORY" val="diagram"/>
  <p:tag name="KSO_WM_TEMPLATE_INDEX" val="20201470"/>
  <p:tag name="KSO_WM_UNIT_LAYERLEVEL" val="1_1_1"/>
  <p:tag name="KSO_WM_TAG_VERSION" val="1.0"/>
  <p:tag name="KSO_WM_BEAUTIFY_FLAG" val="#wm#"/>
  <p:tag name="KSO_WM_UNIT_ISCONTENTSTITLE" val="0"/>
  <p:tag name="KSO_WM_UNIT_NOCLEAR" val="0"/>
  <p:tag name="KSO_WM_UNIT_VALUE" val="6"/>
  <p:tag name="KSO_WM_DIAGRAM_GROUP_CODE" val="m1-1"/>
  <p:tag name="KSO_WM_UNIT_TYPE" val="m_h_a"/>
  <p:tag name="KSO_WM_UNIT_INDEX" val="1_1_1"/>
  <p:tag name="KSO_WM_UNIT_PRESET_TEXT" val="添加标题"/>
  <p:tag name="KSO_WM_UNIT_USESOURCEFORMAT_APPLY" val="1"/>
  <p:tag name="KSO_WM_UNIT_DIAGRAM_SCHEMECOLOR_ID" val="2"/>
</p:tagLst>
</file>

<file path=ppt/tags/tag2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1470_1*m_h_i*1_2_5"/>
  <p:tag name="KSO_WM_TEMPLATE_CATEGORY" val="diagram"/>
  <p:tag name="KSO_WM_TEMPLATE_INDEX" val="20201470"/>
  <p:tag name="KSO_WM_UNIT_LAYERLEVEL" val="1_1_1"/>
  <p:tag name="KSO_WM_TAG_VERSION" val="1.0"/>
  <p:tag name="KSO_WM_BEAUTIFY_FLAG" val="#wm#"/>
  <p:tag name="KSO_WM_DIAGRAM_GROUP_CODE" val="m1-1"/>
  <p:tag name="KSO_WM_UNIT_TYPE" val="m_h_i"/>
  <p:tag name="KSO_WM_UNIT_INDEX" val="1_2_5"/>
  <p:tag name="KSO_WM_UNIT_FILL_FORE_SCHEMECOLOR_INDEX" val="6"/>
  <p:tag name="KSO_WM_UNIT_FILL_TYPE" val="1"/>
  <p:tag name="KSO_WM_UNIT_USESOURCEFORMAT_APPLY" val="1"/>
  <p:tag name="KSO_WM_UNIT_DIAGRAM_SCHEMECOLOR_ID" val="2"/>
</p:tagLst>
</file>

<file path=ppt/tags/tag2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1470_1*m_h_f*1_2_1"/>
  <p:tag name="KSO_WM_TEMPLATE_CATEGORY" val="diagram"/>
  <p:tag name="KSO_WM_TEMPLATE_INDEX" val="20201470"/>
  <p:tag name="KSO_WM_UNIT_LAYERLEVEL" val="1_1_1"/>
  <p:tag name="KSO_WM_TAG_VERSION" val="1.0"/>
  <p:tag name="KSO_WM_BEAUTIFY_FLAG" val="#wm#"/>
  <p:tag name="KSO_WM_UNIT_NOCLEAR" val="0"/>
  <p:tag name="KSO_WM_DIAGRAM_GROUP_CODE" val="m1-1"/>
  <p:tag name="KSO_WM_UNIT_TYPE" val="m_h_f"/>
  <p:tag name="KSO_WM_UNIT_INDEX" val="1_2_1"/>
  <p:tag name="KSO_WM_UNIT_PRESET_TEXT" val="单击此处添加文本具体内容，简明扼要的阐述您的观点。根据需要可酌情增减文字，以便观者准确的理解您传达的思想。"/>
  <p:tag name="KSO_WM_UNIT_VALUE" val="70"/>
  <p:tag name="KSO_WM_UNIT_USESOURCEFORMAT_APPLY" val="1"/>
  <p:tag name="KSO_WM_UNIT_DIAGRAM_SCHEMECOLOR_ID" val="2"/>
</p:tagLst>
</file>

<file path=ppt/tags/tag2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1470_1*m_h_a*1_2_1"/>
  <p:tag name="KSO_WM_TEMPLATE_CATEGORY" val="diagram"/>
  <p:tag name="KSO_WM_TEMPLATE_INDEX" val="20201470"/>
  <p:tag name="KSO_WM_UNIT_LAYERLEVEL" val="1_1_1"/>
  <p:tag name="KSO_WM_TAG_VERSION" val="1.0"/>
  <p:tag name="KSO_WM_BEAUTIFY_FLAG" val="#wm#"/>
  <p:tag name="KSO_WM_UNIT_ISCONTENTSTITLE" val="0"/>
  <p:tag name="KSO_WM_UNIT_NOCLEAR" val="0"/>
  <p:tag name="KSO_WM_UNIT_VALUE" val="6"/>
  <p:tag name="KSO_WM_DIAGRAM_GROUP_CODE" val="m1-1"/>
  <p:tag name="KSO_WM_UNIT_TYPE" val="m_h_a"/>
  <p:tag name="KSO_WM_UNIT_INDEX" val="1_2_1"/>
  <p:tag name="KSO_WM_UNIT_PRESET_TEXT" val="添加标题"/>
  <p:tag name="KSO_WM_UNIT_USESOURCEFORMAT_APPLY" val="1"/>
  <p:tag name="KSO_WM_UNIT_DIAGRAM_SCHEMECOLOR_ID" val="2"/>
</p:tagLst>
</file>

<file path=ppt/tags/tag2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1470_1*m_h_a*1_3_1"/>
  <p:tag name="KSO_WM_TEMPLATE_CATEGORY" val="diagram"/>
  <p:tag name="KSO_WM_TEMPLATE_INDEX" val="20201470"/>
  <p:tag name="KSO_WM_UNIT_LAYERLEVEL" val="1_1_1"/>
  <p:tag name="KSO_WM_TAG_VERSION" val="1.0"/>
  <p:tag name="KSO_WM_BEAUTIFY_FLAG" val="#wm#"/>
  <p:tag name="KSO_WM_UNIT_ISCONTENTSTITLE" val="0"/>
  <p:tag name="KSO_WM_UNIT_NOCLEAR" val="0"/>
  <p:tag name="KSO_WM_UNIT_VALUE" val="6"/>
  <p:tag name="KSO_WM_DIAGRAM_GROUP_CODE" val="m1-1"/>
  <p:tag name="KSO_WM_UNIT_TYPE" val="m_h_a"/>
  <p:tag name="KSO_WM_UNIT_INDEX" val="1_3_1"/>
  <p:tag name="KSO_WM_UNIT_PRESET_TEXT" val="添加标题"/>
  <p:tag name="KSO_WM_UNIT_USESOURCEFORMAT_APPLY" val="1"/>
  <p:tag name="KSO_WM_UNIT_DIAGRAM_SCHEMECOLOR_ID" val="2"/>
</p:tagLst>
</file>

<file path=ppt/tags/tag2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1470_1*m_h_f*1_1_1"/>
  <p:tag name="KSO_WM_TEMPLATE_CATEGORY" val="diagram"/>
  <p:tag name="KSO_WM_TEMPLATE_INDEX" val="20201470"/>
  <p:tag name="KSO_WM_UNIT_LAYERLEVEL" val="1_1_1"/>
  <p:tag name="KSO_WM_TAG_VERSION" val="1.0"/>
  <p:tag name="KSO_WM_BEAUTIFY_FLAG" val="#wm#"/>
  <p:tag name="KSO_WM_UNIT_NOCLEAR" val="0"/>
  <p:tag name="KSO_WM_DIAGRAM_GROUP_CODE" val="m1-1"/>
  <p:tag name="KSO_WM_UNIT_TYPE" val="m_h_f"/>
  <p:tag name="KSO_WM_UNIT_INDEX" val="1_1_1"/>
  <p:tag name="KSO_WM_UNIT_PRESET_TEXT" val="单击此处添加文本具体内容，简明扼要的阐述您的观点。根据需要可酌情增减文字，以便观者准确的理解您传达的思想。"/>
  <p:tag name="KSO_WM_UNIT_VALUE" val="70"/>
  <p:tag name="KSO_WM_UNIT_USESOURCEFORMAT_APPLY" val="1"/>
  <p:tag name="KSO_WM_UNIT_DIAGRAM_SCHEMECOLOR_ID" val="2"/>
</p:tagLst>
</file>

<file path=ppt/tags/tag2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1470_1*m_h_i*1_3_6"/>
  <p:tag name="KSO_WM_TEMPLATE_CATEGORY" val="diagram"/>
  <p:tag name="KSO_WM_TEMPLATE_INDEX" val="20201470"/>
  <p:tag name="KSO_WM_UNIT_LAYERLEVEL" val="1_1_1"/>
  <p:tag name="KSO_WM_TAG_VERSION" val="1.0"/>
  <p:tag name="KSO_WM_BEAUTIFY_FLAG" val="#wm#"/>
  <p:tag name="KSO_WM_DIAGRAM_GROUP_CODE" val="m1-1"/>
  <p:tag name="KSO_WM_UNIT_TYPE" val="m_h_i"/>
  <p:tag name="KSO_WM_UNIT_INDEX" val="1_3_6"/>
  <p:tag name="KSO_WM_UNIT_FILL_FORE_SCHEMECOLOR_INDEX" val="7"/>
  <p:tag name="KSO_WM_UNIT_FILL_TYPE" val="1"/>
  <p:tag name="KSO_WM_UNIT_USESOURCEFORMAT_APPLY" val="1"/>
  <p:tag name="KSO_WM_UNIT_DIAGRAM_SCHEMECOLOR_ID" val="2"/>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01470_1*m_h_f*1_2_1"/>
  <p:tag name="KSO_WM_TEMPLATE_CATEGORY" val="diagram"/>
  <p:tag name="KSO_WM_TEMPLATE_INDEX" val="20201470"/>
  <p:tag name="KSO_WM_UNIT_LAYERLEVEL" val="1_1_1"/>
  <p:tag name="KSO_WM_TAG_VERSION" val="1.0"/>
  <p:tag name="KSO_WM_BEAUTIFY_FLAG" val="#wm#"/>
  <p:tag name="KSO_WM_UNIT_NOCLEAR" val="0"/>
  <p:tag name="KSO_WM_DIAGRAM_GROUP_CODE" val="m1-1"/>
  <p:tag name="KSO_WM_UNIT_TYPE" val="m_h_f"/>
  <p:tag name="KSO_WM_UNIT_INDEX" val="1_2_1"/>
  <p:tag name="KSO_WM_UNIT_PRESET_TEXT" val="单击此处添加文本具体内容，简明扼要的阐述您的观点。根据需要可酌情增减文字，以便观者准确的理解您传达的思想。"/>
  <p:tag name="KSO_WM_UNIT_VALUE" val="70"/>
  <p:tag name="KSO_WM_UNIT_USESOURCEFORMAT_APPLY" val="1"/>
  <p:tag name="KSO_WM_UNIT_DIAGRAM_SCHEMECOLOR_ID" val="2"/>
</p:tagLst>
</file>

<file path=ppt/tags/tag221.xml><?xml version="1.0" encoding="utf-8"?>
<p:tagLst xmlns:a="http://schemas.openxmlformats.org/drawingml/2006/main" xmlns:r="http://schemas.openxmlformats.org/officeDocument/2006/relationships" xmlns:p="http://schemas.openxmlformats.org/presentationml/2006/main">
  <p:tag name="PA" val="v5.2.4"/>
  <p:tag name="KSO_WM_UNIT_PRESET_TEXT" val="单击此处添加文本具体内容"/>
  <p:tag name="KSO_WM_UNIT_NOCLEAR" val="0"/>
  <p:tag name="KSO_WM_UNIT_VALUE" val="48"/>
  <p:tag name="KSO_WM_UNIT_HIGHLIGHT" val="0"/>
  <p:tag name="KSO_WM_UNIT_COMPATIBLE" val="0"/>
  <p:tag name="KSO_WM_UNIT_DIAGRAM_ISNUMVISUAL" val="0"/>
  <p:tag name="KSO_WM_UNIT_DIAGRAM_ISREFERUNIT" val="0"/>
  <p:tag name="KSO_WM_DIAGRAM_GROUP_CODE" val="q1-1"/>
  <p:tag name="KSO_WM_UNIT_TYPE" val="q_h_f"/>
  <p:tag name="KSO_WM_UNIT_INDEX" val="1_1_1"/>
  <p:tag name="KSO_WM_UNIT_ID" val="diagram20198907_5*q_h_f*1_1_1"/>
  <p:tag name="KSO_WM_TEMPLATE_CATEGORY" val="diagram"/>
  <p:tag name="KSO_WM_TEMPLATE_INDEX" val="20198907"/>
  <p:tag name="KSO_WM_UNIT_LAYERLEVEL" val="1_1_1"/>
  <p:tag name="KSO_WM_TAG_VERSION" val="1.0"/>
  <p:tag name="KSO_WM_BEAUTIFY_FLAG" val="#wm#"/>
  <p:tag name="KSO_WM_UNIT_TEXT_FILL_FORE_SCHEMECOLOR_INDEX" val="14"/>
  <p:tag name="KSO_WM_UNIT_TEXT_FILL_TYPE" val="1"/>
</p:tagLst>
</file>

<file path=ppt/tags/tag222.xml><?xml version="1.0" encoding="utf-8"?>
<p:tagLst xmlns:a="http://schemas.openxmlformats.org/drawingml/2006/main" xmlns:r="http://schemas.openxmlformats.org/officeDocument/2006/relationships" xmlns:p="http://schemas.openxmlformats.org/presentationml/2006/main">
  <p:tag name="PA" val="v5.2.4"/>
  <p:tag name="KSO_WM_UNIT_PRESET_TEXT" val="单击此处添加文本具体内容"/>
  <p:tag name="KSO_WM_UNIT_NOCLEAR" val="0"/>
  <p:tag name="KSO_WM_UNIT_VALUE" val="48"/>
  <p:tag name="KSO_WM_UNIT_HIGHLIGHT" val="0"/>
  <p:tag name="KSO_WM_UNIT_COMPATIBLE" val="0"/>
  <p:tag name="KSO_WM_UNIT_DIAGRAM_ISNUMVISUAL" val="0"/>
  <p:tag name="KSO_WM_UNIT_DIAGRAM_ISREFERUNIT" val="0"/>
  <p:tag name="KSO_WM_DIAGRAM_GROUP_CODE" val="q1-1"/>
  <p:tag name="KSO_WM_UNIT_TYPE" val="q_h_f"/>
  <p:tag name="KSO_WM_UNIT_INDEX" val="1_4_1"/>
  <p:tag name="KSO_WM_UNIT_ID" val="diagram20198907_5*q_h_f*1_4_1"/>
  <p:tag name="KSO_WM_TEMPLATE_CATEGORY" val="diagram"/>
  <p:tag name="KSO_WM_TEMPLATE_INDEX" val="20198907"/>
  <p:tag name="KSO_WM_UNIT_LAYERLEVEL" val="1_1_1"/>
  <p:tag name="KSO_WM_TAG_VERSION" val="1.0"/>
  <p:tag name="KSO_WM_BEAUTIFY_FLAG" val="#wm#"/>
  <p:tag name="KSO_WM_UNIT_TEXT_FILL_FORE_SCHEMECOLOR_INDEX" val="14"/>
  <p:tag name="KSO_WM_UNIT_TEXT_FILL_TYPE" val="1"/>
</p:tagLst>
</file>

<file path=ppt/tags/tag223.xml><?xml version="1.0" encoding="utf-8"?>
<p:tagLst xmlns:a="http://schemas.openxmlformats.org/drawingml/2006/main" xmlns:r="http://schemas.openxmlformats.org/officeDocument/2006/relationships" xmlns:p="http://schemas.openxmlformats.org/presentationml/2006/main">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3_4"/>
  <p:tag name="KSO_WM_UNIT_ID" val="diagram20198907_5*q_h_i*1_3_4"/>
  <p:tag name="KSO_WM_TEMPLATE_CATEGORY" val="diagram"/>
  <p:tag name="KSO_WM_TEMPLATE_INDEX" val="20198907"/>
  <p:tag name="KSO_WM_UNIT_LAYERLEVEL" val="1_1_1"/>
  <p:tag name="KSO_WM_TAG_VERSION" val="1.0"/>
  <p:tag name="KSO_WM_BEAUTIFY_FLAG" val="#wm#"/>
  <p:tag name="KSO_WM_UNIT_FILL_FORE_SCHEMECOLOR_INDEX" val="7"/>
  <p:tag name="KSO_WM_UNIT_FILL_TYPE" val="1"/>
</p:tagLst>
</file>

<file path=ppt/tags/tag224.xml><?xml version="1.0" encoding="utf-8"?>
<p:tagLst xmlns:a="http://schemas.openxmlformats.org/drawingml/2006/main" xmlns:r="http://schemas.openxmlformats.org/officeDocument/2006/relationships" xmlns:p="http://schemas.openxmlformats.org/presentationml/2006/main">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4_3"/>
  <p:tag name="KSO_WM_UNIT_ID" val="diagram20198907_5*q_h_i*1_4_3"/>
  <p:tag name="KSO_WM_TEMPLATE_CATEGORY" val="diagram"/>
  <p:tag name="KSO_WM_TEMPLATE_INDEX" val="20198907"/>
  <p:tag name="KSO_WM_UNIT_LAYERLEVEL" val="1_1_1"/>
  <p:tag name="KSO_WM_TAG_VERSION" val="1.0"/>
  <p:tag name="KSO_WM_BEAUTIFY_FLAG" val="#wm#"/>
  <p:tag name="KSO_WM_UNIT_LINE_FORE_SCHEMECOLOR_INDEX" val="14"/>
  <p:tag name="KSO_WM_UNIT_LINE_FILL_TYPE" val="2"/>
</p:tagLst>
</file>

<file path=ppt/tags/tag225.xml><?xml version="1.0" encoding="utf-8"?>
<p:tagLst xmlns:a="http://schemas.openxmlformats.org/drawingml/2006/main" xmlns:r="http://schemas.openxmlformats.org/officeDocument/2006/relationships" xmlns:p="http://schemas.openxmlformats.org/presentationml/2006/main">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3_1"/>
  <p:tag name="KSO_WM_UNIT_ID" val="diagram20198907_5*q_h_i*1_3_1"/>
  <p:tag name="KSO_WM_TEMPLATE_CATEGORY" val="diagram"/>
  <p:tag name="KSO_WM_TEMPLATE_INDEX" val="20198907"/>
  <p:tag name="KSO_WM_UNIT_LAYERLEVEL" val="1_1_1"/>
  <p:tag name="KSO_WM_TAG_VERSION" val="1.0"/>
  <p:tag name="KSO_WM_BEAUTIFY_FLAG" val="#wm#"/>
  <p:tag name="KSO_WM_UNIT_FILL_FORE_SCHEMECOLOR_INDEX" val="14"/>
  <p:tag name="KSO_WM_UNIT_FILL_TYPE" val="1"/>
</p:tagLst>
</file>

<file path=ppt/tags/tag226.xml><?xml version="1.0" encoding="utf-8"?>
<p:tagLst xmlns:a="http://schemas.openxmlformats.org/drawingml/2006/main" xmlns:r="http://schemas.openxmlformats.org/officeDocument/2006/relationships" xmlns:p="http://schemas.openxmlformats.org/presentationml/2006/main">
  <p:tag name="KSO_WM_UNIT_FILL_FORE_SCHEMECOLOR_INDEX" val="10"/>
  <p:tag name="KSO_WM_UNIT_FILL_TYPE" val="1"/>
  <p:tag name="KSO_WM_UNIT_TEXT_FILL_FORE_SCHEMECOLOR_INDEX" val="1"/>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6_1"/>
  <p:tag name="KSO_WM_UNIT_ID" val="diagram20198907_5*q_h_i*1_6_1"/>
  <p:tag name="KSO_WM_TEMPLATE_CATEGORY" val="diagram"/>
  <p:tag name="KSO_WM_TEMPLATE_INDEX" val="20198907"/>
  <p:tag name="KSO_WM_UNIT_LAYERLEVEL" val="1_1_1"/>
  <p:tag name="KSO_WM_TAG_VERSION" val="1.0"/>
  <p:tag name="KSO_WM_BEAUTIFY_FLAG" val="#wm#"/>
</p:tagLst>
</file>

<file path=ppt/tags/tag227.xml><?xml version="1.0" encoding="utf-8"?>
<p:tagLst xmlns:a="http://schemas.openxmlformats.org/drawingml/2006/main" xmlns:r="http://schemas.openxmlformats.org/officeDocument/2006/relationships" xmlns:p="http://schemas.openxmlformats.org/presentationml/2006/main">
  <p:tag name="KSO_WM_UNIT_FILL_FORE_SCHEMECOLOR_INDEX" val="5"/>
  <p:tag name="KSO_WM_UNIT_FILL_TYPE" val="1"/>
  <p:tag name="KSO_WM_UNIT_TEXT_FILL_FORE_SCHEMECOLOR_INDEX" val="1"/>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198907_5*q_h_i*1_1_1"/>
  <p:tag name="KSO_WM_TEMPLATE_CATEGORY" val="diagram"/>
  <p:tag name="KSO_WM_TEMPLATE_INDEX" val="20198907"/>
  <p:tag name="KSO_WM_UNIT_LAYERLEVEL" val="1_1_1"/>
  <p:tag name="KSO_WM_TAG_VERSION" val="1.0"/>
  <p:tag name="KSO_WM_BEAUTIFY_FLAG" val="#wm#"/>
</p:tagLst>
</file>

<file path=ppt/tags/tag228.xml><?xml version="1.0" encoding="utf-8"?>
<p:tagLst xmlns:a="http://schemas.openxmlformats.org/drawingml/2006/main" xmlns:r="http://schemas.openxmlformats.org/officeDocument/2006/relationships" xmlns:p="http://schemas.openxmlformats.org/presentationml/2006/main">
  <p:tag name="KSO_WM_UNIT_FILL_FORE_SCHEMECOLOR_INDEX" val="6"/>
  <p:tag name="KSO_WM_UNIT_FILL_TYPE" val="1"/>
  <p:tag name="KSO_WM_UNIT_TEXT_FILL_FORE_SCHEMECOLOR_INDEX" val="1"/>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2_1"/>
  <p:tag name="KSO_WM_UNIT_ID" val="diagram20198907_5*q_h_i*1_2_1"/>
  <p:tag name="KSO_WM_TEMPLATE_CATEGORY" val="diagram"/>
  <p:tag name="KSO_WM_TEMPLATE_INDEX" val="20198907"/>
  <p:tag name="KSO_WM_UNIT_LAYERLEVEL" val="1_1_1"/>
  <p:tag name="KSO_WM_TAG_VERSION" val="1.0"/>
  <p:tag name="KSO_WM_BEAUTIFY_FLAG" val="#wm#"/>
</p:tagLst>
</file>

<file path=ppt/tags/tag229.xml><?xml version="1.0" encoding="utf-8"?>
<p:tagLst xmlns:a="http://schemas.openxmlformats.org/drawingml/2006/main" xmlns:r="http://schemas.openxmlformats.org/officeDocument/2006/relationships" xmlns:p="http://schemas.openxmlformats.org/presentationml/2006/main">
  <p:tag name="KSO_WM_UNIT_FILL_FORE_SCHEMECOLOR_INDEX" val="7"/>
  <p:tag name="KSO_WM_UNIT_FILL_TYPE" val="1"/>
  <p:tag name="KSO_WM_UNIT_TEXT_FILL_FORE_SCHEMECOLOR_INDEX" val="1"/>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3_2"/>
  <p:tag name="KSO_WM_UNIT_ID" val="diagram20198907_5*q_h_i*1_3_2"/>
  <p:tag name="KSO_WM_TEMPLATE_CATEGORY" val="diagram"/>
  <p:tag name="KSO_WM_TEMPLATE_INDEX" val="20198907"/>
  <p:tag name="KSO_WM_UNIT_LAYERLEVEL" val="1_1_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30.xml><?xml version="1.0" encoding="utf-8"?>
<p:tagLst xmlns:a="http://schemas.openxmlformats.org/drawingml/2006/main" xmlns:r="http://schemas.openxmlformats.org/officeDocument/2006/relationships" xmlns:p="http://schemas.openxmlformats.org/presentationml/2006/main">
  <p:tag name="KSO_WM_UNIT_FILL_FORE_SCHEMECOLOR_INDEX" val="9"/>
  <p:tag name="KSO_WM_UNIT_FILL_TYPE" val="1"/>
  <p:tag name="KSO_WM_UNIT_TEXT_FILL_FORE_SCHEMECOLOR_INDEX" val="1"/>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5_1"/>
  <p:tag name="KSO_WM_UNIT_ID" val="diagram20198907_5*q_h_i*1_5_1"/>
  <p:tag name="KSO_WM_TEMPLATE_CATEGORY" val="diagram"/>
  <p:tag name="KSO_WM_TEMPLATE_INDEX" val="20198907"/>
  <p:tag name="KSO_WM_UNIT_LAYERLEVEL" val="1_1_1"/>
  <p:tag name="KSO_WM_TAG_VERSION" val="1.0"/>
  <p:tag name="KSO_WM_BEAUTIFY_FLAG" val="#wm#"/>
</p:tagLst>
</file>

<file path=ppt/tags/tag231.xml><?xml version="1.0" encoding="utf-8"?>
<p:tagLst xmlns:a="http://schemas.openxmlformats.org/drawingml/2006/main" xmlns:r="http://schemas.openxmlformats.org/officeDocument/2006/relationships" xmlns:p="http://schemas.openxmlformats.org/presentationml/2006/main">
  <p:tag name="KSO_WM_UNIT_FILL_FORE_SCHEMECOLOR_INDEX" val="8"/>
  <p:tag name="KSO_WM_UNIT_FILL_TYPE" val="1"/>
  <p:tag name="KSO_WM_UNIT_TEXT_FILL_FORE_SCHEMECOLOR_INDEX" val="1"/>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4_1"/>
  <p:tag name="KSO_WM_UNIT_ID" val="diagram20198907_5*q_h_i*1_4_1"/>
  <p:tag name="KSO_WM_TEMPLATE_CATEGORY" val="diagram"/>
  <p:tag name="KSO_WM_TEMPLATE_INDEX" val="20198907"/>
  <p:tag name="KSO_WM_UNIT_LAYERLEVEL" val="1_1_1"/>
  <p:tag name="KSO_WM_TAG_VERSION" val="1.0"/>
  <p:tag name="KSO_WM_BEAUTIFY_FLAG" val="#wm#"/>
</p:tagLst>
</file>

<file path=ppt/tags/tag232.xml><?xml version="1.0" encoding="utf-8"?>
<p:tagLst xmlns:a="http://schemas.openxmlformats.org/drawingml/2006/main" xmlns:r="http://schemas.openxmlformats.org/officeDocument/2006/relationships" xmlns:p="http://schemas.openxmlformats.org/presentationml/2006/main">
  <p:tag name="KSO_WM_UNIT_FILL_FORE_SCHEMECOLOR_INDEX" val="9"/>
  <p:tag name="KSO_WM_UNI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5_7"/>
  <p:tag name="KSO_WM_UNIT_ID" val="diagram20198907_5*q_h_i*1_5_7"/>
  <p:tag name="KSO_WM_TEMPLATE_CATEGORY" val="diagram"/>
  <p:tag name="KSO_WM_TEMPLATE_INDEX" val="20198907"/>
  <p:tag name="KSO_WM_UNIT_LAYERLEVEL" val="1_1_1"/>
  <p:tag name="KSO_WM_TAG_VERSION" val="1.0"/>
  <p:tag name="KSO_WM_BEAUTIFY_FLAG" val="#wm#"/>
</p:tagLst>
</file>

<file path=ppt/tags/tag233.xml><?xml version="1.0" encoding="utf-8"?>
<p:tagLst xmlns:a="http://schemas.openxmlformats.org/drawingml/2006/main" xmlns:r="http://schemas.openxmlformats.org/officeDocument/2006/relationships" xmlns:p="http://schemas.openxmlformats.org/presentationml/2006/main">
  <p:tag name="KSO_WM_UNIT_FILL_FORE_SCHEMECOLOR_INDEX" val="14"/>
  <p:tag name="KSO_WM_UNI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5_6"/>
  <p:tag name="KSO_WM_UNIT_ID" val="diagram20198907_5*q_h_i*1_5_6"/>
  <p:tag name="KSO_WM_TEMPLATE_CATEGORY" val="diagram"/>
  <p:tag name="KSO_WM_TEMPLATE_INDEX" val="20198907"/>
  <p:tag name="KSO_WM_UNIT_LAYERLEVEL" val="1_1_1"/>
  <p:tag name="KSO_WM_TAG_VERSION" val="1.0"/>
  <p:tag name="KSO_WM_BEAUTIFY_FLAG" val="#wm#"/>
</p:tagLst>
</file>

<file path=ppt/tags/tag234.xml><?xml version="1.0" encoding="utf-8"?>
<p:tagLst xmlns:a="http://schemas.openxmlformats.org/drawingml/2006/main" xmlns:r="http://schemas.openxmlformats.org/officeDocument/2006/relationships" xmlns:p="http://schemas.openxmlformats.org/presentationml/2006/main">
  <p:tag name="KSO_WM_UNIT_FILL_FORE_SCHEMECOLOR_INDEX" val="14"/>
  <p:tag name="KSO_WM_UNI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5_5"/>
  <p:tag name="KSO_WM_UNIT_ID" val="diagram20198907_5*q_h_i*1_5_5"/>
  <p:tag name="KSO_WM_TEMPLATE_CATEGORY" val="diagram"/>
  <p:tag name="KSO_WM_TEMPLATE_INDEX" val="20198907"/>
  <p:tag name="KSO_WM_UNIT_LAYERLEVEL" val="1_1_1"/>
  <p:tag name="KSO_WM_TAG_VERSION" val="1.0"/>
  <p:tag name="KSO_WM_BEAUTIFY_FLAG" val="#wm#"/>
</p:tagLst>
</file>

<file path=ppt/tags/tag235.xml><?xml version="1.0" encoding="utf-8"?>
<p:tagLst xmlns:a="http://schemas.openxmlformats.org/drawingml/2006/main" xmlns:r="http://schemas.openxmlformats.org/officeDocument/2006/relationships" xmlns:p="http://schemas.openxmlformats.org/presentationml/2006/main">
  <p:tag name="KSO_WM_UNIT_FILL_FORE_SCHEMECOLOR_INDEX" val="14"/>
  <p:tag name="KSO_WM_UNI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5_4"/>
  <p:tag name="KSO_WM_UNIT_ID" val="diagram20198907_5*q_h_i*1_5_4"/>
  <p:tag name="KSO_WM_TEMPLATE_CATEGORY" val="diagram"/>
  <p:tag name="KSO_WM_TEMPLATE_INDEX" val="20198907"/>
  <p:tag name="KSO_WM_UNIT_LAYERLEVEL" val="1_1_1"/>
  <p:tag name="KSO_WM_TAG_VERSION" val="1.0"/>
  <p:tag name="KSO_WM_BEAUTIFY_FLAG" val="#wm#"/>
</p:tagLst>
</file>

<file path=ppt/tags/tag236.xml><?xml version="1.0" encoding="utf-8"?>
<p:tagLst xmlns:a="http://schemas.openxmlformats.org/drawingml/2006/main" xmlns:r="http://schemas.openxmlformats.org/officeDocument/2006/relationships" xmlns:p="http://schemas.openxmlformats.org/presentationml/2006/main">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5_3"/>
  <p:tag name="KSO_WM_UNIT_ID" val="diagram20198907_5*q_h_i*1_5_3"/>
  <p:tag name="KSO_WM_TEMPLATE_CATEGORY" val="diagram"/>
  <p:tag name="KSO_WM_TEMPLATE_INDEX" val="20198907"/>
  <p:tag name="KSO_WM_UNIT_LAYERLEVEL" val="1_1_1"/>
  <p:tag name="KSO_WM_TAG_VERSION" val="1.0"/>
  <p:tag name="KSO_WM_BEAUTIFY_FLAG" val="#wm#"/>
  <p:tag name="KSO_WM_UNIT_LINE_FORE_SCHEMECOLOR_INDEX" val="14"/>
  <p:tag name="KSO_WM_UNIT_LINE_FILL_TYPE" val="2"/>
</p:tagLst>
</file>

<file path=ppt/tags/tag237.xml><?xml version="1.0" encoding="utf-8"?>
<p:tagLst xmlns:a="http://schemas.openxmlformats.org/drawingml/2006/main" xmlns:r="http://schemas.openxmlformats.org/officeDocument/2006/relationships" xmlns:p="http://schemas.openxmlformats.org/presentationml/2006/main">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6_4"/>
  <p:tag name="KSO_WM_UNIT_ID" val="diagram20198907_5*q_h_i*1_6_4"/>
  <p:tag name="KSO_WM_TEMPLATE_CATEGORY" val="diagram"/>
  <p:tag name="KSO_WM_TEMPLATE_INDEX" val="20198907"/>
  <p:tag name="KSO_WM_UNIT_LAYERLEVEL" val="1_1_1"/>
  <p:tag name="KSO_WM_TAG_VERSION" val="1.0"/>
  <p:tag name="KSO_WM_BEAUTIFY_FLAG" val="#wm#"/>
  <p:tag name="KSO_WM_UNIT_LINE_FORE_SCHEMECOLOR_INDEX" val="14"/>
  <p:tag name="KSO_WM_UNIT_LINE_FILL_TYPE" val="2"/>
</p:tagLst>
</file>

<file path=ppt/tags/tag238.xml><?xml version="1.0" encoding="utf-8"?>
<p:tagLst xmlns:a="http://schemas.openxmlformats.org/drawingml/2006/main" xmlns:r="http://schemas.openxmlformats.org/officeDocument/2006/relationships" xmlns:p="http://schemas.openxmlformats.org/presentationml/2006/main">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3_5"/>
  <p:tag name="KSO_WM_UNIT_ID" val="diagram20198907_5*q_h_i*1_3_5"/>
  <p:tag name="KSO_WM_TEMPLATE_CATEGORY" val="diagram"/>
  <p:tag name="KSO_WM_TEMPLATE_INDEX" val="20198907"/>
  <p:tag name="KSO_WM_UNIT_LAYERLEVEL" val="1_1_1"/>
  <p:tag name="KSO_WM_TAG_VERSION" val="1.0"/>
  <p:tag name="KSO_WM_BEAUTIFY_FLAG" val="#wm#"/>
  <p:tag name="KSO_WM_UNIT_LINE_FORE_SCHEMECOLOR_INDEX" val="14"/>
  <p:tag name="KSO_WM_UNIT_LINE_FILL_TYPE" val="2"/>
</p:tagLst>
</file>

<file path=ppt/tags/tag239.xml><?xml version="1.0" encoding="utf-8"?>
<p:tagLst xmlns:a="http://schemas.openxmlformats.org/drawingml/2006/main" xmlns:r="http://schemas.openxmlformats.org/officeDocument/2006/relationships" xmlns:p="http://schemas.openxmlformats.org/presentationml/2006/main">
  <p:tag name="KSO_WM_UNIT_FILL_FORE_SCHEMECOLOR_INDEX" val="10"/>
  <p:tag name="KSO_WM_UNI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6_3"/>
  <p:tag name="KSO_WM_UNIT_ID" val="diagram20198907_5*q_h_i*1_6_3"/>
  <p:tag name="KSO_WM_TEMPLATE_CATEGORY" val="diagram"/>
  <p:tag name="KSO_WM_TEMPLATE_INDEX" val="20198907"/>
  <p:tag name="KSO_WM_UNIT_LAYERLEVEL" val="1_1_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40.xml><?xml version="1.0" encoding="utf-8"?>
<p:tagLst xmlns:a="http://schemas.openxmlformats.org/drawingml/2006/main" xmlns:r="http://schemas.openxmlformats.org/officeDocument/2006/relationships" xmlns:p="http://schemas.openxmlformats.org/presentationml/2006/main">
  <p:tag name="KSO_WM_UNIT_FILL_FORE_SCHEMECOLOR_INDEX" val="7"/>
  <p:tag name="KSO_WM_UNIT_FILL_TYPE" val="1"/>
  <p:tag name="KSO_WM_UNIT_TEXT_FILL_FORE_SCHEMECOLOR_INDEX" val="13"/>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4_4"/>
  <p:tag name="KSO_WM_UNIT_ID" val="diagram20198907_5*q_h_i*1_4_4"/>
  <p:tag name="KSO_WM_TEMPLATE_CATEGORY" val="diagram"/>
  <p:tag name="KSO_WM_TEMPLATE_INDEX" val="20198907"/>
  <p:tag name="KSO_WM_UNIT_LAYERLEVEL" val="1_1_1"/>
  <p:tag name="KSO_WM_TAG_VERSION" val="1.0"/>
  <p:tag name="KSO_WM_BEAUTIFY_FLAG" val="#wm#"/>
</p:tagLst>
</file>

<file path=ppt/tags/tag241.xml><?xml version="1.0" encoding="utf-8"?>
<p:tagLst xmlns:a="http://schemas.openxmlformats.org/drawingml/2006/main" xmlns:r="http://schemas.openxmlformats.org/officeDocument/2006/relationships" xmlns:p="http://schemas.openxmlformats.org/presentationml/2006/main">
  <p:tag name="KSO_WM_UNIT_TEXT_FILL_FORE_SCHEMECOLOR_INDEX" val="14"/>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6_2"/>
  <p:tag name="KSO_WM_UNIT_ID" val="diagram20198907_5*q_h_i*1_6_2"/>
  <p:tag name="KSO_WM_TEMPLATE_CATEGORY" val="diagram"/>
  <p:tag name="KSO_WM_TEMPLATE_INDEX" val="20198907"/>
  <p:tag name="KSO_WM_UNIT_LAYERLEVEL" val="1_1_1"/>
  <p:tag name="KSO_WM_TAG_VERSION" val="1.0"/>
  <p:tag name="KSO_WM_BEAUTIFY_FLAG" val="#wm#"/>
</p:tagLst>
</file>

<file path=ppt/tags/tag242.xml><?xml version="1.0" encoding="utf-8"?>
<p:tagLst xmlns:a="http://schemas.openxmlformats.org/drawingml/2006/main" xmlns:r="http://schemas.openxmlformats.org/officeDocument/2006/relationships" xmlns:p="http://schemas.openxmlformats.org/presentationml/2006/main">
  <p:tag name="KSO_WM_UNIT_TEXT_FILL_FORE_SCHEMECOLOR_INDEX" val="14"/>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1_2"/>
  <p:tag name="KSO_WM_UNIT_ID" val="diagram20198907_5*q_h_i*1_1_2"/>
  <p:tag name="KSO_WM_TEMPLATE_CATEGORY" val="diagram"/>
  <p:tag name="KSO_WM_TEMPLATE_INDEX" val="20198907"/>
  <p:tag name="KSO_WM_UNIT_LAYERLEVEL" val="1_1_1"/>
  <p:tag name="KSO_WM_TAG_VERSION" val="1.0"/>
  <p:tag name="KSO_WM_BEAUTIFY_FLAG" val="#wm#"/>
</p:tagLst>
</file>

<file path=ppt/tags/tag243.xml><?xml version="1.0" encoding="utf-8"?>
<p:tagLst xmlns:a="http://schemas.openxmlformats.org/drawingml/2006/main" xmlns:r="http://schemas.openxmlformats.org/officeDocument/2006/relationships" xmlns:p="http://schemas.openxmlformats.org/presentationml/2006/main">
  <p:tag name="KSO_WM_UNIT_TEXT_FILL_FORE_SCHEMECOLOR_INDEX" val="14"/>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2_2"/>
  <p:tag name="KSO_WM_UNIT_ID" val="diagram20198907_5*q_h_i*1_2_2"/>
  <p:tag name="KSO_WM_TEMPLATE_CATEGORY" val="diagram"/>
  <p:tag name="KSO_WM_TEMPLATE_INDEX" val="20198907"/>
  <p:tag name="KSO_WM_UNIT_LAYERLEVEL" val="1_1_1"/>
  <p:tag name="KSO_WM_TAG_VERSION" val="1.0"/>
  <p:tag name="KSO_WM_BEAUTIFY_FLAG" val="#wm#"/>
</p:tagLst>
</file>

<file path=ppt/tags/tag244.xml><?xml version="1.0" encoding="utf-8"?>
<p:tagLst xmlns:a="http://schemas.openxmlformats.org/drawingml/2006/main" xmlns:r="http://schemas.openxmlformats.org/officeDocument/2006/relationships" xmlns:p="http://schemas.openxmlformats.org/presentationml/2006/main">
  <p:tag name="KSO_WM_UNIT_TEXT_FILL_FORE_SCHEMECOLOR_INDEX" val="14"/>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3_3"/>
  <p:tag name="KSO_WM_UNIT_ID" val="diagram20198907_5*q_h_i*1_3_3"/>
  <p:tag name="KSO_WM_TEMPLATE_CATEGORY" val="diagram"/>
  <p:tag name="KSO_WM_TEMPLATE_INDEX" val="20198907"/>
  <p:tag name="KSO_WM_UNIT_LAYERLEVEL" val="1_1_1"/>
  <p:tag name="KSO_WM_TAG_VERSION" val="1.0"/>
  <p:tag name="KSO_WM_BEAUTIFY_FLAG" val="#wm#"/>
</p:tagLst>
</file>

<file path=ppt/tags/tag245.xml><?xml version="1.0" encoding="utf-8"?>
<p:tagLst xmlns:a="http://schemas.openxmlformats.org/drawingml/2006/main" xmlns:r="http://schemas.openxmlformats.org/officeDocument/2006/relationships" xmlns:p="http://schemas.openxmlformats.org/presentationml/2006/main">
  <p:tag name="KSO_WM_UNIT_TEXT_FILL_FORE_SCHEMECOLOR_INDEX" val="14"/>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4_2"/>
  <p:tag name="KSO_WM_UNIT_ID" val="diagram20198907_5*q_h_i*1_4_2"/>
  <p:tag name="KSO_WM_TEMPLATE_CATEGORY" val="diagram"/>
  <p:tag name="KSO_WM_TEMPLATE_INDEX" val="20198907"/>
  <p:tag name="KSO_WM_UNIT_LAYERLEVEL" val="1_1_1"/>
  <p:tag name="KSO_WM_TAG_VERSION" val="1.0"/>
  <p:tag name="KSO_WM_BEAUTIFY_FLAG" val="#wm#"/>
</p:tagLst>
</file>

<file path=ppt/tags/tag246.xml><?xml version="1.0" encoding="utf-8"?>
<p:tagLst xmlns:a="http://schemas.openxmlformats.org/drawingml/2006/main" xmlns:r="http://schemas.openxmlformats.org/officeDocument/2006/relationships" xmlns:p="http://schemas.openxmlformats.org/presentationml/2006/main">
  <p:tag name="KSO_WM_UNIT_TEXT_FILL_FORE_SCHEMECOLOR_INDEX" val="14"/>
  <p:tag name="KSO_WM_UNIT_TEX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5_2"/>
  <p:tag name="KSO_WM_UNIT_ID" val="diagram20198907_5*q_h_i*1_5_2"/>
  <p:tag name="KSO_WM_TEMPLATE_CATEGORY" val="diagram"/>
  <p:tag name="KSO_WM_TEMPLATE_INDEX" val="20198907"/>
  <p:tag name="KSO_WM_UNIT_LAYERLEVEL" val="1_1_1"/>
  <p:tag name="KSO_WM_TAG_VERSION" val="1.0"/>
  <p:tag name="KSO_WM_BEAUTIFY_FLAG" val="#wm#"/>
</p:tagLst>
</file>

<file path=ppt/tags/tag247.xml><?xml version="1.0" encoding="utf-8"?>
<p:tagLst xmlns:a="http://schemas.openxmlformats.org/drawingml/2006/main" xmlns:r="http://schemas.openxmlformats.org/officeDocument/2006/relationships" xmlns:p="http://schemas.openxmlformats.org/presentationml/2006/main">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2_3"/>
  <p:tag name="KSO_WM_UNIT_ID" val="diagram20198907_5*q_h_i*1_2_3"/>
  <p:tag name="KSO_WM_TEMPLATE_CATEGORY" val="diagram"/>
  <p:tag name="KSO_WM_TEMPLATE_INDEX" val="20198907"/>
  <p:tag name="KSO_WM_UNIT_LAYERLEVEL" val="1_1_1"/>
  <p:tag name="KSO_WM_TAG_VERSION" val="1.0"/>
  <p:tag name="KSO_WM_BEAUTIFY_FLAG" val="#wm#"/>
  <p:tag name="KSO_WM_UNIT_FILL_FORE_SCHEMECOLOR_INDEX" val="6"/>
  <p:tag name="KSO_WM_UNIT_FILL_TYPE" val="1"/>
</p:tagLst>
</file>

<file path=ppt/tags/tag248.xml><?xml version="1.0" encoding="utf-8"?>
<p:tagLst xmlns:a="http://schemas.openxmlformats.org/drawingml/2006/main" xmlns:r="http://schemas.openxmlformats.org/officeDocument/2006/relationships" xmlns:p="http://schemas.openxmlformats.org/presentationml/2006/main">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2_4"/>
  <p:tag name="KSO_WM_UNIT_ID" val="diagram20198907_5*q_h_i*1_2_4"/>
  <p:tag name="KSO_WM_TEMPLATE_CATEGORY" val="diagram"/>
  <p:tag name="KSO_WM_TEMPLATE_INDEX" val="20198907"/>
  <p:tag name="KSO_WM_UNIT_LAYERLEVEL" val="1_1_1"/>
  <p:tag name="KSO_WM_TAG_VERSION" val="1.0"/>
  <p:tag name="KSO_WM_BEAUTIFY_FLAG" val="#wm#"/>
  <p:tag name="KSO_WM_UNIT_FILL_FORE_SCHEMECOLOR_INDEX" val="6"/>
  <p:tag name="KSO_WM_UNIT_FILL_TYPE" val="1"/>
</p:tagLst>
</file>

<file path=ppt/tags/tag249.xml><?xml version="1.0" encoding="utf-8"?>
<p:tagLst xmlns:a="http://schemas.openxmlformats.org/drawingml/2006/main" xmlns:r="http://schemas.openxmlformats.org/officeDocument/2006/relationships" xmlns:p="http://schemas.openxmlformats.org/presentationml/2006/main">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2_5"/>
  <p:tag name="KSO_WM_UNIT_ID" val="diagram20198907_5*q_h_i*1_2_5"/>
  <p:tag name="KSO_WM_TEMPLATE_CATEGORY" val="diagram"/>
  <p:tag name="KSO_WM_TEMPLATE_INDEX" val="20198907"/>
  <p:tag name="KSO_WM_UNIT_LAYERLEVEL" val="1_1_1"/>
  <p:tag name="KSO_WM_TAG_VERSION" val="1.0"/>
  <p:tag name="KSO_WM_BEAUTIFY_FLAG" val="#wm#"/>
  <p:tag name="KSO_WM_UNIT_FILL_FORE_SCHEMECOLOR_INDEX" val="6"/>
  <p:tag name="KSO_WM_UNIT_FILL_TYPE" val="1"/>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50.xml><?xml version="1.0" encoding="utf-8"?>
<p:tagLst xmlns:a="http://schemas.openxmlformats.org/drawingml/2006/main" xmlns:r="http://schemas.openxmlformats.org/officeDocument/2006/relationships" xmlns:p="http://schemas.openxmlformats.org/presentationml/2006/main">
  <p:tag name="PA" val="v5.2.4"/>
  <p:tag name="KSO_WM_UNIT_PRESET_TEXT" val="单击此处添加文本具体内容"/>
  <p:tag name="KSO_WM_UNIT_NOCLEAR" val="0"/>
  <p:tag name="KSO_WM_UNIT_VALUE" val="48"/>
  <p:tag name="KSO_WM_UNIT_HIGHLIGHT" val="0"/>
  <p:tag name="KSO_WM_UNIT_COMPATIBLE" val="0"/>
  <p:tag name="KSO_WM_UNIT_DIAGRAM_ISNUMVISUAL" val="0"/>
  <p:tag name="KSO_WM_UNIT_DIAGRAM_ISREFERUNIT" val="0"/>
  <p:tag name="KSO_WM_DIAGRAM_GROUP_CODE" val="q1-1"/>
  <p:tag name="KSO_WM_UNIT_TYPE" val="q_h_f"/>
  <p:tag name="KSO_WM_UNIT_INDEX" val="1_2_1"/>
  <p:tag name="KSO_WM_UNIT_ID" val="diagram20198907_5*q_h_f*1_2_1"/>
  <p:tag name="KSO_WM_TEMPLATE_CATEGORY" val="diagram"/>
  <p:tag name="KSO_WM_TEMPLATE_INDEX" val="20198907"/>
  <p:tag name="KSO_WM_UNIT_LAYERLEVEL" val="1_1_1"/>
  <p:tag name="KSO_WM_TAG_VERSION" val="1.0"/>
  <p:tag name="KSO_WM_BEAUTIFY_FLAG" val="#wm#"/>
  <p:tag name="KSO_WM_UNIT_TEXT_FILL_FORE_SCHEMECOLOR_INDEX" val="14"/>
  <p:tag name="KSO_WM_UNIT_TEXT_FILL_TYPE" val="1"/>
</p:tagLst>
</file>

<file path=ppt/tags/tag251.xml><?xml version="1.0" encoding="utf-8"?>
<p:tagLst xmlns:a="http://schemas.openxmlformats.org/drawingml/2006/main" xmlns:r="http://schemas.openxmlformats.org/officeDocument/2006/relationships" xmlns:p="http://schemas.openxmlformats.org/presentationml/2006/main">
  <p:tag name="PA" val="v5.2.4"/>
  <p:tag name="KSO_WM_UNIT_PRESET_TEXT" val="单击此处添加文本具体内容"/>
  <p:tag name="KSO_WM_UNIT_NOCLEAR" val="0"/>
  <p:tag name="KSO_WM_UNIT_VALUE" val="48"/>
  <p:tag name="KSO_WM_UNIT_HIGHLIGHT" val="0"/>
  <p:tag name="KSO_WM_UNIT_COMPATIBLE" val="0"/>
  <p:tag name="KSO_WM_UNIT_DIAGRAM_ISNUMVISUAL" val="0"/>
  <p:tag name="KSO_WM_UNIT_DIAGRAM_ISREFERUNIT" val="0"/>
  <p:tag name="KSO_WM_DIAGRAM_GROUP_CODE" val="q1-1"/>
  <p:tag name="KSO_WM_UNIT_TYPE" val="q_h_f"/>
  <p:tag name="KSO_WM_UNIT_INDEX" val="1_3_1"/>
  <p:tag name="KSO_WM_UNIT_ID" val="diagram20198907_5*q_h_f*1_3_1"/>
  <p:tag name="KSO_WM_TEMPLATE_CATEGORY" val="diagram"/>
  <p:tag name="KSO_WM_TEMPLATE_INDEX" val="20198907"/>
  <p:tag name="KSO_WM_UNIT_LAYERLEVEL" val="1_1_1"/>
  <p:tag name="KSO_WM_TAG_VERSION" val="1.0"/>
  <p:tag name="KSO_WM_BEAUTIFY_FLAG" val="#wm#"/>
  <p:tag name="KSO_WM_UNIT_TEXT_FILL_FORE_SCHEMECOLOR_INDEX" val="14"/>
  <p:tag name="KSO_WM_UNIT_TEXT_FILL_TYPE" val="1"/>
</p:tagLst>
</file>

<file path=ppt/tags/tag252.xml><?xml version="1.0" encoding="utf-8"?>
<p:tagLst xmlns:a="http://schemas.openxmlformats.org/drawingml/2006/main" xmlns:r="http://schemas.openxmlformats.org/officeDocument/2006/relationships" xmlns:p="http://schemas.openxmlformats.org/presentationml/2006/main">
  <p:tag name="PA" val="v5.2.4"/>
  <p:tag name="KSO_WM_UNIT_PRESET_TEXT" val="单击此处添加文本具体内容"/>
  <p:tag name="KSO_WM_UNIT_NOCLEAR" val="0"/>
  <p:tag name="KSO_WM_UNIT_VALUE" val="48"/>
  <p:tag name="KSO_WM_UNIT_HIGHLIGHT" val="0"/>
  <p:tag name="KSO_WM_UNIT_COMPATIBLE" val="0"/>
  <p:tag name="KSO_WM_UNIT_DIAGRAM_ISNUMVISUAL" val="0"/>
  <p:tag name="KSO_WM_UNIT_DIAGRAM_ISREFERUNIT" val="0"/>
  <p:tag name="KSO_WM_DIAGRAM_GROUP_CODE" val="q1-1"/>
  <p:tag name="KSO_WM_UNIT_TYPE" val="q_h_f"/>
  <p:tag name="KSO_WM_UNIT_INDEX" val="1_6_1"/>
  <p:tag name="KSO_WM_UNIT_ID" val="diagram20198907_5*q_h_f*1_6_1"/>
  <p:tag name="KSO_WM_TEMPLATE_CATEGORY" val="diagram"/>
  <p:tag name="KSO_WM_TEMPLATE_INDEX" val="20198907"/>
  <p:tag name="KSO_WM_UNIT_LAYERLEVEL" val="1_1_1"/>
  <p:tag name="KSO_WM_TAG_VERSION" val="1.0"/>
  <p:tag name="KSO_WM_BEAUTIFY_FLAG" val="#wm#"/>
  <p:tag name="KSO_WM_UNIT_TEXT_FILL_FORE_SCHEMECOLOR_INDEX" val="14"/>
  <p:tag name="KSO_WM_UNIT_TEXT_FILL_TYPE" val="1"/>
</p:tagLst>
</file>

<file path=ppt/tags/tag253.xml><?xml version="1.0" encoding="utf-8"?>
<p:tagLst xmlns:a="http://schemas.openxmlformats.org/drawingml/2006/main" xmlns:r="http://schemas.openxmlformats.org/officeDocument/2006/relationships" xmlns:p="http://schemas.openxmlformats.org/presentationml/2006/main">
  <p:tag name="KSO_WM_UNIT_FILL_FORE_SCHEMECOLOR_INDEX" val="5"/>
  <p:tag name="KSO_WM_UNIT_FILL_TYPE" val="1"/>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1_4"/>
  <p:tag name="KSO_WM_UNIT_ID" val="diagram20198907_5*q_h_i*1_1_4"/>
  <p:tag name="KSO_WM_TEMPLATE_CATEGORY" val="diagram"/>
  <p:tag name="KSO_WM_TEMPLATE_INDEX" val="20198907"/>
  <p:tag name="KSO_WM_UNIT_LAYERLEVEL" val="1_1_1"/>
  <p:tag name="KSO_WM_TAG_VERSION" val="1.0"/>
  <p:tag name="KSO_WM_BEAUTIFY_FLAG" val="#wm#"/>
</p:tagLst>
</file>

<file path=ppt/tags/tag254.xml><?xml version="1.0" encoding="utf-8"?>
<p:tagLst xmlns:a="http://schemas.openxmlformats.org/drawingml/2006/main" xmlns:r="http://schemas.openxmlformats.org/officeDocument/2006/relationships" xmlns:p="http://schemas.openxmlformats.org/presentationml/2006/main">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1_3"/>
  <p:tag name="KSO_WM_UNIT_ID" val="diagram20198907_5*q_h_i*1_1_3"/>
  <p:tag name="KSO_WM_TEMPLATE_CATEGORY" val="diagram"/>
  <p:tag name="KSO_WM_TEMPLATE_INDEX" val="20198907"/>
  <p:tag name="KSO_WM_UNIT_LAYERLEVEL" val="1_1_1"/>
  <p:tag name="KSO_WM_TAG_VERSION" val="1.0"/>
  <p:tag name="KSO_WM_BEAUTIFY_FLAG" val="#wm#"/>
  <p:tag name="KSO_WM_UNIT_LINE_FORE_SCHEMECOLOR_INDEX" val="14"/>
  <p:tag name="KSO_WM_UNIT_LINE_FILL_TYPE" val="2"/>
</p:tagLst>
</file>

<file path=ppt/tags/tag255.xml><?xml version="1.0" encoding="utf-8"?>
<p:tagLst xmlns:a="http://schemas.openxmlformats.org/drawingml/2006/main" xmlns:r="http://schemas.openxmlformats.org/officeDocument/2006/relationships" xmlns:p="http://schemas.openxmlformats.org/presentationml/2006/main">
  <p:tag name="KSO_WM_UNIT_USESOURCEFORMAT_APPLY" val="0"/>
  <p:tag name="PA" val="v5.2.4"/>
  <p:tag name="KSO_WM_UNIT_HIGHLIGHT" val="0"/>
  <p:tag name="KSO_WM_UNIT_COMPATIBLE" val="0"/>
  <p:tag name="KSO_WM_UNIT_DIAGRAM_ISNUMVISUAL" val="0"/>
  <p:tag name="KSO_WM_UNIT_DIAGRAM_ISREFERUNIT" val="0"/>
  <p:tag name="KSO_WM_DIAGRAM_GROUP_CODE" val="q1-1"/>
  <p:tag name="KSO_WM_UNIT_TYPE" val="q_h_i"/>
  <p:tag name="KSO_WM_UNIT_INDEX" val="1_2_6"/>
  <p:tag name="KSO_WM_UNIT_ID" val="diagram20198907_5*q_h_i*1_2_6"/>
  <p:tag name="KSO_WM_TEMPLATE_CATEGORY" val="diagram"/>
  <p:tag name="KSO_WM_TEMPLATE_INDEX" val="20198907"/>
  <p:tag name="KSO_WM_UNIT_LAYERLEVEL" val="1_1_1"/>
  <p:tag name="KSO_WM_TAG_VERSION" val="1.0"/>
  <p:tag name="KSO_WM_BEAUTIFY_FLAG" val="#wm#"/>
  <p:tag name="KSO_WM_UNIT_LINE_FORE_SCHEMECOLOR_INDEX" val="14"/>
  <p:tag name="KSO_WM_UNIT_LINE_FILL_TYPE" val="2"/>
</p:tagLst>
</file>

<file path=ppt/tags/tag256.xml><?xml version="1.0" encoding="utf-8"?>
<p:tagLst xmlns:a="http://schemas.openxmlformats.org/drawingml/2006/main" xmlns:r="http://schemas.openxmlformats.org/officeDocument/2006/relationships" xmlns:p="http://schemas.openxmlformats.org/presentationml/2006/main">
  <p:tag name="PA" val="v5.2.4"/>
  <p:tag name="KSO_WM_UNIT_PRESET_TEXT" val="单击此处添加文本具体内容"/>
  <p:tag name="KSO_WM_UNIT_NOCLEAR" val="0"/>
  <p:tag name="KSO_WM_UNIT_VALUE" val="48"/>
  <p:tag name="KSO_WM_UNIT_HIGHLIGHT" val="0"/>
  <p:tag name="KSO_WM_UNIT_COMPATIBLE" val="0"/>
  <p:tag name="KSO_WM_UNIT_DIAGRAM_ISNUMVISUAL" val="0"/>
  <p:tag name="KSO_WM_UNIT_DIAGRAM_ISREFERUNIT" val="0"/>
  <p:tag name="KSO_WM_DIAGRAM_GROUP_CODE" val="q1-1"/>
  <p:tag name="KSO_WM_UNIT_TYPE" val="q_h_f"/>
  <p:tag name="KSO_WM_UNIT_INDEX" val="1_5_1"/>
  <p:tag name="KSO_WM_UNIT_ID" val="diagram20198907_5*q_h_f*1_5_1"/>
  <p:tag name="KSO_WM_TEMPLATE_CATEGORY" val="diagram"/>
  <p:tag name="KSO_WM_TEMPLATE_INDEX" val="20198907"/>
  <p:tag name="KSO_WM_UNIT_LAYERLEVEL" val="1_1_1"/>
  <p:tag name="KSO_WM_TAG_VERSION" val="1.0"/>
  <p:tag name="KSO_WM_BEAUTIFY_FLAG" val="#wm#"/>
  <p:tag name="KSO_WM_UNIT_TEXT_FILL_FORE_SCHEMECOLOR_INDEX" val="14"/>
  <p:tag name="KSO_WM_UNIT_TEXT_FILL_TYPE" val="1"/>
</p:tagLst>
</file>

<file path=ppt/tags/tag25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4"/>
  <p:tag name="KSO_WM_UNIT_ID" val="diagram160144_1*m_i*1_4"/>
  <p:tag name="KSO_WM_UNIT_CLEAR" val="1"/>
  <p:tag name="KSO_WM_UNIT_LAYERLEVEL" val="1_1"/>
  <p:tag name="KSO_WM_DIAGRAM_GROUP_CODE" val="m1-1"/>
  <p:tag name="KSO_WM_UNIT_TEXT_FILL_FORE_SCHEMECOLOR_INDEX" val="14"/>
  <p:tag name="KSO_WM_UNIT_TEXT_FILL_TYPE" val="1"/>
</p:tagLst>
</file>

<file path=ppt/tags/tag25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3_1"/>
  <p:tag name="KSO_WM_UNIT_ID" val="diagram160144_1*m_h_a*1_3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7"/>
  <p:tag name="KSO_WM_UNIT_FILL_TYPE" val="1"/>
  <p:tag name="KSO_WM_UNIT_TEXT_FILL_FORE_SCHEMECOLOR_INDEX" val="14"/>
  <p:tag name="KSO_WM_UNIT_TEXT_FILL_TYPE" val="1"/>
</p:tagLst>
</file>

<file path=ppt/tags/tag25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5"/>
  <p:tag name="KSO_WM_UNIT_ID" val="diagram160144_1*m_i*1_5"/>
  <p:tag name="KSO_WM_UNIT_CLEAR" val="1"/>
  <p:tag name="KSO_WM_UNIT_LAYERLEVEL" val="1_1"/>
  <p:tag name="KSO_WM_DIAGRAM_GROUP_CODE" val="m1-1"/>
  <p:tag name="KSO_WM_UNIT_TEXT_FILL_FORE_SCHEMECOLOR_INDEX" val="14"/>
  <p:tag name="KSO_WM_UNIT_TEXT_FILL_TYPE" val="1"/>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6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2_1"/>
  <p:tag name="KSO_WM_UNIT_ID" val="diagram160144_1*m_h_a*1_2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6"/>
  <p:tag name="KSO_WM_UNIT_FILL_TYPE" val="1"/>
  <p:tag name="KSO_WM_UNIT_TEXT_FILL_FORE_SCHEMECOLOR_INDEX" val="14"/>
  <p:tag name="KSO_WM_UNIT_TEXT_FILL_TYPE" val="1"/>
</p:tagLst>
</file>

<file path=ppt/tags/tag26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6"/>
  <p:tag name="KSO_WM_UNIT_ID" val="diagram160144_1*m_i*1_6"/>
  <p:tag name="KSO_WM_UNIT_CLEAR" val="1"/>
  <p:tag name="KSO_WM_UNIT_LAYERLEVEL" val="1_1"/>
  <p:tag name="KSO_WM_DIAGRAM_GROUP_CODE" val="m1-1"/>
  <p:tag name="KSO_WM_UNIT_TEXT_FILL_FORE_SCHEMECOLOR_INDEX" val="14"/>
  <p:tag name="KSO_WM_UNIT_TEXT_FILL_TYPE" val="1"/>
</p:tagLst>
</file>

<file path=ppt/tags/tag26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1_1"/>
  <p:tag name="KSO_WM_UNIT_ID" val="diagram160144_1*m_h_a*1_1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5"/>
  <p:tag name="KSO_WM_UNIT_FILL_TYPE" val="1"/>
  <p:tag name="KSO_WM_UNIT_TEXT_FILL_FORE_SCHEMECOLOR_INDEX" val="14"/>
  <p:tag name="KSO_WM_UNIT_TEXT_FILL_TYPE" val="1"/>
</p:tagLst>
</file>

<file path=ppt/tags/tag26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3"/>
  <p:tag name="KSO_WM_UNIT_ID" val="diagram160144_1*m_i*1_3"/>
  <p:tag name="KSO_WM_UNIT_CLEAR" val="1"/>
  <p:tag name="KSO_WM_UNIT_LAYERLEVEL" val="1_1"/>
  <p:tag name="KSO_WM_DIAGRAM_GROUP_CODE" val="m1-1"/>
  <p:tag name="KSO_WM_UNIT_TEXT_FILL_FORE_SCHEMECOLOR_INDEX" val="14"/>
  <p:tag name="KSO_WM_UNIT_TEXT_FILL_TYPE" val="1"/>
</p:tagLst>
</file>

<file path=ppt/tags/tag26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4_1"/>
  <p:tag name="KSO_WM_UNIT_ID" val="diagram160144_1*m_h_a*1_4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8"/>
  <p:tag name="KSO_WM_UNIT_FILL_TYPE" val="1"/>
  <p:tag name="KSO_WM_UNIT_TEXT_FILL_FORE_SCHEMECOLOR_INDEX" val="14"/>
  <p:tag name="KSO_WM_UNIT_TEXT_FILL_TYPE" val="1"/>
</p:tagLst>
</file>

<file path=ppt/tags/tag26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2"/>
  <p:tag name="KSO_WM_UNIT_ID" val="diagram160144_1*m_i*1_2"/>
  <p:tag name="KSO_WM_UNIT_CLEAR" val="1"/>
  <p:tag name="KSO_WM_UNIT_LAYERLEVEL" val="1_1"/>
  <p:tag name="KSO_WM_DIAGRAM_GROUP_CODE" val="m1-1"/>
  <p:tag name="KSO_WM_UNIT_TEXT_FILL_FORE_SCHEMECOLOR_INDEX" val="14"/>
  <p:tag name="KSO_WM_UNIT_TEXT_FILL_TYPE" val="1"/>
</p:tagLst>
</file>

<file path=ppt/tags/tag26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5_1"/>
  <p:tag name="KSO_WM_UNIT_ID" val="diagram160144_1*m_h_a*1_5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9"/>
  <p:tag name="KSO_WM_UNIT_FILL_TYPE" val="1"/>
  <p:tag name="KSO_WM_UNIT_TEXT_FILL_FORE_SCHEMECOLOR_INDEX" val="14"/>
  <p:tag name="KSO_WM_UNIT_TEXT_FILL_TYPE" val="1"/>
</p:tagLst>
</file>

<file path=ppt/tags/tag26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4"/>
  <p:tag name="KSO_WM_UNIT_ID" val="diagram160144_1*m_i*1_4"/>
  <p:tag name="KSO_WM_UNIT_CLEAR" val="1"/>
  <p:tag name="KSO_WM_UNIT_LAYERLEVEL" val="1_1"/>
  <p:tag name="KSO_WM_DIAGRAM_GROUP_CODE" val="m1-1"/>
  <p:tag name="KSO_WM_UNIT_TEXT_FILL_FORE_SCHEMECOLOR_INDEX" val="14"/>
  <p:tag name="KSO_WM_UNIT_TEXT_FILL_TYPE" val="1"/>
</p:tagLst>
</file>

<file path=ppt/tags/tag26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3_1"/>
  <p:tag name="KSO_WM_UNIT_ID" val="diagram160144_1*m_h_a*1_3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7"/>
  <p:tag name="KSO_WM_UNIT_FILL_TYPE" val="1"/>
  <p:tag name="KSO_WM_UNIT_TEXT_FILL_FORE_SCHEMECOLOR_INDEX" val="14"/>
  <p:tag name="KSO_WM_UNIT_TEXT_FILL_TYPE" val="1"/>
</p:tagLst>
</file>

<file path=ppt/tags/tag26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5"/>
  <p:tag name="KSO_WM_UNIT_ID" val="diagram160144_1*m_i*1_5"/>
  <p:tag name="KSO_WM_UNIT_CLEAR" val="1"/>
  <p:tag name="KSO_WM_UNIT_LAYERLEVEL" val="1_1"/>
  <p:tag name="KSO_WM_DIAGRAM_GROUP_CODE" val="m1-1"/>
  <p:tag name="KSO_WM_UNIT_TEXT_FILL_FORE_SCHEMECOLOR_INDEX" val="14"/>
  <p:tag name="KSO_WM_UNIT_TEXT_FILL_TYPE" val="1"/>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7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2_1"/>
  <p:tag name="KSO_WM_UNIT_ID" val="diagram160144_1*m_h_a*1_2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6"/>
  <p:tag name="KSO_WM_UNIT_FILL_TYPE" val="1"/>
  <p:tag name="KSO_WM_UNIT_TEXT_FILL_FORE_SCHEMECOLOR_INDEX" val="14"/>
  <p:tag name="KSO_WM_UNIT_TEXT_FILL_TYPE" val="1"/>
</p:tagLst>
</file>

<file path=ppt/tags/tag27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6"/>
  <p:tag name="KSO_WM_UNIT_ID" val="diagram160144_1*m_i*1_6"/>
  <p:tag name="KSO_WM_UNIT_CLEAR" val="1"/>
  <p:tag name="KSO_WM_UNIT_LAYERLEVEL" val="1_1"/>
  <p:tag name="KSO_WM_DIAGRAM_GROUP_CODE" val="m1-1"/>
  <p:tag name="KSO_WM_UNIT_TEXT_FILL_FORE_SCHEMECOLOR_INDEX" val="14"/>
  <p:tag name="KSO_WM_UNIT_TEXT_FILL_TYPE" val="1"/>
</p:tagLst>
</file>

<file path=ppt/tags/tag27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1_1"/>
  <p:tag name="KSO_WM_UNIT_ID" val="diagram160144_1*m_h_a*1_1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5"/>
  <p:tag name="KSO_WM_UNIT_FILL_TYPE" val="1"/>
  <p:tag name="KSO_WM_UNIT_TEXT_FILL_FORE_SCHEMECOLOR_INDEX" val="14"/>
  <p:tag name="KSO_WM_UNIT_TEXT_FILL_TYPE" val="1"/>
</p:tagLst>
</file>

<file path=ppt/tags/tag27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3"/>
  <p:tag name="KSO_WM_UNIT_ID" val="diagram160144_1*m_i*1_3"/>
  <p:tag name="KSO_WM_UNIT_CLEAR" val="1"/>
  <p:tag name="KSO_WM_UNIT_LAYERLEVEL" val="1_1"/>
  <p:tag name="KSO_WM_DIAGRAM_GROUP_CODE" val="m1-1"/>
  <p:tag name="KSO_WM_UNIT_TEXT_FILL_FORE_SCHEMECOLOR_INDEX" val="14"/>
  <p:tag name="KSO_WM_UNIT_TEXT_FILL_TYPE" val="1"/>
</p:tagLst>
</file>

<file path=ppt/tags/tag27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4_1"/>
  <p:tag name="KSO_WM_UNIT_ID" val="diagram160144_1*m_h_a*1_4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8"/>
  <p:tag name="KSO_WM_UNIT_FILL_TYPE" val="1"/>
  <p:tag name="KSO_WM_UNIT_TEXT_FILL_FORE_SCHEMECOLOR_INDEX" val="14"/>
  <p:tag name="KSO_WM_UNIT_TEXT_FILL_TYPE" val="1"/>
</p:tagLst>
</file>

<file path=ppt/tags/tag27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4"/>
  <p:tag name="KSO_WM_UNIT_ID" val="diagram160144_1*m_i*1_4"/>
  <p:tag name="KSO_WM_UNIT_CLEAR" val="1"/>
  <p:tag name="KSO_WM_UNIT_LAYERLEVEL" val="1_1"/>
  <p:tag name="KSO_WM_DIAGRAM_GROUP_CODE" val="m1-1"/>
  <p:tag name="KSO_WM_UNIT_TEXT_FILL_FORE_SCHEMECOLOR_INDEX" val="14"/>
  <p:tag name="KSO_WM_UNIT_TEXT_FILL_TYPE" val="1"/>
</p:tagLst>
</file>

<file path=ppt/tags/tag27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3_1"/>
  <p:tag name="KSO_WM_UNIT_ID" val="diagram160144_1*m_h_a*1_3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7"/>
  <p:tag name="KSO_WM_UNIT_FILL_TYPE" val="1"/>
  <p:tag name="KSO_WM_UNIT_TEXT_FILL_FORE_SCHEMECOLOR_INDEX" val="14"/>
  <p:tag name="KSO_WM_UNIT_TEXT_FILL_TYPE" val="1"/>
</p:tagLst>
</file>

<file path=ppt/tags/tag27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5"/>
  <p:tag name="KSO_WM_UNIT_ID" val="diagram160144_1*m_i*1_5"/>
  <p:tag name="KSO_WM_UNIT_CLEAR" val="1"/>
  <p:tag name="KSO_WM_UNIT_LAYERLEVEL" val="1_1"/>
  <p:tag name="KSO_WM_DIAGRAM_GROUP_CODE" val="m1-1"/>
  <p:tag name="KSO_WM_UNIT_TEXT_FILL_FORE_SCHEMECOLOR_INDEX" val="14"/>
  <p:tag name="KSO_WM_UNIT_TEXT_FILL_TYPE" val="1"/>
</p:tagLst>
</file>

<file path=ppt/tags/tag27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2_1"/>
  <p:tag name="KSO_WM_UNIT_ID" val="diagram160144_1*m_h_a*1_2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6"/>
  <p:tag name="KSO_WM_UNIT_FILL_TYPE" val="1"/>
  <p:tag name="KSO_WM_UNIT_TEXT_FILL_FORE_SCHEMECOLOR_INDEX" val="14"/>
  <p:tag name="KSO_WM_UNIT_TEXT_FILL_TYPE" val="1"/>
</p:tagLst>
</file>

<file path=ppt/tags/tag27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6"/>
  <p:tag name="KSO_WM_UNIT_ID" val="diagram160144_1*m_i*1_6"/>
  <p:tag name="KSO_WM_UNIT_CLEAR" val="1"/>
  <p:tag name="KSO_WM_UNIT_LAYERLEVEL" val="1_1"/>
  <p:tag name="KSO_WM_DIAGRAM_GROUP_CODE" val="m1-1"/>
  <p:tag name="KSO_WM_UNIT_TEXT_FILL_FORE_SCHEMECOLOR_INDEX" val="14"/>
  <p:tag name="KSO_WM_UNIT_TEXT_FILL_TYPE" val="1"/>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8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1_1"/>
  <p:tag name="KSO_WM_UNIT_ID" val="diagram160144_1*m_h_a*1_1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5"/>
  <p:tag name="KSO_WM_UNIT_FILL_TYPE" val="1"/>
  <p:tag name="KSO_WM_UNIT_TEXT_FILL_FORE_SCHEMECOLOR_INDEX" val="14"/>
  <p:tag name="KSO_WM_UNIT_TEXT_FILL_TYPE" val="1"/>
</p:tagLst>
</file>

<file path=ppt/tags/tag28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1"/>
  <p:tag name="KSO_WM_UNIT_ID" val="diagram160144_1*m_i*1_1"/>
  <p:tag name="KSO_WM_UNIT_CLEAR" val="1"/>
  <p:tag name="KSO_WM_UNIT_LAYERLEVEL" val="1_1"/>
  <p:tag name="KSO_WM_DIAGRAM_GROUP_CODE" val="m1-1"/>
  <p:tag name="KSO_WM_UNIT_TEXT_FILL_FORE_SCHEMECOLOR_INDEX" val="14"/>
  <p:tag name="KSO_WM_UNIT_TEXT_FILL_TYPE" val="1"/>
</p:tagLst>
</file>

<file path=ppt/tags/tag28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6_1"/>
  <p:tag name="KSO_WM_UNIT_ID" val="diagram160144_1*m_h_a*1_6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10"/>
  <p:tag name="KSO_WM_UNIT_FILL_TYPE" val="1"/>
  <p:tag name="KSO_WM_UNIT_TEXT_FILL_FORE_SCHEMECOLOR_INDEX" val="14"/>
  <p:tag name="KSO_WM_UNIT_TEXT_FILL_TYPE" val="1"/>
</p:tagLst>
</file>

<file path=ppt/tags/tag28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2"/>
  <p:tag name="KSO_WM_UNIT_ID" val="diagram160144_1*m_i*1_2"/>
  <p:tag name="KSO_WM_UNIT_CLEAR" val="1"/>
  <p:tag name="KSO_WM_UNIT_LAYERLEVEL" val="1_1"/>
  <p:tag name="KSO_WM_DIAGRAM_GROUP_CODE" val="m1-1"/>
  <p:tag name="KSO_WM_UNIT_TEXT_FILL_FORE_SCHEMECOLOR_INDEX" val="14"/>
  <p:tag name="KSO_WM_UNIT_TEXT_FILL_TYPE" val="1"/>
</p:tagLst>
</file>

<file path=ppt/tags/tag28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5_1"/>
  <p:tag name="KSO_WM_UNIT_ID" val="diagram160144_1*m_h_a*1_5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9"/>
  <p:tag name="KSO_WM_UNIT_FILL_TYPE" val="1"/>
  <p:tag name="KSO_WM_UNIT_TEXT_FILL_FORE_SCHEMECOLOR_INDEX" val="14"/>
  <p:tag name="KSO_WM_UNIT_TEXT_FILL_TYPE" val="1"/>
</p:tagLst>
</file>

<file path=ppt/tags/tag28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3"/>
  <p:tag name="KSO_WM_UNIT_ID" val="diagram160144_1*m_i*1_3"/>
  <p:tag name="KSO_WM_UNIT_CLEAR" val="1"/>
  <p:tag name="KSO_WM_UNIT_LAYERLEVEL" val="1_1"/>
  <p:tag name="KSO_WM_DIAGRAM_GROUP_CODE" val="m1-1"/>
  <p:tag name="KSO_WM_UNIT_TEXT_FILL_FORE_SCHEMECOLOR_INDEX" val="14"/>
  <p:tag name="KSO_WM_UNIT_TEXT_FILL_TYPE" val="1"/>
</p:tagLst>
</file>

<file path=ppt/tags/tag28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4_1"/>
  <p:tag name="KSO_WM_UNIT_ID" val="diagram160144_1*m_h_a*1_4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8"/>
  <p:tag name="KSO_WM_UNIT_FILL_TYPE" val="1"/>
  <p:tag name="KSO_WM_UNIT_TEXT_FILL_FORE_SCHEMECOLOR_INDEX" val="14"/>
  <p:tag name="KSO_WM_UNIT_TEXT_FILL_TYPE" val="1"/>
</p:tagLst>
</file>

<file path=ppt/tags/tag28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4"/>
  <p:tag name="KSO_WM_UNIT_ID" val="diagram160144_1*m_i*1_4"/>
  <p:tag name="KSO_WM_UNIT_CLEAR" val="1"/>
  <p:tag name="KSO_WM_UNIT_LAYERLEVEL" val="1_1"/>
  <p:tag name="KSO_WM_DIAGRAM_GROUP_CODE" val="m1-1"/>
  <p:tag name="KSO_WM_UNIT_TEXT_FILL_FORE_SCHEMECOLOR_INDEX" val="14"/>
  <p:tag name="KSO_WM_UNIT_TEXT_FILL_TYPE" val="1"/>
</p:tagLst>
</file>

<file path=ppt/tags/tag28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3_1"/>
  <p:tag name="KSO_WM_UNIT_ID" val="diagram160144_1*m_h_a*1_3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7"/>
  <p:tag name="KSO_WM_UNIT_FILL_TYPE" val="1"/>
  <p:tag name="KSO_WM_UNIT_TEXT_FILL_FORE_SCHEMECOLOR_INDEX" val="14"/>
  <p:tag name="KSO_WM_UNIT_TEXT_FILL_TYPE" val="1"/>
</p:tagLst>
</file>

<file path=ppt/tags/tag28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5"/>
  <p:tag name="KSO_WM_UNIT_ID" val="diagram160144_1*m_i*1_5"/>
  <p:tag name="KSO_WM_UNIT_CLEAR" val="1"/>
  <p:tag name="KSO_WM_UNIT_LAYERLEVEL" val="1_1"/>
  <p:tag name="KSO_WM_DIAGRAM_GROUP_CODE" val="m1-1"/>
  <p:tag name="KSO_WM_UNIT_TEXT_FILL_FORE_SCHEMECOLOR_INDEX" val="14"/>
  <p:tag name="KSO_WM_UNIT_TEXT_FILL_TYPE" val="1"/>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9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2_1"/>
  <p:tag name="KSO_WM_UNIT_ID" val="diagram160144_1*m_h_a*1_2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6"/>
  <p:tag name="KSO_WM_UNIT_FILL_TYPE" val="1"/>
  <p:tag name="KSO_WM_UNIT_TEXT_FILL_FORE_SCHEMECOLOR_INDEX" val="14"/>
  <p:tag name="KSO_WM_UNIT_TEXT_FILL_TYPE" val="1"/>
</p:tagLst>
</file>

<file path=ppt/tags/tag29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i"/>
  <p:tag name="KSO_WM_UNIT_INDEX" val="1_6"/>
  <p:tag name="KSO_WM_UNIT_ID" val="diagram160144_1*m_i*1_6"/>
  <p:tag name="KSO_WM_UNIT_CLEAR" val="1"/>
  <p:tag name="KSO_WM_UNIT_LAYERLEVEL" val="1_1"/>
  <p:tag name="KSO_WM_DIAGRAM_GROUP_CODE" val="m1-1"/>
  <p:tag name="KSO_WM_UNIT_TEXT_FILL_FORE_SCHEMECOLOR_INDEX" val="14"/>
  <p:tag name="KSO_WM_UNIT_TEXT_FILL_TYPE" val="1"/>
</p:tagLst>
</file>

<file path=ppt/tags/tag29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144"/>
  <p:tag name="KSO_WM_UNIT_TYPE" val="m_h_a"/>
  <p:tag name="KSO_WM_UNIT_INDEX" val="1_1_1"/>
  <p:tag name="KSO_WM_UNIT_ID" val="diagram160144_1*m_h_a*1_1_1"/>
  <p:tag name="KSO_WM_UNIT_CLEAR" val="1"/>
  <p:tag name="KSO_WM_UNIT_LAYERLEVEL" val="1_1_1"/>
  <p:tag name="KSO_WM_UNIT_VALUE" val="6"/>
  <p:tag name="KSO_WM_UNIT_HIGHLIGHT" val="0"/>
  <p:tag name="KSO_WM_UNIT_COMPATIBLE" val="0"/>
  <p:tag name="KSO_WM_DIAGRAM_GROUP_CODE" val="m1-1"/>
  <p:tag name="KSO_WM_UNIT_PRESET_TEXT" val="LOREM"/>
  <p:tag name="KSO_WM_UNIT_FILL_FORE_SCHEMECOLOR_INDEX" val="5"/>
  <p:tag name="KSO_WM_UNIT_FILL_TYPE" val="1"/>
  <p:tag name="KSO_WM_UNIT_TEXT_FILL_FORE_SCHEMECOLOR_INDEX" val="14"/>
  <p:tag name="KSO_WM_UNIT_TEXT_FILL_TYPE" val="1"/>
</p:tagLst>
</file>

<file path=ppt/tags/tag2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201420_2*m_h_i*1_1_3"/>
  <p:tag name="KSO_WM_TEMPLATE_CATEGORY" val="diagram"/>
  <p:tag name="KSO_WM_TEMPLATE_INDEX" val="20201420"/>
  <p:tag name="KSO_WM_UNIT_LAYERLEVEL" val="1_1_1"/>
  <p:tag name="KSO_WM_TAG_VERSION" val="1.0"/>
  <p:tag name="KSO_WM_BEAUTIFY_FLAG" val="#wm#"/>
  <p:tag name="KSO_WM_UNIT_FILL_FORE_SCHEMECOLOR_INDEX" val="14"/>
  <p:tag name="KSO_WM_UNIT_FILL_TYPE" val="1"/>
  <p:tag name="KSO_WM_UNIT_USESOURCEFORMAT_APPLY" val="1"/>
</p:tagLst>
</file>

<file path=ppt/tags/tag2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01420_2*m_h_i*1_1_1"/>
  <p:tag name="KSO_WM_TEMPLATE_CATEGORY" val="diagram"/>
  <p:tag name="KSO_WM_TEMPLATE_INDEX" val="20201420"/>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2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01420_2*m_h_i*1_1_2"/>
  <p:tag name="KSO_WM_TEMPLATE_CATEGORY" val="diagram"/>
  <p:tag name="KSO_WM_TEMPLATE_INDEX" val="20201420"/>
  <p:tag name="KSO_WM_UNIT_LAYERLEVEL" val="1_1_1"/>
  <p:tag name="KSO_WM_TAG_VERSION" val="1.0"/>
  <p:tag name="KSO_WM_BEAUTIFY_FLAG" val="#wm#"/>
  <p:tag name="KSO_WM_UNIT_FILL_FORE_SCHEMECOLOR_INDEX" val="14"/>
  <p:tag name="KSO_WM_UNIT_FILL_TYPE" val="1"/>
  <p:tag name="KSO_WM_UNIT_USESOURCEFORMAT_APPLY" val="1"/>
</p:tagLst>
</file>

<file path=ppt/tags/tag2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201420_2*m_h_i*1_2_3"/>
  <p:tag name="KSO_WM_TEMPLATE_CATEGORY" val="diagram"/>
  <p:tag name="KSO_WM_TEMPLATE_INDEX" val="20201420"/>
  <p:tag name="KSO_WM_UNIT_LAYERLEVEL" val="1_1_1"/>
  <p:tag name="KSO_WM_TAG_VERSION" val="1.0"/>
  <p:tag name="KSO_WM_BEAUTIFY_FLAG" val="#wm#"/>
  <p:tag name="KSO_WM_UNIT_FILL_FORE_SCHEMECOLOR_INDEX" val="14"/>
  <p:tag name="KSO_WM_UNIT_FILL_TYPE" val="1"/>
  <p:tag name="KSO_WM_UNIT_USESOURCEFORMAT_APPLY" val="1"/>
</p:tagLst>
</file>

<file path=ppt/tags/tag2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01420_2*m_h_i*1_2_1"/>
  <p:tag name="KSO_WM_TEMPLATE_CATEGORY" val="diagram"/>
  <p:tag name="KSO_WM_TEMPLATE_INDEX" val="20201420"/>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2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01420_2*m_h_i*1_2_2"/>
  <p:tag name="KSO_WM_TEMPLATE_CATEGORY" val="diagram"/>
  <p:tag name="KSO_WM_TEMPLATE_INDEX" val="20201420"/>
  <p:tag name="KSO_WM_UNIT_LAYERLEVEL" val="1_1_1"/>
  <p:tag name="KSO_WM_TAG_VERSION" val="1.0"/>
  <p:tag name="KSO_WM_BEAUTIFY_FLAG" val="#wm#"/>
  <p:tag name="KSO_WM_UNIT_FILL_FORE_SCHEMECOLOR_INDEX" val="14"/>
  <p:tag name="KSO_WM_UNIT_FILL_TYPE" val="1"/>
  <p:tag name="KSO_WM_UNIT_USESOURCEFORMAT_APPLY" val="1"/>
</p:tagLst>
</file>

<file path=ppt/tags/tag2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3"/>
  <p:tag name="KSO_WM_UNIT_ID" val="diagram20201420_2*m_h_i*1_3_3"/>
  <p:tag name="KSO_WM_TEMPLATE_CATEGORY" val="diagram"/>
  <p:tag name="KSO_WM_TEMPLATE_INDEX" val="20201420"/>
  <p:tag name="KSO_WM_UNIT_LAYERLEVEL" val="1_1_1"/>
  <p:tag name="KSO_WM_TAG_VERSION" val="1.0"/>
  <p:tag name="KSO_WM_BEAUTIFY_FLAG" val="#wm#"/>
  <p:tag name="KSO_WM_UNIT_FILL_FORE_SCHEMECOLOR_INDEX" val="14"/>
  <p:tag name="KSO_WM_UNIT_FILL_TYPE" val="1"/>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01420_2*m_h_i*1_3_1"/>
  <p:tag name="KSO_WM_TEMPLATE_CATEGORY" val="diagram"/>
  <p:tag name="KSO_WM_TEMPLATE_INDEX" val="20201420"/>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3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01420_2*m_h_i*1_3_2"/>
  <p:tag name="KSO_WM_TEMPLATE_CATEGORY" val="diagram"/>
  <p:tag name="KSO_WM_TEMPLATE_INDEX" val="20201420"/>
  <p:tag name="KSO_WM_UNIT_LAYERLEVEL" val="1_1_1"/>
  <p:tag name="KSO_WM_TAG_VERSION" val="1.0"/>
  <p:tag name="KSO_WM_BEAUTIFY_FLAG" val="#wm#"/>
  <p:tag name="KSO_WM_UNIT_FILL_FORE_SCHEMECOLOR_INDEX" val="14"/>
  <p:tag name="KSO_WM_UNIT_FILL_TYPE" val="1"/>
  <p:tag name="KSO_WM_UNIT_USESOURCEFORMAT_APPLY" val="1"/>
</p:tagLst>
</file>

<file path=ppt/tags/tag3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3"/>
  <p:tag name="KSO_WM_UNIT_ID" val="diagram20201420_2*m_h_i*1_4_3"/>
  <p:tag name="KSO_WM_TEMPLATE_CATEGORY" val="diagram"/>
  <p:tag name="KSO_WM_TEMPLATE_INDEX" val="20201420"/>
  <p:tag name="KSO_WM_UNIT_LAYERLEVEL" val="1_1_1"/>
  <p:tag name="KSO_WM_TAG_VERSION" val="1.0"/>
  <p:tag name="KSO_WM_BEAUTIFY_FLAG" val="#wm#"/>
  <p:tag name="KSO_WM_UNIT_FILL_FORE_SCHEMECOLOR_INDEX" val="14"/>
  <p:tag name="KSO_WM_UNIT_FILL_TYPE" val="1"/>
  <p:tag name="KSO_WM_UNIT_USESOURCEFORMAT_APPLY" val="1"/>
</p:tagLst>
</file>

<file path=ppt/tags/tag3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201420_2*m_h_i*1_4_1"/>
  <p:tag name="KSO_WM_TEMPLATE_CATEGORY" val="diagram"/>
  <p:tag name="KSO_WM_TEMPLATE_INDEX" val="20201420"/>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3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2"/>
  <p:tag name="KSO_WM_UNIT_ID" val="diagram20201420_2*m_h_i*1_4_2"/>
  <p:tag name="KSO_WM_TEMPLATE_CATEGORY" val="diagram"/>
  <p:tag name="KSO_WM_TEMPLATE_INDEX" val="20201420"/>
  <p:tag name="KSO_WM_UNIT_LAYERLEVEL" val="1_1_1"/>
  <p:tag name="KSO_WM_TAG_VERSION" val="1.0"/>
  <p:tag name="KSO_WM_BEAUTIFY_FLAG" val="#wm#"/>
  <p:tag name="KSO_WM_UNIT_FILL_FORE_SCHEMECOLOR_INDEX" val="14"/>
  <p:tag name="KSO_WM_UNIT_FILL_TYPE" val="1"/>
  <p:tag name="KSO_WM_UNIT_USESOURCEFORMAT_APPLY" val="1"/>
</p:tagLst>
</file>

<file path=ppt/tags/tag3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z"/>
  <p:tag name="KSO_WM_UNIT_INDEX" val="1_3_1"/>
  <p:tag name="KSO_WM_UNIT_ID" val="diagram20201420_2*m_h_z*1_3_1"/>
  <p:tag name="KSO_WM_TEMPLATE_CATEGORY" val="diagram"/>
  <p:tag name="KSO_WM_TEMPLATE_INDEX" val="20201420"/>
  <p:tag name="KSO_WM_UNIT_LAYERLEVEL" val="1_1_1"/>
  <p:tag name="KSO_WM_TAG_VERSION" val="1.0"/>
  <p:tag name="KSO_WM_BEAUTIFY_FLAG" val="#wm#"/>
  <p:tag name="KSO_WM_UNIT_FILL_FORE_SCHEMECOLOR_INDEX" val="6"/>
  <p:tag name="KSO_WM_UNIT_FILL_TYPE" val="1"/>
  <p:tag name="KSO_WM_UNIT_USESOURCEFORMAT_APPLY" val="1"/>
</p:tagLst>
</file>

<file path=ppt/tags/tag3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z"/>
  <p:tag name="KSO_WM_UNIT_INDEX" val="1_2_1"/>
  <p:tag name="KSO_WM_UNIT_ID" val="diagram20201420_2*m_h_z*1_2_1"/>
  <p:tag name="KSO_WM_TEMPLATE_CATEGORY" val="diagram"/>
  <p:tag name="KSO_WM_TEMPLATE_INDEX" val="20201420"/>
  <p:tag name="KSO_WM_UNIT_LAYERLEVEL" val="1_1_1"/>
  <p:tag name="KSO_WM_TAG_VERSION" val="1.0"/>
  <p:tag name="KSO_WM_BEAUTIFY_FLAG" val="#wm#"/>
  <p:tag name="KSO_WM_UNIT_FILL_FORE_SCHEMECOLOR_INDEX" val="6"/>
  <p:tag name="KSO_WM_UNIT_FILL_TYPE" val="1"/>
  <p:tag name="KSO_WM_UNIT_USESOURCEFORMAT_APPLY" val="1"/>
</p:tagLst>
</file>

<file path=ppt/tags/tag3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z"/>
  <p:tag name="KSO_WM_UNIT_INDEX" val="1_4_1"/>
  <p:tag name="KSO_WM_UNIT_ID" val="diagram20201420_2*m_h_z*1_4_1"/>
  <p:tag name="KSO_WM_TEMPLATE_CATEGORY" val="diagram"/>
  <p:tag name="KSO_WM_TEMPLATE_INDEX" val="20201420"/>
  <p:tag name="KSO_WM_UNIT_LAYERLEVEL" val="1_1_1"/>
  <p:tag name="KSO_WM_TAG_VERSION" val="1.0"/>
  <p:tag name="KSO_WM_BEAUTIFY_FLAG" val="#wm#"/>
  <p:tag name="KSO_WM_UNIT_FILL_FORE_SCHEMECOLOR_INDEX" val="6"/>
  <p:tag name="KSO_WM_UNIT_FILL_TYPE" val="1"/>
  <p:tag name="KSO_WM_UNIT_USESOURCEFORMAT_APPLY" val="1"/>
</p:tagLst>
</file>

<file path=ppt/tags/tag308.xml><?xml version="1.0" encoding="utf-8"?>
<p:tagLst xmlns:a="http://schemas.openxmlformats.org/drawingml/2006/main" xmlns:r="http://schemas.openxmlformats.org/officeDocument/2006/relationships" xmlns:p="http://schemas.openxmlformats.org/presentationml/2006/main">
  <p:tag name="KSO_WM_UNIT_PRESET_TEXT" val="单击此处添加文本具体内容，简明扼要的阐述您的观点。"/>
  <p:tag name="KSO_WM_UNIT_NOCLEAR" val="0"/>
  <p:tag name="KSO_WM_UNIT_VALUE" val="32"/>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01420_2*m_h_f*1_1_1"/>
  <p:tag name="KSO_WM_TEMPLATE_CATEGORY" val="diagram"/>
  <p:tag name="KSO_WM_TEMPLATE_INDEX" val="20201420"/>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09.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添加标题"/>
  <p:tag name="KSO_WM_UNIT_NOCLEAR" val="0"/>
  <p:tag name="KSO_WM_UNIT_VALUE" val="6"/>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01420_2*m_h_a*1_1_1"/>
  <p:tag name="KSO_WM_TEMPLATE_CATEGORY" val="diagram"/>
  <p:tag name="KSO_WM_TEMPLATE_INDEX" val="20201420"/>
  <p:tag name="KSO_WM_UNIT_LAYERLEVEL" val="1_1_1"/>
  <p:tag name="KSO_WM_TAG_VERSION" val="1.0"/>
  <p:tag name="KSO_WM_BEAUTIFY_FLAG" val="#wm#"/>
  <p:tag name="KSO_WM_UNIT_USESOURCEFORMAT_APPLY" val="1"/>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10.xml><?xml version="1.0" encoding="utf-8"?>
<p:tagLst xmlns:a="http://schemas.openxmlformats.org/drawingml/2006/main" xmlns:r="http://schemas.openxmlformats.org/officeDocument/2006/relationships" xmlns:p="http://schemas.openxmlformats.org/presentationml/2006/main">
  <p:tag name="KSO_WM_UNIT_PRESET_TEXT" val="单击此处添加文本具体内容，简明扼要的阐述您的观点。"/>
  <p:tag name="KSO_WM_UNIT_NOCLEAR" val="0"/>
  <p:tag name="KSO_WM_UNIT_VALUE" val="32"/>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01420_2*m_h_f*1_2_1"/>
  <p:tag name="KSO_WM_TEMPLATE_CATEGORY" val="diagram"/>
  <p:tag name="KSO_WM_TEMPLATE_INDEX" val="20201420"/>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11.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添加标题"/>
  <p:tag name="KSO_WM_UNIT_NOCLEAR" val="0"/>
  <p:tag name="KSO_WM_UNIT_VALUE" val="6"/>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01420_2*m_h_a*1_2_1"/>
  <p:tag name="KSO_WM_TEMPLATE_CATEGORY" val="diagram"/>
  <p:tag name="KSO_WM_TEMPLATE_INDEX" val="20201420"/>
  <p:tag name="KSO_WM_UNIT_LAYERLEVEL" val="1_1_1"/>
  <p:tag name="KSO_WM_TAG_VERSION" val="1.0"/>
  <p:tag name="KSO_WM_BEAUTIFY_FLAG" val="#wm#"/>
  <p:tag name="KSO_WM_UNIT_USESOURCEFORMAT_APPLY" val="1"/>
</p:tagLst>
</file>

<file path=ppt/tags/tag312.xml><?xml version="1.0" encoding="utf-8"?>
<p:tagLst xmlns:a="http://schemas.openxmlformats.org/drawingml/2006/main" xmlns:r="http://schemas.openxmlformats.org/officeDocument/2006/relationships" xmlns:p="http://schemas.openxmlformats.org/presentationml/2006/main">
  <p:tag name="KSO_WM_UNIT_PRESET_TEXT" val="单击此处添加文本具体内容，简明扼要的阐述您的观点。"/>
  <p:tag name="KSO_WM_UNIT_NOCLEAR" val="0"/>
  <p:tag name="KSO_WM_UNIT_VALUE" val="32"/>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01420_2*m_h_f*1_3_1"/>
  <p:tag name="KSO_WM_TEMPLATE_CATEGORY" val="diagram"/>
  <p:tag name="KSO_WM_TEMPLATE_INDEX" val="20201420"/>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13.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添加标题"/>
  <p:tag name="KSO_WM_UNIT_NOCLEAR" val="0"/>
  <p:tag name="KSO_WM_UNIT_VALUE" val="6"/>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01420_2*m_h_a*1_3_1"/>
  <p:tag name="KSO_WM_TEMPLATE_CATEGORY" val="diagram"/>
  <p:tag name="KSO_WM_TEMPLATE_INDEX" val="20201420"/>
  <p:tag name="KSO_WM_UNIT_LAYERLEVEL" val="1_1_1"/>
  <p:tag name="KSO_WM_TAG_VERSION" val="1.0"/>
  <p:tag name="KSO_WM_BEAUTIFY_FLAG" val="#wm#"/>
  <p:tag name="KSO_WM_UNIT_USESOURCEFORMAT_APPLY" val="1"/>
</p:tagLst>
</file>

<file path=ppt/tags/tag314.xml><?xml version="1.0" encoding="utf-8"?>
<p:tagLst xmlns:a="http://schemas.openxmlformats.org/drawingml/2006/main" xmlns:r="http://schemas.openxmlformats.org/officeDocument/2006/relationships" xmlns:p="http://schemas.openxmlformats.org/presentationml/2006/main">
  <p:tag name="KSO_WM_UNIT_PRESET_TEXT" val="单击此处添加文本具体内容，简明扼要的阐述您的观点。"/>
  <p:tag name="KSO_WM_UNIT_NOCLEAR" val="0"/>
  <p:tag name="KSO_WM_UNIT_VALUE" val="32"/>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201420_2*m_h_f*1_4_1"/>
  <p:tag name="KSO_WM_TEMPLATE_CATEGORY" val="diagram"/>
  <p:tag name="KSO_WM_TEMPLATE_INDEX" val="20201420"/>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15.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添加标题"/>
  <p:tag name="KSO_WM_UNIT_NOCLEAR" val="0"/>
  <p:tag name="KSO_WM_UNIT_VALUE" val="6"/>
  <p:tag name="KSO_WM_UNIT_HIGHLIGHT" val="0"/>
  <p:tag name="KSO_WM_UNIT_COMPATIBLE" val="0"/>
  <p:tag name="KSO_WM_UNIT_DIAGRAM_ISNUMVISUAL" val="0"/>
  <p:tag name="KSO_WM_UNIT_DIAGRAM_ISREFERUNIT" val="0"/>
  <p:tag name="KSO_WM_DIAGRAM_GROUP_CODE" val="m1-1"/>
  <p:tag name="KSO_WM_UNIT_TYPE" val="m_h_a"/>
  <p:tag name="KSO_WM_UNIT_INDEX" val="1_4_1"/>
  <p:tag name="KSO_WM_UNIT_ID" val="diagram20201420_2*m_h_a*1_4_1"/>
  <p:tag name="KSO_WM_TEMPLATE_CATEGORY" val="diagram"/>
  <p:tag name="KSO_WM_TEMPLATE_INDEX" val="20201420"/>
  <p:tag name="KSO_WM_UNIT_LAYERLEVEL" val="1_1_1"/>
  <p:tag name="KSO_WM_TAG_VERSION" val="1.0"/>
  <p:tag name="KSO_WM_BEAUTIFY_FLAG" val="#wm#"/>
  <p:tag name="KSO_WM_UNIT_USESOURCEFORMAT_APPLY" val="1"/>
</p:tagLst>
</file>

<file path=ppt/tags/tag3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5"/>
  <p:tag name="KSO_WM_UNIT_ID" val="diagram20200113_4*m_h_i*1_1_5"/>
  <p:tag name="KSO_WM_TEMPLATE_CATEGORY" val="diagram"/>
  <p:tag name="KSO_WM_TEMPLATE_INDEX" val="20200113"/>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3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4"/>
  <p:tag name="KSO_WM_UNIT_ID" val="diagram20200113_4*m_h_i*1_1_4"/>
  <p:tag name="KSO_WM_TEMPLATE_CATEGORY" val="diagram"/>
  <p:tag name="KSO_WM_TEMPLATE_INDEX" val="20200113"/>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3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200113_4*m_h_i*1_1_3"/>
  <p:tag name="KSO_WM_TEMPLATE_CATEGORY" val="diagram"/>
  <p:tag name="KSO_WM_TEMPLATE_INDEX" val="20200113"/>
  <p:tag name="KSO_WM_UNIT_LAYERLEVEL" val="1_1_1"/>
  <p:tag name="KSO_WM_TAG_VERSION" val="1.0"/>
  <p:tag name="KSO_WM_BEAUTIFY_FLAG" val="#wm#"/>
  <p:tag name="KSO_WM_UNIT_FILL_FORE_SCHEMECOLOR_INDEX" val="5"/>
  <p:tag name="KSO_WM_UNIT_FILL_TYPE" val="1"/>
  <p:tag name="KSO_WM_UNIT_USESOURCEFORMAT_APPLY" val="1"/>
</p:tagLst>
</file>

<file path=ppt/tags/tag3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00113_4*m_h_i*1_1_2"/>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3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6"/>
  <p:tag name="KSO_WM_UNIT_ID" val="diagram20200113_4*m_h_i*1_2_6"/>
  <p:tag name="KSO_WM_TEMPLATE_CATEGORY" val="diagram"/>
  <p:tag name="KSO_WM_TEMPLATE_INDEX" val="20200113"/>
  <p:tag name="KSO_WM_UNIT_LAYERLEVEL" val="1_1_1"/>
  <p:tag name="KSO_WM_TAG_VERSION" val="1.0"/>
  <p:tag name="KSO_WM_BEAUTIFY_FLAG" val="#wm#"/>
  <p:tag name="KSO_WM_UNIT_FILL_FORE_SCHEMECOLOR_INDEX" val="6"/>
  <p:tag name="KSO_WM_UNIT_FILL_TYPE" val="1"/>
  <p:tag name="KSO_WM_UNIT_USESOURCEFORMAT_APPLY" val="1"/>
</p:tagLst>
</file>

<file path=ppt/tags/tag3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5"/>
  <p:tag name="KSO_WM_UNIT_ID" val="diagram20200113_4*m_h_i*1_2_5"/>
  <p:tag name="KSO_WM_TEMPLATE_CATEGORY" val="diagram"/>
  <p:tag name="KSO_WM_TEMPLATE_INDEX" val="20200113"/>
  <p:tag name="KSO_WM_UNIT_LAYERLEVEL" val="1_1_1"/>
  <p:tag name="KSO_WM_TAG_VERSION" val="1.0"/>
  <p:tag name="KSO_WM_BEAUTIFY_FLAG" val="#wm#"/>
  <p:tag name="KSO_WM_UNIT_FILL_FORE_SCHEMECOLOR_INDEX" val="6"/>
  <p:tag name="KSO_WM_UNIT_FILL_TYPE" val="1"/>
  <p:tag name="KSO_WM_UNIT_USESOURCEFORMAT_APPLY" val="1"/>
</p:tagLst>
</file>

<file path=ppt/tags/tag3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4"/>
  <p:tag name="KSO_WM_UNIT_ID" val="diagram20200113_4*m_h_i*1_2_4"/>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200113_4*m_h_i*1_2_3"/>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00113_4*m_h_i*1_2_2"/>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9"/>
  <p:tag name="KSO_WM_UNIT_ID" val="diagram20200113_4*m_h_i*1_3_9"/>
  <p:tag name="KSO_WM_TEMPLATE_CATEGORY" val="diagram"/>
  <p:tag name="KSO_WM_TEMPLATE_INDEX" val="20200113"/>
  <p:tag name="KSO_WM_UNIT_LAYERLEVEL" val="1_1_1"/>
  <p:tag name="KSO_WM_TAG_VERSION" val="1.0"/>
  <p:tag name="KSO_WM_BEAUTIFY_FLAG" val="#wm#"/>
  <p:tag name="KSO_WM_UNIT_FILL_FORE_SCHEMECOLOR_INDEX" val="7"/>
  <p:tag name="KSO_WM_UNIT_FILL_TYPE" val="1"/>
  <p:tag name="KSO_WM_UNIT_USESOURCEFORMAT_APPLY" val="1"/>
</p:tagLst>
</file>

<file path=ppt/tags/tag3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8"/>
  <p:tag name="KSO_WM_UNIT_ID" val="diagram20200113_4*m_h_i*1_3_8"/>
  <p:tag name="KSO_WM_TEMPLATE_CATEGORY" val="diagram"/>
  <p:tag name="KSO_WM_TEMPLATE_INDEX" val="20200113"/>
  <p:tag name="KSO_WM_UNIT_LAYERLEVEL" val="1_1_1"/>
  <p:tag name="KSO_WM_TAG_VERSION" val="1.0"/>
  <p:tag name="KSO_WM_BEAUTIFY_FLAG" val="#wm#"/>
  <p:tag name="KSO_WM_UNIT_FILL_FORE_SCHEMECOLOR_INDEX" val="7"/>
  <p:tag name="KSO_WM_UNIT_FILL_TYPE" val="1"/>
  <p:tag name="KSO_WM_UNIT_USESOURCEFORMAT_APPLY" val="1"/>
</p:tagLst>
</file>

<file path=ppt/tags/tag3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7"/>
  <p:tag name="KSO_WM_UNIT_ID" val="diagram20200113_4*m_h_i*1_3_7"/>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6"/>
  <p:tag name="KSO_WM_UNIT_ID" val="diagram20200113_4*m_h_i*1_3_6"/>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5"/>
  <p:tag name="KSO_WM_UNIT_ID" val="diagram20200113_4*m_h_i*1_3_5"/>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3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4"/>
  <p:tag name="KSO_WM_UNIT_ID" val="diagram20200113_4*m_h_i*1_3_4"/>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3"/>
  <p:tag name="KSO_WM_UNIT_ID" val="diagram20200113_4*m_h_i*1_3_3"/>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00113_4*m_h_i*1_3_2"/>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00113_4*m_h_i*1_1_1"/>
  <p:tag name="KSO_WM_TEMPLATE_CATEGORY" val="diagram"/>
  <p:tag name="KSO_WM_TEMPLATE_INDEX" val="20200113"/>
  <p:tag name="KSO_WM_UNIT_LAYERLEVEL" val="1_1_1"/>
  <p:tag name="KSO_WM_TAG_VERSION" val="1.0"/>
  <p:tag name="KSO_WM_BEAUTIFY_FLAG" val="#wm#"/>
  <p:tag name="KSO_WM_UNIT_USESOURCEFORMAT_APPLY" val="1"/>
</p:tagLst>
</file>

<file path=ppt/tags/tag3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00113_4*m_h_i*1_2_1"/>
  <p:tag name="KSO_WM_TEMPLATE_CATEGORY" val="diagram"/>
  <p:tag name="KSO_WM_TEMPLATE_INDEX" val="20200113"/>
  <p:tag name="KSO_WM_UNIT_LAYERLEVEL" val="1_1_1"/>
  <p:tag name="KSO_WM_TAG_VERSION" val="1.0"/>
  <p:tag name="KSO_WM_BEAUTIFY_FLAG" val="#wm#"/>
  <p:tag name="KSO_WM_UNIT_USESOURCEFORMAT_APPLY" val="1"/>
</p:tagLst>
</file>

<file path=ppt/tags/tag3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00113_4*m_h_i*1_3_1"/>
  <p:tag name="KSO_WM_TEMPLATE_CATEGORY" val="diagram"/>
  <p:tag name="KSO_WM_TEMPLATE_INDEX" val="20200113"/>
  <p:tag name="KSO_WM_UNIT_LAYERLEVEL" val="1_1_1"/>
  <p:tag name="KSO_WM_TAG_VERSION" val="1.0"/>
  <p:tag name="KSO_WM_BEAUTIFY_FLAG" val="#wm#"/>
  <p:tag name="KSO_WM_UNIT_USESOURCEFORMAT_APPLY" val="1"/>
</p:tagLst>
</file>

<file path=ppt/tags/tag3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7"/>
  <p:tag name="KSO_WM_UNIT_ID" val="diagram20200113_4*m_h_i*1_4_7"/>
  <p:tag name="KSO_WM_TEMPLATE_CATEGORY" val="diagram"/>
  <p:tag name="KSO_WM_TEMPLATE_INDEX" val="20200113"/>
  <p:tag name="KSO_WM_UNIT_LAYERLEVEL" val="1_1_1"/>
  <p:tag name="KSO_WM_TAG_VERSION" val="1.0"/>
  <p:tag name="KSO_WM_BEAUTIFY_FLAG" val="#wm#"/>
  <p:tag name="KSO_WM_UNIT_FILL_FORE_SCHEMECOLOR_INDEX" val="8"/>
  <p:tag name="KSO_WM_UNIT_FILL_TYPE" val="1"/>
  <p:tag name="KSO_WM_UNIT_USESOURCEFORMAT_APPLY" val="1"/>
</p:tagLst>
</file>

<file path=ppt/tags/tag3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6"/>
  <p:tag name="KSO_WM_UNIT_ID" val="diagram20200113_4*m_h_i*1_4_6"/>
  <p:tag name="KSO_WM_TEMPLATE_CATEGORY" val="diagram"/>
  <p:tag name="KSO_WM_TEMPLATE_INDEX" val="20200113"/>
  <p:tag name="KSO_WM_UNIT_LAYERLEVEL" val="1_1_1"/>
  <p:tag name="KSO_WM_TAG_VERSION" val="1.0"/>
  <p:tag name="KSO_WM_BEAUTIFY_FLAG" val="#wm#"/>
  <p:tag name="KSO_WM_UNIT_FILL_FORE_SCHEMECOLOR_INDEX" val="8"/>
  <p:tag name="KSO_WM_UNIT_FILL_TYPE" val="1"/>
  <p:tag name="KSO_WM_UNIT_USESOURCEFORMAT_APPLY" val="1"/>
</p:tagLst>
</file>

<file path=ppt/tags/tag3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5"/>
  <p:tag name="KSO_WM_UNIT_ID" val="diagram20200113_4*m_h_i*1_4_5"/>
  <p:tag name="KSO_WM_TEMPLATE_CATEGORY" val="diagram"/>
  <p:tag name="KSO_WM_TEMPLATE_INDEX" val="20200113"/>
  <p:tag name="KSO_WM_UNIT_LAYERLEVEL" val="1_1_1"/>
  <p:tag name="KSO_WM_TAG_VERSION" val="1.0"/>
  <p:tag name="KSO_WM_BEAUTIFY_FLAG" val="#wm#"/>
  <p:tag name="KSO_WM_UNIT_FILL_FORE_SCHEMECOLOR_INDEX" val="8"/>
  <p:tag name="KSO_WM_UNIT_FILL_TYPE" val="1"/>
  <p:tag name="KSO_WM_UNIT_USESOURCEFORMAT_APPLY" val="1"/>
</p:tagLst>
</file>

<file path=ppt/tags/tag3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4"/>
  <p:tag name="KSO_WM_UNIT_ID" val="diagram20200113_4*m_h_i*1_4_4"/>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3"/>
  <p:tag name="KSO_WM_UNIT_ID" val="diagram20200113_4*m_h_i*1_4_3"/>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2"/>
  <p:tag name="KSO_WM_UNIT_ID" val="diagram20200113_4*m_h_i*1_4_2"/>
  <p:tag name="KSO_WM_TEMPLATE_CATEGORY" val="diagram"/>
  <p:tag name="KSO_WM_TEMPLATE_INDEX" val="20200113"/>
  <p:tag name="KSO_WM_UNIT_LAYERLEVEL" val="1_1_1"/>
  <p:tag name="KSO_WM_TAG_VERSION" val="1.0"/>
  <p:tag name="KSO_WM_BEAUTIFY_FLAG" val="#wm#"/>
  <p:tag name="KSO_WM_UNIT_FILL_FORE_SCHEMECOLOR_INDEX" val="16"/>
  <p:tag name="KSO_WM_UNIT_FILL_TYPE" val="1"/>
  <p:tag name="KSO_WM_UNIT_USESOURCEFORMAT_APPLY" val="1"/>
</p:tagLst>
</file>

<file path=ppt/tags/tag3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200113_4*m_h_i*1_4_1"/>
  <p:tag name="KSO_WM_TEMPLATE_CATEGORY" val="diagram"/>
  <p:tag name="KSO_WM_TEMPLATE_INDEX" val="20200113"/>
  <p:tag name="KSO_WM_UNIT_LAYERLEVEL" val="1_1_1"/>
  <p:tag name="KSO_WM_TAG_VERSION" val="1.0"/>
  <p:tag name="KSO_WM_BEAUTIFY_FLAG" val="#wm#"/>
  <p:tag name="KSO_WM_UNIT_USESOURCEFORMAT_APPLY" val="1"/>
</p:tagLst>
</file>

<file path=ppt/tags/tag3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5"/>
  <p:tag name="KSO_WM_UNIT_ID" val="diagram20200113_4*m_h_i*1_5_5"/>
  <p:tag name="KSO_WM_TEMPLATE_CATEGORY" val="diagram"/>
  <p:tag name="KSO_WM_TEMPLATE_INDEX" val="20200113"/>
  <p:tag name="KSO_WM_UNIT_LAYERLEVEL" val="1_1_1"/>
  <p:tag name="KSO_WM_TAG_VERSION" val="1.0"/>
  <p:tag name="KSO_WM_BEAUTIFY_FLAG" val="#wm#"/>
  <p:tag name="KSO_WM_UNIT_FILL_FORE_SCHEMECOLOR_INDEX" val="9"/>
  <p:tag name="KSO_WM_UNIT_FILL_TYPE" val="1"/>
  <p:tag name="KSO_WM_UNIT_USESOURCEFORMAT_APPLY" val="1"/>
</p:tagLst>
</file>

<file path=ppt/tags/tag3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4"/>
  <p:tag name="KSO_WM_UNIT_ID" val="diagram20200113_4*m_h_i*1_5_4"/>
  <p:tag name="KSO_WM_TEMPLATE_CATEGORY" val="diagram"/>
  <p:tag name="KSO_WM_TEMPLATE_INDEX" val="20200113"/>
  <p:tag name="KSO_WM_UNIT_LAYERLEVEL" val="1_1_1"/>
  <p:tag name="KSO_WM_TAG_VERSION" val="1.0"/>
  <p:tag name="KSO_WM_BEAUTIFY_FLAG" val="#wm#"/>
  <p:tag name="KSO_WM_UNIT_FILL_FORE_SCHEMECOLOR_INDEX" val="9"/>
  <p:tag name="KSO_WM_UNIT_FILL_TYPE" val="1"/>
  <p:tag name="KSO_WM_UNIT_USESOURCEFORMAT_APPLY" val="1"/>
</p:tagLst>
</file>

<file path=ppt/tags/tag3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3"/>
  <p:tag name="KSO_WM_UNIT_ID" val="diagram20200113_4*m_h_i*1_5_3"/>
  <p:tag name="KSO_WM_TEMPLATE_CATEGORY" val="diagram"/>
  <p:tag name="KSO_WM_TEMPLATE_INDEX" val="20200113"/>
  <p:tag name="KSO_WM_UNIT_LAYERLEVEL" val="1_1_1"/>
  <p:tag name="KSO_WM_TAG_VERSION" val="1.0"/>
  <p:tag name="KSO_WM_BEAUTIFY_FLAG" val="#wm#"/>
  <p:tag name="KSO_WM_UNIT_FILL_FORE_SCHEMECOLOR_INDEX" val="9"/>
  <p:tag name="KSO_WM_UNIT_FILL_TYPE" val="1"/>
  <p:tag name="KSO_WM_UNIT_USESOURCEFORMAT_APPLY" val="1"/>
</p:tagLst>
</file>

<file path=ppt/tags/tag3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2"/>
  <p:tag name="KSO_WM_UNIT_ID" val="diagram20200113_4*m_h_i*1_5_2"/>
  <p:tag name="KSO_WM_TEMPLATE_CATEGORY" val="diagram"/>
  <p:tag name="KSO_WM_TEMPLATE_INDEX" val="20200113"/>
  <p:tag name="KSO_WM_UNIT_LAYERLEVEL" val="1_1_1"/>
  <p:tag name="KSO_WM_TAG_VERSION" val="1.0"/>
  <p:tag name="KSO_WM_BEAUTIFY_FLAG" val="#wm#"/>
  <p:tag name="KSO_WM_UNIT_USESOURCEFORMAT_APPLY" val="1"/>
</p:tagLst>
</file>

<file path=ppt/tags/tag3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00113_4*m_h_i*1_5_1"/>
  <p:tag name="KSO_WM_TEMPLATE_CATEGORY" val="diagram"/>
  <p:tag name="KSO_WM_TEMPLATE_INDEX" val="20200113"/>
  <p:tag name="KSO_WM_UNIT_LAYERLEVEL" val="1_1_1"/>
  <p:tag name="KSO_WM_TAG_VERSION" val="1.0"/>
  <p:tag name="KSO_WM_BEAUTIFY_FLAG" val="#wm#"/>
  <p:tag name="KSO_WM_UNIT_FILL_FORE_SCHEMECOLOR_INDEX" val="14"/>
  <p:tag name="KSO_WM_UNIT_FILL_TYPE" val="1"/>
  <p:tag name="KSO_WM_UNIT_USESOURCEFORMAT_APPLY" val="1"/>
</p:tagLst>
</file>

<file path=ppt/tags/tag348.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00113_4*m_h_f*1_1_1"/>
  <p:tag name="KSO_WM_TEMPLATE_CATEGORY" val="diagram"/>
  <p:tag name="KSO_WM_TEMPLATE_INDEX" val="20200113"/>
  <p:tag name="KSO_WM_UNIT_LAYERLEVEL" val="1_1_1"/>
  <p:tag name="KSO_WM_TAG_VERSION" val="1.0"/>
  <p:tag name="KSO_WM_BEAUTIFY_FLAG" val="#wm#"/>
  <p:tag name="KSO_WM_UNIT_PRESET_TEXT" val="单击此处添加文本具体内容"/>
  <p:tag name="KSO_WM_UNIT_VALUE" val="22"/>
  <p:tag name="KSO_WM_UNIT_TEXT_FILL_FORE_SCHEMECOLOR_INDEX" val="13"/>
  <p:tag name="KSO_WM_UNIT_TEXT_FILL_TYPE" val="1"/>
  <p:tag name="KSO_WM_UNIT_USESOURCEFORMAT_APPLY" val="1"/>
</p:tagLst>
</file>

<file path=ppt/tags/tag349.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00113_4*m_h_f*1_2_1"/>
  <p:tag name="KSO_WM_TEMPLATE_CATEGORY" val="diagram"/>
  <p:tag name="KSO_WM_TEMPLATE_INDEX" val="20200113"/>
  <p:tag name="KSO_WM_UNIT_LAYERLEVEL" val="1_1_1"/>
  <p:tag name="KSO_WM_TAG_VERSION" val="1.0"/>
  <p:tag name="KSO_WM_BEAUTIFY_FLAG" val="#wm#"/>
  <p:tag name="KSO_WM_UNIT_PRESET_TEXT" val="单击此处添加文本具体内容"/>
  <p:tag name="KSO_WM_UNIT_VALUE" val="22"/>
  <p:tag name="KSO_WM_UNIT_TEXT_FILL_FORE_SCHEMECOLOR_INDEX" val="13"/>
  <p:tag name="KSO_WM_UNIT_TEXT_FILL_TYPE" val="1"/>
  <p:tag name="KSO_WM_UNIT_USESOURCEFORMAT_APPLY" val="1"/>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50.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00113_4*m_h_f*1_3_1"/>
  <p:tag name="KSO_WM_TEMPLATE_CATEGORY" val="diagram"/>
  <p:tag name="KSO_WM_TEMPLATE_INDEX" val="20200113"/>
  <p:tag name="KSO_WM_UNIT_LAYERLEVEL" val="1_1_1"/>
  <p:tag name="KSO_WM_TAG_VERSION" val="1.0"/>
  <p:tag name="KSO_WM_BEAUTIFY_FLAG" val="#wm#"/>
  <p:tag name="KSO_WM_UNIT_PRESET_TEXT" val="单击此处添加文本具体内容"/>
  <p:tag name="KSO_WM_UNIT_VALUE" val="22"/>
  <p:tag name="KSO_WM_UNIT_TEXT_FILL_FORE_SCHEMECOLOR_INDEX" val="13"/>
  <p:tag name="KSO_WM_UNIT_TEXT_FILL_TYPE" val="1"/>
  <p:tag name="KSO_WM_UNIT_USESOURCEFORMAT_APPLY" val="1"/>
</p:tagLst>
</file>

<file path=ppt/tags/tag351.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200113_4*m_h_f*1_4_1"/>
  <p:tag name="KSO_WM_TEMPLATE_CATEGORY" val="diagram"/>
  <p:tag name="KSO_WM_TEMPLATE_INDEX" val="20200113"/>
  <p:tag name="KSO_WM_UNIT_LAYERLEVEL" val="1_1_1"/>
  <p:tag name="KSO_WM_TAG_VERSION" val="1.0"/>
  <p:tag name="KSO_WM_BEAUTIFY_FLAG" val="#wm#"/>
  <p:tag name="KSO_WM_UNIT_PRESET_TEXT" val="单击此处添加文本具体内容"/>
  <p:tag name="KSO_WM_UNIT_VALUE" val="22"/>
  <p:tag name="KSO_WM_UNIT_TEXT_FILL_FORE_SCHEMECOLOR_INDEX" val="13"/>
  <p:tag name="KSO_WM_UNIT_TEXT_FILL_TYPE" val="1"/>
  <p:tag name="KSO_WM_UNIT_USESOURCEFORMAT_APPLY" val="1"/>
</p:tagLst>
</file>

<file path=ppt/tags/tag352.xml><?xml version="1.0" encoding="utf-8"?>
<p:tagLst xmlns:a="http://schemas.openxmlformats.org/drawingml/2006/main" xmlns:r="http://schemas.openxmlformats.org/officeDocument/2006/relationships" xmlns:p="http://schemas.openxmlformats.org/presentationml/2006/main">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5_1"/>
  <p:tag name="KSO_WM_UNIT_ID" val="diagram20200113_4*m_h_f*1_5_1"/>
  <p:tag name="KSO_WM_TEMPLATE_CATEGORY" val="diagram"/>
  <p:tag name="KSO_WM_TEMPLATE_INDEX" val="20200113"/>
  <p:tag name="KSO_WM_UNIT_LAYERLEVEL" val="1_1_1"/>
  <p:tag name="KSO_WM_TAG_VERSION" val="1.0"/>
  <p:tag name="KSO_WM_BEAUTIFY_FLAG" val="#wm#"/>
  <p:tag name="KSO_WM_UNIT_PRESET_TEXT" val="单击此处添加文本具体内容"/>
  <p:tag name="KSO_WM_UNIT_VALUE" val="22"/>
  <p:tag name="KSO_WM_UNIT_TEXT_FILL_FORE_SCHEMECOLOR_INDEX" val="13"/>
  <p:tag name="KSO_WM_UNIT_TEXT_FILL_TYPE" val="1"/>
  <p:tag name="KSO_WM_UNIT_USESOURCEFORMAT_APPLY" val="1"/>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TEMPLATE_SUBCATEGORY" val="0"/>
  <p:tag name="KSO_WM_TAG_VERSION" val="1.0"/>
  <p:tag name="KSO_WM_BEAUTIFY_FLAG" val="#wm#"/>
  <p:tag name="KSO_WM_TEMPLATE_CATEGORY" val="custom"/>
  <p:tag name="KSO_WM_TEMPLATE_INDEX" val="20187308"/>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TEMPLATE_THUMBS_INDEX" val="1"/>
  <p:tag name="KSO_WM_TEMPLATE_SUBCATEGORY" val="0"/>
  <p:tag name="KSO_WM_TAG_VERSION" val="1.0"/>
  <p:tag name="KSO_WM_BEAUTIFY_FLAG" val="#wm#"/>
  <p:tag name="KSO_WM_TEMPLATE_CATEGORY" val="custom"/>
  <p:tag name="KSO_WM_TEMPLATE_INDEX" val="20187308"/>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7.xml><?xml version="1.0" encoding="utf-8"?>
<p:tagLst xmlns:a="http://schemas.openxmlformats.org/drawingml/2006/main" xmlns:r="http://schemas.openxmlformats.org/officeDocument/2006/relationships" xmlns:p="http://schemas.openxmlformats.org/presentationml/2006/main">
  <p:tag name="KSO_WM_TEMPLATE_THUMBS_INDEX" val="1"/>
  <p:tag name="KSO_WM_TEMPLATE_SUBCATEGORY" val="0"/>
  <p:tag name="KSO_WM_TAG_VERSION" val="1.0"/>
  <p:tag name="KSO_WM_BEAUTIFY_FLAG" val="#wm#"/>
  <p:tag name="KSO_WM_TEMPLATE_CATEGORY" val="custom"/>
  <p:tag name="KSO_WM_TEMPLATE_INDEX" val="20187308"/>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660</TotalTime>
  <Words>10927</Words>
  <Application>Microsoft Office PowerPoint</Application>
  <PresentationFormat>宽屏</PresentationFormat>
  <Paragraphs>2364</Paragraphs>
  <Slides>83</Slides>
  <Notes>36</Notes>
  <HiddenSlides>0</HiddenSlides>
  <MMClips>0</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83</vt:i4>
      </vt:variant>
    </vt:vector>
  </HeadingPairs>
  <TitlesOfParts>
    <vt:vector size="95" baseType="lpstr">
      <vt:lpstr>Impact MT Std</vt:lpstr>
      <vt:lpstr>等线</vt:lpstr>
      <vt:lpstr>兰亭黑-简</vt:lpstr>
      <vt:lpstr>宋体</vt:lpstr>
      <vt:lpstr>微软雅黑</vt:lpstr>
      <vt:lpstr>Arial</vt:lpstr>
      <vt:lpstr>Calibri</vt:lpstr>
      <vt:lpstr>Calibri Light</vt:lpstr>
      <vt:lpstr>Wingdings</vt:lpstr>
      <vt:lpstr>Office 主题​​</vt:lpstr>
      <vt:lpstr>自定义设计方案</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会员经营——原则</vt:lpstr>
      <vt:lpstr>会员分级——会员成长值系统</vt:lpstr>
      <vt:lpstr>会员分级</vt:lpstr>
      <vt:lpstr>会员分级</vt:lpstr>
      <vt:lpstr>会员分级-成长路径</vt:lpstr>
      <vt:lpstr>会员权益</vt:lpstr>
      <vt:lpstr>会员权益——落地规划</vt:lpstr>
      <vt:lpstr>会员权益——健康讲座实施方案</vt:lpstr>
      <vt:lpstr>全新会员营销</vt:lpstr>
      <vt:lpstr>会员运营——新会员营销场景规划</vt:lpstr>
      <vt:lpstr>会员运营——新客资源与工具</vt:lpstr>
      <vt:lpstr>会员运营——老客目标</vt:lpstr>
      <vt:lpstr>会员运营——老客营销</vt:lpstr>
      <vt:lpstr>会员营销——老客任务系统</vt:lpstr>
      <vt:lpstr>精准营销——会员生命周期</vt:lpstr>
      <vt:lpstr>基于会员生命周期-23个模型</vt:lpstr>
      <vt:lpstr>PowerPoint 演示文稿</vt:lpstr>
      <vt:lpstr> 精准营销——疾病</vt:lpstr>
      <vt:lpstr>精准营销——疾病模型</vt:lpstr>
      <vt:lpstr>PowerPoint 演示文稿</vt:lpstr>
      <vt:lpstr>积分运营——现状及机会点A</vt:lpstr>
      <vt:lpstr>积分运营——现状及机会点B</vt:lpstr>
      <vt:lpstr>积分运营——现状及机会点C</vt:lpstr>
      <vt:lpstr>积分运营——目标及策略</vt:lpstr>
      <vt:lpstr>积分运营——活动规划</vt:lpstr>
      <vt:lpstr>积分运营——积分商城运营规划</vt:lpstr>
      <vt:lpstr>积分运营——湘北(常德)积分活动试点</vt:lpstr>
      <vt:lpstr>数字化工具——会员数据完善现状</vt:lpstr>
      <vt:lpstr>数字化工具——会员数据完善策略</vt:lpstr>
      <vt:lpstr>月度事项表</vt:lpstr>
      <vt:lpstr>数字化工具——会员沟通机制图</vt:lpstr>
      <vt:lpstr>月度事项表</vt:lpstr>
      <vt:lpstr>            慢病项目及策略</vt:lpstr>
      <vt:lpstr>项目回顾及结论</vt:lpstr>
      <vt:lpstr>项目启动前VS启动后</vt:lpstr>
      <vt:lpstr>建档前VS建档后</vt:lpstr>
      <vt:lpstr>慢病顾问成长路径</vt:lpstr>
      <vt:lpstr>慢病顾问成长路径</vt:lpstr>
      <vt:lpstr>品类分析——慢病品类的门店角色</vt:lpstr>
      <vt:lpstr>品类分析——慢病品类的门店角色</vt:lpstr>
      <vt:lpstr>项目定位及下一步规划</vt:lpstr>
      <vt:lpstr>项目下一步策略</vt:lpstr>
      <vt:lpstr>慢病顾问的选择</vt:lpstr>
      <vt:lpstr>慢病顾问选择</vt:lpstr>
      <vt:lpstr>慢病顾问成长体系</vt:lpstr>
      <vt:lpstr>项目门店的选择</vt:lpstr>
      <vt:lpstr>考核机制</vt:lpstr>
      <vt:lpstr>慢病的工资制度</vt:lpstr>
      <vt:lpstr> 场配置——门店基础配置</vt:lpstr>
      <vt:lpstr>场配置——门店特殊资源配置</vt:lpstr>
      <vt:lpstr>服务流程建设——基于到店服务</vt:lpstr>
      <vt:lpstr>服务流程的建设——基于疾病发展周期：（周期10-30年）</vt:lpstr>
      <vt:lpstr>慢病品牌知晓</vt:lpstr>
      <vt:lpstr>项目目标</vt:lpstr>
      <vt:lpstr>下半年重要节点</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HYS</dc:creator>
  <cp:lastModifiedBy>胡 幼山</cp:lastModifiedBy>
  <cp:revision>121</cp:revision>
  <dcterms:created xsi:type="dcterms:W3CDTF">2019-06-19T02:08:00Z</dcterms:created>
  <dcterms:modified xsi:type="dcterms:W3CDTF">2019-07-31T07:48:24Z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2052-11.1.0.8808</vt:lpwstr>
  </property>
</Properties>
</file>